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36"/>
  </p:notesMasterIdLst>
  <p:sldIdLst>
    <p:sldId id="256" r:id="rId2"/>
    <p:sldId id="258" r:id="rId3"/>
    <p:sldId id="284" r:id="rId4"/>
    <p:sldId id="26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3" r:id="rId22"/>
    <p:sldId id="305" r:id="rId23"/>
    <p:sldId id="301" r:id="rId24"/>
    <p:sldId id="302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705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outlineViewPr>
    <p:cViewPr>
      <p:scale>
        <a:sx n="33" d="100"/>
        <a:sy n="33" d="100"/>
      </p:scale>
      <p:origin x="0" y="-60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DA8CD-B122-4F3C-941C-C32B3480F7B1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A8A978-5A84-4956-BA40-C88181A45B64}">
      <dgm:prSet/>
      <dgm:spPr/>
      <dgm:t>
        <a:bodyPr/>
        <a:lstStyle/>
        <a:p>
          <a:r>
            <a:rPr lang="en-AU" dirty="0"/>
            <a:t>Language is a complex, mutually agreed system for linking form to meaning</a:t>
          </a:r>
          <a:endParaRPr lang="en-US" dirty="0"/>
        </a:p>
      </dgm:t>
    </dgm:pt>
    <dgm:pt modelId="{0F7079A8-F3FF-44AC-8E3D-057CA38BDDAE}" type="parTrans" cxnId="{6EBDE6A4-0D94-412C-9302-9820A2723972}">
      <dgm:prSet/>
      <dgm:spPr/>
      <dgm:t>
        <a:bodyPr/>
        <a:lstStyle/>
        <a:p>
          <a:endParaRPr lang="en-US"/>
        </a:p>
      </dgm:t>
    </dgm:pt>
    <dgm:pt modelId="{9A996BA0-582C-4537-B33A-3D28EB82C37C}" type="sibTrans" cxnId="{6EBDE6A4-0D94-412C-9302-9820A2723972}">
      <dgm:prSet/>
      <dgm:spPr/>
      <dgm:t>
        <a:bodyPr/>
        <a:lstStyle/>
        <a:p>
          <a:endParaRPr lang="en-US"/>
        </a:p>
      </dgm:t>
    </dgm:pt>
    <dgm:pt modelId="{7C599477-B00A-4FEB-AB6B-B253D7EDCD2D}">
      <dgm:prSet/>
      <dgm:spPr/>
      <dgm:t>
        <a:bodyPr/>
        <a:lstStyle/>
        <a:p>
          <a:r>
            <a:rPr lang="en-AU" dirty="0"/>
            <a:t>We use language to relay information about </a:t>
          </a:r>
          <a:r>
            <a:rPr lang="en-AU" b="1" i="1" dirty="0"/>
            <a:t>events</a:t>
          </a:r>
          <a:r>
            <a:rPr lang="en-AU" b="1" dirty="0"/>
            <a:t> </a:t>
          </a:r>
          <a:r>
            <a:rPr lang="en-AU" dirty="0"/>
            <a:t>and </a:t>
          </a:r>
          <a:r>
            <a:rPr lang="en-AU" b="1" i="1" dirty="0"/>
            <a:t>social relationships</a:t>
          </a:r>
          <a:endParaRPr lang="en-US" b="1" i="1" dirty="0"/>
        </a:p>
      </dgm:t>
    </dgm:pt>
    <dgm:pt modelId="{2169AE07-7C82-41CB-BCF8-418CACB88B39}" type="parTrans" cxnId="{79D57BCC-8227-4D19-8334-F7E5940D16D5}">
      <dgm:prSet/>
      <dgm:spPr/>
      <dgm:t>
        <a:bodyPr/>
        <a:lstStyle/>
        <a:p>
          <a:endParaRPr lang="en-US"/>
        </a:p>
      </dgm:t>
    </dgm:pt>
    <dgm:pt modelId="{B989B256-A0FF-4061-8A80-BE5F0F423732}" type="sibTrans" cxnId="{79D57BCC-8227-4D19-8334-F7E5940D16D5}">
      <dgm:prSet/>
      <dgm:spPr/>
      <dgm:t>
        <a:bodyPr/>
        <a:lstStyle/>
        <a:p>
          <a:endParaRPr lang="en-US"/>
        </a:p>
      </dgm:t>
    </dgm:pt>
    <dgm:pt modelId="{3F542913-5B7E-451B-897F-FC79F9C00C5C}" type="pres">
      <dgm:prSet presAssocID="{B03DA8CD-B122-4F3C-941C-C32B3480F7B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6D23AB-12B3-4ADA-B598-1667942A3785}" type="pres">
      <dgm:prSet presAssocID="{94A8A978-5A84-4956-BA40-C88181A45B64}" presName="vertOne" presStyleCnt="0"/>
      <dgm:spPr/>
    </dgm:pt>
    <dgm:pt modelId="{F39401BC-DF43-4721-8ED7-ED4C19C4C5F2}" type="pres">
      <dgm:prSet presAssocID="{94A8A978-5A84-4956-BA40-C88181A45B64}" presName="txOne" presStyleLbl="node0" presStyleIdx="0" presStyleCnt="1">
        <dgm:presLayoutVars>
          <dgm:chPref val="3"/>
        </dgm:presLayoutVars>
      </dgm:prSet>
      <dgm:spPr/>
    </dgm:pt>
    <dgm:pt modelId="{90FDED2B-B14B-41AE-84AA-C2E747362FCE}" type="pres">
      <dgm:prSet presAssocID="{94A8A978-5A84-4956-BA40-C88181A45B64}" presName="parTransOne" presStyleCnt="0"/>
      <dgm:spPr/>
    </dgm:pt>
    <dgm:pt modelId="{6443B3A7-494F-4A46-A398-6BE6630E584B}" type="pres">
      <dgm:prSet presAssocID="{94A8A978-5A84-4956-BA40-C88181A45B64}" presName="horzOne" presStyleCnt="0"/>
      <dgm:spPr/>
    </dgm:pt>
    <dgm:pt modelId="{665D0168-0667-4F46-B122-CFB4E0517723}" type="pres">
      <dgm:prSet presAssocID="{7C599477-B00A-4FEB-AB6B-B253D7EDCD2D}" presName="vertTwo" presStyleCnt="0"/>
      <dgm:spPr/>
    </dgm:pt>
    <dgm:pt modelId="{09137A5B-4B3B-423A-AAD4-F6A63EB709F7}" type="pres">
      <dgm:prSet presAssocID="{7C599477-B00A-4FEB-AB6B-B253D7EDCD2D}" presName="txTwo" presStyleLbl="node2" presStyleIdx="0" presStyleCnt="1">
        <dgm:presLayoutVars>
          <dgm:chPref val="3"/>
        </dgm:presLayoutVars>
      </dgm:prSet>
      <dgm:spPr/>
    </dgm:pt>
    <dgm:pt modelId="{556ADF17-12E8-4236-8249-EADC712AE952}" type="pres">
      <dgm:prSet presAssocID="{7C599477-B00A-4FEB-AB6B-B253D7EDCD2D}" presName="horzTwo" presStyleCnt="0"/>
      <dgm:spPr/>
    </dgm:pt>
  </dgm:ptLst>
  <dgm:cxnLst>
    <dgm:cxn modelId="{3FA64D3C-FC3F-4574-9725-8F4536D998EC}" type="presOf" srcId="{94A8A978-5A84-4956-BA40-C88181A45B64}" destId="{F39401BC-DF43-4721-8ED7-ED4C19C4C5F2}" srcOrd="0" destOrd="0" presId="urn:microsoft.com/office/officeart/2005/8/layout/hierarchy4"/>
    <dgm:cxn modelId="{EB61A984-38CA-4622-8CB8-9119506603F1}" type="presOf" srcId="{B03DA8CD-B122-4F3C-941C-C32B3480F7B1}" destId="{3F542913-5B7E-451B-897F-FC79F9C00C5C}" srcOrd="0" destOrd="0" presId="urn:microsoft.com/office/officeart/2005/8/layout/hierarchy4"/>
    <dgm:cxn modelId="{6EBDE6A4-0D94-412C-9302-9820A2723972}" srcId="{B03DA8CD-B122-4F3C-941C-C32B3480F7B1}" destId="{94A8A978-5A84-4956-BA40-C88181A45B64}" srcOrd="0" destOrd="0" parTransId="{0F7079A8-F3FF-44AC-8E3D-057CA38BDDAE}" sibTransId="{9A996BA0-582C-4537-B33A-3D28EB82C37C}"/>
    <dgm:cxn modelId="{79D57BCC-8227-4D19-8334-F7E5940D16D5}" srcId="{94A8A978-5A84-4956-BA40-C88181A45B64}" destId="{7C599477-B00A-4FEB-AB6B-B253D7EDCD2D}" srcOrd="0" destOrd="0" parTransId="{2169AE07-7C82-41CB-BCF8-418CACB88B39}" sibTransId="{B989B256-A0FF-4061-8A80-BE5F0F423732}"/>
    <dgm:cxn modelId="{4EEA37E5-AA6F-4B0D-9AD5-B53893ABF428}" type="presOf" srcId="{7C599477-B00A-4FEB-AB6B-B253D7EDCD2D}" destId="{09137A5B-4B3B-423A-AAD4-F6A63EB709F7}" srcOrd="0" destOrd="0" presId="urn:microsoft.com/office/officeart/2005/8/layout/hierarchy4"/>
    <dgm:cxn modelId="{8A3909A2-8B79-40D6-ABA6-7986100E5298}" type="presParOf" srcId="{3F542913-5B7E-451B-897F-FC79F9C00C5C}" destId="{556D23AB-12B3-4ADA-B598-1667942A3785}" srcOrd="0" destOrd="0" presId="urn:microsoft.com/office/officeart/2005/8/layout/hierarchy4"/>
    <dgm:cxn modelId="{BE67EB2F-65EC-468F-B1A5-DA3540CC4B4D}" type="presParOf" srcId="{556D23AB-12B3-4ADA-B598-1667942A3785}" destId="{F39401BC-DF43-4721-8ED7-ED4C19C4C5F2}" srcOrd="0" destOrd="0" presId="urn:microsoft.com/office/officeart/2005/8/layout/hierarchy4"/>
    <dgm:cxn modelId="{0A2D9206-3060-4B07-B39A-1593E20D87DD}" type="presParOf" srcId="{556D23AB-12B3-4ADA-B598-1667942A3785}" destId="{90FDED2B-B14B-41AE-84AA-C2E747362FCE}" srcOrd="1" destOrd="0" presId="urn:microsoft.com/office/officeart/2005/8/layout/hierarchy4"/>
    <dgm:cxn modelId="{49AA1283-B86A-4BC7-AB22-F7AFC8B503A5}" type="presParOf" srcId="{556D23AB-12B3-4ADA-B598-1667942A3785}" destId="{6443B3A7-494F-4A46-A398-6BE6630E584B}" srcOrd="2" destOrd="0" presId="urn:microsoft.com/office/officeart/2005/8/layout/hierarchy4"/>
    <dgm:cxn modelId="{B23A95E4-3E1E-4FBD-AD38-CB4569C63C7C}" type="presParOf" srcId="{6443B3A7-494F-4A46-A398-6BE6630E584B}" destId="{665D0168-0667-4F46-B122-CFB4E0517723}" srcOrd="0" destOrd="0" presId="urn:microsoft.com/office/officeart/2005/8/layout/hierarchy4"/>
    <dgm:cxn modelId="{7DEE5750-E1CC-4558-B15F-5C08D2C42933}" type="presParOf" srcId="{665D0168-0667-4F46-B122-CFB4E0517723}" destId="{09137A5B-4B3B-423A-AAD4-F6A63EB709F7}" srcOrd="0" destOrd="0" presId="urn:microsoft.com/office/officeart/2005/8/layout/hierarchy4"/>
    <dgm:cxn modelId="{49010EB8-E210-4660-8BEF-4409765BFD62}" type="presParOf" srcId="{665D0168-0667-4F46-B122-CFB4E0517723}" destId="{556ADF17-12E8-4236-8249-EADC712AE95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01BC-DF43-4721-8ED7-ED4C19C4C5F2}">
      <dsp:nvSpPr>
        <dsp:cNvPr id="0" name=""/>
        <dsp:cNvSpPr/>
      </dsp:nvSpPr>
      <dsp:spPr>
        <a:xfrm>
          <a:off x="3250" y="1575"/>
          <a:ext cx="6650268" cy="2369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Language is a complex, mutually agreed system for linking form to meaning</a:t>
          </a:r>
          <a:endParaRPr lang="en-US" sz="3900" kern="1200" dirty="0"/>
        </a:p>
      </dsp:txBody>
      <dsp:txXfrm>
        <a:off x="72644" y="70969"/>
        <a:ext cx="6511480" cy="2230507"/>
      </dsp:txXfrm>
    </dsp:sp>
    <dsp:sp modelId="{09137A5B-4B3B-423A-AAD4-F6A63EB709F7}">
      <dsp:nvSpPr>
        <dsp:cNvPr id="0" name=""/>
        <dsp:cNvSpPr/>
      </dsp:nvSpPr>
      <dsp:spPr>
        <a:xfrm>
          <a:off x="3250" y="2550343"/>
          <a:ext cx="6650268" cy="2369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We use language to relay information about </a:t>
          </a:r>
          <a:r>
            <a:rPr lang="en-AU" sz="3900" b="1" i="1" kern="1200" dirty="0"/>
            <a:t>events</a:t>
          </a:r>
          <a:r>
            <a:rPr lang="en-AU" sz="3900" b="1" kern="1200" dirty="0"/>
            <a:t> </a:t>
          </a:r>
          <a:r>
            <a:rPr lang="en-AU" sz="3900" kern="1200" dirty="0"/>
            <a:t>and </a:t>
          </a:r>
          <a:r>
            <a:rPr lang="en-AU" sz="3900" b="1" i="1" kern="1200" dirty="0"/>
            <a:t>social relationships</a:t>
          </a:r>
          <a:endParaRPr lang="en-US" sz="3900" b="1" i="1" kern="1200" dirty="0"/>
        </a:p>
      </dsp:txBody>
      <dsp:txXfrm>
        <a:off x="72644" y="2619737"/>
        <a:ext cx="6511480" cy="2230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EB81-EA0B-4A90-A2DC-C42277C61635}" type="datetimeFigureOut">
              <a:rPr lang="en-AU" smtClean="0"/>
              <a:t>24/06/2018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2596-9D7F-465E-82D3-2E76171EB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are plots of the second two formants, F1 and F2, so we can measure this quite easily</a:t>
            </a:r>
          </a:p>
          <a:p>
            <a:endParaRPr lang="en-AU" dirty="0"/>
          </a:p>
          <a:p>
            <a:r>
              <a:rPr lang="en-AU" dirty="0"/>
              <a:t>End up being regions and not just points </a:t>
            </a:r>
          </a:p>
          <a:p>
            <a:endParaRPr lang="en-AU" dirty="0"/>
          </a:p>
          <a:p>
            <a:r>
              <a:rPr lang="en-AU" dirty="0"/>
              <a:t>And they shift over time and with contact with other people</a:t>
            </a:r>
          </a:p>
          <a:p>
            <a:endParaRPr lang="en-AU" dirty="0"/>
          </a:p>
          <a:p>
            <a:r>
              <a:rPr lang="en-AU" dirty="0"/>
              <a:t>My vowels shift between standard QLD and Standard Australian</a:t>
            </a:r>
          </a:p>
          <a:p>
            <a:endParaRPr lang="en-AU" dirty="0"/>
          </a:p>
          <a:p>
            <a:r>
              <a:rPr lang="en-AU" dirty="0"/>
              <a:t>Vowels aren’t the only thing the can be used for accent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Tony Abbott clip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98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wav"/><Relationship Id="rId7" Type="http://schemas.microsoft.com/office/2007/relationships/media" Target="../media/media4.mp3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Identity through language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20D4A69-FCC5-4D55-A626-7D1D420A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029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5BCAA-CCCD-497D-8D61-5ACFFDB3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/>
              <a:t>Identifying individuals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CFA2E2-90ED-4184-BB68-BA00CF5C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Top is a spectrogram (FFT of a waveform)</a:t>
            </a:r>
          </a:p>
          <a:p>
            <a:endParaRPr lang="en-US"/>
          </a:p>
          <a:p>
            <a:r>
              <a:rPr lang="en-US"/>
              <a:t>Bottom is the waveform</a:t>
            </a:r>
          </a:p>
          <a:p>
            <a:endParaRPr lang="en-US"/>
          </a:p>
          <a:p>
            <a:r>
              <a:rPr lang="en-US"/>
              <a:t>This is the word ‘heed’</a:t>
            </a:r>
          </a:p>
        </p:txBody>
      </p:sp>
    </p:spTree>
    <p:extLst>
      <p:ext uri="{BB962C8B-B14F-4D97-AF65-F5344CB8AC3E}">
        <p14:creationId xmlns:p14="http://schemas.microsoft.com/office/powerpoint/2010/main" val="131604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2DA5-7D37-433F-AB32-F9352EA0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2192-2F1C-4786-9265-1DADB58D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Taking English as an example</a:t>
            </a:r>
          </a:p>
          <a:p>
            <a:endParaRPr lang="en-AU" dirty="0"/>
          </a:p>
          <a:p>
            <a:r>
              <a:rPr lang="en-AU" dirty="0"/>
              <a:t>Some samples from the IDEA website....</a:t>
            </a:r>
          </a:p>
          <a:p>
            <a:endParaRPr lang="en-AU" dirty="0"/>
          </a:p>
          <a:p>
            <a:r>
              <a:rPr lang="en-AU" dirty="0"/>
              <a:t>We just heard a large range of accents, but what is an accent?</a:t>
            </a:r>
          </a:p>
          <a:p>
            <a:endParaRPr lang="en-AU" dirty="0"/>
          </a:p>
          <a:p>
            <a:r>
              <a:rPr lang="en-AU" dirty="0"/>
              <a:t>It’s a manner of pronunciation particular to a person’s location, nation, ethnicity, social status, education or other social factors</a:t>
            </a:r>
          </a:p>
          <a:p>
            <a:endParaRPr lang="en-AU" dirty="0"/>
          </a:p>
          <a:p>
            <a:r>
              <a:rPr lang="en-AU" dirty="0"/>
              <a:t>But how can we measure it?</a:t>
            </a:r>
          </a:p>
        </p:txBody>
      </p:sp>
    </p:spTree>
    <p:extLst>
      <p:ext uri="{BB962C8B-B14F-4D97-AF65-F5344CB8AC3E}">
        <p14:creationId xmlns:p14="http://schemas.microsoft.com/office/powerpoint/2010/main" val="98649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F605-9B05-4849-AEB5-37341D5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an accent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59F8E-D592-4D93-AA2F-217923907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285" y="1930400"/>
            <a:ext cx="4328715" cy="32733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76B8F-4C5C-4003-A339-913741EE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76" y="1930399"/>
            <a:ext cx="4308820" cy="3273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227B57-FA7F-4F4F-B64F-50FF415659D8}"/>
              </a:ext>
            </a:extLst>
          </p:cNvPr>
          <p:cNvSpPr txBox="1"/>
          <p:nvPr/>
        </p:nvSpPr>
        <p:spPr>
          <a:xfrm>
            <a:off x="814285" y="5353396"/>
            <a:ext cx="43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Australian English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7B699-A866-4D3A-9639-352DD483AAD9}"/>
              </a:ext>
            </a:extLst>
          </p:cNvPr>
          <p:cNvSpPr txBox="1"/>
          <p:nvPr/>
        </p:nvSpPr>
        <p:spPr>
          <a:xfrm>
            <a:off x="5979776" y="5353396"/>
            <a:ext cx="43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 Zealand English</a:t>
            </a:r>
          </a:p>
        </p:txBody>
      </p:sp>
    </p:spTree>
    <p:extLst>
      <p:ext uri="{BB962C8B-B14F-4D97-AF65-F5344CB8AC3E}">
        <p14:creationId xmlns:p14="http://schemas.microsoft.com/office/powerpoint/2010/main" val="130331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9F2-29E0-40E1-9EF2-0A1C8384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Identification through phonetics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521-97BB-4B52-9918-510E759F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And the </a:t>
            </a:r>
            <a:r>
              <a:rPr lang="en-AU" dirty="0" err="1"/>
              <a:t>Gileadites</a:t>
            </a:r>
            <a:r>
              <a:rPr lang="en-AU" dirty="0"/>
              <a:t> took the passages of Jordan before the Ephraimites: and it was so, that when those Ephraimites which were escaped said, Let me go over; that the men of Gilead said unto him,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Art thou an Ephraimite? If he said, Nay;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Then said they unto him, Say now Shibboleth: and he said </a:t>
            </a:r>
            <a:r>
              <a:rPr lang="en-AU" dirty="0" err="1"/>
              <a:t>Sibboleth</a:t>
            </a:r>
            <a:r>
              <a:rPr lang="en-AU" dirty="0"/>
              <a:t>: for he could not frame to pronounce it right. Then they took him, and slew him at the passages of Jordan: and there fell at that time of the Ephraimites forty and two thousand.</a:t>
            </a:r>
          </a:p>
          <a:p>
            <a:pPr marL="0" indent="0">
              <a:buNone/>
            </a:pPr>
            <a:r>
              <a:rPr lang="en-AU" dirty="0"/>
              <a:t>(Judges 12: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89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A64-A590-46E7-82CA-FC14228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Moving up the stack...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99C0-9539-415E-99CC-ADE1F05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Morphology tends to give people away as well</a:t>
            </a:r>
          </a:p>
          <a:p>
            <a:endParaRPr lang="en-AU" dirty="0"/>
          </a:p>
          <a:p>
            <a:r>
              <a:rPr lang="en-AU" dirty="0"/>
              <a:t>In English, if we use the wrong verb endings, you can tell which socio-economic group people come from</a:t>
            </a:r>
          </a:p>
          <a:p>
            <a:endParaRPr lang="en-AU" dirty="0"/>
          </a:p>
          <a:p>
            <a:r>
              <a:rPr lang="en-AU" dirty="0"/>
              <a:t>In other languages, different usages of the wrong morphology can mean membership of different groups</a:t>
            </a:r>
          </a:p>
          <a:p>
            <a:endParaRPr lang="en-AU" dirty="0"/>
          </a:p>
          <a:p>
            <a:r>
              <a:rPr lang="en-AU" dirty="0"/>
              <a:t>But it can also be an indicator of a second language learner</a:t>
            </a:r>
          </a:p>
        </p:txBody>
      </p:sp>
    </p:spTree>
    <p:extLst>
      <p:ext uri="{BB962C8B-B14F-4D97-AF65-F5344CB8AC3E}">
        <p14:creationId xmlns:p14="http://schemas.microsoft.com/office/powerpoint/2010/main" val="24205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7058-328A-41EF-8B94-F86EC56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Language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9611-E9FC-4077-AD37-5E41D30F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age at which you learn a language and your first language impact your use of subsequent languages</a:t>
            </a:r>
          </a:p>
          <a:p>
            <a:endParaRPr lang="en-AU" dirty="0"/>
          </a:p>
          <a:p>
            <a:r>
              <a:rPr lang="en-AU" dirty="0"/>
              <a:t>Learning grammatical gender is notoriously difficult</a:t>
            </a:r>
          </a:p>
          <a:p>
            <a:endParaRPr lang="en-AU" dirty="0"/>
          </a:p>
          <a:p>
            <a:r>
              <a:rPr lang="en-AU" dirty="0"/>
              <a:t>Learning verbal aspect is difficult</a:t>
            </a:r>
          </a:p>
          <a:p>
            <a:endParaRPr lang="en-AU" dirty="0"/>
          </a:p>
          <a:p>
            <a:r>
              <a:rPr lang="en-AU" dirty="0"/>
              <a:t>Learning most verbal morphology is hard (people tend to do better with written than spoken production)</a:t>
            </a:r>
          </a:p>
        </p:txBody>
      </p:sp>
    </p:spTree>
    <p:extLst>
      <p:ext uri="{BB962C8B-B14F-4D97-AF65-F5344CB8AC3E}">
        <p14:creationId xmlns:p14="http://schemas.microsoft.com/office/powerpoint/2010/main" val="393301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C94-4CB5-4323-81AC-4A9EE5E3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Compare English and </a:t>
            </a:r>
            <a:r>
              <a:rPr lang="en-AU" dirty="0" err="1"/>
              <a:t>Thuntai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6D15-AF87-40C9-B781-43DB1EB1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English has simple verb formation rules</a:t>
            </a:r>
          </a:p>
          <a:p>
            <a:r>
              <a:rPr lang="en-AU" dirty="0"/>
              <a:t>Verb + tense (‘-</a:t>
            </a:r>
            <a:r>
              <a:rPr lang="en-AU" dirty="0" err="1"/>
              <a:t>ed</a:t>
            </a:r>
            <a:r>
              <a:rPr lang="en-AU" dirty="0"/>
              <a:t>’, ‘-</a:t>
            </a:r>
            <a:r>
              <a:rPr lang="en-AU" dirty="0" err="1"/>
              <a:t>ing</a:t>
            </a:r>
            <a:r>
              <a:rPr lang="en-AU" dirty="0"/>
              <a:t>’)</a:t>
            </a:r>
          </a:p>
          <a:p>
            <a:r>
              <a:rPr lang="en-AU" dirty="0"/>
              <a:t>Verb + person (‘-s’)</a:t>
            </a:r>
          </a:p>
          <a:p>
            <a:endParaRPr lang="en-AU" dirty="0"/>
          </a:p>
          <a:p>
            <a:r>
              <a:rPr lang="en-AU" dirty="0" err="1"/>
              <a:t>Thuntai</a:t>
            </a:r>
            <a:r>
              <a:rPr lang="en-AU" dirty="0"/>
              <a:t> not so much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650EA-D912-41E2-A474-F8A596F12A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9" y="4408218"/>
            <a:ext cx="8288033" cy="13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6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1C16-3D87-462C-9CAE-51C0544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Compare English and </a:t>
            </a:r>
            <a:r>
              <a:rPr lang="en-AU" dirty="0" err="1"/>
              <a:t>Thuntai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299B-34CA-4047-A0C8-D6B6A29F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My production of </a:t>
            </a:r>
            <a:r>
              <a:rPr lang="en-AU" dirty="0" err="1"/>
              <a:t>Thuntai</a:t>
            </a:r>
            <a:r>
              <a:rPr lang="en-AU" dirty="0"/>
              <a:t> verbs is, we’ll call it interesting</a:t>
            </a:r>
          </a:p>
          <a:p>
            <a:endParaRPr lang="en-AU" dirty="0"/>
          </a:p>
          <a:p>
            <a:r>
              <a:rPr lang="en-AU" dirty="0"/>
              <a:t>I make mistakes with the combination of actors and subjects and with grammatical gender that results in apparently hilarious combinations of people doing things to other people</a:t>
            </a:r>
          </a:p>
          <a:p>
            <a:endParaRPr lang="en-AU" dirty="0"/>
          </a:p>
          <a:p>
            <a:r>
              <a:rPr lang="en-AU" dirty="0"/>
              <a:t>If you were presented with my written or spoken </a:t>
            </a:r>
            <a:r>
              <a:rPr lang="en-AU" dirty="0" err="1"/>
              <a:t>Thuntai</a:t>
            </a:r>
            <a:r>
              <a:rPr lang="en-AU" dirty="0"/>
              <a:t>, you’d be able to pick me as a second languages learner</a:t>
            </a:r>
          </a:p>
        </p:txBody>
      </p:sp>
    </p:spTree>
    <p:extLst>
      <p:ext uri="{BB962C8B-B14F-4D97-AF65-F5344CB8AC3E}">
        <p14:creationId xmlns:p14="http://schemas.microsoft.com/office/powerpoint/2010/main" val="220570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90B-400D-41FC-B7FC-4ED79F1A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Language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1413-0235-414F-8FCE-07256C81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pattern of what is hard is dependant on the combination of first and second language</a:t>
            </a:r>
          </a:p>
          <a:p>
            <a:endParaRPr lang="en-AU" dirty="0"/>
          </a:p>
          <a:p>
            <a:r>
              <a:rPr lang="en-AU" dirty="0"/>
              <a:t>Understanding the morphology of the two languages allows us to predict what the differences might be, but these hypotheses need to be statistically tested</a:t>
            </a:r>
          </a:p>
          <a:p>
            <a:endParaRPr lang="en-AU" dirty="0"/>
          </a:p>
          <a:p>
            <a:r>
              <a:rPr lang="en-AU" dirty="0"/>
              <a:t>Large body of second language acquisition literature that summarises some of the findings across sets of languages (if you’re interested in anything specific, just come and have a chat)</a:t>
            </a:r>
          </a:p>
        </p:txBody>
      </p:sp>
    </p:spTree>
    <p:extLst>
      <p:ext uri="{BB962C8B-B14F-4D97-AF65-F5344CB8AC3E}">
        <p14:creationId xmlns:p14="http://schemas.microsoft.com/office/powerpoint/2010/main" val="51695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347D-C4E4-4099-A689-67FFF491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And up the stack again....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557-01F4-4FFB-9A33-13468E4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Lexicon</a:t>
            </a:r>
          </a:p>
          <a:p>
            <a:endParaRPr lang="en-AU" dirty="0"/>
          </a:p>
          <a:p>
            <a:r>
              <a:rPr lang="en-AU" dirty="0"/>
              <a:t>Your choice of words gives away a lot about who you are and what your life story is</a:t>
            </a:r>
          </a:p>
          <a:p>
            <a:pPr lvl="1"/>
            <a:r>
              <a:rPr lang="en-AU" dirty="0"/>
              <a:t>Do you have a larger vocabulary than normal?</a:t>
            </a:r>
          </a:p>
          <a:p>
            <a:pPr lvl="2"/>
            <a:r>
              <a:rPr lang="en-AU" dirty="0"/>
              <a:t>You’re probably educated</a:t>
            </a:r>
          </a:p>
          <a:p>
            <a:pPr lvl="1"/>
            <a:r>
              <a:rPr lang="en-AU" dirty="0"/>
              <a:t>Do you use a lot of nautical words?</a:t>
            </a:r>
          </a:p>
          <a:p>
            <a:pPr lvl="2"/>
            <a:r>
              <a:rPr lang="en-AU" dirty="0"/>
              <a:t>You spend time on or around the coast</a:t>
            </a:r>
          </a:p>
          <a:p>
            <a:pPr lvl="1"/>
            <a:r>
              <a:rPr lang="en-AU" dirty="0"/>
              <a:t>Do you use a lot of current slang?</a:t>
            </a:r>
          </a:p>
          <a:p>
            <a:pPr lvl="2"/>
            <a:r>
              <a:rPr lang="en-AU" dirty="0"/>
              <a:t>You’re probably a teenager</a:t>
            </a:r>
          </a:p>
        </p:txBody>
      </p:sp>
    </p:spTree>
    <p:extLst>
      <p:ext uri="{BB962C8B-B14F-4D97-AF65-F5344CB8AC3E}">
        <p14:creationId xmlns:p14="http://schemas.microsoft.com/office/powerpoint/2010/main" val="37882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Phonetics and Phonology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Morphology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Syntax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Language Change</a:t>
            </a:r>
          </a:p>
          <a:p>
            <a:endParaRPr lang="en-AU" dirty="0"/>
          </a:p>
          <a:p>
            <a:r>
              <a:rPr lang="en-AU" b="1" dirty="0">
                <a:solidFill>
                  <a:schemeClr val="tx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346F-00D2-4F50-A32A-960E75CD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70C7-3E25-4DCD-8C9E-9905F209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Think about the range of words the only public servants understand</a:t>
            </a:r>
          </a:p>
          <a:p>
            <a:endParaRPr lang="en-AU" dirty="0"/>
          </a:p>
          <a:p>
            <a:r>
              <a:rPr lang="en-AU" dirty="0"/>
              <a:t>Or IT specialists</a:t>
            </a:r>
          </a:p>
          <a:p>
            <a:endParaRPr lang="en-AU" dirty="0"/>
          </a:p>
          <a:p>
            <a:r>
              <a:rPr lang="en-AU" dirty="0"/>
              <a:t>Or people who ride mountain bikes</a:t>
            </a:r>
          </a:p>
          <a:p>
            <a:endParaRPr lang="en-AU" dirty="0"/>
          </a:p>
          <a:p>
            <a:r>
              <a:rPr lang="en-AU" dirty="0"/>
              <a:t>Or the things that only we understand because of our work community</a:t>
            </a:r>
          </a:p>
          <a:p>
            <a:endParaRPr lang="en-AU" dirty="0"/>
          </a:p>
          <a:p>
            <a:r>
              <a:rPr lang="en-AU" dirty="0"/>
              <a:t>But are there words you use because of your background?</a:t>
            </a:r>
          </a:p>
        </p:txBody>
      </p:sp>
    </p:spTree>
    <p:extLst>
      <p:ext uri="{BB962C8B-B14F-4D97-AF65-F5344CB8AC3E}">
        <p14:creationId xmlns:p14="http://schemas.microsoft.com/office/powerpoint/2010/main" val="61635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063A8-B1FC-4D49-BC92-406849EA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15" y="609600"/>
            <a:ext cx="5025565" cy="3999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4292D-0CFD-41FB-A162-6CF981E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Regional variation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371991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14292D-0CFD-41FB-A162-6CF981E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Regional variation in 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C697-662C-40C3-981E-76F16B9A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5B98D3A8-778A-4E58-AA6D-330B64E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7" y="415307"/>
            <a:ext cx="5210271" cy="41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5D26C-D6EB-47C8-B925-F5F5B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 dirty="0"/>
              <a:t>Tamil speaking caste 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1AAA6B-4405-49C1-AB1C-69C8DE082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081275"/>
              </p:ext>
            </p:extLst>
          </p:nvPr>
        </p:nvGraphicFramePr>
        <p:xfrm>
          <a:off x="2771143" y="1948543"/>
          <a:ext cx="6649713" cy="409347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16571">
                  <a:extLst>
                    <a:ext uri="{9D8B030D-6E8A-4147-A177-3AD203B41FA5}">
                      <a16:colId xmlns:a16="http://schemas.microsoft.com/office/drawing/2014/main" val="3008303589"/>
                    </a:ext>
                  </a:extLst>
                </a:gridCol>
                <a:gridCol w="2216571">
                  <a:extLst>
                    <a:ext uri="{9D8B030D-6E8A-4147-A177-3AD203B41FA5}">
                      <a16:colId xmlns:a16="http://schemas.microsoft.com/office/drawing/2014/main" val="3199835359"/>
                    </a:ext>
                  </a:extLst>
                </a:gridCol>
                <a:gridCol w="2216571">
                  <a:extLst>
                    <a:ext uri="{9D8B030D-6E8A-4147-A177-3AD203B41FA5}">
                      <a16:colId xmlns:a16="http://schemas.microsoft.com/office/drawing/2014/main" val="384952802"/>
                    </a:ext>
                  </a:extLst>
                </a:gridCol>
              </a:tblGrid>
              <a:tr h="525651">
                <a:tc>
                  <a:txBody>
                    <a:bodyPr/>
                    <a:lstStyle/>
                    <a:p>
                      <a:r>
                        <a:rPr lang="en-AU" sz="1400"/>
                        <a:t>Gloss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Mudaliyar (non-Brahmin)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Iyengar (Brahmin)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11772830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Drinking Water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tirrto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810524927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Water in general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jalo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66914631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Non-potable water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78524084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Worship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puuse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puuje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74620961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food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sooru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saado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4041377255"/>
                  </a:ext>
                </a:extLst>
              </a:tr>
              <a:tr h="738113">
                <a:tc>
                  <a:txBody>
                    <a:bodyPr/>
                    <a:lstStyle/>
                    <a:p>
                      <a:r>
                        <a:rPr lang="en-AU" sz="1400"/>
                        <a:t>worship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puuse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puuje 'worship'// puuse 'punishment for children'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378184613"/>
                  </a:ext>
                </a:extLst>
              </a:tr>
              <a:tr h="525651">
                <a:tc>
                  <a:txBody>
                    <a:bodyPr/>
                    <a:lstStyle/>
                    <a:p>
                      <a:r>
                        <a:rPr lang="en-AU" sz="1400"/>
                        <a:t>food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sooru/ saado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saado 'food'// sooru 'food' (pejorative)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399598752"/>
                  </a:ext>
                </a:extLst>
              </a:tr>
              <a:tr h="738113">
                <a:tc>
                  <a:txBody>
                    <a:bodyPr/>
                    <a:lstStyle/>
                    <a:p>
                      <a:r>
                        <a:rPr lang="en-AU" sz="1400"/>
                        <a:t>eat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tinnu/saapdo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saapdo 'eat'// tinnu 'guzzle, etc.' (pejorative)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16941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4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A359-9201-48B2-9B8E-60BDCC82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AU"/>
              <a:t>Norwegian Socioeconomic Differences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D18F0D-84D6-4C87-89B3-C5A09C370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198040"/>
              </p:ext>
            </p:extLst>
          </p:nvPr>
        </p:nvGraphicFramePr>
        <p:xfrm>
          <a:off x="977423" y="2160588"/>
          <a:ext cx="7997189" cy="38814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86777">
                  <a:extLst>
                    <a:ext uri="{9D8B030D-6E8A-4147-A177-3AD203B41FA5}">
                      <a16:colId xmlns:a16="http://schemas.microsoft.com/office/drawing/2014/main" val="4157786448"/>
                    </a:ext>
                  </a:extLst>
                </a:gridCol>
                <a:gridCol w="2855206">
                  <a:extLst>
                    <a:ext uri="{9D8B030D-6E8A-4147-A177-3AD203B41FA5}">
                      <a16:colId xmlns:a16="http://schemas.microsoft.com/office/drawing/2014/main" val="2345695767"/>
                    </a:ext>
                  </a:extLst>
                </a:gridCol>
                <a:gridCol w="2855206">
                  <a:extLst>
                    <a:ext uri="{9D8B030D-6E8A-4147-A177-3AD203B41FA5}">
                      <a16:colId xmlns:a16="http://schemas.microsoft.com/office/drawing/2014/main" val="3777038620"/>
                    </a:ext>
                  </a:extLst>
                </a:gridCol>
              </a:tblGrid>
              <a:tr h="674240">
                <a:tc>
                  <a:txBody>
                    <a:bodyPr/>
                    <a:lstStyle/>
                    <a:p>
                      <a:r>
                        <a:rPr lang="en-AU" sz="1800"/>
                        <a:t>Gloss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National standard (Bokmål, B)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Local variety (Ranamål, R)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515533159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I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Jeg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Eg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463877197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you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Deg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Deg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740900758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He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Han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Hanj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299547863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She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Hun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Ho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031389891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If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Viss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Vess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236196852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To, toward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Til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Tell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673786700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Who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Hvem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Kem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117913921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How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Hvordan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Korsen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06061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103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E462-EBA6-44E5-BB51-CE47B3E3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B696-59C9-4C9F-97E5-7234A6AD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all well and good to understand how to pronounce a language</a:t>
            </a:r>
          </a:p>
          <a:p>
            <a:endParaRPr lang="en-AU" dirty="0"/>
          </a:p>
          <a:p>
            <a:r>
              <a:rPr lang="en-AU" dirty="0"/>
              <a:t>Or how to construct words</a:t>
            </a:r>
          </a:p>
          <a:p>
            <a:endParaRPr lang="en-AU" dirty="0"/>
          </a:p>
          <a:p>
            <a:r>
              <a:rPr lang="en-AU" dirty="0"/>
              <a:t>Or how to read a dictionary</a:t>
            </a:r>
          </a:p>
          <a:p>
            <a:endParaRPr lang="en-AU" dirty="0"/>
          </a:p>
          <a:p>
            <a:r>
              <a:rPr lang="en-AU" dirty="0"/>
              <a:t>But to be able to use the full range of idiomatic expressions and words in the correct contextual environment is tough</a:t>
            </a:r>
          </a:p>
          <a:p>
            <a:endParaRPr lang="en-AU" dirty="0"/>
          </a:p>
          <a:p>
            <a:r>
              <a:rPr lang="en-AU" dirty="0"/>
              <a:t>(even for some native speakers – that whole mastery thing)</a:t>
            </a:r>
          </a:p>
        </p:txBody>
      </p:sp>
    </p:spTree>
    <p:extLst>
      <p:ext uri="{BB962C8B-B14F-4D97-AF65-F5344CB8AC3E}">
        <p14:creationId xmlns:p14="http://schemas.microsoft.com/office/powerpoint/2010/main" val="384587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BA35-A4F2-409C-9209-F7D1A315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D9DA-6335-4A49-8A9F-42C82DA0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Pragmatics extends to how you form your sentences</a:t>
            </a:r>
          </a:p>
          <a:p>
            <a:endParaRPr lang="en-AU" dirty="0"/>
          </a:p>
          <a:p>
            <a:r>
              <a:rPr lang="en-AU" dirty="0"/>
              <a:t>Where do you typically put your adverbs?</a:t>
            </a:r>
          </a:p>
          <a:p>
            <a:endParaRPr lang="en-AU" dirty="0"/>
          </a:p>
          <a:p>
            <a:r>
              <a:rPr lang="en-AU" dirty="0"/>
              <a:t>How do you refer to other people?</a:t>
            </a:r>
          </a:p>
          <a:p>
            <a:endParaRPr lang="en-AU" dirty="0"/>
          </a:p>
          <a:p>
            <a:r>
              <a:rPr lang="en-AU" dirty="0"/>
              <a:t>What abbreviations do you make?</a:t>
            </a:r>
          </a:p>
          <a:p>
            <a:endParaRPr lang="en-AU" dirty="0"/>
          </a:p>
          <a:p>
            <a:r>
              <a:rPr lang="en-AU" dirty="0"/>
              <a:t>What words do you leave out when you are writing short messages?</a:t>
            </a:r>
          </a:p>
        </p:txBody>
      </p:sp>
    </p:spTree>
    <p:extLst>
      <p:ext uri="{BB962C8B-B14F-4D97-AF65-F5344CB8AC3E}">
        <p14:creationId xmlns:p14="http://schemas.microsoft.com/office/powerpoint/2010/main" val="175352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F2E-65F2-4C82-A9AD-EF998C58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AC06-C3C6-4C57-A5CC-A5412B06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illocutionary force behind what you say is also unique to you</a:t>
            </a:r>
          </a:p>
          <a:p>
            <a:endParaRPr lang="en-AU" dirty="0"/>
          </a:p>
          <a:p>
            <a:r>
              <a:rPr lang="en-AU" dirty="0"/>
              <a:t>Are you normally submissive when you talk to particular people?</a:t>
            </a:r>
          </a:p>
          <a:p>
            <a:endParaRPr lang="en-AU" dirty="0"/>
          </a:p>
          <a:p>
            <a:r>
              <a:rPr lang="en-AU" dirty="0"/>
              <a:t>Are you more likely to ask questions or give orders?</a:t>
            </a:r>
          </a:p>
          <a:p>
            <a:endParaRPr lang="en-AU" dirty="0"/>
          </a:p>
          <a:p>
            <a:r>
              <a:rPr lang="en-AU" dirty="0"/>
              <a:t>Do you lead conversations or follow them?</a:t>
            </a:r>
          </a:p>
          <a:p>
            <a:endParaRPr lang="en-AU" dirty="0"/>
          </a:p>
          <a:p>
            <a:r>
              <a:rPr lang="en-AU" dirty="0"/>
              <a:t>How well do you follow the conversational rules of your language?</a:t>
            </a:r>
          </a:p>
        </p:txBody>
      </p:sp>
    </p:spTree>
    <p:extLst>
      <p:ext uri="{BB962C8B-B14F-4D97-AF65-F5344CB8AC3E}">
        <p14:creationId xmlns:p14="http://schemas.microsoft.com/office/powerpoint/2010/main" val="1782393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076B-2657-45C8-BF94-87B78D47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 – some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C2DD-20EB-43AF-B27A-1B5C8A57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Discourse or conversation analysis is precisely as the name suggests</a:t>
            </a:r>
          </a:p>
          <a:p>
            <a:endParaRPr lang="en-AU" dirty="0"/>
          </a:p>
          <a:p>
            <a:r>
              <a:rPr lang="en-AU" dirty="0"/>
              <a:t>Some points to remember</a:t>
            </a:r>
          </a:p>
          <a:p>
            <a:pPr lvl="1"/>
            <a:r>
              <a:rPr lang="en-AU" dirty="0"/>
              <a:t>Twitter and Facebook posts are not conversations, they are broadcasts</a:t>
            </a:r>
          </a:p>
          <a:p>
            <a:pPr lvl="2"/>
            <a:r>
              <a:rPr lang="en-AU" dirty="0"/>
              <a:t>Subsequent comments can be viewed as a conversation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Conversations are not necessarily limited to one exchange between people or one medium, they may cross several</a:t>
            </a:r>
          </a:p>
          <a:p>
            <a:pPr lvl="2"/>
            <a:r>
              <a:rPr lang="en-AU" dirty="0"/>
              <a:t>Consider how different conversation with someone you know is compared to someone you do not</a:t>
            </a:r>
          </a:p>
        </p:txBody>
      </p:sp>
    </p:spTree>
    <p:extLst>
      <p:ext uri="{BB962C8B-B14F-4D97-AF65-F5344CB8AC3E}">
        <p14:creationId xmlns:p14="http://schemas.microsoft.com/office/powerpoint/2010/main" val="99728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E98-3C4C-4633-8328-4F29A5F9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649-7B2E-4450-B3CA-3C10B5DE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type of analysis allows us to infer a range of things about a person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Relationships</a:t>
            </a:r>
          </a:p>
          <a:p>
            <a:pPr lvl="1"/>
            <a:r>
              <a:rPr lang="en-AU" dirty="0"/>
              <a:t>Emotional state</a:t>
            </a:r>
          </a:p>
          <a:p>
            <a:pPr lvl="1"/>
            <a:r>
              <a:rPr lang="en-AU" dirty="0"/>
              <a:t>Social standing</a:t>
            </a:r>
          </a:p>
          <a:p>
            <a:pPr lvl="1"/>
            <a:endParaRPr lang="en-AU" dirty="0"/>
          </a:p>
          <a:p>
            <a:r>
              <a:rPr lang="en-AU" dirty="0"/>
              <a:t>Conversations are treated as having a several phases</a:t>
            </a:r>
          </a:p>
          <a:p>
            <a:pPr lvl="1"/>
            <a:r>
              <a:rPr lang="en-AU" dirty="0"/>
              <a:t>Openings</a:t>
            </a:r>
          </a:p>
          <a:p>
            <a:pPr lvl="1"/>
            <a:r>
              <a:rPr lang="en-AU" dirty="0"/>
              <a:t>Content</a:t>
            </a:r>
          </a:p>
          <a:p>
            <a:pPr lvl="1"/>
            <a:r>
              <a:rPr lang="en-AU" dirty="0"/>
              <a:t>Closings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74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1ED-4AFF-4004-97FE-6DA01B8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reminders from the first week...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9526-F065-45B1-ACED-A396B8FC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Languages are extremely diverse</a:t>
            </a:r>
          </a:p>
          <a:p>
            <a:pPr lvl="1"/>
            <a:r>
              <a:rPr lang="en-AU" dirty="0"/>
              <a:t>Over 7000 languages spoken in the world</a:t>
            </a:r>
          </a:p>
          <a:p>
            <a:r>
              <a:rPr lang="en-AU" dirty="0"/>
              <a:t>No-one ever has complete mastery of the languages they speak</a:t>
            </a:r>
          </a:p>
          <a:p>
            <a:r>
              <a:rPr lang="en-AU" dirty="0"/>
              <a:t>Most people in the world speak more than one language</a:t>
            </a:r>
          </a:p>
          <a:p>
            <a:pPr lvl="1"/>
            <a:r>
              <a:rPr lang="en-AU" dirty="0"/>
              <a:t>43% bilingual</a:t>
            </a:r>
            <a:endParaRPr lang="en-US" dirty="0"/>
          </a:p>
          <a:p>
            <a:pPr lvl="1"/>
            <a:r>
              <a:rPr lang="en-AU" dirty="0"/>
              <a:t>13% trilingual</a:t>
            </a:r>
            <a:endParaRPr lang="en-US" dirty="0"/>
          </a:p>
          <a:p>
            <a:pPr lvl="1"/>
            <a:r>
              <a:rPr lang="en-AU" dirty="0"/>
              <a:t>3% quadrilingual</a:t>
            </a:r>
            <a:endParaRPr lang="en-US" dirty="0"/>
          </a:p>
          <a:p>
            <a:pPr lvl="1"/>
            <a:r>
              <a:rPr lang="en-AU" dirty="0"/>
              <a:t>1% are polyglots.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082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BC9-4B03-4F98-9F80-17D6FD0A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32D0-2AD2-4679-B2D6-FBC68DFD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two other important concepts – pauses and repairs</a:t>
            </a:r>
          </a:p>
          <a:p>
            <a:endParaRPr lang="en-AU" dirty="0"/>
          </a:p>
          <a:p>
            <a:r>
              <a:rPr lang="en-AU" dirty="0"/>
              <a:t>These give us an indication of what’s going on in the conversation as well</a:t>
            </a:r>
          </a:p>
          <a:p>
            <a:endParaRPr lang="en-AU" dirty="0"/>
          </a:p>
          <a:p>
            <a:r>
              <a:rPr lang="en-AU" dirty="0"/>
              <a:t>Longer pauses can represent hesitation, more thorough thought, a desire not to respond or that a mistake has been made</a:t>
            </a:r>
          </a:p>
          <a:p>
            <a:endParaRPr lang="en-AU" dirty="0"/>
          </a:p>
          <a:p>
            <a:r>
              <a:rPr lang="en-AU" dirty="0"/>
              <a:t>If conversations aren’t face to face (telephone or IM) can indicate something else has happened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24748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2C98-915B-4794-BCE4-A18FAE56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CA3D-5B6F-489A-9495-73BF9AD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pauses go on for too long, things fall apart</a:t>
            </a:r>
          </a:p>
          <a:p>
            <a:endParaRPr lang="en-AU" dirty="0"/>
          </a:p>
          <a:p>
            <a:r>
              <a:rPr lang="en-AU" dirty="0"/>
              <a:t>Repair is how the people we are talking to try to fix a broken conversation</a:t>
            </a:r>
          </a:p>
          <a:p>
            <a:endParaRPr lang="en-AU" dirty="0"/>
          </a:p>
          <a:p>
            <a:r>
              <a:rPr lang="en-AU" dirty="0"/>
              <a:t>Repair is employed when people misunderstand something, when they sense something has gone awry (there’s some uncomfortableness), when they realise that something incorrect has been said</a:t>
            </a:r>
          </a:p>
          <a:p>
            <a:endParaRPr lang="en-AU" dirty="0"/>
          </a:p>
          <a:p>
            <a:r>
              <a:rPr lang="en-AU" dirty="0"/>
              <a:t>Some people are able to repair conversations in better ways than others </a:t>
            </a:r>
          </a:p>
        </p:txBody>
      </p:sp>
    </p:spTree>
    <p:extLst>
      <p:ext uri="{BB962C8B-B14F-4D97-AF65-F5344CB8AC3E}">
        <p14:creationId xmlns:p14="http://schemas.microsoft.com/office/powerpoint/2010/main" val="18993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1C25-AA2D-4505-BEC6-70BC967C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10E1-EBE7-4AE6-BA23-EEBAF26C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Every culture has different rules</a:t>
            </a:r>
          </a:p>
          <a:p>
            <a:endParaRPr lang="en-AU" dirty="0"/>
          </a:p>
          <a:p>
            <a:r>
              <a:rPr lang="en-AU" dirty="0"/>
              <a:t>American English conversations follow different trajectories to Australian conversations</a:t>
            </a:r>
          </a:p>
          <a:p>
            <a:endParaRPr lang="en-AU" dirty="0"/>
          </a:p>
          <a:p>
            <a:r>
              <a:rPr lang="en-AU" dirty="0"/>
              <a:t>Even within cultural groups, conversations follow different rules</a:t>
            </a:r>
          </a:p>
          <a:p>
            <a:endParaRPr lang="en-AU" dirty="0"/>
          </a:p>
          <a:p>
            <a:r>
              <a:rPr lang="en-AU" dirty="0"/>
              <a:t>We can determine a lot from these methods but as of yet, they have not been effectively operationalised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3205143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C7EB-F16E-4909-8CD1-18C0EB30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state of the art in linguistic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05B1-883B-4C0B-AFEF-75214DE4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Voice ID</a:t>
            </a:r>
          </a:p>
          <a:p>
            <a:endParaRPr lang="en-AU" dirty="0"/>
          </a:p>
          <a:p>
            <a:r>
              <a:rPr lang="en-AU" dirty="0"/>
              <a:t>Authorship verification</a:t>
            </a:r>
          </a:p>
          <a:p>
            <a:endParaRPr lang="en-AU" dirty="0"/>
          </a:p>
          <a:p>
            <a:r>
              <a:rPr lang="en-AU" dirty="0"/>
              <a:t>Genre specific forensic analysis – suicide notes, ransom notes,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361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687C-FC36-4E8D-A2B0-855AC97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do we want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226D-2621-40DC-AB92-414C97DD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6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613F6-FE62-48B1-B031-BEDB5FE8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 dirty="0"/>
              <a:t>And most importantly..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363AD2-17D9-4077-9229-8DAE31F2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05060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8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81B2-1078-46B4-AAE4-F339B46E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Identity and Language – an exercise</a:t>
            </a:r>
          </a:p>
        </p:txBody>
      </p:sp>
      <p:pic>
        <p:nvPicPr>
          <p:cNvPr id="4" name="best_weapon">
            <a:hlinkClick r:id="" action="ppaction://media"/>
            <a:extLst>
              <a:ext uri="{FF2B5EF4-FFF2-40B4-BE49-F238E27FC236}">
                <a16:creationId xmlns:a16="http://schemas.microsoft.com/office/drawing/2014/main" id="{D785BE3F-673D-4E1C-8912-659504A89E4B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30050" y="2365924"/>
            <a:ext cx="609600" cy="609600"/>
          </a:xfrm>
        </p:spPr>
      </p:pic>
      <p:pic>
        <p:nvPicPr>
          <p:cNvPr id="5" name="nevertry">
            <a:hlinkClick r:id="" action="ppaction://media"/>
            <a:extLst>
              <a:ext uri="{FF2B5EF4-FFF2-40B4-BE49-F238E27FC236}">
                <a16:creationId xmlns:a16="http://schemas.microsoft.com/office/drawing/2014/main" id="{02E170E6-F3DA-4A84-B630-AA0B5A5694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649923" y="2365924"/>
            <a:ext cx="609600" cy="609600"/>
          </a:xfrm>
          <a:prstGeom prst="rect">
            <a:avLst/>
          </a:prstGeom>
        </p:spPr>
      </p:pic>
      <p:pic>
        <p:nvPicPr>
          <p:cNvPr id="6" name="Every part of the ship">
            <a:hlinkClick r:id="" action="ppaction://media"/>
            <a:extLst>
              <a:ext uri="{FF2B5EF4-FFF2-40B4-BE49-F238E27FC236}">
                <a16:creationId xmlns:a16="http://schemas.microsoft.com/office/drawing/2014/main" id="{66E59B0F-7C27-4D50-944F-88067FDED12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69796" y="2365924"/>
            <a:ext cx="609600" cy="609600"/>
          </a:xfrm>
          <a:prstGeom prst="rect">
            <a:avLst/>
          </a:prstGeom>
        </p:spPr>
      </p:pic>
      <p:pic>
        <p:nvPicPr>
          <p:cNvPr id="7" name="Weve been through">
            <a:hlinkClick r:id="" action="ppaction://media"/>
            <a:extLst>
              <a:ext uri="{FF2B5EF4-FFF2-40B4-BE49-F238E27FC236}">
                <a16:creationId xmlns:a16="http://schemas.microsoft.com/office/drawing/2014/main" id="{6381D648-B7DA-49E3-8EDE-1734D30E046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89669" y="23659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9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303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AE0-04E7-4666-AE17-40ACA4FC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did you recognise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746C-4748-43B0-8692-7A0D0854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sound of their voice (phonetics)?</a:t>
            </a:r>
          </a:p>
          <a:p>
            <a:endParaRPr lang="en-AU" dirty="0"/>
          </a:p>
          <a:p>
            <a:r>
              <a:rPr lang="en-AU" dirty="0"/>
              <a:t>The words they were using (lexicon)?</a:t>
            </a:r>
          </a:p>
          <a:p>
            <a:endParaRPr lang="en-AU" dirty="0"/>
          </a:p>
          <a:p>
            <a:r>
              <a:rPr lang="en-AU" dirty="0"/>
              <a:t>The topics they were talking about (context)?</a:t>
            </a:r>
          </a:p>
          <a:p>
            <a:endParaRPr lang="en-AU" dirty="0"/>
          </a:p>
          <a:p>
            <a:r>
              <a:rPr lang="en-AU" dirty="0"/>
              <a:t>The way they spoke (pragmatics)?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66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057A-3128-4A30-B5FE-334470AF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actual fact...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A4C5-8427-4D79-BD31-EA64C98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used all of those things, more than likely without realising it</a:t>
            </a:r>
          </a:p>
          <a:p>
            <a:endParaRPr lang="en-AU" dirty="0"/>
          </a:p>
          <a:p>
            <a:r>
              <a:rPr lang="en-AU" dirty="0"/>
              <a:t>Within a language group, people are able to recognise people from their own social, ethnic and geographic area based on language usage</a:t>
            </a:r>
          </a:p>
          <a:p>
            <a:endParaRPr lang="en-AU" dirty="0"/>
          </a:p>
          <a:p>
            <a:r>
              <a:rPr lang="en-AU" dirty="0"/>
              <a:t>We use several terms to describe this variation in language usage</a:t>
            </a:r>
          </a:p>
          <a:p>
            <a:pPr lvl="2"/>
            <a:r>
              <a:rPr lang="en-AU" dirty="0"/>
              <a:t>Sociolect</a:t>
            </a:r>
          </a:p>
          <a:p>
            <a:pPr lvl="2"/>
            <a:r>
              <a:rPr lang="en-AU" dirty="0"/>
              <a:t>Ethnolect</a:t>
            </a:r>
          </a:p>
          <a:p>
            <a:pPr lvl="2"/>
            <a:r>
              <a:rPr lang="en-AU" dirty="0"/>
              <a:t>Dialect</a:t>
            </a:r>
          </a:p>
          <a:p>
            <a:pPr lvl="2"/>
            <a:r>
              <a:rPr lang="en-AU" dirty="0"/>
              <a:t>Idiolect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5412-0065-4C5C-B7C8-02E4996A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2796-F61A-4CA0-A9E2-B63FB518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first week we spoke a lot about phonetics and what factors affect the sounds we make</a:t>
            </a:r>
          </a:p>
          <a:p>
            <a:endParaRPr lang="en-AU" dirty="0"/>
          </a:p>
          <a:p>
            <a:r>
              <a:rPr lang="en-AU" dirty="0"/>
              <a:t>There are physical factors</a:t>
            </a:r>
          </a:p>
          <a:p>
            <a:pPr lvl="1"/>
            <a:r>
              <a:rPr lang="en-AU" dirty="0"/>
              <a:t>The length of a person’s vocal tract</a:t>
            </a:r>
          </a:p>
          <a:p>
            <a:pPr lvl="1"/>
            <a:r>
              <a:rPr lang="en-AU" dirty="0"/>
              <a:t>The shape of a person’s mouth and teeth</a:t>
            </a:r>
          </a:p>
          <a:p>
            <a:pPr lvl="1"/>
            <a:r>
              <a:rPr lang="en-AU" dirty="0"/>
              <a:t>Any impairment to the vocal tract</a:t>
            </a:r>
          </a:p>
          <a:p>
            <a:pPr lvl="1"/>
            <a:r>
              <a:rPr lang="en-AU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72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F0F4-6A2D-4F1B-ADFB-F7D44ABE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A583-07D7-4002-B7B6-6FD2491A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also spoke about the way we measure the characteristics of speech</a:t>
            </a:r>
          </a:p>
          <a:p>
            <a:endParaRPr lang="en-AU" dirty="0"/>
          </a:p>
          <a:p>
            <a:pPr lvl="1"/>
            <a:r>
              <a:rPr lang="en-AU" dirty="0"/>
              <a:t>Measure voice at 25 </a:t>
            </a:r>
            <a:r>
              <a:rPr lang="en-AU" dirty="0" err="1"/>
              <a:t>ms</a:t>
            </a:r>
            <a:r>
              <a:rPr lang="en-AU" dirty="0"/>
              <a:t> intervals with an overlap of 10 </a:t>
            </a:r>
            <a:r>
              <a:rPr lang="en-AU" dirty="0" err="1"/>
              <a:t>ms</a:t>
            </a:r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Captures all of the information about how a person transitions between sounds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Captures the frequency and variation in the sounds that they use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Captures idiosyncrasies of their speech</a:t>
            </a:r>
          </a:p>
        </p:txBody>
      </p:sp>
    </p:spTree>
    <p:extLst>
      <p:ext uri="{BB962C8B-B14F-4D97-AF65-F5344CB8AC3E}">
        <p14:creationId xmlns:p14="http://schemas.microsoft.com/office/powerpoint/2010/main" val="3541896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4800</TotalTime>
  <Words>1491</Words>
  <Application>Microsoft Office PowerPoint</Application>
  <PresentationFormat>Widescreen</PresentationFormat>
  <Paragraphs>291</Paragraphs>
  <Slides>34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Short Course in Linguistics</vt:lpstr>
      <vt:lpstr>Topics </vt:lpstr>
      <vt:lpstr>Some reminders from the first week...</vt:lpstr>
      <vt:lpstr>And most importantly..</vt:lpstr>
      <vt:lpstr>Identity and Language – an exercise</vt:lpstr>
      <vt:lpstr>How did you recognise them?</vt:lpstr>
      <vt:lpstr>In actual fact...</vt:lpstr>
      <vt:lpstr>Identifying individuals</vt:lpstr>
      <vt:lpstr>Identifying individuals</vt:lpstr>
      <vt:lpstr>Identifying individuals</vt:lpstr>
      <vt:lpstr>Identifying individuals</vt:lpstr>
      <vt:lpstr>Measuring an accent</vt:lpstr>
      <vt:lpstr>Identification through phonetics</vt:lpstr>
      <vt:lpstr>Moving up the stack...</vt:lpstr>
      <vt:lpstr>Second Language Acquisition</vt:lpstr>
      <vt:lpstr>Compare English and Thuntai</vt:lpstr>
      <vt:lpstr>Compare English and Thuntai</vt:lpstr>
      <vt:lpstr>Second Language Acquisition</vt:lpstr>
      <vt:lpstr>And up the stack again....</vt:lpstr>
      <vt:lpstr>Lexicon</vt:lpstr>
      <vt:lpstr>Regional variation in Australia</vt:lpstr>
      <vt:lpstr>Regional variation in Australia</vt:lpstr>
      <vt:lpstr>Tamil speaking caste differences</vt:lpstr>
      <vt:lpstr>Norwegian Socioeconomic Differences</vt:lpstr>
      <vt:lpstr>Pragmatics</vt:lpstr>
      <vt:lpstr>Pragmatics</vt:lpstr>
      <vt:lpstr>Discourse analysis</vt:lpstr>
      <vt:lpstr>Discourse Analysis – some fundamentals</vt:lpstr>
      <vt:lpstr>Discourse analysis</vt:lpstr>
      <vt:lpstr>Discourse Analysis</vt:lpstr>
      <vt:lpstr>Discourse Analysis</vt:lpstr>
      <vt:lpstr>Discourse Analysis</vt:lpstr>
      <vt:lpstr>Current state of the art in linguistic identity</vt:lpstr>
      <vt:lpstr>Where do we want to be?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133</cp:revision>
  <dcterms:created xsi:type="dcterms:W3CDTF">2018-04-23T10:21:35Z</dcterms:created>
  <dcterms:modified xsi:type="dcterms:W3CDTF">2018-06-24T11:53:47Z</dcterms:modified>
</cp:coreProperties>
</file>