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notesMasterIdLst>
    <p:notesMasterId r:id="rId40"/>
  </p:notesMasterIdLst>
  <p:sldIdLst>
    <p:sldId id="256" r:id="rId2"/>
    <p:sldId id="258" r:id="rId3"/>
    <p:sldId id="284" r:id="rId4"/>
    <p:sldId id="263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3" r:id="rId22"/>
    <p:sldId id="305" r:id="rId23"/>
    <p:sldId id="301" r:id="rId24"/>
    <p:sldId id="302" r:id="rId25"/>
    <p:sldId id="316" r:id="rId26"/>
    <p:sldId id="317" r:id="rId27"/>
    <p:sldId id="318" r:id="rId28"/>
    <p:sldId id="319" r:id="rId29"/>
    <p:sldId id="320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705" autoAdjust="0"/>
  </p:normalViewPr>
  <p:slideViewPr>
    <p:cSldViewPr snapToGrid="0">
      <p:cViewPr varScale="1">
        <p:scale>
          <a:sx n="58" d="100"/>
          <a:sy n="58" d="100"/>
        </p:scale>
        <p:origin x="486" y="60"/>
      </p:cViewPr>
      <p:guideLst/>
    </p:cSldViewPr>
  </p:slideViewPr>
  <p:outlineViewPr>
    <p:cViewPr>
      <p:scale>
        <a:sx n="33" d="100"/>
        <a:sy n="33" d="100"/>
      </p:scale>
      <p:origin x="0" y="-609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DA8CD-B122-4F3C-941C-C32B3480F7B1}" type="doc">
      <dgm:prSet loTypeId="urn:microsoft.com/office/officeart/2005/8/layout/hierarchy4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4A8A978-5A84-4956-BA40-C88181A45B64}">
      <dgm:prSet/>
      <dgm:spPr/>
      <dgm:t>
        <a:bodyPr/>
        <a:lstStyle/>
        <a:p>
          <a:r>
            <a:rPr lang="en-AU" dirty="0"/>
            <a:t>Language is a complex, mutually agreed system for linking form to meaning</a:t>
          </a:r>
          <a:endParaRPr lang="en-US" dirty="0"/>
        </a:p>
      </dgm:t>
    </dgm:pt>
    <dgm:pt modelId="{0F7079A8-F3FF-44AC-8E3D-057CA38BDDAE}" type="parTrans" cxnId="{6EBDE6A4-0D94-412C-9302-9820A2723972}">
      <dgm:prSet/>
      <dgm:spPr/>
      <dgm:t>
        <a:bodyPr/>
        <a:lstStyle/>
        <a:p>
          <a:endParaRPr lang="en-US"/>
        </a:p>
      </dgm:t>
    </dgm:pt>
    <dgm:pt modelId="{9A996BA0-582C-4537-B33A-3D28EB82C37C}" type="sibTrans" cxnId="{6EBDE6A4-0D94-412C-9302-9820A2723972}">
      <dgm:prSet/>
      <dgm:spPr/>
      <dgm:t>
        <a:bodyPr/>
        <a:lstStyle/>
        <a:p>
          <a:endParaRPr lang="en-US"/>
        </a:p>
      </dgm:t>
    </dgm:pt>
    <dgm:pt modelId="{7C599477-B00A-4FEB-AB6B-B253D7EDCD2D}">
      <dgm:prSet/>
      <dgm:spPr/>
      <dgm:t>
        <a:bodyPr/>
        <a:lstStyle/>
        <a:p>
          <a:r>
            <a:rPr lang="en-AU" dirty="0"/>
            <a:t>We use language to relay information about </a:t>
          </a:r>
          <a:r>
            <a:rPr lang="en-AU" b="1" i="1" dirty="0"/>
            <a:t>events</a:t>
          </a:r>
          <a:r>
            <a:rPr lang="en-AU" b="1" dirty="0"/>
            <a:t> </a:t>
          </a:r>
          <a:r>
            <a:rPr lang="en-AU" dirty="0"/>
            <a:t>and </a:t>
          </a:r>
          <a:r>
            <a:rPr lang="en-AU" b="1" i="1" dirty="0"/>
            <a:t>social relationships</a:t>
          </a:r>
          <a:endParaRPr lang="en-US" b="1" i="1" dirty="0"/>
        </a:p>
      </dgm:t>
    </dgm:pt>
    <dgm:pt modelId="{2169AE07-7C82-41CB-BCF8-418CACB88B39}" type="parTrans" cxnId="{79D57BCC-8227-4D19-8334-F7E5940D16D5}">
      <dgm:prSet/>
      <dgm:spPr/>
      <dgm:t>
        <a:bodyPr/>
        <a:lstStyle/>
        <a:p>
          <a:endParaRPr lang="en-US"/>
        </a:p>
      </dgm:t>
    </dgm:pt>
    <dgm:pt modelId="{B989B256-A0FF-4061-8A80-BE5F0F423732}" type="sibTrans" cxnId="{79D57BCC-8227-4D19-8334-F7E5940D16D5}">
      <dgm:prSet/>
      <dgm:spPr/>
      <dgm:t>
        <a:bodyPr/>
        <a:lstStyle/>
        <a:p>
          <a:endParaRPr lang="en-US"/>
        </a:p>
      </dgm:t>
    </dgm:pt>
    <dgm:pt modelId="{3F542913-5B7E-451B-897F-FC79F9C00C5C}" type="pres">
      <dgm:prSet presAssocID="{B03DA8CD-B122-4F3C-941C-C32B3480F7B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56D23AB-12B3-4ADA-B598-1667942A3785}" type="pres">
      <dgm:prSet presAssocID="{94A8A978-5A84-4956-BA40-C88181A45B64}" presName="vertOne" presStyleCnt="0"/>
      <dgm:spPr/>
    </dgm:pt>
    <dgm:pt modelId="{F39401BC-DF43-4721-8ED7-ED4C19C4C5F2}" type="pres">
      <dgm:prSet presAssocID="{94A8A978-5A84-4956-BA40-C88181A45B64}" presName="txOne" presStyleLbl="node0" presStyleIdx="0" presStyleCnt="1">
        <dgm:presLayoutVars>
          <dgm:chPref val="3"/>
        </dgm:presLayoutVars>
      </dgm:prSet>
      <dgm:spPr/>
    </dgm:pt>
    <dgm:pt modelId="{90FDED2B-B14B-41AE-84AA-C2E747362FCE}" type="pres">
      <dgm:prSet presAssocID="{94A8A978-5A84-4956-BA40-C88181A45B64}" presName="parTransOne" presStyleCnt="0"/>
      <dgm:spPr/>
    </dgm:pt>
    <dgm:pt modelId="{6443B3A7-494F-4A46-A398-6BE6630E584B}" type="pres">
      <dgm:prSet presAssocID="{94A8A978-5A84-4956-BA40-C88181A45B64}" presName="horzOne" presStyleCnt="0"/>
      <dgm:spPr/>
    </dgm:pt>
    <dgm:pt modelId="{665D0168-0667-4F46-B122-CFB4E0517723}" type="pres">
      <dgm:prSet presAssocID="{7C599477-B00A-4FEB-AB6B-B253D7EDCD2D}" presName="vertTwo" presStyleCnt="0"/>
      <dgm:spPr/>
    </dgm:pt>
    <dgm:pt modelId="{09137A5B-4B3B-423A-AAD4-F6A63EB709F7}" type="pres">
      <dgm:prSet presAssocID="{7C599477-B00A-4FEB-AB6B-B253D7EDCD2D}" presName="txTwo" presStyleLbl="node2" presStyleIdx="0" presStyleCnt="1">
        <dgm:presLayoutVars>
          <dgm:chPref val="3"/>
        </dgm:presLayoutVars>
      </dgm:prSet>
      <dgm:spPr/>
    </dgm:pt>
    <dgm:pt modelId="{556ADF17-12E8-4236-8249-EADC712AE952}" type="pres">
      <dgm:prSet presAssocID="{7C599477-B00A-4FEB-AB6B-B253D7EDCD2D}" presName="horzTwo" presStyleCnt="0"/>
      <dgm:spPr/>
    </dgm:pt>
  </dgm:ptLst>
  <dgm:cxnLst>
    <dgm:cxn modelId="{3FA64D3C-FC3F-4574-9725-8F4536D998EC}" type="presOf" srcId="{94A8A978-5A84-4956-BA40-C88181A45B64}" destId="{F39401BC-DF43-4721-8ED7-ED4C19C4C5F2}" srcOrd="0" destOrd="0" presId="urn:microsoft.com/office/officeart/2005/8/layout/hierarchy4"/>
    <dgm:cxn modelId="{EB61A984-38CA-4622-8CB8-9119506603F1}" type="presOf" srcId="{B03DA8CD-B122-4F3C-941C-C32B3480F7B1}" destId="{3F542913-5B7E-451B-897F-FC79F9C00C5C}" srcOrd="0" destOrd="0" presId="urn:microsoft.com/office/officeart/2005/8/layout/hierarchy4"/>
    <dgm:cxn modelId="{6EBDE6A4-0D94-412C-9302-9820A2723972}" srcId="{B03DA8CD-B122-4F3C-941C-C32B3480F7B1}" destId="{94A8A978-5A84-4956-BA40-C88181A45B64}" srcOrd="0" destOrd="0" parTransId="{0F7079A8-F3FF-44AC-8E3D-057CA38BDDAE}" sibTransId="{9A996BA0-582C-4537-B33A-3D28EB82C37C}"/>
    <dgm:cxn modelId="{79D57BCC-8227-4D19-8334-F7E5940D16D5}" srcId="{94A8A978-5A84-4956-BA40-C88181A45B64}" destId="{7C599477-B00A-4FEB-AB6B-B253D7EDCD2D}" srcOrd="0" destOrd="0" parTransId="{2169AE07-7C82-41CB-BCF8-418CACB88B39}" sibTransId="{B989B256-A0FF-4061-8A80-BE5F0F423732}"/>
    <dgm:cxn modelId="{4EEA37E5-AA6F-4B0D-9AD5-B53893ABF428}" type="presOf" srcId="{7C599477-B00A-4FEB-AB6B-B253D7EDCD2D}" destId="{09137A5B-4B3B-423A-AAD4-F6A63EB709F7}" srcOrd="0" destOrd="0" presId="urn:microsoft.com/office/officeart/2005/8/layout/hierarchy4"/>
    <dgm:cxn modelId="{8A3909A2-8B79-40D6-ABA6-7986100E5298}" type="presParOf" srcId="{3F542913-5B7E-451B-897F-FC79F9C00C5C}" destId="{556D23AB-12B3-4ADA-B598-1667942A3785}" srcOrd="0" destOrd="0" presId="urn:microsoft.com/office/officeart/2005/8/layout/hierarchy4"/>
    <dgm:cxn modelId="{BE67EB2F-65EC-468F-B1A5-DA3540CC4B4D}" type="presParOf" srcId="{556D23AB-12B3-4ADA-B598-1667942A3785}" destId="{F39401BC-DF43-4721-8ED7-ED4C19C4C5F2}" srcOrd="0" destOrd="0" presId="urn:microsoft.com/office/officeart/2005/8/layout/hierarchy4"/>
    <dgm:cxn modelId="{0A2D9206-3060-4B07-B39A-1593E20D87DD}" type="presParOf" srcId="{556D23AB-12B3-4ADA-B598-1667942A3785}" destId="{90FDED2B-B14B-41AE-84AA-C2E747362FCE}" srcOrd="1" destOrd="0" presId="urn:microsoft.com/office/officeart/2005/8/layout/hierarchy4"/>
    <dgm:cxn modelId="{49AA1283-B86A-4BC7-AB22-F7AFC8B503A5}" type="presParOf" srcId="{556D23AB-12B3-4ADA-B598-1667942A3785}" destId="{6443B3A7-494F-4A46-A398-6BE6630E584B}" srcOrd="2" destOrd="0" presId="urn:microsoft.com/office/officeart/2005/8/layout/hierarchy4"/>
    <dgm:cxn modelId="{B23A95E4-3E1E-4FBD-AD38-CB4569C63C7C}" type="presParOf" srcId="{6443B3A7-494F-4A46-A398-6BE6630E584B}" destId="{665D0168-0667-4F46-B122-CFB4E0517723}" srcOrd="0" destOrd="0" presId="urn:microsoft.com/office/officeart/2005/8/layout/hierarchy4"/>
    <dgm:cxn modelId="{7DEE5750-E1CC-4558-B15F-5C08D2C42933}" type="presParOf" srcId="{665D0168-0667-4F46-B122-CFB4E0517723}" destId="{09137A5B-4B3B-423A-AAD4-F6A63EB709F7}" srcOrd="0" destOrd="0" presId="urn:microsoft.com/office/officeart/2005/8/layout/hierarchy4"/>
    <dgm:cxn modelId="{49010EB8-E210-4660-8BEF-4409765BFD62}" type="presParOf" srcId="{665D0168-0667-4F46-B122-CFB4E0517723}" destId="{556ADF17-12E8-4236-8249-EADC712AE95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5CD90A-4D42-42E5-B63A-1F99FE448A5C}" type="doc">
      <dgm:prSet loTypeId="urn:microsoft.com/office/officeart/2005/8/layout/hierarchy1" loCatId="hierarchy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EB4F434-0A11-4904-9B39-05EB58228294}">
      <dgm:prSet/>
      <dgm:spPr/>
      <dgm:t>
        <a:bodyPr/>
        <a:lstStyle/>
        <a:p>
          <a:r>
            <a:rPr lang="en-AU"/>
            <a:t>Voice ID</a:t>
          </a:r>
          <a:endParaRPr lang="en-US"/>
        </a:p>
      </dgm:t>
    </dgm:pt>
    <dgm:pt modelId="{945BD744-DCE2-448A-B732-81CEDB9BBF56}" type="parTrans" cxnId="{242F9C64-8EA9-4540-AD64-96CBB461DC0F}">
      <dgm:prSet/>
      <dgm:spPr/>
      <dgm:t>
        <a:bodyPr/>
        <a:lstStyle/>
        <a:p>
          <a:endParaRPr lang="en-US"/>
        </a:p>
      </dgm:t>
    </dgm:pt>
    <dgm:pt modelId="{C771691A-C464-4E82-A167-C96F8A4A7894}" type="sibTrans" cxnId="{242F9C64-8EA9-4540-AD64-96CBB461DC0F}">
      <dgm:prSet/>
      <dgm:spPr/>
      <dgm:t>
        <a:bodyPr/>
        <a:lstStyle/>
        <a:p>
          <a:endParaRPr lang="en-US"/>
        </a:p>
      </dgm:t>
    </dgm:pt>
    <dgm:pt modelId="{CAFE79C0-7DA1-41F0-9E1C-56354CD58CA9}">
      <dgm:prSet/>
      <dgm:spPr/>
      <dgm:t>
        <a:bodyPr/>
        <a:lstStyle/>
        <a:p>
          <a:r>
            <a:rPr lang="en-AU"/>
            <a:t>Authorship verification</a:t>
          </a:r>
          <a:endParaRPr lang="en-US"/>
        </a:p>
      </dgm:t>
    </dgm:pt>
    <dgm:pt modelId="{05B66F9D-0D8F-4602-A02C-1856E6F00638}" type="parTrans" cxnId="{4B34FA66-FCF4-4749-AB56-9B9E011473FE}">
      <dgm:prSet/>
      <dgm:spPr/>
      <dgm:t>
        <a:bodyPr/>
        <a:lstStyle/>
        <a:p>
          <a:endParaRPr lang="en-US"/>
        </a:p>
      </dgm:t>
    </dgm:pt>
    <dgm:pt modelId="{5C0BE5AF-121E-4F73-9227-851BDFE55D14}" type="sibTrans" cxnId="{4B34FA66-FCF4-4749-AB56-9B9E011473FE}">
      <dgm:prSet/>
      <dgm:spPr/>
      <dgm:t>
        <a:bodyPr/>
        <a:lstStyle/>
        <a:p>
          <a:endParaRPr lang="en-US"/>
        </a:p>
      </dgm:t>
    </dgm:pt>
    <dgm:pt modelId="{5592AB25-2C4E-482D-B50B-5171AB06FE74}">
      <dgm:prSet/>
      <dgm:spPr/>
      <dgm:t>
        <a:bodyPr/>
        <a:lstStyle/>
        <a:p>
          <a:r>
            <a:rPr lang="en-AU"/>
            <a:t>Genre specific forensic analysis – suicide notes, ransom notes, </a:t>
          </a:r>
          <a:endParaRPr lang="en-US"/>
        </a:p>
      </dgm:t>
    </dgm:pt>
    <dgm:pt modelId="{2F5350E1-52BE-40C1-8443-A02DF9138480}" type="parTrans" cxnId="{BA5510C0-712E-41D7-9048-FAC39CCB4C1D}">
      <dgm:prSet/>
      <dgm:spPr/>
      <dgm:t>
        <a:bodyPr/>
        <a:lstStyle/>
        <a:p>
          <a:endParaRPr lang="en-US"/>
        </a:p>
      </dgm:t>
    </dgm:pt>
    <dgm:pt modelId="{7D10C97C-37E7-44F1-8E67-388BED80CC8C}" type="sibTrans" cxnId="{BA5510C0-712E-41D7-9048-FAC39CCB4C1D}">
      <dgm:prSet/>
      <dgm:spPr/>
      <dgm:t>
        <a:bodyPr/>
        <a:lstStyle/>
        <a:p>
          <a:endParaRPr lang="en-US"/>
        </a:p>
      </dgm:t>
    </dgm:pt>
    <dgm:pt modelId="{AD904680-C63C-490E-B303-3FB633847A12}" type="pres">
      <dgm:prSet presAssocID="{C75CD90A-4D42-42E5-B63A-1F99FE448A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27E821-AB60-47EC-BA09-C0EAECA7DE97}" type="pres">
      <dgm:prSet presAssocID="{AEB4F434-0A11-4904-9B39-05EB58228294}" presName="hierRoot1" presStyleCnt="0"/>
      <dgm:spPr/>
    </dgm:pt>
    <dgm:pt modelId="{B37A9BAE-CD1F-4B11-8D3B-F64F00B62E64}" type="pres">
      <dgm:prSet presAssocID="{AEB4F434-0A11-4904-9B39-05EB58228294}" presName="composite" presStyleCnt="0"/>
      <dgm:spPr/>
    </dgm:pt>
    <dgm:pt modelId="{A5E05BE2-ACF1-41E7-9346-FCC6D6BCF1C4}" type="pres">
      <dgm:prSet presAssocID="{AEB4F434-0A11-4904-9B39-05EB58228294}" presName="background" presStyleLbl="node0" presStyleIdx="0" presStyleCnt="3"/>
      <dgm:spPr/>
    </dgm:pt>
    <dgm:pt modelId="{3BF1D226-BE19-4BEE-B7A5-F27D5EC147BE}" type="pres">
      <dgm:prSet presAssocID="{AEB4F434-0A11-4904-9B39-05EB58228294}" presName="text" presStyleLbl="fgAcc0" presStyleIdx="0" presStyleCnt="3">
        <dgm:presLayoutVars>
          <dgm:chPref val="3"/>
        </dgm:presLayoutVars>
      </dgm:prSet>
      <dgm:spPr/>
    </dgm:pt>
    <dgm:pt modelId="{1178E6C9-B0DE-482E-80B6-739EE47BA606}" type="pres">
      <dgm:prSet presAssocID="{AEB4F434-0A11-4904-9B39-05EB58228294}" presName="hierChild2" presStyleCnt="0"/>
      <dgm:spPr/>
    </dgm:pt>
    <dgm:pt modelId="{BE3D4384-D15F-485E-8152-61C31D2D4F46}" type="pres">
      <dgm:prSet presAssocID="{CAFE79C0-7DA1-41F0-9E1C-56354CD58CA9}" presName="hierRoot1" presStyleCnt="0"/>
      <dgm:spPr/>
    </dgm:pt>
    <dgm:pt modelId="{EDE5796D-D6C6-4CE5-A05F-88F3DE392E85}" type="pres">
      <dgm:prSet presAssocID="{CAFE79C0-7DA1-41F0-9E1C-56354CD58CA9}" presName="composite" presStyleCnt="0"/>
      <dgm:spPr/>
    </dgm:pt>
    <dgm:pt modelId="{508A7F9E-2912-47E2-932E-D31CB8013D08}" type="pres">
      <dgm:prSet presAssocID="{CAFE79C0-7DA1-41F0-9E1C-56354CD58CA9}" presName="background" presStyleLbl="node0" presStyleIdx="1" presStyleCnt="3"/>
      <dgm:spPr/>
    </dgm:pt>
    <dgm:pt modelId="{DB5A198A-8F26-4F33-B174-AF607F85BE2F}" type="pres">
      <dgm:prSet presAssocID="{CAFE79C0-7DA1-41F0-9E1C-56354CD58CA9}" presName="text" presStyleLbl="fgAcc0" presStyleIdx="1" presStyleCnt="3">
        <dgm:presLayoutVars>
          <dgm:chPref val="3"/>
        </dgm:presLayoutVars>
      </dgm:prSet>
      <dgm:spPr/>
    </dgm:pt>
    <dgm:pt modelId="{6FF2E312-AD8D-46D9-9A9A-A3715AB7F6B4}" type="pres">
      <dgm:prSet presAssocID="{CAFE79C0-7DA1-41F0-9E1C-56354CD58CA9}" presName="hierChild2" presStyleCnt="0"/>
      <dgm:spPr/>
    </dgm:pt>
    <dgm:pt modelId="{C01A4C54-8FA5-4A47-8F59-21CB529126AC}" type="pres">
      <dgm:prSet presAssocID="{5592AB25-2C4E-482D-B50B-5171AB06FE74}" presName="hierRoot1" presStyleCnt="0"/>
      <dgm:spPr/>
    </dgm:pt>
    <dgm:pt modelId="{EA28AB0F-E0E0-4491-9AB5-5817C8162C05}" type="pres">
      <dgm:prSet presAssocID="{5592AB25-2C4E-482D-B50B-5171AB06FE74}" presName="composite" presStyleCnt="0"/>
      <dgm:spPr/>
    </dgm:pt>
    <dgm:pt modelId="{A01C3FD1-EE74-433F-BF23-9E2E6FED79F8}" type="pres">
      <dgm:prSet presAssocID="{5592AB25-2C4E-482D-B50B-5171AB06FE74}" presName="background" presStyleLbl="node0" presStyleIdx="2" presStyleCnt="3"/>
      <dgm:spPr/>
    </dgm:pt>
    <dgm:pt modelId="{9FA2C733-D216-4B0B-9E34-C8E021305A83}" type="pres">
      <dgm:prSet presAssocID="{5592AB25-2C4E-482D-B50B-5171AB06FE74}" presName="text" presStyleLbl="fgAcc0" presStyleIdx="2" presStyleCnt="3">
        <dgm:presLayoutVars>
          <dgm:chPref val="3"/>
        </dgm:presLayoutVars>
      </dgm:prSet>
      <dgm:spPr/>
    </dgm:pt>
    <dgm:pt modelId="{74C2422E-7231-4835-B238-F79383E9FC61}" type="pres">
      <dgm:prSet presAssocID="{5592AB25-2C4E-482D-B50B-5171AB06FE74}" presName="hierChild2" presStyleCnt="0"/>
      <dgm:spPr/>
    </dgm:pt>
  </dgm:ptLst>
  <dgm:cxnLst>
    <dgm:cxn modelId="{558EBB29-CB4E-40BE-940C-5EB8060FB9B8}" type="presOf" srcId="{C75CD90A-4D42-42E5-B63A-1F99FE448A5C}" destId="{AD904680-C63C-490E-B303-3FB633847A12}" srcOrd="0" destOrd="0" presId="urn:microsoft.com/office/officeart/2005/8/layout/hierarchy1"/>
    <dgm:cxn modelId="{1F09D82C-73EE-431B-A9F0-03FCF46EC230}" type="presOf" srcId="{5592AB25-2C4E-482D-B50B-5171AB06FE74}" destId="{9FA2C733-D216-4B0B-9E34-C8E021305A83}" srcOrd="0" destOrd="0" presId="urn:microsoft.com/office/officeart/2005/8/layout/hierarchy1"/>
    <dgm:cxn modelId="{242F9C64-8EA9-4540-AD64-96CBB461DC0F}" srcId="{C75CD90A-4D42-42E5-B63A-1F99FE448A5C}" destId="{AEB4F434-0A11-4904-9B39-05EB58228294}" srcOrd="0" destOrd="0" parTransId="{945BD744-DCE2-448A-B732-81CEDB9BBF56}" sibTransId="{C771691A-C464-4E82-A167-C96F8A4A7894}"/>
    <dgm:cxn modelId="{4B34FA66-FCF4-4749-AB56-9B9E011473FE}" srcId="{C75CD90A-4D42-42E5-B63A-1F99FE448A5C}" destId="{CAFE79C0-7DA1-41F0-9E1C-56354CD58CA9}" srcOrd="1" destOrd="0" parTransId="{05B66F9D-0D8F-4602-A02C-1856E6F00638}" sibTransId="{5C0BE5AF-121E-4F73-9227-851BDFE55D14}"/>
    <dgm:cxn modelId="{BA5510C0-712E-41D7-9048-FAC39CCB4C1D}" srcId="{C75CD90A-4D42-42E5-B63A-1F99FE448A5C}" destId="{5592AB25-2C4E-482D-B50B-5171AB06FE74}" srcOrd="2" destOrd="0" parTransId="{2F5350E1-52BE-40C1-8443-A02DF9138480}" sibTransId="{7D10C97C-37E7-44F1-8E67-388BED80CC8C}"/>
    <dgm:cxn modelId="{1AA4B2D0-437D-44FF-B552-EAC8DC6A5642}" type="presOf" srcId="{AEB4F434-0A11-4904-9B39-05EB58228294}" destId="{3BF1D226-BE19-4BEE-B7A5-F27D5EC147BE}" srcOrd="0" destOrd="0" presId="urn:microsoft.com/office/officeart/2005/8/layout/hierarchy1"/>
    <dgm:cxn modelId="{2B6610D5-F1F3-4D98-80FE-624B55D95130}" type="presOf" srcId="{CAFE79C0-7DA1-41F0-9E1C-56354CD58CA9}" destId="{DB5A198A-8F26-4F33-B174-AF607F85BE2F}" srcOrd="0" destOrd="0" presId="urn:microsoft.com/office/officeart/2005/8/layout/hierarchy1"/>
    <dgm:cxn modelId="{DB7C9561-0B8B-455B-8EC0-623F2948B281}" type="presParOf" srcId="{AD904680-C63C-490E-B303-3FB633847A12}" destId="{FE27E821-AB60-47EC-BA09-C0EAECA7DE97}" srcOrd="0" destOrd="0" presId="urn:microsoft.com/office/officeart/2005/8/layout/hierarchy1"/>
    <dgm:cxn modelId="{14B67605-D49E-432D-AD73-9B69D3736C0D}" type="presParOf" srcId="{FE27E821-AB60-47EC-BA09-C0EAECA7DE97}" destId="{B37A9BAE-CD1F-4B11-8D3B-F64F00B62E64}" srcOrd="0" destOrd="0" presId="urn:microsoft.com/office/officeart/2005/8/layout/hierarchy1"/>
    <dgm:cxn modelId="{42209BB6-D532-444E-9CCC-C85F741FD57E}" type="presParOf" srcId="{B37A9BAE-CD1F-4B11-8D3B-F64F00B62E64}" destId="{A5E05BE2-ACF1-41E7-9346-FCC6D6BCF1C4}" srcOrd="0" destOrd="0" presId="urn:microsoft.com/office/officeart/2005/8/layout/hierarchy1"/>
    <dgm:cxn modelId="{A5638E35-99E2-48A9-B4CF-150200D4FBD7}" type="presParOf" srcId="{B37A9BAE-CD1F-4B11-8D3B-F64F00B62E64}" destId="{3BF1D226-BE19-4BEE-B7A5-F27D5EC147BE}" srcOrd="1" destOrd="0" presId="urn:microsoft.com/office/officeart/2005/8/layout/hierarchy1"/>
    <dgm:cxn modelId="{7AA9DBF5-2502-4E47-B32D-3617410D8479}" type="presParOf" srcId="{FE27E821-AB60-47EC-BA09-C0EAECA7DE97}" destId="{1178E6C9-B0DE-482E-80B6-739EE47BA606}" srcOrd="1" destOrd="0" presId="urn:microsoft.com/office/officeart/2005/8/layout/hierarchy1"/>
    <dgm:cxn modelId="{B890C10B-3351-4CE9-B784-EC6DF2D6E054}" type="presParOf" srcId="{AD904680-C63C-490E-B303-3FB633847A12}" destId="{BE3D4384-D15F-485E-8152-61C31D2D4F46}" srcOrd="1" destOrd="0" presId="urn:microsoft.com/office/officeart/2005/8/layout/hierarchy1"/>
    <dgm:cxn modelId="{DC14E208-B0FD-40FD-919B-B8513C03E8B7}" type="presParOf" srcId="{BE3D4384-D15F-485E-8152-61C31D2D4F46}" destId="{EDE5796D-D6C6-4CE5-A05F-88F3DE392E85}" srcOrd="0" destOrd="0" presId="urn:microsoft.com/office/officeart/2005/8/layout/hierarchy1"/>
    <dgm:cxn modelId="{722A1B17-8BC6-431E-BB30-327AE1BAEE3C}" type="presParOf" srcId="{EDE5796D-D6C6-4CE5-A05F-88F3DE392E85}" destId="{508A7F9E-2912-47E2-932E-D31CB8013D08}" srcOrd="0" destOrd="0" presId="urn:microsoft.com/office/officeart/2005/8/layout/hierarchy1"/>
    <dgm:cxn modelId="{392BAC86-91D3-4139-B842-8E4CA89B279E}" type="presParOf" srcId="{EDE5796D-D6C6-4CE5-A05F-88F3DE392E85}" destId="{DB5A198A-8F26-4F33-B174-AF607F85BE2F}" srcOrd="1" destOrd="0" presId="urn:microsoft.com/office/officeart/2005/8/layout/hierarchy1"/>
    <dgm:cxn modelId="{8D0B5F5F-4F49-4D15-89A8-2C49D320AD80}" type="presParOf" srcId="{BE3D4384-D15F-485E-8152-61C31D2D4F46}" destId="{6FF2E312-AD8D-46D9-9A9A-A3715AB7F6B4}" srcOrd="1" destOrd="0" presId="urn:microsoft.com/office/officeart/2005/8/layout/hierarchy1"/>
    <dgm:cxn modelId="{29A6F93F-AA7A-4106-BFE3-C8896AE4D03B}" type="presParOf" srcId="{AD904680-C63C-490E-B303-3FB633847A12}" destId="{C01A4C54-8FA5-4A47-8F59-21CB529126AC}" srcOrd="2" destOrd="0" presId="urn:microsoft.com/office/officeart/2005/8/layout/hierarchy1"/>
    <dgm:cxn modelId="{BC48371B-A9B8-4441-A025-B9DEB938D1EA}" type="presParOf" srcId="{C01A4C54-8FA5-4A47-8F59-21CB529126AC}" destId="{EA28AB0F-E0E0-4491-9AB5-5817C8162C05}" srcOrd="0" destOrd="0" presId="urn:microsoft.com/office/officeart/2005/8/layout/hierarchy1"/>
    <dgm:cxn modelId="{3A6FB30F-E333-43A2-A5B6-122F70825709}" type="presParOf" srcId="{EA28AB0F-E0E0-4491-9AB5-5817C8162C05}" destId="{A01C3FD1-EE74-433F-BF23-9E2E6FED79F8}" srcOrd="0" destOrd="0" presId="urn:microsoft.com/office/officeart/2005/8/layout/hierarchy1"/>
    <dgm:cxn modelId="{F7E22F65-4E2F-4098-BC15-270B90EA4A66}" type="presParOf" srcId="{EA28AB0F-E0E0-4491-9AB5-5817C8162C05}" destId="{9FA2C733-D216-4B0B-9E34-C8E021305A83}" srcOrd="1" destOrd="0" presId="urn:microsoft.com/office/officeart/2005/8/layout/hierarchy1"/>
    <dgm:cxn modelId="{D19E7648-8122-48CD-87D9-729395334489}" type="presParOf" srcId="{C01A4C54-8FA5-4A47-8F59-21CB529126AC}" destId="{74C2422E-7231-4835-B238-F79383E9FC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401BC-DF43-4721-8ED7-ED4C19C4C5F2}">
      <dsp:nvSpPr>
        <dsp:cNvPr id="0" name=""/>
        <dsp:cNvSpPr/>
      </dsp:nvSpPr>
      <dsp:spPr>
        <a:xfrm>
          <a:off x="3250" y="1575"/>
          <a:ext cx="6650268" cy="2369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900" kern="1200" dirty="0"/>
            <a:t>Language is a complex, mutually agreed system for linking form to meaning</a:t>
          </a:r>
          <a:endParaRPr lang="en-US" sz="3900" kern="1200" dirty="0"/>
        </a:p>
      </dsp:txBody>
      <dsp:txXfrm>
        <a:off x="72644" y="70969"/>
        <a:ext cx="6511480" cy="2230507"/>
      </dsp:txXfrm>
    </dsp:sp>
    <dsp:sp modelId="{09137A5B-4B3B-423A-AAD4-F6A63EB709F7}">
      <dsp:nvSpPr>
        <dsp:cNvPr id="0" name=""/>
        <dsp:cNvSpPr/>
      </dsp:nvSpPr>
      <dsp:spPr>
        <a:xfrm>
          <a:off x="3250" y="2550343"/>
          <a:ext cx="6650268" cy="2369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900" kern="1200" dirty="0"/>
            <a:t>We use language to relay information about </a:t>
          </a:r>
          <a:r>
            <a:rPr lang="en-AU" sz="3900" b="1" i="1" kern="1200" dirty="0"/>
            <a:t>events</a:t>
          </a:r>
          <a:r>
            <a:rPr lang="en-AU" sz="3900" b="1" kern="1200" dirty="0"/>
            <a:t> </a:t>
          </a:r>
          <a:r>
            <a:rPr lang="en-AU" sz="3900" kern="1200" dirty="0"/>
            <a:t>and </a:t>
          </a:r>
          <a:r>
            <a:rPr lang="en-AU" sz="3900" b="1" i="1" kern="1200" dirty="0"/>
            <a:t>social relationships</a:t>
          </a:r>
          <a:endParaRPr lang="en-US" sz="3900" b="1" i="1" kern="1200" dirty="0"/>
        </a:p>
      </dsp:txBody>
      <dsp:txXfrm>
        <a:off x="72644" y="2619737"/>
        <a:ext cx="6511480" cy="2230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05BE2-ACF1-41E7-9346-FCC6D6BCF1C4}">
      <dsp:nvSpPr>
        <dsp:cNvPr id="0" name=""/>
        <dsp:cNvSpPr/>
      </dsp:nvSpPr>
      <dsp:spPr>
        <a:xfrm>
          <a:off x="0" y="1045102"/>
          <a:ext cx="2705099" cy="1717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F1D226-BE19-4BEE-B7A5-F27D5EC147BE}">
      <dsp:nvSpPr>
        <dsp:cNvPr id="0" name=""/>
        <dsp:cNvSpPr/>
      </dsp:nvSpPr>
      <dsp:spPr>
        <a:xfrm>
          <a:off x="300566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Voice ID</a:t>
          </a:r>
          <a:endParaRPr lang="en-US" sz="2500" kern="1200"/>
        </a:p>
      </dsp:txBody>
      <dsp:txXfrm>
        <a:off x="350877" y="1380951"/>
        <a:ext cx="2604477" cy="1617116"/>
      </dsp:txXfrm>
    </dsp:sp>
    <dsp:sp modelId="{508A7F9E-2912-47E2-932E-D31CB8013D08}">
      <dsp:nvSpPr>
        <dsp:cNvPr id="0" name=""/>
        <dsp:cNvSpPr/>
      </dsp:nvSpPr>
      <dsp:spPr>
        <a:xfrm>
          <a:off x="3306233" y="1045102"/>
          <a:ext cx="2705099" cy="1717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5A198A-8F26-4F33-B174-AF607F85BE2F}">
      <dsp:nvSpPr>
        <dsp:cNvPr id="0" name=""/>
        <dsp:cNvSpPr/>
      </dsp:nvSpPr>
      <dsp:spPr>
        <a:xfrm>
          <a:off x="3606799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Authorship verification</a:t>
          </a:r>
          <a:endParaRPr lang="en-US" sz="2500" kern="1200"/>
        </a:p>
      </dsp:txBody>
      <dsp:txXfrm>
        <a:off x="3657110" y="1380951"/>
        <a:ext cx="2604477" cy="1617116"/>
      </dsp:txXfrm>
    </dsp:sp>
    <dsp:sp modelId="{A01C3FD1-EE74-433F-BF23-9E2E6FED79F8}">
      <dsp:nvSpPr>
        <dsp:cNvPr id="0" name=""/>
        <dsp:cNvSpPr/>
      </dsp:nvSpPr>
      <dsp:spPr>
        <a:xfrm>
          <a:off x="6612466" y="1045102"/>
          <a:ext cx="2705099" cy="1717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A2C733-D216-4B0B-9E34-C8E021305A83}">
      <dsp:nvSpPr>
        <dsp:cNvPr id="0" name=""/>
        <dsp:cNvSpPr/>
      </dsp:nvSpPr>
      <dsp:spPr>
        <a:xfrm>
          <a:off x="6913033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Genre specific forensic analysis – suicide notes, ransom notes, </a:t>
          </a:r>
          <a:endParaRPr lang="en-US" sz="2500" kern="1200"/>
        </a:p>
      </dsp:txBody>
      <dsp:txXfrm>
        <a:off x="6963344" y="1380951"/>
        <a:ext cx="2604477" cy="1617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DEB81-EA0B-4A90-A2DC-C42277C61635}" type="datetimeFigureOut">
              <a:rPr lang="en-AU" smtClean="0"/>
              <a:t>25/06/2018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12596-9D7F-465E-82D3-2E76171EBC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420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These are plots of the second two formants, F1 and F2, so we can measure this quite easily</a:t>
            </a:r>
          </a:p>
          <a:p>
            <a:endParaRPr lang="en-AU" dirty="0"/>
          </a:p>
          <a:p>
            <a:r>
              <a:rPr lang="en-AU" dirty="0"/>
              <a:t>End up being regions and not just points </a:t>
            </a:r>
          </a:p>
          <a:p>
            <a:endParaRPr lang="en-AU" dirty="0"/>
          </a:p>
          <a:p>
            <a:r>
              <a:rPr lang="en-AU" dirty="0"/>
              <a:t>And they shift over time and with contact with other people</a:t>
            </a:r>
          </a:p>
          <a:p>
            <a:endParaRPr lang="en-AU" dirty="0"/>
          </a:p>
          <a:p>
            <a:r>
              <a:rPr lang="en-AU" dirty="0"/>
              <a:t>My vowels shift between standard QLD and Standard Australian</a:t>
            </a:r>
          </a:p>
          <a:p>
            <a:endParaRPr lang="en-AU" dirty="0"/>
          </a:p>
          <a:p>
            <a:r>
              <a:rPr lang="en-AU" dirty="0"/>
              <a:t>Vowels aren’t the only thing the can be used for accent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2596-9D7F-465E-82D3-2E76171EBC41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45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Waving hand – friendly goodbye or no longer my friend, well that depends on your cultural perspective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2596-9D7F-465E-82D3-2E76171EBC41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9330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Friendly gesture or an indication your partner has cheated on you (some South American Nations and some Mediterranean)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2596-9D7F-465E-82D3-2E76171EBC41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47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Somethings all good or somethings not good? (some middle eastern countries)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2596-9D7F-465E-82D3-2E76171EBC41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925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Tony Abbott clip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12596-9D7F-465E-82D3-2E76171EBC41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198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4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17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2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545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28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07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1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4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1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8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1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1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8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14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3" Type="http://schemas.microsoft.com/office/2007/relationships/media" Target="../media/media2.wav"/><Relationship Id="rId7" Type="http://schemas.microsoft.com/office/2007/relationships/media" Target="../media/media4.mp3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10" Type="http://schemas.openxmlformats.org/officeDocument/2006/relationships/image" Target="../media/image1.png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90A4-A258-48BB-AE2D-1C52D997F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Short Course in Linguistics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AB82A-22C6-4B8F-B9E1-BDD58AC6F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Identity through language</a:t>
            </a:r>
          </a:p>
        </p:txBody>
      </p:sp>
    </p:spTree>
    <p:extLst>
      <p:ext uri="{BB962C8B-B14F-4D97-AF65-F5344CB8AC3E}">
        <p14:creationId xmlns:p14="http://schemas.microsoft.com/office/powerpoint/2010/main" val="370267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20D4A69-FCC5-4D55-A626-7D1D420A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3029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65BCAA-CCCD-497D-8D61-5ACFFDB3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AU"/>
              <a:t>Identifying individuals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CFA2E2-90ED-4184-BB68-BA00CF5C7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/>
              <a:t>Top is a spectrogram (FFT of a waveform)</a:t>
            </a:r>
          </a:p>
          <a:p>
            <a:endParaRPr lang="en-US"/>
          </a:p>
          <a:p>
            <a:r>
              <a:rPr lang="en-US"/>
              <a:t>Bottom is the waveform</a:t>
            </a:r>
          </a:p>
          <a:p>
            <a:endParaRPr lang="en-US"/>
          </a:p>
          <a:p>
            <a:r>
              <a:rPr lang="en-US"/>
              <a:t>This is the word ‘heed’</a:t>
            </a:r>
          </a:p>
        </p:txBody>
      </p:sp>
    </p:spTree>
    <p:extLst>
      <p:ext uri="{BB962C8B-B14F-4D97-AF65-F5344CB8AC3E}">
        <p14:creationId xmlns:p14="http://schemas.microsoft.com/office/powerpoint/2010/main" val="131604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2DA5-7D37-433F-AB32-F9352EA0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Identifying individuals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D2192-2F1C-4786-9265-1DADB58D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Taking English as an example</a:t>
            </a:r>
          </a:p>
          <a:p>
            <a:endParaRPr lang="en-AU" dirty="0"/>
          </a:p>
          <a:p>
            <a:r>
              <a:rPr lang="en-AU" dirty="0"/>
              <a:t>Some samples from the IDEA website....</a:t>
            </a:r>
          </a:p>
          <a:p>
            <a:endParaRPr lang="en-AU" dirty="0"/>
          </a:p>
          <a:p>
            <a:r>
              <a:rPr lang="en-AU" dirty="0"/>
              <a:t>We just heard a large range of accents, but what is an accent?</a:t>
            </a:r>
          </a:p>
          <a:p>
            <a:endParaRPr lang="en-AU" dirty="0"/>
          </a:p>
          <a:p>
            <a:r>
              <a:rPr lang="en-AU" dirty="0"/>
              <a:t>It’s a manner of pronunciation particular to a person’s location, nation, ethnicity, social status, education or other social factors</a:t>
            </a:r>
          </a:p>
          <a:p>
            <a:endParaRPr lang="en-AU" dirty="0"/>
          </a:p>
          <a:p>
            <a:r>
              <a:rPr lang="en-AU" dirty="0"/>
              <a:t>But how can we measure it?</a:t>
            </a:r>
          </a:p>
        </p:txBody>
      </p:sp>
    </p:spTree>
    <p:extLst>
      <p:ext uri="{BB962C8B-B14F-4D97-AF65-F5344CB8AC3E}">
        <p14:creationId xmlns:p14="http://schemas.microsoft.com/office/powerpoint/2010/main" val="98649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F605-9B05-4849-AEB5-37341D52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Measuring an accent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59F8E-D592-4D93-AA2F-217923907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4285" y="1930400"/>
            <a:ext cx="4328715" cy="327336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976B8F-4C5C-4003-A339-913741EEF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776" y="1930399"/>
            <a:ext cx="4308820" cy="32733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227B57-FA7F-4F4F-B64F-50FF415659D8}"/>
              </a:ext>
            </a:extLst>
          </p:cNvPr>
          <p:cNvSpPr txBox="1"/>
          <p:nvPr/>
        </p:nvSpPr>
        <p:spPr>
          <a:xfrm>
            <a:off x="814285" y="5353396"/>
            <a:ext cx="432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Australian English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67B699-A866-4D3A-9639-352DD483AAD9}"/>
              </a:ext>
            </a:extLst>
          </p:cNvPr>
          <p:cNvSpPr txBox="1"/>
          <p:nvPr/>
        </p:nvSpPr>
        <p:spPr>
          <a:xfrm>
            <a:off x="5979776" y="5353396"/>
            <a:ext cx="430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New Zealand English</a:t>
            </a:r>
          </a:p>
        </p:txBody>
      </p:sp>
    </p:spTree>
    <p:extLst>
      <p:ext uri="{BB962C8B-B14F-4D97-AF65-F5344CB8AC3E}">
        <p14:creationId xmlns:p14="http://schemas.microsoft.com/office/powerpoint/2010/main" val="130331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C9F2-29E0-40E1-9EF2-0A1C8384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Identification through phonetics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1521-97BB-4B52-9918-510E759F1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And the </a:t>
            </a:r>
            <a:r>
              <a:rPr lang="en-AU" dirty="0" err="1"/>
              <a:t>Gileadites</a:t>
            </a:r>
            <a:r>
              <a:rPr lang="en-AU" dirty="0"/>
              <a:t> took the passages of Jordan before the Ephraimites: and it was so, that when those Ephraimites which were escaped said, Let me go over; that the men of Gilead said unto him, 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Art thou an Ephraimite? If he said, Nay;</a:t>
            </a:r>
          </a:p>
          <a:p>
            <a:pPr marL="0" indent="0">
              <a:buNone/>
            </a:pPr>
            <a:br>
              <a:rPr lang="en-AU" dirty="0"/>
            </a:br>
            <a:r>
              <a:rPr lang="en-AU" dirty="0"/>
              <a:t>Then said they unto him, Say now Shibboleth: and he said </a:t>
            </a:r>
            <a:r>
              <a:rPr lang="en-AU" dirty="0" err="1"/>
              <a:t>Sibboleth</a:t>
            </a:r>
            <a:r>
              <a:rPr lang="en-AU" dirty="0"/>
              <a:t>: for he could not frame to pronounce it right. Then they took him, and slew him at the passages of Jordan: and there fell at that time of the Ephraimites forty and two thousand.</a:t>
            </a:r>
          </a:p>
          <a:p>
            <a:pPr marL="0" indent="0">
              <a:buNone/>
            </a:pPr>
            <a:r>
              <a:rPr lang="en-AU" dirty="0"/>
              <a:t>(Judges 12: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189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4A64-A590-46E7-82CA-FC14228B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Moving up the stack...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399C0-9539-415E-99CC-ADE1F050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Morphology tends to give people away as well</a:t>
            </a:r>
          </a:p>
          <a:p>
            <a:endParaRPr lang="en-AU" dirty="0"/>
          </a:p>
          <a:p>
            <a:r>
              <a:rPr lang="en-AU" dirty="0"/>
              <a:t>In English, if we use the wrong verb endings, you can tell which socio-economic group people come from</a:t>
            </a:r>
          </a:p>
          <a:p>
            <a:endParaRPr lang="en-AU" dirty="0"/>
          </a:p>
          <a:p>
            <a:r>
              <a:rPr lang="en-AU" dirty="0"/>
              <a:t>In other languages, different usages of the wrong morphology can mean membership of different groups</a:t>
            </a:r>
          </a:p>
          <a:p>
            <a:endParaRPr lang="en-AU" dirty="0"/>
          </a:p>
          <a:p>
            <a:r>
              <a:rPr lang="en-AU" dirty="0"/>
              <a:t>But it can also be an indicator of a second language learner</a:t>
            </a:r>
          </a:p>
        </p:txBody>
      </p:sp>
    </p:spTree>
    <p:extLst>
      <p:ext uri="{BB962C8B-B14F-4D97-AF65-F5344CB8AC3E}">
        <p14:creationId xmlns:p14="http://schemas.microsoft.com/office/powerpoint/2010/main" val="242058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7058-328A-41EF-8B94-F86EC567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Second Language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9611-E9FC-4077-AD37-5E41D30F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age at which you learn a language and your first language impact your use of subsequent languages</a:t>
            </a:r>
          </a:p>
          <a:p>
            <a:endParaRPr lang="en-AU" dirty="0"/>
          </a:p>
          <a:p>
            <a:r>
              <a:rPr lang="en-AU" dirty="0"/>
              <a:t>Learning grammatical gender is notoriously difficult</a:t>
            </a:r>
          </a:p>
          <a:p>
            <a:endParaRPr lang="en-AU" dirty="0"/>
          </a:p>
          <a:p>
            <a:r>
              <a:rPr lang="en-AU" dirty="0"/>
              <a:t>Learning verbal aspect is difficult</a:t>
            </a:r>
          </a:p>
          <a:p>
            <a:endParaRPr lang="en-AU" dirty="0"/>
          </a:p>
          <a:p>
            <a:r>
              <a:rPr lang="en-AU" dirty="0"/>
              <a:t>Learning most verbal morphology is hard (people tend to do better with written than spoken production)</a:t>
            </a:r>
          </a:p>
        </p:txBody>
      </p:sp>
    </p:spTree>
    <p:extLst>
      <p:ext uri="{BB962C8B-B14F-4D97-AF65-F5344CB8AC3E}">
        <p14:creationId xmlns:p14="http://schemas.microsoft.com/office/powerpoint/2010/main" val="3933011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8C94-4CB5-4323-81AC-4A9EE5E3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Compare English and </a:t>
            </a:r>
            <a:r>
              <a:rPr lang="en-AU" dirty="0" err="1"/>
              <a:t>Thuntai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6D15-AF87-40C9-B781-43DB1EB1E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English has simple verb formation rules</a:t>
            </a:r>
          </a:p>
          <a:p>
            <a:r>
              <a:rPr lang="en-AU" dirty="0"/>
              <a:t>Verb + tense (‘-</a:t>
            </a:r>
            <a:r>
              <a:rPr lang="en-AU" dirty="0" err="1"/>
              <a:t>ed</a:t>
            </a:r>
            <a:r>
              <a:rPr lang="en-AU" dirty="0"/>
              <a:t>’, ‘-</a:t>
            </a:r>
            <a:r>
              <a:rPr lang="en-AU" dirty="0" err="1"/>
              <a:t>ing</a:t>
            </a:r>
            <a:r>
              <a:rPr lang="en-AU" dirty="0"/>
              <a:t>’)</a:t>
            </a:r>
          </a:p>
          <a:p>
            <a:r>
              <a:rPr lang="en-AU" dirty="0"/>
              <a:t>Verb + person (‘-s’)</a:t>
            </a:r>
          </a:p>
          <a:p>
            <a:endParaRPr lang="en-AU" dirty="0"/>
          </a:p>
          <a:p>
            <a:r>
              <a:rPr lang="en-AU" dirty="0" err="1"/>
              <a:t>Thuntai</a:t>
            </a:r>
            <a:r>
              <a:rPr lang="en-AU" dirty="0"/>
              <a:t> not so much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0650EA-D912-41E2-A474-F8A596F12A1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9" y="4408218"/>
            <a:ext cx="8288033" cy="138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68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1C16-3D87-462C-9CAE-51C05444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Compare English and </a:t>
            </a:r>
            <a:r>
              <a:rPr lang="en-AU" dirty="0" err="1"/>
              <a:t>Thuntai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299B-34CA-4047-A0C8-D6B6A29F8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My production of </a:t>
            </a:r>
            <a:r>
              <a:rPr lang="en-AU" dirty="0" err="1"/>
              <a:t>Thuntai</a:t>
            </a:r>
            <a:r>
              <a:rPr lang="en-AU" dirty="0"/>
              <a:t> verbs is, we’ll call it interesting</a:t>
            </a:r>
          </a:p>
          <a:p>
            <a:endParaRPr lang="en-AU" dirty="0"/>
          </a:p>
          <a:p>
            <a:r>
              <a:rPr lang="en-AU" dirty="0"/>
              <a:t>I make mistakes with the combination of actors and subjects and with grammatical gender that results in apparently hilarious combinations of people doing things to other people</a:t>
            </a:r>
          </a:p>
          <a:p>
            <a:endParaRPr lang="en-AU" dirty="0"/>
          </a:p>
          <a:p>
            <a:r>
              <a:rPr lang="en-AU" dirty="0"/>
              <a:t>If you were presented with my written or spoken </a:t>
            </a:r>
            <a:r>
              <a:rPr lang="en-AU" dirty="0" err="1"/>
              <a:t>Thuntai</a:t>
            </a:r>
            <a:r>
              <a:rPr lang="en-AU" dirty="0"/>
              <a:t>, you’d be able to pick me as a second languages learner</a:t>
            </a:r>
          </a:p>
        </p:txBody>
      </p:sp>
    </p:spTree>
    <p:extLst>
      <p:ext uri="{BB962C8B-B14F-4D97-AF65-F5344CB8AC3E}">
        <p14:creationId xmlns:p14="http://schemas.microsoft.com/office/powerpoint/2010/main" val="2205706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990B-400D-41FC-B7FC-4ED79F1A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Second Language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1413-0235-414F-8FCE-07256C81E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pattern of what is hard is dependant on the combination of first and second language</a:t>
            </a:r>
          </a:p>
          <a:p>
            <a:endParaRPr lang="en-AU" dirty="0"/>
          </a:p>
          <a:p>
            <a:r>
              <a:rPr lang="en-AU" dirty="0"/>
              <a:t>Understanding the morphology of the two languages allows us to predict what the differences might be, but these hypotheses need to be statistically tested</a:t>
            </a:r>
          </a:p>
          <a:p>
            <a:endParaRPr lang="en-AU" dirty="0"/>
          </a:p>
          <a:p>
            <a:r>
              <a:rPr lang="en-AU" dirty="0"/>
              <a:t>Large body of second language acquisition literature that summarises some of the findings across sets of languages (if you’re interested in anything specific, just come and have a chat)</a:t>
            </a:r>
          </a:p>
        </p:txBody>
      </p:sp>
    </p:spTree>
    <p:extLst>
      <p:ext uri="{BB962C8B-B14F-4D97-AF65-F5344CB8AC3E}">
        <p14:creationId xmlns:p14="http://schemas.microsoft.com/office/powerpoint/2010/main" val="516955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347D-C4E4-4099-A689-67FFF491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And up the stack again....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F557-01F4-4FFB-9A33-13468E429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Lexicon</a:t>
            </a:r>
          </a:p>
          <a:p>
            <a:endParaRPr lang="en-AU" dirty="0"/>
          </a:p>
          <a:p>
            <a:r>
              <a:rPr lang="en-AU" dirty="0"/>
              <a:t>Your choice of words gives away a lot about who you are and what your life story is</a:t>
            </a:r>
          </a:p>
          <a:p>
            <a:pPr lvl="1"/>
            <a:r>
              <a:rPr lang="en-AU" dirty="0"/>
              <a:t>Do you have a larger vocabulary than normal?</a:t>
            </a:r>
          </a:p>
          <a:p>
            <a:pPr lvl="2"/>
            <a:r>
              <a:rPr lang="en-AU" dirty="0"/>
              <a:t>You’re probably educated</a:t>
            </a:r>
          </a:p>
          <a:p>
            <a:pPr lvl="1"/>
            <a:r>
              <a:rPr lang="en-AU" dirty="0"/>
              <a:t>Do you use a lot of nautical words?</a:t>
            </a:r>
          </a:p>
          <a:p>
            <a:pPr lvl="2"/>
            <a:r>
              <a:rPr lang="en-AU" dirty="0"/>
              <a:t>You spend time on or around the coast</a:t>
            </a:r>
          </a:p>
          <a:p>
            <a:pPr lvl="1"/>
            <a:r>
              <a:rPr lang="en-AU" dirty="0"/>
              <a:t>Do you use a lot of current slang?</a:t>
            </a:r>
          </a:p>
          <a:p>
            <a:pPr lvl="2"/>
            <a:r>
              <a:rPr lang="en-AU" dirty="0"/>
              <a:t>You’re probably a teenager</a:t>
            </a:r>
          </a:p>
        </p:txBody>
      </p:sp>
    </p:spTree>
    <p:extLst>
      <p:ext uri="{BB962C8B-B14F-4D97-AF65-F5344CB8AC3E}">
        <p14:creationId xmlns:p14="http://schemas.microsoft.com/office/powerpoint/2010/main" val="378827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7CD3-D7D9-4CF9-B142-40973957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70E96-7060-4EC9-9189-38E051B3E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tx1">
                    <a:lumMod val="50000"/>
                  </a:schemeClr>
                </a:solidFill>
              </a:rPr>
              <a:t>Phonetics and Phonology</a:t>
            </a:r>
          </a:p>
          <a:p>
            <a:endParaRPr lang="en-AU" dirty="0"/>
          </a:p>
          <a:p>
            <a:r>
              <a:rPr lang="en-AU" dirty="0">
                <a:solidFill>
                  <a:schemeClr val="tx1">
                    <a:lumMod val="50000"/>
                  </a:schemeClr>
                </a:solidFill>
              </a:rPr>
              <a:t>Morphology</a:t>
            </a:r>
          </a:p>
          <a:p>
            <a:endParaRPr lang="en-AU" dirty="0"/>
          </a:p>
          <a:p>
            <a:r>
              <a:rPr lang="en-AU" dirty="0">
                <a:solidFill>
                  <a:schemeClr val="tx1">
                    <a:lumMod val="50000"/>
                  </a:schemeClr>
                </a:solidFill>
              </a:rPr>
              <a:t>Syntax</a:t>
            </a:r>
          </a:p>
          <a:p>
            <a:endParaRPr lang="en-AU" dirty="0"/>
          </a:p>
          <a:p>
            <a:r>
              <a:rPr lang="en-AU" dirty="0">
                <a:solidFill>
                  <a:schemeClr val="tx1">
                    <a:lumMod val="50000"/>
                  </a:schemeClr>
                </a:solidFill>
              </a:rPr>
              <a:t>Language Change</a:t>
            </a:r>
          </a:p>
          <a:p>
            <a:endParaRPr lang="en-AU" dirty="0"/>
          </a:p>
          <a:p>
            <a:r>
              <a:rPr lang="en-AU" b="1" dirty="0">
                <a:solidFill>
                  <a:schemeClr val="tx1"/>
                </a:solidFill>
              </a:rPr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2128648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346F-00D2-4F50-A32A-960E75CD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Lexicon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970C7-3E25-4DCD-8C9E-9905F209B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Think about the range of words the only public servants understand</a:t>
            </a:r>
          </a:p>
          <a:p>
            <a:endParaRPr lang="en-AU" dirty="0"/>
          </a:p>
          <a:p>
            <a:r>
              <a:rPr lang="en-AU" dirty="0"/>
              <a:t>Or IT specialists</a:t>
            </a:r>
          </a:p>
          <a:p>
            <a:endParaRPr lang="en-AU" dirty="0"/>
          </a:p>
          <a:p>
            <a:r>
              <a:rPr lang="en-AU" dirty="0"/>
              <a:t>Or people who ride mountain bikes</a:t>
            </a:r>
          </a:p>
          <a:p>
            <a:endParaRPr lang="en-AU" dirty="0"/>
          </a:p>
          <a:p>
            <a:r>
              <a:rPr lang="en-AU" dirty="0"/>
              <a:t>Or the things that only we understand because of our work community</a:t>
            </a:r>
          </a:p>
          <a:p>
            <a:endParaRPr lang="en-AU" dirty="0"/>
          </a:p>
          <a:p>
            <a:r>
              <a:rPr lang="en-AU" dirty="0"/>
              <a:t>But are there words you use because of your background?</a:t>
            </a:r>
          </a:p>
        </p:txBody>
      </p:sp>
    </p:spTree>
    <p:extLst>
      <p:ext uri="{BB962C8B-B14F-4D97-AF65-F5344CB8AC3E}">
        <p14:creationId xmlns:p14="http://schemas.microsoft.com/office/powerpoint/2010/main" val="616358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3063A8-B1FC-4D49-BC92-406849EAA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115" y="609600"/>
            <a:ext cx="5025565" cy="39997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14292D-0CFD-41FB-A162-6CF981E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Regional variation in Australia</a:t>
            </a:r>
          </a:p>
        </p:txBody>
      </p:sp>
    </p:spTree>
    <p:extLst>
      <p:ext uri="{BB962C8B-B14F-4D97-AF65-F5344CB8AC3E}">
        <p14:creationId xmlns:p14="http://schemas.microsoft.com/office/powerpoint/2010/main" val="3719919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14292D-0CFD-41FB-A162-6CF981E3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Regional variation in Australia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C697-662C-40C3-981E-76F16B9A1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5B98D3A8-778A-4E58-AA6D-330B64EF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27" y="415307"/>
            <a:ext cx="5210271" cy="415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10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5D26C-D6EB-47C8-B925-F5F5B36E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AU" dirty="0"/>
              <a:t>Tamil speaking caste differences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1AAA6B-4405-49C1-AB1C-69C8DE082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081275"/>
              </p:ext>
            </p:extLst>
          </p:nvPr>
        </p:nvGraphicFramePr>
        <p:xfrm>
          <a:off x="2771143" y="1948543"/>
          <a:ext cx="6649713" cy="4093478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216571">
                  <a:extLst>
                    <a:ext uri="{9D8B030D-6E8A-4147-A177-3AD203B41FA5}">
                      <a16:colId xmlns:a16="http://schemas.microsoft.com/office/drawing/2014/main" val="3008303589"/>
                    </a:ext>
                  </a:extLst>
                </a:gridCol>
                <a:gridCol w="2216571">
                  <a:extLst>
                    <a:ext uri="{9D8B030D-6E8A-4147-A177-3AD203B41FA5}">
                      <a16:colId xmlns:a16="http://schemas.microsoft.com/office/drawing/2014/main" val="3199835359"/>
                    </a:ext>
                  </a:extLst>
                </a:gridCol>
                <a:gridCol w="2216571">
                  <a:extLst>
                    <a:ext uri="{9D8B030D-6E8A-4147-A177-3AD203B41FA5}">
                      <a16:colId xmlns:a16="http://schemas.microsoft.com/office/drawing/2014/main" val="384952802"/>
                    </a:ext>
                  </a:extLst>
                </a:gridCol>
              </a:tblGrid>
              <a:tr h="525651">
                <a:tc>
                  <a:txBody>
                    <a:bodyPr/>
                    <a:lstStyle/>
                    <a:p>
                      <a:r>
                        <a:rPr lang="en-AU" sz="1400"/>
                        <a:t>Gloss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Mudaliyar (non-Brahmin)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Iyengar (Brahmin)</a:t>
                      </a:r>
                    </a:p>
                  </a:txBody>
                  <a:tcPr marL="70734" marR="70734" marT="35367" marB="35367" anchor="ctr"/>
                </a:tc>
                <a:extLst>
                  <a:ext uri="{0D108BD9-81ED-4DB2-BD59-A6C34878D82A}">
                    <a16:rowId xmlns:a16="http://schemas.microsoft.com/office/drawing/2014/main" val="211772830"/>
                  </a:ext>
                </a:extLst>
              </a:tr>
              <a:tr h="313190">
                <a:tc>
                  <a:txBody>
                    <a:bodyPr/>
                    <a:lstStyle/>
                    <a:p>
                      <a:r>
                        <a:rPr lang="en-AU" sz="1400"/>
                        <a:t>Drinking Water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tanni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tirrto</a:t>
                      </a:r>
                    </a:p>
                  </a:txBody>
                  <a:tcPr marL="70734" marR="70734" marT="35367" marB="35367" anchor="ctr"/>
                </a:tc>
                <a:extLst>
                  <a:ext uri="{0D108BD9-81ED-4DB2-BD59-A6C34878D82A}">
                    <a16:rowId xmlns:a16="http://schemas.microsoft.com/office/drawing/2014/main" val="3810524927"/>
                  </a:ext>
                </a:extLst>
              </a:tr>
              <a:tr h="313190">
                <a:tc>
                  <a:txBody>
                    <a:bodyPr/>
                    <a:lstStyle/>
                    <a:p>
                      <a:r>
                        <a:rPr lang="en-AU" sz="1400"/>
                        <a:t>Water in general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tanni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jalo</a:t>
                      </a:r>
                    </a:p>
                  </a:txBody>
                  <a:tcPr marL="70734" marR="70734" marT="35367" marB="35367" anchor="ctr"/>
                </a:tc>
                <a:extLst>
                  <a:ext uri="{0D108BD9-81ED-4DB2-BD59-A6C34878D82A}">
                    <a16:rowId xmlns:a16="http://schemas.microsoft.com/office/drawing/2014/main" val="366914631"/>
                  </a:ext>
                </a:extLst>
              </a:tr>
              <a:tr h="313190">
                <a:tc>
                  <a:txBody>
                    <a:bodyPr/>
                    <a:lstStyle/>
                    <a:p>
                      <a:r>
                        <a:rPr lang="en-AU" sz="1400"/>
                        <a:t>Non-potable water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tanni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tanni</a:t>
                      </a:r>
                    </a:p>
                  </a:txBody>
                  <a:tcPr marL="70734" marR="70734" marT="35367" marB="35367" anchor="ctr"/>
                </a:tc>
                <a:extLst>
                  <a:ext uri="{0D108BD9-81ED-4DB2-BD59-A6C34878D82A}">
                    <a16:rowId xmlns:a16="http://schemas.microsoft.com/office/drawing/2014/main" val="378524084"/>
                  </a:ext>
                </a:extLst>
              </a:tr>
              <a:tr h="313190">
                <a:tc>
                  <a:txBody>
                    <a:bodyPr/>
                    <a:lstStyle/>
                    <a:p>
                      <a:r>
                        <a:rPr lang="en-AU" sz="1400"/>
                        <a:t>Worship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puuse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puuje</a:t>
                      </a:r>
                    </a:p>
                  </a:txBody>
                  <a:tcPr marL="70734" marR="70734" marT="35367" marB="35367" anchor="ctr"/>
                </a:tc>
                <a:extLst>
                  <a:ext uri="{0D108BD9-81ED-4DB2-BD59-A6C34878D82A}">
                    <a16:rowId xmlns:a16="http://schemas.microsoft.com/office/drawing/2014/main" val="274620961"/>
                  </a:ext>
                </a:extLst>
              </a:tr>
              <a:tr h="313190">
                <a:tc>
                  <a:txBody>
                    <a:bodyPr/>
                    <a:lstStyle/>
                    <a:p>
                      <a:r>
                        <a:rPr lang="en-AU" sz="1400"/>
                        <a:t>food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sooru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saado</a:t>
                      </a:r>
                    </a:p>
                  </a:txBody>
                  <a:tcPr marL="70734" marR="70734" marT="35367" marB="35367" anchor="ctr"/>
                </a:tc>
                <a:extLst>
                  <a:ext uri="{0D108BD9-81ED-4DB2-BD59-A6C34878D82A}">
                    <a16:rowId xmlns:a16="http://schemas.microsoft.com/office/drawing/2014/main" val="4041377255"/>
                  </a:ext>
                </a:extLst>
              </a:tr>
              <a:tr h="738113">
                <a:tc>
                  <a:txBody>
                    <a:bodyPr/>
                    <a:lstStyle/>
                    <a:p>
                      <a:r>
                        <a:rPr lang="en-AU" sz="1400"/>
                        <a:t>worship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puuse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puuje 'worship'// puuse 'punishment for children'</a:t>
                      </a:r>
                    </a:p>
                  </a:txBody>
                  <a:tcPr marL="70734" marR="70734" marT="35367" marB="35367" anchor="ctr"/>
                </a:tc>
                <a:extLst>
                  <a:ext uri="{0D108BD9-81ED-4DB2-BD59-A6C34878D82A}">
                    <a16:rowId xmlns:a16="http://schemas.microsoft.com/office/drawing/2014/main" val="3378184613"/>
                  </a:ext>
                </a:extLst>
              </a:tr>
              <a:tr h="525651">
                <a:tc>
                  <a:txBody>
                    <a:bodyPr/>
                    <a:lstStyle/>
                    <a:p>
                      <a:r>
                        <a:rPr lang="en-AU" sz="1400"/>
                        <a:t>food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sooru/ saado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saado 'food'// sooru 'food' (pejorative)</a:t>
                      </a:r>
                    </a:p>
                  </a:txBody>
                  <a:tcPr marL="70734" marR="70734" marT="35367" marB="35367" anchor="ctr"/>
                </a:tc>
                <a:extLst>
                  <a:ext uri="{0D108BD9-81ED-4DB2-BD59-A6C34878D82A}">
                    <a16:rowId xmlns:a16="http://schemas.microsoft.com/office/drawing/2014/main" val="2399598752"/>
                  </a:ext>
                </a:extLst>
              </a:tr>
              <a:tr h="738113">
                <a:tc>
                  <a:txBody>
                    <a:bodyPr/>
                    <a:lstStyle/>
                    <a:p>
                      <a:r>
                        <a:rPr lang="en-AU" sz="1400"/>
                        <a:t>eat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tinnu/saapdo</a:t>
                      </a:r>
                    </a:p>
                  </a:txBody>
                  <a:tcPr marL="70734" marR="70734" marT="35367" marB="35367" anchor="ctr"/>
                </a:tc>
                <a:tc>
                  <a:txBody>
                    <a:bodyPr/>
                    <a:lstStyle/>
                    <a:p>
                      <a:r>
                        <a:rPr lang="en-AU" sz="1400"/>
                        <a:t>saapdo 'eat'// tinnu 'guzzle, etc.' (pejorative)</a:t>
                      </a:r>
                    </a:p>
                  </a:txBody>
                  <a:tcPr marL="70734" marR="70734" marT="35367" marB="35367" anchor="ctr"/>
                </a:tc>
                <a:extLst>
                  <a:ext uri="{0D108BD9-81ED-4DB2-BD59-A6C34878D82A}">
                    <a16:rowId xmlns:a16="http://schemas.microsoft.com/office/drawing/2014/main" val="216941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849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A359-9201-48B2-9B8E-60BDCC82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AU"/>
              <a:t>Norwegian Socioeconomic Differences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D18F0D-84D6-4C87-89B3-C5A09C370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198040"/>
              </p:ext>
            </p:extLst>
          </p:nvPr>
        </p:nvGraphicFramePr>
        <p:xfrm>
          <a:off x="977423" y="2160588"/>
          <a:ext cx="7997189" cy="388143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286777">
                  <a:extLst>
                    <a:ext uri="{9D8B030D-6E8A-4147-A177-3AD203B41FA5}">
                      <a16:colId xmlns:a16="http://schemas.microsoft.com/office/drawing/2014/main" val="4157786448"/>
                    </a:ext>
                  </a:extLst>
                </a:gridCol>
                <a:gridCol w="2855206">
                  <a:extLst>
                    <a:ext uri="{9D8B030D-6E8A-4147-A177-3AD203B41FA5}">
                      <a16:colId xmlns:a16="http://schemas.microsoft.com/office/drawing/2014/main" val="2345695767"/>
                    </a:ext>
                  </a:extLst>
                </a:gridCol>
                <a:gridCol w="2855206">
                  <a:extLst>
                    <a:ext uri="{9D8B030D-6E8A-4147-A177-3AD203B41FA5}">
                      <a16:colId xmlns:a16="http://schemas.microsoft.com/office/drawing/2014/main" val="3777038620"/>
                    </a:ext>
                  </a:extLst>
                </a:gridCol>
              </a:tblGrid>
              <a:tr h="674240">
                <a:tc>
                  <a:txBody>
                    <a:bodyPr/>
                    <a:lstStyle/>
                    <a:p>
                      <a:r>
                        <a:rPr lang="en-AU" sz="1800"/>
                        <a:t>Gloss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National standard (Bokmål, B)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Local variety (Ranamål, R)</a:t>
                      </a:r>
                    </a:p>
                  </a:txBody>
                  <a:tcPr marL="91114" marR="91114" marT="45557" marB="45557" anchor="ctr"/>
                </a:tc>
                <a:extLst>
                  <a:ext uri="{0D108BD9-81ED-4DB2-BD59-A6C34878D82A}">
                    <a16:rowId xmlns:a16="http://schemas.microsoft.com/office/drawing/2014/main" val="3515533159"/>
                  </a:ext>
                </a:extLst>
              </a:tr>
              <a:tr h="400899">
                <a:tc>
                  <a:txBody>
                    <a:bodyPr/>
                    <a:lstStyle/>
                    <a:p>
                      <a:r>
                        <a:rPr lang="en-AU" sz="1800"/>
                        <a:t>I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Jeg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Eg</a:t>
                      </a:r>
                    </a:p>
                  </a:txBody>
                  <a:tcPr marL="91114" marR="91114" marT="45557" marB="45557" anchor="ctr"/>
                </a:tc>
                <a:extLst>
                  <a:ext uri="{0D108BD9-81ED-4DB2-BD59-A6C34878D82A}">
                    <a16:rowId xmlns:a16="http://schemas.microsoft.com/office/drawing/2014/main" val="3463877197"/>
                  </a:ext>
                </a:extLst>
              </a:tr>
              <a:tr h="400899">
                <a:tc>
                  <a:txBody>
                    <a:bodyPr/>
                    <a:lstStyle/>
                    <a:p>
                      <a:r>
                        <a:rPr lang="en-AU" sz="1800"/>
                        <a:t>you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Deg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Deg</a:t>
                      </a:r>
                    </a:p>
                  </a:txBody>
                  <a:tcPr marL="91114" marR="91114" marT="45557" marB="45557" anchor="ctr"/>
                </a:tc>
                <a:extLst>
                  <a:ext uri="{0D108BD9-81ED-4DB2-BD59-A6C34878D82A}">
                    <a16:rowId xmlns:a16="http://schemas.microsoft.com/office/drawing/2014/main" val="1740900758"/>
                  </a:ext>
                </a:extLst>
              </a:tr>
              <a:tr h="400899">
                <a:tc>
                  <a:txBody>
                    <a:bodyPr/>
                    <a:lstStyle/>
                    <a:p>
                      <a:r>
                        <a:rPr lang="en-AU" sz="1800"/>
                        <a:t>He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Han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Hanj</a:t>
                      </a:r>
                    </a:p>
                  </a:txBody>
                  <a:tcPr marL="91114" marR="91114" marT="45557" marB="45557" anchor="ctr"/>
                </a:tc>
                <a:extLst>
                  <a:ext uri="{0D108BD9-81ED-4DB2-BD59-A6C34878D82A}">
                    <a16:rowId xmlns:a16="http://schemas.microsoft.com/office/drawing/2014/main" val="1299547863"/>
                  </a:ext>
                </a:extLst>
              </a:tr>
              <a:tr h="400899">
                <a:tc>
                  <a:txBody>
                    <a:bodyPr/>
                    <a:lstStyle/>
                    <a:p>
                      <a:r>
                        <a:rPr lang="en-AU" sz="1800"/>
                        <a:t>She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Hun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Ho</a:t>
                      </a:r>
                    </a:p>
                  </a:txBody>
                  <a:tcPr marL="91114" marR="91114" marT="45557" marB="45557" anchor="ctr"/>
                </a:tc>
                <a:extLst>
                  <a:ext uri="{0D108BD9-81ED-4DB2-BD59-A6C34878D82A}">
                    <a16:rowId xmlns:a16="http://schemas.microsoft.com/office/drawing/2014/main" val="1031389891"/>
                  </a:ext>
                </a:extLst>
              </a:tr>
              <a:tr h="400899">
                <a:tc>
                  <a:txBody>
                    <a:bodyPr/>
                    <a:lstStyle/>
                    <a:p>
                      <a:r>
                        <a:rPr lang="en-AU" sz="1800"/>
                        <a:t>If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Viss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Vess</a:t>
                      </a:r>
                    </a:p>
                  </a:txBody>
                  <a:tcPr marL="91114" marR="91114" marT="45557" marB="45557" anchor="ctr"/>
                </a:tc>
                <a:extLst>
                  <a:ext uri="{0D108BD9-81ED-4DB2-BD59-A6C34878D82A}">
                    <a16:rowId xmlns:a16="http://schemas.microsoft.com/office/drawing/2014/main" val="236196852"/>
                  </a:ext>
                </a:extLst>
              </a:tr>
              <a:tr h="400899">
                <a:tc>
                  <a:txBody>
                    <a:bodyPr/>
                    <a:lstStyle/>
                    <a:p>
                      <a:r>
                        <a:rPr lang="en-AU" sz="1800"/>
                        <a:t>To, toward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Til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Tell</a:t>
                      </a:r>
                    </a:p>
                  </a:txBody>
                  <a:tcPr marL="91114" marR="91114" marT="45557" marB="45557" anchor="ctr"/>
                </a:tc>
                <a:extLst>
                  <a:ext uri="{0D108BD9-81ED-4DB2-BD59-A6C34878D82A}">
                    <a16:rowId xmlns:a16="http://schemas.microsoft.com/office/drawing/2014/main" val="1673786700"/>
                  </a:ext>
                </a:extLst>
              </a:tr>
              <a:tr h="400899">
                <a:tc>
                  <a:txBody>
                    <a:bodyPr/>
                    <a:lstStyle/>
                    <a:p>
                      <a:r>
                        <a:rPr lang="en-AU" sz="1800"/>
                        <a:t>Who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Hvem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Kem</a:t>
                      </a:r>
                    </a:p>
                  </a:txBody>
                  <a:tcPr marL="91114" marR="91114" marT="45557" marB="45557" anchor="ctr"/>
                </a:tc>
                <a:extLst>
                  <a:ext uri="{0D108BD9-81ED-4DB2-BD59-A6C34878D82A}">
                    <a16:rowId xmlns:a16="http://schemas.microsoft.com/office/drawing/2014/main" val="3117913921"/>
                  </a:ext>
                </a:extLst>
              </a:tr>
              <a:tr h="400899">
                <a:tc>
                  <a:txBody>
                    <a:bodyPr/>
                    <a:lstStyle/>
                    <a:p>
                      <a:r>
                        <a:rPr lang="en-AU" sz="1800"/>
                        <a:t>How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Hvordan</a:t>
                      </a:r>
                    </a:p>
                  </a:txBody>
                  <a:tcPr marL="91114" marR="91114" marT="45557" marB="45557" anchor="ctr"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Korsen</a:t>
                      </a:r>
                    </a:p>
                  </a:txBody>
                  <a:tcPr marL="91114" marR="91114" marT="45557" marB="45557" anchor="ctr"/>
                </a:tc>
                <a:extLst>
                  <a:ext uri="{0D108BD9-81ED-4DB2-BD59-A6C34878D82A}">
                    <a16:rowId xmlns:a16="http://schemas.microsoft.com/office/drawing/2014/main" val="3060612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103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B005-0686-4908-8A5B-4D294190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Stylistics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5B51-7F8F-4FD9-8016-24F3EB94A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Your choice of thinking words </a:t>
            </a:r>
          </a:p>
          <a:p>
            <a:endParaRPr lang="en-AU" dirty="0"/>
          </a:p>
          <a:p>
            <a:r>
              <a:rPr lang="en-AU" dirty="0"/>
              <a:t>Your choice of interjection (spoken and written)</a:t>
            </a:r>
          </a:p>
          <a:p>
            <a:endParaRPr lang="en-AU" dirty="0"/>
          </a:p>
          <a:p>
            <a:r>
              <a:rPr lang="en-AU" dirty="0"/>
              <a:t>Your choice of emojis</a:t>
            </a:r>
          </a:p>
          <a:p>
            <a:endParaRPr lang="en-AU" dirty="0"/>
          </a:p>
          <a:p>
            <a:r>
              <a:rPr lang="en-AU" dirty="0"/>
              <a:t>The way you incorporate non-linguistic devices into your conversations</a:t>
            </a:r>
          </a:p>
        </p:txBody>
      </p:sp>
    </p:spTree>
    <p:extLst>
      <p:ext uri="{BB962C8B-B14F-4D97-AF65-F5344CB8AC3E}">
        <p14:creationId xmlns:p14="http://schemas.microsoft.com/office/powerpoint/2010/main" val="2038142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EBFB9-5721-43E1-920A-B3A6BC555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201" y="609600"/>
            <a:ext cx="6271864" cy="3642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8A2B86-5870-477A-88B1-EFCDA8D3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Emojis across cultures</a:t>
            </a:r>
          </a:p>
        </p:txBody>
      </p:sp>
    </p:spTree>
    <p:extLst>
      <p:ext uri="{BB962C8B-B14F-4D97-AF65-F5344CB8AC3E}">
        <p14:creationId xmlns:p14="http://schemas.microsoft.com/office/powerpoint/2010/main" val="103347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2DA0BD-4257-4D3B-9FDC-00B52AA55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201" y="609600"/>
            <a:ext cx="6334531" cy="3642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D59465-9F56-4BEA-A7C6-38AD8E91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Emojis across cultures</a:t>
            </a:r>
          </a:p>
        </p:txBody>
      </p:sp>
    </p:spTree>
    <p:extLst>
      <p:ext uri="{BB962C8B-B14F-4D97-AF65-F5344CB8AC3E}">
        <p14:creationId xmlns:p14="http://schemas.microsoft.com/office/powerpoint/2010/main" val="2785191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66646-8D0A-4DB8-9394-F5FA72278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201" y="609600"/>
            <a:ext cx="6026786" cy="3642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87FB45-8188-4BEE-A229-27D7EE24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Emojis across cultures</a:t>
            </a:r>
          </a:p>
        </p:txBody>
      </p:sp>
    </p:spTree>
    <p:extLst>
      <p:ext uri="{BB962C8B-B14F-4D97-AF65-F5344CB8AC3E}">
        <p14:creationId xmlns:p14="http://schemas.microsoft.com/office/powerpoint/2010/main" val="2707814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349A01-8276-4F5F-ACA6-CA33F609E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1" y="839698"/>
            <a:ext cx="7625162" cy="34122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A2E02A-D24D-4633-B495-06781D0E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Emoji confusion within cultures</a:t>
            </a:r>
          </a:p>
        </p:txBody>
      </p:sp>
    </p:spTree>
    <p:extLst>
      <p:ext uri="{BB962C8B-B14F-4D97-AF65-F5344CB8AC3E}">
        <p14:creationId xmlns:p14="http://schemas.microsoft.com/office/powerpoint/2010/main" val="322525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C1ED-4AFF-4004-97FE-6DA01B87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reminders from the first week...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9526-F065-45B1-ACED-A396B8FC2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Languages are extremely diverse</a:t>
            </a:r>
          </a:p>
          <a:p>
            <a:pPr lvl="1"/>
            <a:r>
              <a:rPr lang="en-AU" dirty="0"/>
              <a:t>Over 7000 languages spoken in the world</a:t>
            </a:r>
          </a:p>
          <a:p>
            <a:r>
              <a:rPr lang="en-AU" dirty="0"/>
              <a:t>No-one ever has complete mastery of the languages they speak</a:t>
            </a:r>
          </a:p>
          <a:p>
            <a:r>
              <a:rPr lang="en-AU" dirty="0"/>
              <a:t>Most people in the world speak more than one language</a:t>
            </a:r>
          </a:p>
          <a:p>
            <a:pPr lvl="1"/>
            <a:r>
              <a:rPr lang="en-AU" dirty="0"/>
              <a:t>43% bilingual</a:t>
            </a:r>
            <a:endParaRPr lang="en-US" dirty="0"/>
          </a:p>
          <a:p>
            <a:pPr lvl="1"/>
            <a:r>
              <a:rPr lang="en-AU" dirty="0"/>
              <a:t>13% trilingual</a:t>
            </a:r>
            <a:endParaRPr lang="en-US" dirty="0"/>
          </a:p>
          <a:p>
            <a:pPr lvl="1"/>
            <a:r>
              <a:rPr lang="en-AU" dirty="0"/>
              <a:t>3% quadrilingual</a:t>
            </a:r>
            <a:endParaRPr lang="en-US" dirty="0"/>
          </a:p>
          <a:p>
            <a:pPr lvl="1"/>
            <a:r>
              <a:rPr lang="en-AU" dirty="0"/>
              <a:t>1% are polyglots.</a:t>
            </a:r>
            <a:endParaRPr lang="en-US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6082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E462-EBA6-44E5-BB51-CE47B3E3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Pragmatics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B696-59C9-4C9F-97E5-7234A6AD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It’s all well and good to understand how to pronounce a language</a:t>
            </a:r>
          </a:p>
          <a:p>
            <a:endParaRPr lang="en-AU" dirty="0"/>
          </a:p>
          <a:p>
            <a:r>
              <a:rPr lang="en-AU" dirty="0"/>
              <a:t>Or how to construct words</a:t>
            </a:r>
          </a:p>
          <a:p>
            <a:endParaRPr lang="en-AU" dirty="0"/>
          </a:p>
          <a:p>
            <a:r>
              <a:rPr lang="en-AU" dirty="0"/>
              <a:t>Or how to read a dictionary</a:t>
            </a:r>
          </a:p>
          <a:p>
            <a:endParaRPr lang="en-AU" dirty="0"/>
          </a:p>
          <a:p>
            <a:r>
              <a:rPr lang="en-AU" dirty="0"/>
              <a:t>But to be able to use the full range of idiomatic expressions and words in the correct contextual environment is tough</a:t>
            </a:r>
          </a:p>
          <a:p>
            <a:endParaRPr lang="en-AU" dirty="0"/>
          </a:p>
          <a:p>
            <a:r>
              <a:rPr lang="en-AU" dirty="0"/>
              <a:t>(even for some native speakers – that whole mastery thing)</a:t>
            </a:r>
          </a:p>
        </p:txBody>
      </p:sp>
    </p:spTree>
    <p:extLst>
      <p:ext uri="{BB962C8B-B14F-4D97-AF65-F5344CB8AC3E}">
        <p14:creationId xmlns:p14="http://schemas.microsoft.com/office/powerpoint/2010/main" val="3845872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BA35-A4F2-409C-9209-F7D1A315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Pragmatics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0D9DA-6335-4A49-8A9F-42C82DA0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Pragmatics extends to how you form your sentences</a:t>
            </a:r>
          </a:p>
          <a:p>
            <a:endParaRPr lang="en-AU" dirty="0"/>
          </a:p>
          <a:p>
            <a:r>
              <a:rPr lang="en-AU" dirty="0"/>
              <a:t>Where do you typically put your adverbs?</a:t>
            </a:r>
          </a:p>
          <a:p>
            <a:endParaRPr lang="en-AU" dirty="0"/>
          </a:p>
          <a:p>
            <a:r>
              <a:rPr lang="en-AU" dirty="0"/>
              <a:t>How do you refer to other people?</a:t>
            </a:r>
          </a:p>
          <a:p>
            <a:endParaRPr lang="en-AU" dirty="0"/>
          </a:p>
          <a:p>
            <a:r>
              <a:rPr lang="en-AU" dirty="0"/>
              <a:t>What abbreviations do you make?</a:t>
            </a:r>
          </a:p>
          <a:p>
            <a:endParaRPr lang="en-AU" dirty="0"/>
          </a:p>
          <a:p>
            <a:r>
              <a:rPr lang="en-AU" dirty="0"/>
              <a:t>What words do you leave out when you are writing short messages?</a:t>
            </a:r>
          </a:p>
        </p:txBody>
      </p:sp>
    </p:spTree>
    <p:extLst>
      <p:ext uri="{BB962C8B-B14F-4D97-AF65-F5344CB8AC3E}">
        <p14:creationId xmlns:p14="http://schemas.microsoft.com/office/powerpoint/2010/main" val="1753521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3F2E-65F2-4C82-A9AD-EF998C58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Discourse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9AC06-C3C6-4C57-A5CC-A5412B06B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illocutionary force behind what you say is also unique to you</a:t>
            </a:r>
          </a:p>
          <a:p>
            <a:endParaRPr lang="en-AU" dirty="0"/>
          </a:p>
          <a:p>
            <a:r>
              <a:rPr lang="en-AU" dirty="0"/>
              <a:t>Are you normally submissive when you talk to particular people?</a:t>
            </a:r>
          </a:p>
          <a:p>
            <a:endParaRPr lang="en-AU" dirty="0"/>
          </a:p>
          <a:p>
            <a:r>
              <a:rPr lang="en-AU" dirty="0"/>
              <a:t>Are you more likely to ask questions or give orders?</a:t>
            </a:r>
          </a:p>
          <a:p>
            <a:endParaRPr lang="en-AU" dirty="0"/>
          </a:p>
          <a:p>
            <a:r>
              <a:rPr lang="en-AU" dirty="0"/>
              <a:t>Do you lead conversations or follow them?</a:t>
            </a:r>
          </a:p>
          <a:p>
            <a:endParaRPr lang="en-AU" dirty="0"/>
          </a:p>
          <a:p>
            <a:r>
              <a:rPr lang="en-AU" dirty="0"/>
              <a:t>How well do you follow the conversational rules of your language?</a:t>
            </a:r>
          </a:p>
        </p:txBody>
      </p:sp>
    </p:spTree>
    <p:extLst>
      <p:ext uri="{BB962C8B-B14F-4D97-AF65-F5344CB8AC3E}">
        <p14:creationId xmlns:p14="http://schemas.microsoft.com/office/powerpoint/2010/main" val="1782393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076B-2657-45C8-BF94-87B78D47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Discourse Analysis – some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C2DD-20EB-43AF-B27A-1B5C8A576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Discourse or conversation analysis is precisely as the name suggests</a:t>
            </a:r>
          </a:p>
          <a:p>
            <a:endParaRPr lang="en-AU" dirty="0"/>
          </a:p>
          <a:p>
            <a:r>
              <a:rPr lang="en-AU" dirty="0"/>
              <a:t>Some points to remember</a:t>
            </a:r>
          </a:p>
          <a:p>
            <a:pPr lvl="1"/>
            <a:r>
              <a:rPr lang="en-AU" dirty="0"/>
              <a:t>Twitter and Facebook posts are not conversations, they are broadcasts</a:t>
            </a:r>
          </a:p>
          <a:p>
            <a:pPr lvl="2"/>
            <a:r>
              <a:rPr lang="en-AU" dirty="0"/>
              <a:t>Subsequent comments can be viewed as a conversation</a:t>
            </a:r>
          </a:p>
          <a:p>
            <a:pPr lvl="2"/>
            <a:endParaRPr lang="en-AU" dirty="0"/>
          </a:p>
          <a:p>
            <a:pPr lvl="1"/>
            <a:r>
              <a:rPr lang="en-AU" dirty="0"/>
              <a:t>Conversations are not necessarily limited to one exchange between people or one medium, they may cross several</a:t>
            </a:r>
          </a:p>
          <a:p>
            <a:pPr lvl="2"/>
            <a:r>
              <a:rPr lang="en-AU" dirty="0"/>
              <a:t>Consider how different conversation with someone you know is compared to someone you do not</a:t>
            </a:r>
          </a:p>
        </p:txBody>
      </p:sp>
    </p:spTree>
    <p:extLst>
      <p:ext uri="{BB962C8B-B14F-4D97-AF65-F5344CB8AC3E}">
        <p14:creationId xmlns:p14="http://schemas.microsoft.com/office/powerpoint/2010/main" val="997281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EE98-3C4C-4633-8328-4F29A5F9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Discourse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C649-7B2E-4450-B3CA-3C10B5DE4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type of analysis allows us to infer a range of things about a person</a:t>
            </a:r>
          </a:p>
          <a:p>
            <a:pPr marL="0" indent="0">
              <a:buNone/>
            </a:pPr>
            <a:endParaRPr lang="en-AU" dirty="0"/>
          </a:p>
          <a:p>
            <a:pPr lvl="1"/>
            <a:r>
              <a:rPr lang="en-AU" dirty="0"/>
              <a:t>Relationships</a:t>
            </a:r>
          </a:p>
          <a:p>
            <a:pPr lvl="1"/>
            <a:r>
              <a:rPr lang="en-AU" dirty="0"/>
              <a:t>Emotional state</a:t>
            </a:r>
          </a:p>
          <a:p>
            <a:pPr lvl="1"/>
            <a:r>
              <a:rPr lang="en-AU" dirty="0"/>
              <a:t>Social standing</a:t>
            </a:r>
          </a:p>
          <a:p>
            <a:pPr lvl="1"/>
            <a:endParaRPr lang="en-AU" dirty="0"/>
          </a:p>
          <a:p>
            <a:r>
              <a:rPr lang="en-AU" dirty="0"/>
              <a:t>Conversations are treated as having a several phases</a:t>
            </a:r>
          </a:p>
          <a:p>
            <a:pPr lvl="1"/>
            <a:r>
              <a:rPr lang="en-AU" dirty="0"/>
              <a:t>Openings</a:t>
            </a:r>
          </a:p>
          <a:p>
            <a:pPr lvl="1"/>
            <a:r>
              <a:rPr lang="en-AU" dirty="0"/>
              <a:t>Content</a:t>
            </a:r>
          </a:p>
          <a:p>
            <a:pPr lvl="1"/>
            <a:r>
              <a:rPr lang="en-AU" dirty="0"/>
              <a:t>Closings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7461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4BC9-4B03-4F98-9F80-17D6FD0A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Discourse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32D0-2AD2-4679-B2D6-FBC68DFD3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are two other important concepts – pauses and repairs</a:t>
            </a:r>
          </a:p>
          <a:p>
            <a:endParaRPr lang="en-AU" dirty="0"/>
          </a:p>
          <a:p>
            <a:r>
              <a:rPr lang="en-AU" dirty="0"/>
              <a:t>These give us an indication of what’s going on in the conversation as well</a:t>
            </a:r>
          </a:p>
          <a:p>
            <a:endParaRPr lang="en-AU" dirty="0"/>
          </a:p>
          <a:p>
            <a:r>
              <a:rPr lang="en-AU" dirty="0"/>
              <a:t>Longer pauses can represent hesitation, more thorough thought, a desire not to respond or that a mistake has been made</a:t>
            </a:r>
          </a:p>
          <a:p>
            <a:endParaRPr lang="en-AU" dirty="0"/>
          </a:p>
          <a:p>
            <a:r>
              <a:rPr lang="en-AU" dirty="0"/>
              <a:t>If conversations aren’t face to face (telephone or IM) can indicate something else has happened in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2247482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2C98-915B-4794-BCE4-A18FAE56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Discourse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CA3D-5B6F-489A-9495-73BF9ADFD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If pauses go on for too long, things fall apart</a:t>
            </a:r>
          </a:p>
          <a:p>
            <a:endParaRPr lang="en-AU" dirty="0"/>
          </a:p>
          <a:p>
            <a:r>
              <a:rPr lang="en-AU" dirty="0"/>
              <a:t>Repair is how the people we are talking to try to fix a broken conversation</a:t>
            </a:r>
          </a:p>
          <a:p>
            <a:endParaRPr lang="en-AU" dirty="0"/>
          </a:p>
          <a:p>
            <a:r>
              <a:rPr lang="en-AU" dirty="0"/>
              <a:t>Repair is employed when people misunderstand something, when they sense something has gone awry (there’s some uncomfortableness), when they realise that something incorrect has been said</a:t>
            </a:r>
          </a:p>
          <a:p>
            <a:endParaRPr lang="en-AU" dirty="0"/>
          </a:p>
          <a:p>
            <a:r>
              <a:rPr lang="en-AU" dirty="0"/>
              <a:t>Some people are able to repair conversations in better ways than others </a:t>
            </a:r>
          </a:p>
        </p:txBody>
      </p:sp>
    </p:spTree>
    <p:extLst>
      <p:ext uri="{BB962C8B-B14F-4D97-AF65-F5344CB8AC3E}">
        <p14:creationId xmlns:p14="http://schemas.microsoft.com/office/powerpoint/2010/main" val="189931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1C25-AA2D-4505-BEC6-70BC967C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Discourse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10E1-EBE7-4AE6-BA23-EEBAF26C4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Every culture has different rules</a:t>
            </a:r>
          </a:p>
          <a:p>
            <a:endParaRPr lang="en-AU" dirty="0"/>
          </a:p>
          <a:p>
            <a:r>
              <a:rPr lang="en-AU" dirty="0"/>
              <a:t>American English conversations follow different trajectories to Australian conversations</a:t>
            </a:r>
          </a:p>
          <a:p>
            <a:endParaRPr lang="en-AU" dirty="0"/>
          </a:p>
          <a:p>
            <a:r>
              <a:rPr lang="en-AU" dirty="0"/>
              <a:t>Even within cultural groups, conversations follow different rules</a:t>
            </a:r>
          </a:p>
          <a:p>
            <a:endParaRPr lang="en-AU" dirty="0"/>
          </a:p>
          <a:p>
            <a:r>
              <a:rPr lang="en-AU" dirty="0"/>
              <a:t>We can determine a lot from these methods but as of yet, they have not been effectively operationalised for computation</a:t>
            </a:r>
          </a:p>
        </p:txBody>
      </p:sp>
    </p:spTree>
    <p:extLst>
      <p:ext uri="{BB962C8B-B14F-4D97-AF65-F5344CB8AC3E}">
        <p14:creationId xmlns:p14="http://schemas.microsoft.com/office/powerpoint/2010/main" val="3205143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7C7EB-F16E-4909-8CD1-18C0EB30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AU" dirty="0"/>
              <a:t>Current forensic uses of linguistic identity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9E9D80-C4F2-4DEA-8D73-F8368C7CE7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78188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361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613F6-FE62-48B1-B031-BEDB5FE8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AU" sz="4400" dirty="0"/>
              <a:t>And most importantly..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363AD2-17D9-4077-9229-8DAE31F26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405060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387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81B2-1078-46B4-AAE4-F339B46E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Identity and Language – an exercise</a:t>
            </a:r>
          </a:p>
        </p:txBody>
      </p:sp>
      <p:pic>
        <p:nvPicPr>
          <p:cNvPr id="4" name="best_weapon">
            <a:hlinkClick r:id="" action="ppaction://media"/>
            <a:extLst>
              <a:ext uri="{FF2B5EF4-FFF2-40B4-BE49-F238E27FC236}">
                <a16:creationId xmlns:a16="http://schemas.microsoft.com/office/drawing/2014/main" id="{D785BE3F-673D-4E1C-8912-659504A89E4B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430050" y="2365924"/>
            <a:ext cx="609600" cy="609600"/>
          </a:xfrm>
        </p:spPr>
      </p:pic>
      <p:pic>
        <p:nvPicPr>
          <p:cNvPr id="5" name="nevertry">
            <a:hlinkClick r:id="" action="ppaction://media"/>
            <a:extLst>
              <a:ext uri="{FF2B5EF4-FFF2-40B4-BE49-F238E27FC236}">
                <a16:creationId xmlns:a16="http://schemas.microsoft.com/office/drawing/2014/main" id="{02E170E6-F3DA-4A84-B630-AA0B5A56942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649923" y="2365924"/>
            <a:ext cx="609600" cy="609600"/>
          </a:xfrm>
          <a:prstGeom prst="rect">
            <a:avLst/>
          </a:prstGeom>
        </p:spPr>
      </p:pic>
      <p:pic>
        <p:nvPicPr>
          <p:cNvPr id="6" name="Every part of the ship">
            <a:hlinkClick r:id="" action="ppaction://media"/>
            <a:extLst>
              <a:ext uri="{FF2B5EF4-FFF2-40B4-BE49-F238E27FC236}">
                <a16:creationId xmlns:a16="http://schemas.microsoft.com/office/drawing/2014/main" id="{66E59B0F-7C27-4D50-944F-88067FDED12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869796" y="2365924"/>
            <a:ext cx="609600" cy="609600"/>
          </a:xfrm>
          <a:prstGeom prst="rect">
            <a:avLst/>
          </a:prstGeom>
        </p:spPr>
      </p:pic>
      <p:pic>
        <p:nvPicPr>
          <p:cNvPr id="7" name="Weve been through">
            <a:hlinkClick r:id="" action="ppaction://media"/>
            <a:extLst>
              <a:ext uri="{FF2B5EF4-FFF2-40B4-BE49-F238E27FC236}">
                <a16:creationId xmlns:a16="http://schemas.microsoft.com/office/drawing/2014/main" id="{6381D648-B7DA-49E3-8EDE-1734D30E046B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089669" y="23659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6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696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9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303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FAE0-04E7-4666-AE17-40ACA4FC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did you recognise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8746C-4748-43B0-8692-7A0D08544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sound of their voice (phonetics)?</a:t>
            </a:r>
          </a:p>
          <a:p>
            <a:endParaRPr lang="en-AU" dirty="0"/>
          </a:p>
          <a:p>
            <a:r>
              <a:rPr lang="en-AU" dirty="0"/>
              <a:t>The words they were using (lexicon)?</a:t>
            </a:r>
          </a:p>
          <a:p>
            <a:endParaRPr lang="en-AU" dirty="0"/>
          </a:p>
          <a:p>
            <a:r>
              <a:rPr lang="en-AU" dirty="0"/>
              <a:t>The topics they were talking about (context)?</a:t>
            </a:r>
          </a:p>
          <a:p>
            <a:endParaRPr lang="en-AU" dirty="0"/>
          </a:p>
          <a:p>
            <a:r>
              <a:rPr lang="en-AU" dirty="0"/>
              <a:t>The way they spoke (pragmatics)?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660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057A-3128-4A30-B5FE-334470AF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 actual fact...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A4C5-8427-4D79-BD31-EA64C981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 used all of those things, more than likely without realising it</a:t>
            </a:r>
          </a:p>
          <a:p>
            <a:endParaRPr lang="en-AU" dirty="0"/>
          </a:p>
          <a:p>
            <a:r>
              <a:rPr lang="en-AU" dirty="0"/>
              <a:t>Within a language group, people are able to recognise people from their own social, ethnic and geographic area based on language usage</a:t>
            </a:r>
          </a:p>
          <a:p>
            <a:endParaRPr lang="en-AU" dirty="0"/>
          </a:p>
          <a:p>
            <a:r>
              <a:rPr lang="en-AU" dirty="0"/>
              <a:t>We use several terms to describe this variation in language usage</a:t>
            </a:r>
          </a:p>
          <a:p>
            <a:pPr lvl="2"/>
            <a:r>
              <a:rPr lang="en-AU" dirty="0"/>
              <a:t>Sociolect</a:t>
            </a:r>
          </a:p>
          <a:p>
            <a:pPr lvl="2"/>
            <a:r>
              <a:rPr lang="en-AU" dirty="0"/>
              <a:t>Ethnolect</a:t>
            </a:r>
          </a:p>
          <a:p>
            <a:pPr lvl="2"/>
            <a:r>
              <a:rPr lang="en-AU" dirty="0"/>
              <a:t>Dialect</a:t>
            </a:r>
          </a:p>
          <a:p>
            <a:pPr lvl="2"/>
            <a:r>
              <a:rPr lang="en-AU" dirty="0"/>
              <a:t>Idiolect</a:t>
            </a:r>
          </a:p>
          <a:p>
            <a:pPr lvl="2"/>
            <a:endParaRPr lang="en-AU" dirty="0"/>
          </a:p>
          <a:p>
            <a:pPr marL="914400" lvl="2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604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5412-0065-4C5C-B7C8-02E4996A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Identifying individuals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2796-F61A-4CA0-A9E2-B63FB5187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the first week we spoke a lot about phonetics and what factors affect the sounds we make</a:t>
            </a:r>
          </a:p>
          <a:p>
            <a:endParaRPr lang="en-AU" dirty="0"/>
          </a:p>
          <a:p>
            <a:r>
              <a:rPr lang="en-AU" dirty="0"/>
              <a:t>There are physical factors</a:t>
            </a:r>
          </a:p>
          <a:p>
            <a:pPr lvl="1"/>
            <a:r>
              <a:rPr lang="en-AU" dirty="0"/>
              <a:t>The length of a person’s vocal tract</a:t>
            </a:r>
          </a:p>
          <a:p>
            <a:pPr lvl="1"/>
            <a:r>
              <a:rPr lang="en-AU" dirty="0"/>
              <a:t>The shape of a person’s mouth and teeth</a:t>
            </a:r>
          </a:p>
          <a:p>
            <a:pPr lvl="1"/>
            <a:r>
              <a:rPr lang="en-AU" dirty="0"/>
              <a:t>Any impairment to the vocal tract</a:t>
            </a:r>
          </a:p>
          <a:p>
            <a:pPr lvl="1"/>
            <a:r>
              <a:rPr lang="en-AU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8725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F0F4-6A2D-4F1B-ADFB-F7D44ABE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Identifying individuals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2A583-07D7-4002-B7B6-6FD2491A6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also spoke about the way we measure the characteristics of speech</a:t>
            </a:r>
          </a:p>
          <a:p>
            <a:endParaRPr lang="en-AU" dirty="0"/>
          </a:p>
          <a:p>
            <a:pPr lvl="1"/>
            <a:r>
              <a:rPr lang="en-AU" dirty="0"/>
              <a:t>Measure voice at 25 </a:t>
            </a:r>
            <a:r>
              <a:rPr lang="en-AU" dirty="0" err="1"/>
              <a:t>ms</a:t>
            </a:r>
            <a:r>
              <a:rPr lang="en-AU" dirty="0"/>
              <a:t> intervals with an overlap of 10 </a:t>
            </a:r>
            <a:r>
              <a:rPr lang="en-AU" dirty="0" err="1"/>
              <a:t>ms</a:t>
            </a:r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dirty="0"/>
              <a:t>Captures all of the information about how a person transitions between sounds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Captures the frequency and variation in the sounds that they use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Captures idiosyncrasies of their speech</a:t>
            </a:r>
          </a:p>
        </p:txBody>
      </p:sp>
    </p:spTree>
    <p:extLst>
      <p:ext uri="{BB962C8B-B14F-4D97-AF65-F5344CB8AC3E}">
        <p14:creationId xmlns:p14="http://schemas.microsoft.com/office/powerpoint/2010/main" val="35418963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4809</TotalTime>
  <Words>1578</Words>
  <Application>Microsoft Office PowerPoint</Application>
  <PresentationFormat>Widescreen</PresentationFormat>
  <Paragraphs>306</Paragraphs>
  <Slides>38</Slides>
  <Notes>5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Trebuchet MS</vt:lpstr>
      <vt:lpstr>Wingdings 3</vt:lpstr>
      <vt:lpstr>Facet</vt:lpstr>
      <vt:lpstr>Short Course in Linguistics</vt:lpstr>
      <vt:lpstr>Topics </vt:lpstr>
      <vt:lpstr>Some reminders from the first week...</vt:lpstr>
      <vt:lpstr>And most importantly..</vt:lpstr>
      <vt:lpstr>Identity and Language – an exercise</vt:lpstr>
      <vt:lpstr>How did you recognise them?</vt:lpstr>
      <vt:lpstr>In actual fact...</vt:lpstr>
      <vt:lpstr>Identifying individuals</vt:lpstr>
      <vt:lpstr>Identifying individuals</vt:lpstr>
      <vt:lpstr>Identifying individuals</vt:lpstr>
      <vt:lpstr>Identifying individuals</vt:lpstr>
      <vt:lpstr>Measuring an accent</vt:lpstr>
      <vt:lpstr>Identification through phonetics</vt:lpstr>
      <vt:lpstr>Moving up the stack...</vt:lpstr>
      <vt:lpstr>Second Language Acquisition</vt:lpstr>
      <vt:lpstr>Compare English and Thuntai</vt:lpstr>
      <vt:lpstr>Compare English and Thuntai</vt:lpstr>
      <vt:lpstr>Second Language Acquisition</vt:lpstr>
      <vt:lpstr>And up the stack again....</vt:lpstr>
      <vt:lpstr>Lexicon</vt:lpstr>
      <vt:lpstr>Regional variation in Australia</vt:lpstr>
      <vt:lpstr>Regional variation in Australia</vt:lpstr>
      <vt:lpstr>Tamil speaking caste differences</vt:lpstr>
      <vt:lpstr>Norwegian Socioeconomic Differences</vt:lpstr>
      <vt:lpstr>Stylistics</vt:lpstr>
      <vt:lpstr>Emojis across cultures</vt:lpstr>
      <vt:lpstr>Emojis across cultures</vt:lpstr>
      <vt:lpstr>Emojis across cultures</vt:lpstr>
      <vt:lpstr>Emoji confusion within cultures</vt:lpstr>
      <vt:lpstr>Pragmatics</vt:lpstr>
      <vt:lpstr>Pragmatics</vt:lpstr>
      <vt:lpstr>Discourse analysis</vt:lpstr>
      <vt:lpstr>Discourse Analysis – some fundamentals</vt:lpstr>
      <vt:lpstr>Discourse analysis</vt:lpstr>
      <vt:lpstr>Discourse Analysis</vt:lpstr>
      <vt:lpstr>Discourse Analysis</vt:lpstr>
      <vt:lpstr>Discourse Analysis</vt:lpstr>
      <vt:lpstr>Current forensic uses of linguistic identity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Course in Linguistics</dc:title>
  <dc:creator>Kyla Jane</dc:creator>
  <cp:lastModifiedBy>Kyla Jane</cp:lastModifiedBy>
  <cp:revision>134</cp:revision>
  <dcterms:created xsi:type="dcterms:W3CDTF">2018-04-23T10:21:35Z</dcterms:created>
  <dcterms:modified xsi:type="dcterms:W3CDTF">2018-06-24T21:36:33Z</dcterms:modified>
</cp:coreProperties>
</file>