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46"/>
  </p:notesMasterIdLst>
  <p:sldIdLst>
    <p:sldId id="256" r:id="rId2"/>
    <p:sldId id="258" r:id="rId3"/>
    <p:sldId id="272" r:id="rId4"/>
    <p:sldId id="261" r:id="rId5"/>
    <p:sldId id="357" r:id="rId6"/>
    <p:sldId id="347" r:id="rId7"/>
    <p:sldId id="348" r:id="rId8"/>
    <p:sldId id="350" r:id="rId9"/>
    <p:sldId id="349" r:id="rId10"/>
    <p:sldId id="351" r:id="rId11"/>
    <p:sldId id="352" r:id="rId12"/>
    <p:sldId id="353" r:id="rId13"/>
    <p:sldId id="354" r:id="rId14"/>
    <p:sldId id="355" r:id="rId15"/>
    <p:sldId id="361" r:id="rId16"/>
    <p:sldId id="363" r:id="rId17"/>
    <p:sldId id="362" r:id="rId18"/>
    <p:sldId id="364" r:id="rId19"/>
    <p:sldId id="365" r:id="rId20"/>
    <p:sldId id="366" r:id="rId21"/>
    <p:sldId id="367" r:id="rId22"/>
    <p:sldId id="369" r:id="rId23"/>
    <p:sldId id="370" r:id="rId24"/>
    <p:sldId id="368" r:id="rId25"/>
    <p:sldId id="373" r:id="rId26"/>
    <p:sldId id="371" r:id="rId27"/>
    <p:sldId id="372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59" r:id="rId40"/>
    <p:sldId id="358" r:id="rId41"/>
    <p:sldId id="356" r:id="rId42"/>
    <p:sldId id="360" r:id="rId43"/>
    <p:sldId id="346" r:id="rId44"/>
    <p:sldId id="31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705" autoAdjust="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/>
    </p:cSldViewPr>
  </p:slideViewPr>
  <p:outlineViewPr>
    <p:cViewPr>
      <p:scale>
        <a:sx n="33" d="100"/>
        <a:sy n="33" d="100"/>
      </p:scale>
      <p:origin x="0" y="-60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EB81-EA0B-4A90-A2DC-C42277C61635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2596-9D7F-465E-82D3-2E76171EB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20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up a few problems, new parts of speech, a classifier and a particle that indicates tense AND the text doesn’t actually have any breaks to be able to identify which bits are what.........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74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17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4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2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4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1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90A4-A258-48BB-AE2D-1C52D997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Short Course in Linguistics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82A-22C6-4B8F-B9E1-BDD58AC6F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Intro to Morphology</a:t>
            </a:r>
          </a:p>
        </p:txBody>
      </p:sp>
    </p:spTree>
    <p:extLst>
      <p:ext uri="{BB962C8B-B14F-4D97-AF65-F5344CB8AC3E}">
        <p14:creationId xmlns:p14="http://schemas.microsoft.com/office/powerpoint/2010/main" val="370267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BBF6-2EF0-4427-A165-8C93F05E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Did that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58D3-18FB-4588-AA72-588E07CA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Well now we’d have to define grammatically linked and we start getting into whole other areas of linguistic disagreement.</a:t>
            </a:r>
          </a:p>
          <a:p>
            <a:endParaRPr lang="en-AU" dirty="0"/>
          </a:p>
          <a:p>
            <a:r>
              <a:rPr lang="en-AU" dirty="0"/>
              <a:t>So how are we going to define it?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i="1" dirty="0">
                <a:solidFill>
                  <a:schemeClr val="tx1"/>
                </a:solidFill>
              </a:rPr>
              <a:t>A sentence is a group of words that makes complete sense, contains a main verb, and begins with a capital letter. (OED)</a:t>
            </a:r>
          </a:p>
          <a:p>
            <a:pPr marL="0" indent="0">
              <a:buNone/>
            </a:pPr>
            <a:endParaRPr lang="en-AU" i="1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That makes sense for written English but not so much for other languages and I’ve assumed we care about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01484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3600-C43A-4E42-875B-3E82256C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compromise...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7178-5D97-41B0-BC18-C9B8C510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232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3600" i="1" dirty="0"/>
              <a:t>A sentence is the basic unit of language which expresses a complete thought. It does this by following the grammatical rules of syntax.</a:t>
            </a:r>
          </a:p>
        </p:txBody>
      </p:sp>
    </p:spTree>
    <p:extLst>
      <p:ext uri="{BB962C8B-B14F-4D97-AF65-F5344CB8AC3E}">
        <p14:creationId xmlns:p14="http://schemas.microsoft.com/office/powerpoint/2010/main" val="308293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45F0-F453-4B3F-9AD3-2977CF4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comprises a thought?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FE84-3D9A-4CD1-AF40-3782B6CF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most of my day thoughts consist of either</a:t>
            </a:r>
          </a:p>
          <a:p>
            <a:endParaRPr lang="en-AU" dirty="0"/>
          </a:p>
          <a:p>
            <a:r>
              <a:rPr lang="en-AU" dirty="0"/>
              <a:t>“huh?”</a:t>
            </a:r>
          </a:p>
          <a:p>
            <a:endParaRPr lang="en-AU" dirty="0"/>
          </a:p>
          <a:p>
            <a:r>
              <a:rPr lang="en-AU" dirty="0"/>
              <a:t>“um”</a:t>
            </a:r>
          </a:p>
          <a:p>
            <a:endParaRPr lang="en-AU" dirty="0"/>
          </a:p>
          <a:p>
            <a:r>
              <a:rPr lang="en-AU" dirty="0"/>
              <a:t>These make for uninteresting analysis (although when analysed, they are usually considered thinking words).</a:t>
            </a:r>
          </a:p>
        </p:txBody>
      </p:sp>
    </p:spTree>
    <p:extLst>
      <p:ext uri="{BB962C8B-B14F-4D97-AF65-F5344CB8AC3E}">
        <p14:creationId xmlns:p14="http://schemas.microsoft.com/office/powerpoint/2010/main" val="8055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DB55-7DAF-412A-808C-58DBBF26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comprises a thought?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EA51-FBEE-4A8F-8704-9EA9BD5D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Take the English sentence....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i="1" dirty="0"/>
              <a:t>The man hit the wall.</a:t>
            </a:r>
          </a:p>
          <a:p>
            <a:pPr marL="0" indent="0" algn="ctr">
              <a:buNone/>
            </a:pPr>
            <a:endParaRPr lang="en-AU" i="1" dirty="0"/>
          </a:p>
          <a:p>
            <a:r>
              <a:rPr lang="en-AU" dirty="0"/>
              <a:t>This very simple sentence demonstrates a range of different syntactic features of English</a:t>
            </a:r>
          </a:p>
          <a:p>
            <a:endParaRPr lang="en-AU" dirty="0"/>
          </a:p>
          <a:p>
            <a:r>
              <a:rPr lang="en-AU" dirty="0"/>
              <a:t>‘The man’ is what is referred to as the subject of the verb.</a:t>
            </a:r>
          </a:p>
          <a:p>
            <a:r>
              <a:rPr lang="en-AU" dirty="0"/>
              <a:t>‘the wall’ is referred to as the object of a verb</a:t>
            </a:r>
          </a:p>
          <a:p>
            <a:r>
              <a:rPr lang="en-AU" dirty="0"/>
              <a:t>‘hit’ is just the verb</a:t>
            </a:r>
          </a:p>
        </p:txBody>
      </p:sp>
    </p:spTree>
    <p:extLst>
      <p:ext uri="{BB962C8B-B14F-4D97-AF65-F5344CB8AC3E}">
        <p14:creationId xmlns:p14="http://schemas.microsoft.com/office/powerpoint/2010/main" val="241666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D97095-F534-4F15-94C5-B03EFB92AF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3878" y="1426179"/>
            <a:ext cx="3861905" cy="3842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A42E0-CE6F-405D-8CEB-ACACDE41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AU" dirty="0"/>
              <a:t>Constituent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ADAD-10AD-423C-9546-AED88C0E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/>
          </a:bodyPr>
          <a:lstStyle/>
          <a:p>
            <a:r>
              <a:rPr lang="en-AU" sz="1700"/>
              <a:t>English has very strict constituent order</a:t>
            </a:r>
          </a:p>
          <a:p>
            <a:endParaRPr lang="en-AU" sz="1700"/>
          </a:p>
          <a:p>
            <a:r>
              <a:rPr lang="en-AU" sz="1700"/>
              <a:t>Subject (S) -&gt; Verb (V) – Object (O)</a:t>
            </a:r>
          </a:p>
          <a:p>
            <a:endParaRPr lang="en-AU" sz="1700"/>
          </a:p>
          <a:p>
            <a:r>
              <a:rPr lang="en-AU" sz="1700"/>
              <a:t>Sometimes we just have an SV sentence (I slept).</a:t>
            </a:r>
          </a:p>
          <a:p>
            <a:endParaRPr lang="en-AU" sz="1700"/>
          </a:p>
          <a:p>
            <a:r>
              <a:rPr lang="en-AU" sz="1700"/>
              <a:t>Sometimes we just have V sentences (Run!!) which are not strictly just V because the subject is implied </a:t>
            </a:r>
          </a:p>
        </p:txBody>
      </p:sp>
    </p:spTree>
    <p:extLst>
      <p:ext uri="{BB962C8B-B14F-4D97-AF65-F5344CB8AC3E}">
        <p14:creationId xmlns:p14="http://schemas.microsoft.com/office/powerpoint/2010/main" val="182438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17DC-6FEC-4758-80F5-9034CE3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Constituent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C6DC-CA05-4B9D-A8E6-53ACE937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types of constituent order are attested in the world’s </a:t>
            </a:r>
            <a:r>
              <a:rPr lang="en-AU" dirty="0" err="1"/>
              <a:t>langauges</a:t>
            </a:r>
            <a:endParaRPr lang="en-AU" dirty="0"/>
          </a:p>
          <a:p>
            <a:r>
              <a:rPr lang="en-AU" dirty="0"/>
              <a:t>SVO – English</a:t>
            </a:r>
          </a:p>
          <a:p>
            <a:r>
              <a:rPr lang="en-AU" dirty="0"/>
              <a:t>SOV – Japanese</a:t>
            </a:r>
          </a:p>
          <a:p>
            <a:r>
              <a:rPr lang="en-AU" dirty="0"/>
              <a:t>OVS – Tuvaluan</a:t>
            </a:r>
          </a:p>
          <a:p>
            <a:r>
              <a:rPr lang="en-AU" dirty="0"/>
              <a:t>VSO – Maori, Gaelic</a:t>
            </a:r>
          </a:p>
          <a:p>
            <a:r>
              <a:rPr lang="en-AU" dirty="0"/>
              <a:t>VOS – </a:t>
            </a:r>
            <a:r>
              <a:rPr lang="en-AU" dirty="0" err="1"/>
              <a:t>Nias</a:t>
            </a:r>
            <a:r>
              <a:rPr lang="en-AU" dirty="0"/>
              <a:t>, Malagasy</a:t>
            </a:r>
          </a:p>
          <a:p>
            <a:r>
              <a:rPr lang="en-AU" dirty="0"/>
              <a:t>OSV – </a:t>
            </a:r>
            <a:r>
              <a:rPr lang="en-AU" dirty="0" err="1"/>
              <a:t>Tobati</a:t>
            </a:r>
            <a:endParaRPr lang="en-AU" dirty="0"/>
          </a:p>
          <a:p>
            <a:endParaRPr lang="en-AU" dirty="0"/>
          </a:p>
          <a:p>
            <a:r>
              <a:rPr lang="en-AU" dirty="0"/>
              <a:t>No fixed constituent order – Acehnese, Minangkabau, Greek</a:t>
            </a:r>
          </a:p>
        </p:txBody>
      </p:sp>
    </p:spTree>
    <p:extLst>
      <p:ext uri="{BB962C8B-B14F-4D97-AF65-F5344CB8AC3E}">
        <p14:creationId xmlns:p14="http://schemas.microsoft.com/office/powerpoint/2010/main" val="114714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8552-6C0F-4D9A-883F-1ACA80D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Constituent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B3ED-5F1B-4ACE-97AB-2CB05CEA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different orders means that we can’t easily take models from one language and re-use them for another</a:t>
            </a:r>
          </a:p>
          <a:p>
            <a:endParaRPr lang="en-AU" dirty="0"/>
          </a:p>
          <a:p>
            <a:r>
              <a:rPr lang="en-AU" dirty="0"/>
              <a:t>And it gets more complicated when we look at word classes and the ways in which they can be put together</a:t>
            </a:r>
          </a:p>
          <a:p>
            <a:endParaRPr lang="en-AU" dirty="0"/>
          </a:p>
          <a:p>
            <a:r>
              <a:rPr lang="en-AU" dirty="0"/>
              <a:t>And when we add in different world views and ways of capturing meaning, ambiguity and we add even more complexity</a:t>
            </a:r>
          </a:p>
        </p:txBody>
      </p:sp>
    </p:spTree>
    <p:extLst>
      <p:ext uri="{BB962C8B-B14F-4D97-AF65-F5344CB8AC3E}">
        <p14:creationId xmlns:p14="http://schemas.microsoft.com/office/powerpoint/2010/main" val="387998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7F88-3555-4FB4-98E8-7FC8555D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8F16-4840-4CF5-8D0C-33087F32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English, we have a sense for parts of speech</a:t>
            </a:r>
          </a:p>
          <a:p>
            <a:endParaRPr lang="en-AU" dirty="0"/>
          </a:p>
          <a:p>
            <a:pPr lvl="1"/>
            <a:r>
              <a:rPr lang="en-AU" dirty="0"/>
              <a:t>Nouns</a:t>
            </a:r>
          </a:p>
          <a:p>
            <a:pPr lvl="1"/>
            <a:r>
              <a:rPr lang="en-AU" dirty="0"/>
              <a:t>Verbs</a:t>
            </a:r>
          </a:p>
          <a:p>
            <a:pPr lvl="1"/>
            <a:r>
              <a:rPr lang="en-AU" dirty="0"/>
              <a:t>Adjectives</a:t>
            </a:r>
          </a:p>
          <a:p>
            <a:pPr lvl="1"/>
            <a:r>
              <a:rPr lang="en-AU" dirty="0"/>
              <a:t>Determiners</a:t>
            </a:r>
          </a:p>
          <a:p>
            <a:pPr lvl="1"/>
            <a:r>
              <a:rPr lang="en-AU" dirty="0"/>
              <a:t>Prepositions</a:t>
            </a:r>
          </a:p>
          <a:p>
            <a:pPr lvl="1"/>
            <a:r>
              <a:rPr lang="en-AU" dirty="0"/>
              <a:t>Adverbs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652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F4AE-C374-483A-B51A-445C1963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3805-7F51-4004-9897-CFE4E4B8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But other languages have different sets of these 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FD5E0-076A-4BD2-A084-96EDF15F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5229"/>
              </p:ext>
            </p:extLst>
          </p:nvPr>
        </p:nvGraphicFramePr>
        <p:xfrm>
          <a:off x="677334" y="2962462"/>
          <a:ext cx="10610821" cy="2560320"/>
        </p:xfrm>
        <a:graphic>
          <a:graphicData uri="http://schemas.openxmlformats.org/drawingml/2006/table">
            <a:tbl>
              <a:tblPr/>
              <a:tblGrid>
                <a:gridCol w="10610821">
                  <a:extLst>
                    <a:ext uri="{9D8B030D-6E8A-4147-A177-3AD203B41FA5}">
                      <a16:colId xmlns:a16="http://schemas.microsoft.com/office/drawing/2014/main" val="3989277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my-MM" dirty="0"/>
                        <a:t>သူတူနှစ်</a:t>
                      </a:r>
                      <a:r>
                        <a:rPr lang="my-MM" b="1" dirty="0"/>
                        <a:t>ချောင်း</a:t>
                      </a:r>
                      <a:r>
                        <a:rPr lang="my-MM" dirty="0"/>
                        <a:t>ရှိတယ်</a:t>
                      </a:r>
                      <a:endParaRPr lang="en-AU" dirty="0"/>
                    </a:p>
                    <a:p>
                      <a:endParaRPr lang="en-AU" dirty="0"/>
                    </a:p>
                    <a:p>
                      <a:r>
                        <a:rPr lang="en-AU" dirty="0"/>
                        <a:t>Thu </a:t>
                      </a:r>
                      <a:r>
                        <a:rPr lang="en-AU" dirty="0" err="1"/>
                        <a:t>tu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hna</a:t>
                      </a:r>
                      <a:r>
                        <a:rPr lang="en-AU" dirty="0"/>
                        <a:t> </a:t>
                      </a:r>
                      <a:r>
                        <a:rPr lang="en-AU" b="1" dirty="0" err="1"/>
                        <a:t>chaung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shi</a:t>
                      </a:r>
                      <a:r>
                        <a:rPr lang="en-AU" dirty="0"/>
                        <a:t> de</a:t>
                      </a:r>
                    </a:p>
                    <a:p>
                      <a:br>
                        <a:rPr lang="my-MM" dirty="0"/>
                      </a:br>
                      <a:r>
                        <a:rPr lang="en-AU" dirty="0"/>
                        <a:t>He-chopstick-two-</a:t>
                      </a:r>
                      <a:r>
                        <a:rPr lang="en-AU" b="1" dirty="0"/>
                        <a:t>[classifier for long and thin items]</a:t>
                      </a:r>
                      <a:r>
                        <a:rPr lang="en-AU" dirty="0"/>
                        <a:t>-have-[particle indicating present tense].</a:t>
                      </a:r>
                    </a:p>
                    <a:p>
                      <a:br>
                        <a:rPr lang="en-AU" dirty="0"/>
                      </a:br>
                      <a:r>
                        <a:rPr lang="en-AU" dirty="0"/>
                        <a:t>He has two chopsticks.</a:t>
                      </a:r>
                    </a:p>
                    <a:p>
                      <a:endParaRPr lang="en-AU" dirty="0"/>
                    </a:p>
                    <a:p>
                      <a:r>
                        <a:rPr lang="en-AU" dirty="0"/>
                        <a:t>(Burmese)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56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6444-04D5-4B1B-ACE6-5FE2EB78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3AEB-9702-44AE-9F4E-E257E248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64" y="1728327"/>
            <a:ext cx="8596668" cy="3880773"/>
          </a:xfrm>
        </p:spPr>
        <p:txBody>
          <a:bodyPr/>
          <a:lstStyle/>
          <a:p>
            <a:r>
              <a:rPr lang="en-AU" dirty="0"/>
              <a:t>Linguists spend a lot of time determining word classes and syntactic rules</a:t>
            </a:r>
          </a:p>
          <a:p>
            <a:endParaRPr lang="en-AU" dirty="0"/>
          </a:p>
          <a:p>
            <a:r>
              <a:rPr lang="en-AU" dirty="0"/>
              <a:t>Word classes are determined based on their formal and functional properties</a:t>
            </a:r>
          </a:p>
          <a:p>
            <a:endParaRPr lang="en-AU" dirty="0"/>
          </a:p>
          <a:p>
            <a:r>
              <a:rPr lang="en-AU" dirty="0"/>
              <a:t>What linguists do actually feels a lot like statistical analysis in a lot of cases</a:t>
            </a:r>
          </a:p>
          <a:p>
            <a:endParaRPr lang="en-AU" dirty="0"/>
          </a:p>
          <a:p>
            <a:pPr lvl="1"/>
            <a:r>
              <a:rPr lang="en-AU" dirty="0" err="1"/>
              <a:t>i.e</a:t>
            </a:r>
            <a:r>
              <a:rPr lang="en-AU" dirty="0"/>
              <a:t> take the most common structure and establish rules</a:t>
            </a:r>
          </a:p>
          <a:p>
            <a:pPr lvl="1"/>
            <a:r>
              <a:rPr lang="en-AU" dirty="0"/>
              <a:t>Recursively determine the rest of the rules with ever decreasing amounts of data</a:t>
            </a:r>
          </a:p>
          <a:p>
            <a:pPr lvl="1"/>
            <a:r>
              <a:rPr lang="en-AU" dirty="0"/>
              <a:t>Keep a set of ‘weights’ in your head and describe in a grammar</a:t>
            </a:r>
          </a:p>
        </p:txBody>
      </p:sp>
    </p:spTree>
    <p:extLst>
      <p:ext uri="{BB962C8B-B14F-4D97-AF65-F5344CB8AC3E}">
        <p14:creationId xmlns:p14="http://schemas.microsoft.com/office/powerpoint/2010/main" val="398197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CD3-D7D9-4CF9-B142-4097395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0E96-7060-4EC9-9189-38E051B3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Phonetics and Phonology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Morphology</a:t>
            </a:r>
          </a:p>
          <a:p>
            <a:endParaRPr lang="en-AU" dirty="0"/>
          </a:p>
          <a:p>
            <a:r>
              <a:rPr lang="en-AU" b="1" dirty="0">
                <a:solidFill>
                  <a:schemeClr val="tx1"/>
                </a:solidFill>
              </a:rPr>
              <a:t>Syntax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Language Change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12864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7313-7C0C-49F8-85E1-58D9D967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Syntactic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1A67-29F8-4A63-87CF-55338B94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Taking an English example...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		 		John 	likes 	Mary</a:t>
            </a:r>
          </a:p>
          <a:p>
            <a:pPr marL="0" indent="0">
              <a:buNone/>
            </a:pPr>
            <a:r>
              <a:rPr lang="en-AU" dirty="0"/>
              <a:t>				N		V		N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So we can label parts of speech, but it doesn’t really help us with parsing the sentence</a:t>
            </a:r>
          </a:p>
        </p:txBody>
      </p:sp>
    </p:spTree>
    <p:extLst>
      <p:ext uri="{BB962C8B-B14F-4D97-AF65-F5344CB8AC3E}">
        <p14:creationId xmlns:p14="http://schemas.microsoft.com/office/powerpoint/2010/main" val="265765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9227-DB72-42EC-86AC-6188EA7E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Syntactic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14AD-A87D-41F0-9AE3-F9873D4C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usually parse sentences as trees. </a:t>
            </a:r>
          </a:p>
          <a:p>
            <a:endParaRPr lang="en-AU" dirty="0"/>
          </a:p>
          <a:p>
            <a:r>
              <a:rPr lang="en-AU" dirty="0"/>
              <a:t>Thinking back to our word order for English, we know we had SVO word order</a:t>
            </a:r>
          </a:p>
          <a:p>
            <a:endParaRPr lang="en-AU" dirty="0"/>
          </a:p>
          <a:p>
            <a:r>
              <a:rPr lang="en-AU" dirty="0"/>
              <a:t>So we can draw a very simple tree to represent our sentence</a:t>
            </a:r>
          </a:p>
          <a:p>
            <a:pPr marL="0" indent="0" algn="ctr">
              <a:buNone/>
            </a:pPr>
            <a:r>
              <a:rPr lang="en-AU" dirty="0"/>
              <a:t>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							S		V		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8C1CD0-FCBC-4CFA-AB70-A76B062C08D9}"/>
              </a:ext>
            </a:extLst>
          </p:cNvPr>
          <p:cNvCxnSpPr/>
          <p:nvPr/>
        </p:nvCxnSpPr>
        <p:spPr>
          <a:xfrm flipH="1">
            <a:off x="4123113" y="4505498"/>
            <a:ext cx="847898" cy="532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C5208-6A43-4F42-8918-914906D20D38}"/>
              </a:ext>
            </a:extLst>
          </p:cNvPr>
          <p:cNvCxnSpPr>
            <a:cxnSpLocks/>
          </p:cNvCxnSpPr>
          <p:nvPr/>
        </p:nvCxnSpPr>
        <p:spPr>
          <a:xfrm>
            <a:off x="4971011" y="4505498"/>
            <a:ext cx="0" cy="532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A3AAD-22C1-4DAE-BF27-71D3736CF0F4}"/>
              </a:ext>
            </a:extLst>
          </p:cNvPr>
          <p:cNvCxnSpPr>
            <a:cxnSpLocks/>
          </p:cNvCxnSpPr>
          <p:nvPr/>
        </p:nvCxnSpPr>
        <p:spPr>
          <a:xfrm>
            <a:off x="4971010" y="4505497"/>
            <a:ext cx="847899" cy="53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86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9227-DB72-42EC-86AC-6188EA7E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Syntactic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14AD-A87D-41F0-9AE3-F9873D4C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But we can go a step further than that and we can substitute the nouns in at the terminal nodes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							N		V		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8C1CD0-FCBC-4CFA-AB70-A76B062C08D9}"/>
              </a:ext>
            </a:extLst>
          </p:cNvPr>
          <p:cNvCxnSpPr/>
          <p:nvPr/>
        </p:nvCxnSpPr>
        <p:spPr>
          <a:xfrm flipH="1">
            <a:off x="4123113" y="4505498"/>
            <a:ext cx="847898" cy="532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C5208-6A43-4F42-8918-914906D20D38}"/>
              </a:ext>
            </a:extLst>
          </p:cNvPr>
          <p:cNvCxnSpPr>
            <a:cxnSpLocks/>
          </p:cNvCxnSpPr>
          <p:nvPr/>
        </p:nvCxnSpPr>
        <p:spPr>
          <a:xfrm>
            <a:off x="4971011" y="4505498"/>
            <a:ext cx="0" cy="532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A3AAD-22C1-4DAE-BF27-71D3736CF0F4}"/>
              </a:ext>
            </a:extLst>
          </p:cNvPr>
          <p:cNvCxnSpPr>
            <a:cxnSpLocks/>
          </p:cNvCxnSpPr>
          <p:nvPr/>
        </p:nvCxnSpPr>
        <p:spPr>
          <a:xfrm>
            <a:off x="4971010" y="4505497"/>
            <a:ext cx="847899" cy="53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6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E0AA-EFB9-4BF9-8C39-F7031C2A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Syntactic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C011-F905-4433-8E0A-FA81903C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Unless you’re John or Mary, this sentence is pretty boring, so we can start thinking about how we might represent more complex things</a:t>
            </a:r>
          </a:p>
          <a:p>
            <a:endParaRPr lang="en-AU" dirty="0"/>
          </a:p>
          <a:p>
            <a:r>
              <a:rPr lang="en-AU" dirty="0"/>
              <a:t>The boy likes the girl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5B35F-81E4-4EEA-944C-C2E641D1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296" y="3042125"/>
            <a:ext cx="458216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DA6C-6CAB-49F1-B5E6-19737EFE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Syntactic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E8D1-FA77-4ACA-A0DA-1FB7019B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But language is so much more complicated than that and we can do things like:</a:t>
            </a:r>
          </a:p>
          <a:p>
            <a:endParaRPr lang="en-AU" dirty="0"/>
          </a:p>
          <a:p>
            <a:r>
              <a:rPr lang="en-AU" dirty="0"/>
              <a:t>The boy with the glasses who lives down the street in the big blue house likes the girl from school who has dark hair and is always reading Tolstoy.</a:t>
            </a:r>
          </a:p>
          <a:p>
            <a:endParaRPr lang="en-AU" dirty="0"/>
          </a:p>
          <a:p>
            <a:r>
              <a:rPr lang="en-AU" dirty="0"/>
              <a:t>And we expect to be able to extract the relevant information from this type of data across multiple languages in noisy data</a:t>
            </a:r>
          </a:p>
        </p:txBody>
      </p:sp>
    </p:spTree>
    <p:extLst>
      <p:ext uri="{BB962C8B-B14F-4D97-AF65-F5344CB8AC3E}">
        <p14:creationId xmlns:p14="http://schemas.microsoft.com/office/powerpoint/2010/main" val="998021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B84DF-BFE0-49A8-9F98-3A90F0A7B8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289" y="934222"/>
            <a:ext cx="6699390" cy="3299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F778E-7C3F-40D1-BCB4-9D2C1D4A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A terrible linguistics joke</a:t>
            </a:r>
          </a:p>
        </p:txBody>
      </p:sp>
    </p:spTree>
    <p:extLst>
      <p:ext uri="{BB962C8B-B14F-4D97-AF65-F5344CB8AC3E}">
        <p14:creationId xmlns:p14="http://schemas.microsoft.com/office/powerpoint/2010/main" val="181211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B1A6-58B0-4AA7-A334-0E09A76B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B452-43A4-4DD8-858C-F680CEBD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Ambiguity is the destroyer of all things NLP and we come across our fair share in syntactic analysis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		‘ Time flies like an arrow’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There are three ways to read this sentence</a:t>
            </a:r>
          </a:p>
          <a:p>
            <a:endParaRPr lang="en-AU" dirty="0"/>
          </a:p>
          <a:p>
            <a:r>
              <a:rPr lang="en-AU" dirty="0"/>
              <a:t>How do we resolve this type of problem?</a:t>
            </a:r>
          </a:p>
          <a:p>
            <a:endParaRPr lang="en-AU" dirty="0"/>
          </a:p>
          <a:p>
            <a:r>
              <a:rPr lang="en-AU" dirty="0"/>
              <a:t>If it were spoken, we can differentiate it with emphasis and tone, but when it’s written???</a:t>
            </a:r>
          </a:p>
        </p:txBody>
      </p:sp>
    </p:spTree>
    <p:extLst>
      <p:ext uri="{BB962C8B-B14F-4D97-AF65-F5344CB8AC3E}">
        <p14:creationId xmlns:p14="http://schemas.microsoft.com/office/powerpoint/2010/main" val="831196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83BB-81B2-4389-AAF0-25D9A109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598E-32C4-44A8-B819-9450708D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type of ambiguity we came across there was structural ambiguity and without context, we can’t resolve it</a:t>
            </a:r>
          </a:p>
          <a:p>
            <a:endParaRPr lang="en-AU" dirty="0"/>
          </a:p>
          <a:p>
            <a:r>
              <a:rPr lang="en-AU" dirty="0"/>
              <a:t>But there is also part of speech ambiguity there as well – was ‘flies’ a noun or a verb? </a:t>
            </a:r>
          </a:p>
          <a:p>
            <a:endParaRPr lang="en-AU" dirty="0"/>
          </a:p>
          <a:p>
            <a:r>
              <a:rPr lang="en-AU" dirty="0"/>
              <a:t>What about ‘time’?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8156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E89E06-1FE6-40A7-9C7C-71DB1290EBB8}"/>
              </a:ext>
            </a:extLst>
          </p:cNvPr>
          <p:cNvPicPr/>
          <p:nvPr/>
        </p:nvPicPr>
        <p:blipFill rotWithShape="1">
          <a:blip r:embed="rId2"/>
          <a:srcRect l="3360" r="699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DF7FA-80D0-4D84-BC6E-45F58D8E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AU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9D61-48E9-4411-AE66-34453740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AU" dirty="0"/>
              <a:t>There are other types of ambiguity</a:t>
            </a:r>
          </a:p>
          <a:p>
            <a:endParaRPr lang="en-AU" dirty="0"/>
          </a:p>
          <a:p>
            <a:r>
              <a:rPr lang="en-AU" dirty="0"/>
              <a:t>Constructional ambiguity</a:t>
            </a:r>
          </a:p>
        </p:txBody>
      </p:sp>
    </p:spTree>
    <p:extLst>
      <p:ext uri="{BB962C8B-B14F-4D97-AF65-F5344CB8AC3E}">
        <p14:creationId xmlns:p14="http://schemas.microsoft.com/office/powerpoint/2010/main" val="1142497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641B-C5D3-4E71-AF6F-E5234808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FB8E-1DA4-45CB-922B-E7635D4F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We’ll leave ambiguity here, but we need to keep it in mind, our NLP approaches must be sufficient to overcome it – either through statistics, semantic knowledge or context</a:t>
            </a:r>
          </a:p>
          <a:p>
            <a:endParaRPr lang="en-AU" dirty="0"/>
          </a:p>
          <a:p>
            <a:r>
              <a:rPr lang="en-AU" dirty="0"/>
              <a:t>We should also bear in mind our example of Burmese text from earlier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my-MM" dirty="0"/>
              <a:t>သူတူနှစ်</a:t>
            </a:r>
            <a:r>
              <a:rPr lang="my-MM" b="1" dirty="0"/>
              <a:t>ချောင်း</a:t>
            </a:r>
            <a:r>
              <a:rPr lang="my-MM" dirty="0"/>
              <a:t>ရှိတယ်</a:t>
            </a: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r>
              <a:rPr lang="en-AU" dirty="0"/>
              <a:t>They’re important issues to ruminate on as we think about undertaking some syntactic NLP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2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3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4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2" name="Content Placeholder 4" descr="Screen Shot 2016-03-28 at 9.59.29 pm.png">
            <a:extLst>
              <a:ext uri="{FF2B5EF4-FFF2-40B4-BE49-F238E27FC236}">
                <a16:creationId xmlns:a16="http://schemas.microsoft.com/office/drawing/2014/main" id="{CB1C48E7-4B2B-4828-B481-5C36D4A2D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8" r="11498" b="35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B4F02-7E9A-4F66-8724-81FD0C6A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Linguistic hierarchy</a:t>
            </a:r>
          </a:p>
        </p:txBody>
      </p:sp>
    </p:spTree>
    <p:extLst>
      <p:ext uri="{BB962C8B-B14F-4D97-AF65-F5344CB8AC3E}">
        <p14:creationId xmlns:p14="http://schemas.microsoft.com/office/powerpoint/2010/main" val="4161222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F243-FD9F-4532-B81F-06BC013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D299-0EC7-48BF-A3C7-2A818B20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have a piece of text, it’s in a language you don’t know and you want to find out what it’s about and whether or not someone should care about it.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‘</a:t>
            </a:r>
            <a:r>
              <a:rPr lang="en-AU" i="1" dirty="0" err="1"/>
              <a:t>Krisis</a:t>
            </a:r>
            <a:r>
              <a:rPr lang="en-AU" i="1" dirty="0"/>
              <a:t> </a:t>
            </a:r>
            <a:r>
              <a:rPr lang="en-AU" i="1" dirty="0" err="1"/>
              <a:t>akomodasi</a:t>
            </a:r>
            <a:r>
              <a:rPr lang="en-AU" i="1" dirty="0"/>
              <a:t> </a:t>
            </a:r>
            <a:r>
              <a:rPr lang="en-AU" i="1" dirty="0" err="1"/>
              <a:t>telah</a:t>
            </a:r>
            <a:r>
              <a:rPr lang="en-AU" i="1" dirty="0"/>
              <a:t> </a:t>
            </a:r>
            <a:r>
              <a:rPr lang="en-AU" i="1" dirty="0" err="1"/>
              <a:t>mendorong</a:t>
            </a:r>
            <a:r>
              <a:rPr lang="en-AU" i="1" dirty="0"/>
              <a:t> University of Tasmania (UTAS) </a:t>
            </a:r>
            <a:r>
              <a:rPr lang="en-AU" i="1" dirty="0" err="1"/>
              <a:t>membeli</a:t>
            </a:r>
            <a:r>
              <a:rPr lang="en-AU" i="1" dirty="0"/>
              <a:t> </a:t>
            </a:r>
            <a:r>
              <a:rPr lang="en-AU" i="1" dirty="0" err="1"/>
              <a:t>sebuah</a:t>
            </a:r>
            <a:r>
              <a:rPr lang="en-AU" i="1" dirty="0"/>
              <a:t> hotel </a:t>
            </a:r>
            <a:r>
              <a:rPr lang="en-AU" i="1" dirty="0" err="1"/>
              <a:t>bintang</a:t>
            </a:r>
            <a:r>
              <a:rPr lang="en-AU" i="1" dirty="0"/>
              <a:t> </a:t>
            </a:r>
            <a:r>
              <a:rPr lang="en-AU" i="1" dirty="0" err="1"/>
              <a:t>tiga</a:t>
            </a:r>
            <a:r>
              <a:rPr lang="en-AU" i="1" dirty="0"/>
              <a:t> di Kota Hobart </a:t>
            </a:r>
            <a:r>
              <a:rPr lang="en-AU" i="1" dirty="0" err="1"/>
              <a:t>untuk</a:t>
            </a:r>
            <a:r>
              <a:rPr lang="en-AU" i="1" dirty="0"/>
              <a:t> </a:t>
            </a:r>
            <a:r>
              <a:rPr lang="en-AU" i="1" dirty="0" err="1"/>
              <a:t>membantu</a:t>
            </a:r>
            <a:r>
              <a:rPr lang="en-AU" i="1" dirty="0"/>
              <a:t> </a:t>
            </a:r>
            <a:r>
              <a:rPr lang="en-AU" i="1" dirty="0" err="1"/>
              <a:t>menyediakan</a:t>
            </a:r>
            <a:r>
              <a:rPr lang="en-AU" i="1" dirty="0"/>
              <a:t> </a:t>
            </a:r>
            <a:r>
              <a:rPr lang="en-AU" i="1" dirty="0" err="1"/>
              <a:t>tempat</a:t>
            </a:r>
            <a:r>
              <a:rPr lang="en-AU" i="1" dirty="0"/>
              <a:t> </a:t>
            </a:r>
            <a:r>
              <a:rPr lang="en-AU" i="1" dirty="0" err="1"/>
              <a:t>tinggal</a:t>
            </a:r>
            <a:r>
              <a:rPr lang="en-AU" i="1" dirty="0"/>
              <a:t> yang </a:t>
            </a:r>
            <a:r>
              <a:rPr lang="en-AU" i="1" dirty="0" err="1"/>
              <a:t>terjangkau</a:t>
            </a:r>
            <a:r>
              <a:rPr lang="en-AU" i="1" dirty="0"/>
              <a:t> </a:t>
            </a:r>
            <a:r>
              <a:rPr lang="en-AU" i="1" dirty="0" err="1"/>
              <a:t>bagi</a:t>
            </a:r>
            <a:r>
              <a:rPr lang="en-AU" i="1" dirty="0"/>
              <a:t> </a:t>
            </a:r>
            <a:r>
              <a:rPr lang="en-AU" i="1" dirty="0" err="1"/>
              <a:t>mahasiswa</a:t>
            </a:r>
            <a:r>
              <a:rPr lang="en-AU" i="1" dirty="0"/>
              <a:t>.’</a:t>
            </a: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endParaRPr lang="en-AU" i="1" dirty="0"/>
          </a:p>
          <a:p>
            <a:r>
              <a:rPr lang="en-AU" dirty="0"/>
              <a:t>How should we approach the problem?</a:t>
            </a:r>
          </a:p>
        </p:txBody>
      </p:sp>
    </p:spTree>
    <p:extLst>
      <p:ext uri="{BB962C8B-B14F-4D97-AF65-F5344CB8AC3E}">
        <p14:creationId xmlns:p14="http://schemas.microsoft.com/office/powerpoint/2010/main" val="2497439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E33A-EAA2-4432-8F02-729EFF43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0128-D6E0-4112-9713-2F155576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Named Entity Recognition</a:t>
            </a:r>
          </a:p>
          <a:p>
            <a:endParaRPr lang="en-AU" dirty="0"/>
          </a:p>
          <a:p>
            <a:r>
              <a:rPr lang="en-AU" dirty="0"/>
              <a:t>Syntactic parsing</a:t>
            </a:r>
          </a:p>
          <a:p>
            <a:endParaRPr lang="en-AU" dirty="0"/>
          </a:p>
          <a:p>
            <a:r>
              <a:rPr lang="en-AU" dirty="0"/>
              <a:t>Information extraction</a:t>
            </a:r>
          </a:p>
          <a:p>
            <a:endParaRPr lang="en-AU" dirty="0"/>
          </a:p>
          <a:p>
            <a:r>
              <a:rPr lang="en-AU" dirty="0"/>
              <a:t>Sentiment analysis</a:t>
            </a:r>
          </a:p>
          <a:p>
            <a:endParaRPr lang="en-AU" dirty="0"/>
          </a:p>
          <a:p>
            <a:r>
              <a:rPr lang="en-AU" dirty="0"/>
              <a:t>All of these require some pre-processing in the form of POS tagging (and some lemmatization and stemming wouldn’t go astray either) </a:t>
            </a:r>
          </a:p>
        </p:txBody>
      </p:sp>
    </p:spTree>
    <p:extLst>
      <p:ext uri="{BB962C8B-B14F-4D97-AF65-F5344CB8AC3E}">
        <p14:creationId xmlns:p14="http://schemas.microsoft.com/office/powerpoint/2010/main" val="1824306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CB8-C742-4FEF-A182-55ED62ED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43A8-046F-466B-ADB4-EF808AEB1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our problem were in English, we would have an easier task</a:t>
            </a:r>
          </a:p>
          <a:p>
            <a:endParaRPr lang="en-AU" dirty="0"/>
          </a:p>
          <a:p>
            <a:r>
              <a:rPr lang="en-AU" dirty="0"/>
              <a:t>There are a lot of pre-tagged datasets for English like the </a:t>
            </a:r>
            <a:r>
              <a:rPr lang="en-AU" dirty="0" err="1"/>
              <a:t>PennTreeBank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dirty="0"/>
              <a:t>These </a:t>
            </a:r>
            <a:r>
              <a:rPr lang="en-AU" dirty="0" err="1"/>
              <a:t>tagsets</a:t>
            </a:r>
            <a:r>
              <a:rPr lang="en-AU" dirty="0"/>
              <a:t> allow for the quick and easy training of models for any number of approaches</a:t>
            </a:r>
          </a:p>
          <a:p>
            <a:endParaRPr lang="en-AU" dirty="0"/>
          </a:p>
          <a:p>
            <a:r>
              <a:rPr lang="en-AU" dirty="0"/>
              <a:t>But our dataset is not in English – let’s build that </a:t>
            </a:r>
            <a:r>
              <a:rPr lang="en-AU" dirty="0" err="1"/>
              <a:t>tagset</a:t>
            </a:r>
            <a:r>
              <a:rPr lang="en-AU" dirty="0"/>
              <a:t> for our target language (hang on a minute, that takes some linguistics knowledge and time and money!!)</a:t>
            </a:r>
          </a:p>
        </p:txBody>
      </p:sp>
    </p:spTree>
    <p:extLst>
      <p:ext uri="{BB962C8B-B14F-4D97-AF65-F5344CB8AC3E}">
        <p14:creationId xmlns:p14="http://schemas.microsoft.com/office/powerpoint/2010/main" val="54529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0A5D-3EC4-4701-8085-BE684491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EBD4-51A2-426C-A98A-7EC0DADE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we create or find a </a:t>
            </a:r>
            <a:r>
              <a:rPr lang="en-AU" dirty="0" err="1"/>
              <a:t>atgset</a:t>
            </a:r>
            <a:r>
              <a:rPr lang="en-AU" dirty="0"/>
              <a:t>, now we want to use it in anger</a:t>
            </a:r>
          </a:p>
          <a:p>
            <a:endParaRPr lang="en-AU" dirty="0"/>
          </a:p>
          <a:p>
            <a:r>
              <a:rPr lang="en-AU" dirty="0"/>
              <a:t>There are currently two choices for mainstream POS tagging</a:t>
            </a:r>
          </a:p>
          <a:p>
            <a:pPr lvl="1"/>
            <a:r>
              <a:rPr lang="en-AU" dirty="0"/>
              <a:t>Hidden Markov Model (HMM) implemented using the Viterbi </a:t>
            </a:r>
            <a:r>
              <a:rPr lang="en-AU" dirty="0" err="1"/>
              <a:t>algoritm</a:t>
            </a:r>
            <a:endParaRPr lang="en-AU" dirty="0"/>
          </a:p>
          <a:p>
            <a:pPr lvl="1"/>
            <a:r>
              <a:rPr lang="en-AU" dirty="0"/>
              <a:t>Maximum Entropy Markov Models</a:t>
            </a:r>
          </a:p>
          <a:p>
            <a:endParaRPr lang="en-AU" dirty="0"/>
          </a:p>
          <a:p>
            <a:pPr marL="0" indent="0" algn="ctr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9965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ECCE-B65D-4A91-845E-7B8ED4FE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B8FC-F6DB-4EF1-8569-33A4AA6D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sentence ‘Janet will back the bill’ has several layers of ambiguity</a:t>
            </a:r>
          </a:p>
          <a:p>
            <a:endParaRPr lang="en-AU" dirty="0"/>
          </a:p>
          <a:p>
            <a:r>
              <a:rPr lang="en-AU" dirty="0"/>
              <a:t>If we use a HMM trained on the Wall Street Journal corpus to analyse the sentence, we get the following set of probabilities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DCE03-D556-4AFA-B896-390B5015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53" y="3899148"/>
            <a:ext cx="612543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28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2E90D-0386-4318-AFB0-F248A0BA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40950"/>
            <a:ext cx="5143500" cy="2563585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29B63-F911-4CDA-84B4-B0E8B4FE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6679-707B-4B08-80CA-4C90AE03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Which is probably best represented as a lattice</a:t>
            </a:r>
          </a:p>
        </p:txBody>
      </p:sp>
    </p:spTree>
    <p:extLst>
      <p:ext uri="{BB962C8B-B14F-4D97-AF65-F5344CB8AC3E}">
        <p14:creationId xmlns:p14="http://schemas.microsoft.com/office/powerpoint/2010/main" val="2985696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D052-FB9A-474B-A330-718C6C88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05A5-69B0-45E3-8C94-A3EC2334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we need to calculate the transitional probabilities from our </a:t>
            </a:r>
            <a:r>
              <a:rPr lang="en-AU" dirty="0" err="1"/>
              <a:t>tagset</a:t>
            </a:r>
            <a:r>
              <a:rPr lang="en-AU" dirty="0"/>
              <a:t> and then apply one of the two methods to tag our data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err="1"/>
              <a:t>Krisis</a:t>
            </a:r>
            <a:r>
              <a:rPr lang="en-AU" dirty="0"/>
              <a:t>/NN </a:t>
            </a:r>
            <a:r>
              <a:rPr lang="en-AU" dirty="0" err="1"/>
              <a:t>akomodasi</a:t>
            </a:r>
            <a:r>
              <a:rPr lang="en-AU" dirty="0"/>
              <a:t>/ADJ </a:t>
            </a:r>
            <a:r>
              <a:rPr lang="en-AU" dirty="0" err="1"/>
              <a:t>telah</a:t>
            </a:r>
            <a:r>
              <a:rPr lang="en-AU" dirty="0"/>
              <a:t>/ADV </a:t>
            </a:r>
            <a:r>
              <a:rPr lang="en-AU" dirty="0" err="1"/>
              <a:t>mendorong</a:t>
            </a:r>
            <a:r>
              <a:rPr lang="en-AU" dirty="0"/>
              <a:t>/V University/NNP of/PP Tasmania/NNP (UTAS)/ABR </a:t>
            </a:r>
            <a:r>
              <a:rPr lang="en-AU" dirty="0" err="1"/>
              <a:t>membeli</a:t>
            </a:r>
            <a:r>
              <a:rPr lang="en-AU" dirty="0"/>
              <a:t>/V </a:t>
            </a:r>
            <a:r>
              <a:rPr lang="en-AU" dirty="0" err="1"/>
              <a:t>sebuah</a:t>
            </a:r>
            <a:r>
              <a:rPr lang="en-AU" dirty="0"/>
              <a:t>/QU hotel/NN </a:t>
            </a:r>
            <a:r>
              <a:rPr lang="en-AU" dirty="0" err="1"/>
              <a:t>bintang</a:t>
            </a:r>
            <a:r>
              <a:rPr lang="en-AU" dirty="0"/>
              <a:t>/NN </a:t>
            </a:r>
            <a:r>
              <a:rPr lang="en-AU" dirty="0" err="1"/>
              <a:t>tiga</a:t>
            </a:r>
            <a:r>
              <a:rPr lang="en-AU" dirty="0"/>
              <a:t>/NU di/PP Kota/NNP Hobart/NNP </a:t>
            </a:r>
            <a:r>
              <a:rPr lang="en-AU" dirty="0" err="1"/>
              <a:t>untuk</a:t>
            </a:r>
            <a:r>
              <a:rPr lang="en-AU" dirty="0"/>
              <a:t>/PP </a:t>
            </a:r>
            <a:r>
              <a:rPr lang="en-AU" dirty="0" err="1"/>
              <a:t>membantu</a:t>
            </a:r>
            <a:r>
              <a:rPr lang="en-AU" dirty="0"/>
              <a:t>/V </a:t>
            </a:r>
            <a:r>
              <a:rPr lang="en-AU" dirty="0" err="1"/>
              <a:t>menyediakan</a:t>
            </a:r>
            <a:r>
              <a:rPr lang="en-AU" dirty="0"/>
              <a:t>/V </a:t>
            </a:r>
            <a:r>
              <a:rPr lang="en-AU" dirty="0" err="1"/>
              <a:t>tempa</a:t>
            </a:r>
            <a:r>
              <a:rPr lang="en-AU" dirty="0"/>
              <a:t>/NN </a:t>
            </a:r>
            <a:r>
              <a:rPr lang="en-AU" dirty="0" err="1"/>
              <a:t>tinggal</a:t>
            </a:r>
            <a:r>
              <a:rPr lang="en-AU" dirty="0"/>
              <a:t>/NN yang/CONJ </a:t>
            </a:r>
            <a:r>
              <a:rPr lang="en-AU" dirty="0" err="1"/>
              <a:t>terjangkau</a:t>
            </a:r>
            <a:r>
              <a:rPr lang="en-AU" dirty="0"/>
              <a:t>/V </a:t>
            </a:r>
            <a:r>
              <a:rPr lang="en-AU" dirty="0" err="1"/>
              <a:t>bagi</a:t>
            </a:r>
            <a:r>
              <a:rPr lang="en-AU" dirty="0"/>
              <a:t>/CONJ </a:t>
            </a:r>
            <a:r>
              <a:rPr lang="en-AU" dirty="0" err="1"/>
              <a:t>mahasiswa</a:t>
            </a:r>
            <a:r>
              <a:rPr lang="en-AU" dirty="0"/>
              <a:t>/NN.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6560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7CCC-50B1-4F12-89A2-F37C6CDD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Named Entity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BF59-9D08-492D-908C-2464A932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our parsing determined some proper nouns, which is great and lets us pick up some Named Entities</a:t>
            </a:r>
          </a:p>
          <a:p>
            <a:endParaRPr lang="en-AU" dirty="0"/>
          </a:p>
          <a:p>
            <a:r>
              <a:rPr lang="en-AU" dirty="0"/>
              <a:t>It’s done this using a number of rules, the most important in this case being the shape of the words (they start with a capital letter)</a:t>
            </a:r>
          </a:p>
          <a:p>
            <a:endParaRPr lang="en-AU" dirty="0"/>
          </a:p>
          <a:p>
            <a:r>
              <a:rPr lang="en-AU" dirty="0"/>
              <a:t>Unknown parts of speech can also be identified using their morphology and a pre-processing step like lemmatisation, which groups words into similarity sets and determines morphology helps with word class determination</a:t>
            </a:r>
          </a:p>
        </p:txBody>
      </p:sp>
    </p:spTree>
    <p:extLst>
      <p:ext uri="{BB962C8B-B14F-4D97-AF65-F5344CB8AC3E}">
        <p14:creationId xmlns:p14="http://schemas.microsoft.com/office/powerpoint/2010/main" val="2920474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13FB-E3DA-4A4D-9328-7EE49650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Named 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034C-9AF2-4FE6-92F8-1F7F0720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Krisis</a:t>
            </a:r>
            <a:r>
              <a:rPr lang="en-AU" dirty="0"/>
              <a:t>/NN </a:t>
            </a:r>
            <a:r>
              <a:rPr lang="en-AU" dirty="0" err="1"/>
              <a:t>akomodasi</a:t>
            </a:r>
            <a:r>
              <a:rPr lang="en-AU" dirty="0"/>
              <a:t>/ADJ </a:t>
            </a:r>
            <a:r>
              <a:rPr lang="en-AU" dirty="0" err="1"/>
              <a:t>telah</a:t>
            </a:r>
            <a:r>
              <a:rPr lang="en-AU" dirty="0"/>
              <a:t>/ADV </a:t>
            </a:r>
            <a:r>
              <a:rPr lang="en-AU" dirty="0" err="1"/>
              <a:t>mendorong</a:t>
            </a:r>
            <a:r>
              <a:rPr lang="en-AU" dirty="0"/>
              <a:t>/V [</a:t>
            </a:r>
            <a:r>
              <a:rPr lang="en-AU" dirty="0">
                <a:solidFill>
                  <a:srgbClr val="FF0000"/>
                </a:solidFill>
              </a:rPr>
              <a:t>University/NNP of/PP Tasmania/</a:t>
            </a:r>
            <a:r>
              <a:rPr lang="en-AU" dirty="0" err="1">
                <a:solidFill>
                  <a:srgbClr val="FF0000"/>
                </a:solidFill>
              </a:rPr>
              <a:t>NNP</a:t>
            </a:r>
            <a:r>
              <a:rPr lang="en-AU" baseline="-25000" dirty="0" err="1">
                <a:solidFill>
                  <a:srgbClr val="FF0000"/>
                </a:solidFill>
              </a:rPr>
              <a:t>org</a:t>
            </a:r>
            <a:r>
              <a:rPr lang="en-AU" dirty="0">
                <a:solidFill>
                  <a:schemeClr val="tx1"/>
                </a:solidFill>
              </a:rPr>
              <a:t>]</a:t>
            </a:r>
            <a:r>
              <a:rPr lang="en-AU" dirty="0"/>
              <a:t> (UTAS)/ABR </a:t>
            </a:r>
            <a:r>
              <a:rPr lang="en-AU" dirty="0" err="1"/>
              <a:t>membeli</a:t>
            </a:r>
            <a:r>
              <a:rPr lang="en-AU" dirty="0"/>
              <a:t>/V </a:t>
            </a:r>
            <a:r>
              <a:rPr lang="en-AU" dirty="0" err="1"/>
              <a:t>sebuah</a:t>
            </a:r>
            <a:r>
              <a:rPr lang="en-AU" dirty="0"/>
              <a:t>/QU hotel/NN </a:t>
            </a:r>
            <a:r>
              <a:rPr lang="en-AU" dirty="0" err="1"/>
              <a:t>bintang</a:t>
            </a:r>
            <a:r>
              <a:rPr lang="en-AU" dirty="0"/>
              <a:t>/NN </a:t>
            </a:r>
            <a:r>
              <a:rPr lang="en-AU" dirty="0" err="1"/>
              <a:t>tiga</a:t>
            </a:r>
            <a:r>
              <a:rPr lang="en-AU" dirty="0"/>
              <a:t>/NU di/PP [</a:t>
            </a:r>
            <a:r>
              <a:rPr lang="en-AU" dirty="0">
                <a:solidFill>
                  <a:srgbClr val="FF0000"/>
                </a:solidFill>
              </a:rPr>
              <a:t>Kota Hobart/</a:t>
            </a:r>
            <a:r>
              <a:rPr lang="en-AU" dirty="0" err="1">
                <a:solidFill>
                  <a:srgbClr val="FF0000"/>
                </a:solidFill>
              </a:rPr>
              <a:t>NNP</a:t>
            </a:r>
            <a:r>
              <a:rPr lang="en-AU" baseline="-25000" dirty="0" err="1">
                <a:solidFill>
                  <a:srgbClr val="FF0000"/>
                </a:solidFill>
              </a:rPr>
              <a:t>org</a:t>
            </a:r>
            <a:r>
              <a:rPr lang="en-AU" dirty="0"/>
              <a:t>] </a:t>
            </a:r>
            <a:r>
              <a:rPr lang="en-AU" dirty="0" err="1"/>
              <a:t>untuk</a:t>
            </a:r>
            <a:r>
              <a:rPr lang="en-AU" dirty="0"/>
              <a:t>/PP </a:t>
            </a:r>
            <a:r>
              <a:rPr lang="en-AU" dirty="0" err="1"/>
              <a:t>membantu</a:t>
            </a:r>
            <a:r>
              <a:rPr lang="en-AU" dirty="0"/>
              <a:t>/V </a:t>
            </a:r>
            <a:r>
              <a:rPr lang="en-AU" dirty="0" err="1"/>
              <a:t>menyediakan</a:t>
            </a:r>
            <a:r>
              <a:rPr lang="en-AU" dirty="0"/>
              <a:t>/V </a:t>
            </a:r>
            <a:r>
              <a:rPr lang="en-AU" dirty="0" err="1"/>
              <a:t>tempat</a:t>
            </a:r>
            <a:r>
              <a:rPr lang="en-AU" dirty="0"/>
              <a:t>/NN </a:t>
            </a:r>
            <a:r>
              <a:rPr lang="en-AU" dirty="0" err="1"/>
              <a:t>tinggal</a:t>
            </a:r>
            <a:r>
              <a:rPr lang="en-AU" dirty="0"/>
              <a:t>/NN yang/CONJ </a:t>
            </a:r>
            <a:r>
              <a:rPr lang="en-AU" dirty="0" err="1"/>
              <a:t>terjangkau</a:t>
            </a:r>
            <a:r>
              <a:rPr lang="en-AU" dirty="0"/>
              <a:t>/V </a:t>
            </a:r>
            <a:r>
              <a:rPr lang="en-AU" dirty="0" err="1"/>
              <a:t>bagi</a:t>
            </a:r>
            <a:r>
              <a:rPr lang="en-AU" dirty="0"/>
              <a:t>/CONJ </a:t>
            </a:r>
            <a:r>
              <a:rPr lang="en-AU" dirty="0" err="1"/>
              <a:t>mahasiswa</a:t>
            </a:r>
            <a:r>
              <a:rPr lang="en-AU" dirty="0"/>
              <a:t>/NN.</a:t>
            </a:r>
          </a:p>
          <a:p>
            <a:endParaRPr lang="en-AU" dirty="0"/>
          </a:p>
          <a:p>
            <a:r>
              <a:rPr lang="en-AU" dirty="0"/>
              <a:t>But we also want to parse the sentence, so we can work out what the topic is and work out whether we care about it or not.</a:t>
            </a:r>
          </a:p>
          <a:p>
            <a:endParaRPr lang="en-AU" dirty="0"/>
          </a:p>
          <a:p>
            <a:r>
              <a:rPr lang="en-AU" dirty="0"/>
              <a:t>If we wanted to just pull topics out we could use LDA or something similar but we want to do this in a </a:t>
            </a:r>
            <a:r>
              <a:rPr lang="en-AU"/>
              <a:t>slightly deeper way.....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4269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6488-00A5-41D0-8CD2-915DAD91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2AA9-18C2-49F2-8C42-832542CA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9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A663-F3EE-4407-8AD7-361DB3B0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Onto today’s topic...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5B008-9CE8-4305-BD3A-271709D46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01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F5AA-3C3B-4847-967C-D3B26E79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 of Speech (POS)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3952-AFD0-485E-879B-EA6D510D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650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F88-A1BE-49D3-B440-EAEB3B02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Named 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1B37-AB0C-4463-94D5-72A6D851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Tries to find named entities in text</a:t>
            </a:r>
          </a:p>
          <a:p>
            <a:endParaRPr lang="en-AU" dirty="0"/>
          </a:p>
          <a:p>
            <a:r>
              <a:rPr lang="en-AU" dirty="0"/>
              <a:t>People, organisations, percentages, time, locations ......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421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94BA-E91D-4549-9CA1-977AF1B8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79D9-F661-44BB-9B2F-53475188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183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2602-44D5-4B90-A058-36FAAA39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time...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F6D8-D240-4E21-9425-A9ED8C6B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Morpho-syntax</a:t>
            </a:r>
          </a:p>
          <a:p>
            <a:endParaRPr lang="en-AU" dirty="0"/>
          </a:p>
          <a:p>
            <a:r>
              <a:rPr lang="en-AU" dirty="0"/>
              <a:t>Syntax</a:t>
            </a:r>
          </a:p>
          <a:p>
            <a:endParaRPr lang="en-AU" dirty="0"/>
          </a:p>
          <a:p>
            <a:r>
              <a:rPr lang="en-AU" dirty="0"/>
              <a:t>A brief look at some more exciting NLP applications...</a:t>
            </a:r>
          </a:p>
        </p:txBody>
      </p:sp>
    </p:spTree>
    <p:extLst>
      <p:ext uri="{BB962C8B-B14F-4D97-AF65-F5344CB8AC3E}">
        <p14:creationId xmlns:p14="http://schemas.microsoft.com/office/powerpoint/2010/main" val="2595878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2589E6-8CB4-4253-87A0-182E1390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DE0C7C-87F9-4F1A-A1C6-22EF7D47B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understand that was pretty long but I would really like some questions and or feedback so that I know that I haven’t put you all to sleep!!</a:t>
            </a:r>
          </a:p>
        </p:txBody>
      </p:sp>
    </p:spTree>
    <p:extLst>
      <p:ext uri="{BB962C8B-B14F-4D97-AF65-F5344CB8AC3E}">
        <p14:creationId xmlns:p14="http://schemas.microsoft.com/office/powerpoint/2010/main" val="95262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1398-DDF4-4FCF-A82A-F5937A6C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we care about syntax?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F52F-A5D4-4898-9600-640A8F05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we want to translate we need to know what’s going on in a sentence</a:t>
            </a:r>
          </a:p>
          <a:p>
            <a:endParaRPr lang="en-AU" dirty="0"/>
          </a:p>
          <a:p>
            <a:r>
              <a:rPr lang="en-AU" dirty="0"/>
              <a:t>If we want to search intelligently, we need to know what to search on</a:t>
            </a:r>
          </a:p>
          <a:p>
            <a:endParaRPr lang="en-AU" dirty="0"/>
          </a:p>
          <a:p>
            <a:r>
              <a:rPr lang="en-AU" dirty="0"/>
              <a:t>To attempt any information activities, we need syntax</a:t>
            </a:r>
          </a:p>
          <a:p>
            <a:endParaRPr lang="en-AU" dirty="0"/>
          </a:p>
          <a:p>
            <a:r>
              <a:rPr lang="en-AU" dirty="0"/>
              <a:t>To perform accurate lemmatization, we need syntax (and morphology)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337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0A2F2B-FEE2-470C-AC83-A3A4597B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SYNTAX!!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790519-AE25-4BC0-B336-EC2E4677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Syntax is where language gets exciting</a:t>
            </a:r>
          </a:p>
          <a:p>
            <a:endParaRPr lang="en-AU" dirty="0"/>
          </a:p>
          <a:p>
            <a:r>
              <a:rPr lang="en-AU" dirty="0"/>
              <a:t>Phonology and morphology are more abstract concepts </a:t>
            </a:r>
          </a:p>
          <a:p>
            <a:endParaRPr lang="en-AU" dirty="0"/>
          </a:p>
          <a:p>
            <a:r>
              <a:rPr lang="en-AU" dirty="0"/>
              <a:t>With syntax, we start finding out who did what to whom....</a:t>
            </a:r>
          </a:p>
          <a:p>
            <a:endParaRPr lang="en-AU" dirty="0"/>
          </a:p>
          <a:p>
            <a:r>
              <a:rPr lang="en-AU" dirty="0"/>
              <a:t>And how we encode that when we speak</a:t>
            </a:r>
          </a:p>
        </p:txBody>
      </p:sp>
    </p:spTree>
    <p:extLst>
      <p:ext uri="{BB962C8B-B14F-4D97-AF65-F5344CB8AC3E}">
        <p14:creationId xmlns:p14="http://schemas.microsoft.com/office/powerpoint/2010/main" val="157144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4951-A911-46AD-9168-78A9295F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EFFF-DC1E-4623-951B-AC897A46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3200" i="1" dirty="0"/>
              <a:t>Syntax is the set of rules, principles and processes that govern the structure of sentences in a language.</a:t>
            </a:r>
          </a:p>
        </p:txBody>
      </p:sp>
    </p:spTree>
    <p:extLst>
      <p:ext uri="{BB962C8B-B14F-4D97-AF65-F5344CB8AC3E}">
        <p14:creationId xmlns:p14="http://schemas.microsoft.com/office/powerpoint/2010/main" val="1841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4951-A911-46AD-9168-78A9295F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EFFF-DC1E-4623-951B-AC897A46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3200" i="1" dirty="0"/>
              <a:t>Syntax is the set of rules, principles and processes that govern the </a:t>
            </a:r>
            <a:r>
              <a:rPr lang="en-AU" sz="3200" i="1" dirty="0">
                <a:solidFill>
                  <a:schemeClr val="tx1"/>
                </a:solidFill>
              </a:rPr>
              <a:t>structure</a:t>
            </a:r>
            <a:r>
              <a:rPr lang="en-AU" sz="3200" i="1" dirty="0"/>
              <a:t> of </a:t>
            </a:r>
            <a:r>
              <a:rPr lang="en-AU" sz="3200" i="1" dirty="0">
                <a:solidFill>
                  <a:srgbClr val="FFFF00"/>
                </a:solidFill>
              </a:rPr>
              <a:t>sentences</a:t>
            </a:r>
            <a:r>
              <a:rPr lang="en-AU" sz="3200" i="1" dirty="0"/>
              <a:t> in a language.</a:t>
            </a:r>
          </a:p>
        </p:txBody>
      </p:sp>
    </p:spTree>
    <p:extLst>
      <p:ext uri="{BB962C8B-B14F-4D97-AF65-F5344CB8AC3E}">
        <p14:creationId xmlns:p14="http://schemas.microsoft.com/office/powerpoint/2010/main" val="57926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75C3-7EFD-4D4C-A751-D1BBC058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Sentences...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E9CF-7467-415A-8FD9-34AB829B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Hmmm, you thought words were hard to define?</a:t>
            </a:r>
          </a:p>
          <a:p>
            <a:endParaRPr lang="en-AU" dirty="0"/>
          </a:p>
          <a:p>
            <a:r>
              <a:rPr lang="en-AU" dirty="0"/>
              <a:t>Try defining a sentence....</a:t>
            </a:r>
          </a:p>
          <a:p>
            <a:endParaRPr lang="en-AU" dirty="0"/>
          </a:p>
          <a:p>
            <a:r>
              <a:rPr lang="en-AU" dirty="0"/>
              <a:t>We have this definition..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i="1" dirty="0"/>
              <a:t>In non-functional linguistics, a sentence is a textual unit consisting of one or more words that are </a:t>
            </a:r>
            <a:r>
              <a:rPr lang="en-AU" i="1" dirty="0">
                <a:solidFill>
                  <a:srgbClr val="FFFF00"/>
                </a:solidFill>
              </a:rPr>
              <a:t>grammatically linked</a:t>
            </a:r>
          </a:p>
        </p:txBody>
      </p:sp>
    </p:spTree>
    <p:extLst>
      <p:ext uri="{BB962C8B-B14F-4D97-AF65-F5344CB8AC3E}">
        <p14:creationId xmlns:p14="http://schemas.microsoft.com/office/powerpoint/2010/main" val="74693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4231</TotalTime>
  <Words>1735</Words>
  <Application>Microsoft Office PowerPoint</Application>
  <PresentationFormat>Widescreen</PresentationFormat>
  <Paragraphs>261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Trebuchet MS</vt:lpstr>
      <vt:lpstr>Wingdings 3</vt:lpstr>
      <vt:lpstr>Facet</vt:lpstr>
      <vt:lpstr>Short Course in Linguistics</vt:lpstr>
      <vt:lpstr>Topics </vt:lpstr>
      <vt:lpstr>Linguistic hierarchy</vt:lpstr>
      <vt:lpstr>Onto today’s topic...</vt:lpstr>
      <vt:lpstr>Why do we care about syntax?</vt:lpstr>
      <vt:lpstr>SYNTAX!!</vt:lpstr>
      <vt:lpstr>Syntax</vt:lpstr>
      <vt:lpstr>Syntax</vt:lpstr>
      <vt:lpstr>Sentences...</vt:lpstr>
      <vt:lpstr>Did that help?</vt:lpstr>
      <vt:lpstr>A compromise...</vt:lpstr>
      <vt:lpstr>What comprises a thought?</vt:lpstr>
      <vt:lpstr>What comprises a thought?</vt:lpstr>
      <vt:lpstr>Constituent Order</vt:lpstr>
      <vt:lpstr>Constituent Order</vt:lpstr>
      <vt:lpstr>Constituent Order</vt:lpstr>
      <vt:lpstr>Parts of speech</vt:lpstr>
      <vt:lpstr>Parts of speech</vt:lpstr>
      <vt:lpstr>Parts of Speech</vt:lpstr>
      <vt:lpstr>Syntactic Rules</vt:lpstr>
      <vt:lpstr>Syntactic Rules</vt:lpstr>
      <vt:lpstr>Syntactic Rules</vt:lpstr>
      <vt:lpstr>Syntactic rules</vt:lpstr>
      <vt:lpstr>Syntactic Rules</vt:lpstr>
      <vt:lpstr>A terrible linguistics joke</vt:lpstr>
      <vt:lpstr>Ambiguity</vt:lpstr>
      <vt:lpstr>Ambiguity</vt:lpstr>
      <vt:lpstr>Ambiguity</vt:lpstr>
      <vt:lpstr>Ambiguity</vt:lpstr>
      <vt:lpstr>The problem</vt:lpstr>
      <vt:lpstr>Solutions</vt:lpstr>
      <vt:lpstr>POS tagging</vt:lpstr>
      <vt:lpstr>POS Tagging</vt:lpstr>
      <vt:lpstr>POS Tagging</vt:lpstr>
      <vt:lpstr>PowerPoint Presentation</vt:lpstr>
      <vt:lpstr>POS Tagging</vt:lpstr>
      <vt:lpstr>Named Entity Resolution</vt:lpstr>
      <vt:lpstr>Named Entity Recognition</vt:lpstr>
      <vt:lpstr>Lemmatization</vt:lpstr>
      <vt:lpstr>Part of Speech (POS) tagging</vt:lpstr>
      <vt:lpstr>Named Entity Recognition</vt:lpstr>
      <vt:lpstr>Sentiment Analysis</vt:lpstr>
      <vt:lpstr>Next time...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Course in Linguistics</dc:title>
  <dc:creator>Kyla Jane</dc:creator>
  <cp:lastModifiedBy>Kyla Jane</cp:lastModifiedBy>
  <cp:revision>99</cp:revision>
  <dcterms:created xsi:type="dcterms:W3CDTF">2018-04-23T10:21:35Z</dcterms:created>
  <dcterms:modified xsi:type="dcterms:W3CDTF">2018-05-23T20:52:03Z</dcterms:modified>
</cp:coreProperties>
</file>