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1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5" r:id="rId6"/>
    <p:sldId id="266" r:id="rId7"/>
    <p:sldId id="272" r:id="rId8"/>
    <p:sldId id="261" r:id="rId9"/>
    <p:sldId id="260" r:id="rId10"/>
    <p:sldId id="263" r:id="rId11"/>
    <p:sldId id="262" r:id="rId12"/>
    <p:sldId id="267" r:id="rId13"/>
    <p:sldId id="269" r:id="rId14"/>
    <p:sldId id="264" r:id="rId15"/>
    <p:sldId id="274" r:id="rId16"/>
    <p:sldId id="273" r:id="rId17"/>
    <p:sldId id="275" r:id="rId18"/>
    <p:sldId id="276" r:id="rId19"/>
    <p:sldId id="271" r:id="rId20"/>
    <p:sldId id="277" r:id="rId21"/>
    <p:sldId id="278" r:id="rId22"/>
    <p:sldId id="279" r:id="rId23"/>
    <p:sldId id="280" r:id="rId24"/>
    <p:sldId id="268" r:id="rId25"/>
    <p:sldId id="281" r:id="rId26"/>
    <p:sldId id="282" r:id="rId27"/>
    <p:sldId id="284" r:id="rId28"/>
    <p:sldId id="283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4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9" r:id="rId52"/>
    <p:sldId id="308" r:id="rId53"/>
    <p:sldId id="285" r:id="rId54"/>
    <p:sldId id="310" r:id="rId55"/>
    <p:sldId id="312" r:id="rId56"/>
    <p:sldId id="311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705" autoAdjust="0"/>
  </p:normalViewPr>
  <p:slideViewPr>
    <p:cSldViewPr snapToGrid="0">
      <p:cViewPr varScale="1">
        <p:scale>
          <a:sx n="58" d="100"/>
          <a:sy n="58" d="100"/>
        </p:scale>
        <p:origin x="1218" y="60"/>
      </p:cViewPr>
      <p:guideLst/>
    </p:cSldViewPr>
  </p:slideViewPr>
  <p:outlineViewPr>
    <p:cViewPr>
      <p:scale>
        <a:sx n="33" d="100"/>
        <a:sy n="33" d="100"/>
      </p:scale>
      <p:origin x="0" y="-609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DEB81-EA0B-4A90-A2DC-C42277C61635}" type="datetimeFigureOut">
              <a:rPr lang="en-AU" smtClean="0"/>
              <a:t>24/04/2018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12596-9D7F-465E-82D3-2E76171EBC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420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12596-9D7F-465E-82D3-2E76171EBC41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39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 accurately sample we must have two samples per cycle (Nyquist frequency)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12596-9D7F-465E-82D3-2E76171EBC41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4796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4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4179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2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7545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28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07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1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4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1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8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1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1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8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14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90A4-A258-48BB-AE2D-1C52D997F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Short Course in Linguistics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AB82A-22C6-4B8F-B9E1-BDD58AC6F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Intro to Phonetics</a:t>
            </a:r>
          </a:p>
        </p:txBody>
      </p:sp>
    </p:spTree>
    <p:extLst>
      <p:ext uri="{BB962C8B-B14F-4D97-AF65-F5344CB8AC3E}">
        <p14:creationId xmlns:p14="http://schemas.microsoft.com/office/powerpoint/2010/main" val="3702670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B756-97C0-4417-9CE9-3592966F1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 we produce speech sounds?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564AA-8BCA-49B1-B518-59C3812C8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Majority of speech sound created by releasing air from the lungs through the mouth or nose</a:t>
            </a:r>
          </a:p>
          <a:p>
            <a:endParaRPr lang="en-AU" dirty="0"/>
          </a:p>
          <a:p>
            <a:r>
              <a:rPr lang="en-AU" dirty="0"/>
              <a:t>We use the stream of air, vocal chords and different configurations of the mouth</a:t>
            </a:r>
          </a:p>
          <a:p>
            <a:endParaRPr lang="en-AU" dirty="0"/>
          </a:p>
          <a:p>
            <a:r>
              <a:rPr lang="en-AU" dirty="0"/>
              <a:t>Two different types of sounds</a:t>
            </a:r>
          </a:p>
          <a:p>
            <a:pPr lvl="1"/>
            <a:r>
              <a:rPr lang="en-AU" dirty="0"/>
              <a:t>Consonants – use the mouth to restrict the flow of air</a:t>
            </a:r>
          </a:p>
          <a:p>
            <a:pPr lvl="1"/>
            <a:r>
              <a:rPr lang="en-AU" dirty="0"/>
              <a:t>Vowels – allow free flowing </a:t>
            </a:r>
          </a:p>
        </p:txBody>
      </p:sp>
    </p:spTree>
    <p:extLst>
      <p:ext uri="{BB962C8B-B14F-4D97-AF65-F5344CB8AC3E}">
        <p14:creationId xmlns:p14="http://schemas.microsoft.com/office/powerpoint/2010/main" val="2054790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BBBB-23DC-480C-AE7E-068C0FEA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vocal tract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23A06B-1E5B-4683-9A6D-3AD179124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809" y="1315007"/>
            <a:ext cx="4375053" cy="53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23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A03F-31A0-44E4-89BD-4469B51F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Segue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2CA5-6BDD-432C-9F1F-34749A5EC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For the rest of this hour, you need to suspend any notion you have that you may know how to spell</a:t>
            </a:r>
          </a:p>
          <a:p>
            <a:endParaRPr lang="en-AU" dirty="0"/>
          </a:p>
          <a:p>
            <a:r>
              <a:rPr lang="en-AU" dirty="0"/>
              <a:t>We’ll be spelling things exactly as they sound, using the International Phonetic Alphabet (IPA)</a:t>
            </a:r>
          </a:p>
          <a:p>
            <a:endParaRPr lang="en-AU" dirty="0"/>
          </a:p>
          <a:p>
            <a:r>
              <a:rPr lang="en-AU" dirty="0"/>
              <a:t>Hopefully you all have an IPA sheet to </a:t>
            </a:r>
            <a:r>
              <a:rPr lang="en-AU"/>
              <a:t>read from...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8846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9190-7439-4A6F-9DB9-24A323B9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Consonants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6ECB2-6747-425B-AFE6-2E07396F3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Consonants can be formed in two ways</a:t>
            </a:r>
          </a:p>
          <a:p>
            <a:pPr lvl="2"/>
            <a:r>
              <a:rPr lang="en-AU" dirty="0"/>
              <a:t>Air going out of the mouth (</a:t>
            </a:r>
            <a:r>
              <a:rPr lang="en-AU" dirty="0" err="1"/>
              <a:t>egressive</a:t>
            </a:r>
            <a:r>
              <a:rPr lang="en-AU" dirty="0"/>
              <a:t>)</a:t>
            </a:r>
          </a:p>
          <a:p>
            <a:pPr lvl="2"/>
            <a:r>
              <a:rPr lang="en-AU" dirty="0"/>
              <a:t>Air being pulled into the mouth (ingressive)</a:t>
            </a:r>
          </a:p>
          <a:p>
            <a:pPr lvl="2"/>
            <a:endParaRPr lang="en-AU" dirty="0"/>
          </a:p>
          <a:p>
            <a:r>
              <a:rPr lang="en-AU" dirty="0"/>
              <a:t>The IPA sheet shows the full range of consonants that can be made in the human vocal tract. </a:t>
            </a:r>
          </a:p>
          <a:p>
            <a:endParaRPr lang="en-AU" dirty="0"/>
          </a:p>
          <a:p>
            <a:r>
              <a:rPr lang="en-AU" dirty="0"/>
              <a:t>There are clicks and ejectives as well, but we’ll leave those for another day, they can be treated in the same way as all other consonants</a:t>
            </a:r>
          </a:p>
        </p:txBody>
      </p:sp>
    </p:spTree>
    <p:extLst>
      <p:ext uri="{BB962C8B-B14F-4D97-AF65-F5344CB8AC3E}">
        <p14:creationId xmlns:p14="http://schemas.microsoft.com/office/powerpoint/2010/main" val="2280833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34B9-D03A-4C51-B7B6-0538822C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Consonants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C34D9-C2E6-42BF-A6A6-2D8D4BD34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Consonants are characterised in two ways:</a:t>
            </a:r>
          </a:p>
          <a:p>
            <a:pPr marL="0" indent="0">
              <a:buNone/>
            </a:pPr>
            <a:endParaRPr lang="en-AU" dirty="0"/>
          </a:p>
          <a:p>
            <a:pPr lvl="1"/>
            <a:r>
              <a:rPr lang="en-AU" dirty="0"/>
              <a:t>Place of articulation – where we impede the flow of air</a:t>
            </a:r>
          </a:p>
          <a:p>
            <a:pPr lvl="3"/>
            <a:r>
              <a:rPr lang="en-AU" dirty="0"/>
              <a:t>Was the air stopped by you teeth?</a:t>
            </a:r>
          </a:p>
          <a:p>
            <a:pPr lvl="3"/>
            <a:r>
              <a:rPr lang="en-AU" dirty="0"/>
              <a:t>Did you make a sound by closing your pharynx?</a:t>
            </a:r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156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C932F3BA-3039-472F-9748-CE6CFEF5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224" y="804672"/>
            <a:ext cx="4268172" cy="52370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3AF15E-B99F-4090-94C7-42B06062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AU" dirty="0"/>
              <a:t>Places of Articulation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0DAD06DE-FDB1-4555-88BC-29C9CCE08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r>
              <a:rPr lang="en-US" dirty="0"/>
              <a:t>Bilabial</a:t>
            </a:r>
          </a:p>
          <a:p>
            <a:r>
              <a:rPr lang="en-US" dirty="0"/>
              <a:t>Interdental</a:t>
            </a:r>
          </a:p>
          <a:p>
            <a:r>
              <a:rPr lang="en-US" dirty="0"/>
              <a:t>Palatal</a:t>
            </a:r>
          </a:p>
          <a:p>
            <a:r>
              <a:rPr lang="en-US" dirty="0"/>
              <a:t>Velar</a:t>
            </a:r>
          </a:p>
          <a:p>
            <a:r>
              <a:rPr lang="en-US" dirty="0"/>
              <a:t>Uvular</a:t>
            </a:r>
          </a:p>
          <a:p>
            <a:r>
              <a:rPr lang="en-US" dirty="0"/>
              <a:t>Glottal</a:t>
            </a:r>
          </a:p>
        </p:txBody>
      </p:sp>
    </p:spTree>
    <p:extLst>
      <p:ext uri="{BB962C8B-B14F-4D97-AF65-F5344CB8AC3E}">
        <p14:creationId xmlns:p14="http://schemas.microsoft.com/office/powerpoint/2010/main" val="1028175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34B9-D03A-4C51-B7B6-0538822C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Consonants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C34D9-C2E6-42BF-A6A6-2D8D4BD34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Consonants are characterised in two ways:</a:t>
            </a:r>
          </a:p>
          <a:p>
            <a:pPr marL="0" indent="0">
              <a:buNone/>
            </a:pPr>
            <a:endParaRPr lang="en-AU" dirty="0"/>
          </a:p>
          <a:p>
            <a:pPr lvl="1"/>
            <a:r>
              <a:rPr lang="en-AU" dirty="0"/>
              <a:t>Place of articulation – where we impede the flow of air</a:t>
            </a:r>
          </a:p>
          <a:p>
            <a:pPr lvl="3"/>
            <a:r>
              <a:rPr lang="en-AU" dirty="0"/>
              <a:t>Was the air stopped by you teeth?</a:t>
            </a:r>
          </a:p>
          <a:p>
            <a:pPr lvl="3"/>
            <a:r>
              <a:rPr lang="en-AU" dirty="0"/>
              <a:t>Did you make a sound by closing your pharynx?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Manner of articulation – the way in which we impede the flow of air</a:t>
            </a:r>
          </a:p>
          <a:p>
            <a:pPr lvl="3"/>
            <a:r>
              <a:rPr lang="en-AU" dirty="0"/>
              <a:t>Did you use your vocal chords? </a:t>
            </a:r>
          </a:p>
          <a:p>
            <a:pPr lvl="3"/>
            <a:r>
              <a:rPr lang="en-AU" dirty="0"/>
              <a:t>Did you roll the sides of your tongue?</a:t>
            </a:r>
          </a:p>
          <a:p>
            <a:pPr lvl="3"/>
            <a:r>
              <a:rPr lang="en-AU" dirty="0"/>
              <a:t>Did you stop the air completely? Or let it through, hissing?</a:t>
            </a:r>
          </a:p>
        </p:txBody>
      </p:sp>
    </p:spTree>
    <p:extLst>
      <p:ext uri="{BB962C8B-B14F-4D97-AF65-F5344CB8AC3E}">
        <p14:creationId xmlns:p14="http://schemas.microsoft.com/office/powerpoint/2010/main" val="1490677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6DCC-1FC9-421A-90A2-DC7F84BF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Manner of Articulation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09F21-16FF-48E4-9ADA-0DA2D1D98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7447"/>
            <a:ext cx="8596668" cy="4493916"/>
          </a:xfrm>
        </p:spPr>
        <p:txBody>
          <a:bodyPr/>
          <a:lstStyle/>
          <a:p>
            <a:r>
              <a:rPr lang="en-AU" dirty="0"/>
              <a:t>Does the air stop entirely in the mouth – its a stop</a:t>
            </a:r>
          </a:p>
          <a:p>
            <a:endParaRPr lang="en-AU" dirty="0"/>
          </a:p>
          <a:p>
            <a:r>
              <a:rPr lang="en-AU" dirty="0"/>
              <a:t>Have you lowered your velum – its a nasal</a:t>
            </a:r>
          </a:p>
          <a:p>
            <a:endParaRPr lang="en-AU" dirty="0"/>
          </a:p>
          <a:p>
            <a:r>
              <a:rPr lang="en-AU" dirty="0"/>
              <a:t>Have you almost stopped the flow of air – its a fricative</a:t>
            </a:r>
          </a:p>
          <a:p>
            <a:endParaRPr lang="en-AU" dirty="0"/>
          </a:p>
          <a:p>
            <a:r>
              <a:rPr lang="en-AU" dirty="0"/>
              <a:t>Do you tap the top of your tongue on the roof of your mouth – its a tap</a:t>
            </a:r>
          </a:p>
          <a:p>
            <a:endParaRPr lang="en-AU" dirty="0"/>
          </a:p>
          <a:p>
            <a:r>
              <a:rPr lang="en-AU" dirty="0"/>
              <a:t>Do you use the bottom of your tongue on the top of your mouth – its retroflex</a:t>
            </a:r>
          </a:p>
          <a:p>
            <a:endParaRPr lang="en-AU" dirty="0"/>
          </a:p>
          <a:p>
            <a:r>
              <a:rPr lang="en-AU" dirty="0"/>
              <a:t>Do you do something else entirely – its a sibilant, an affricate, an approximant</a:t>
            </a:r>
          </a:p>
        </p:txBody>
      </p:sp>
    </p:spTree>
    <p:extLst>
      <p:ext uri="{BB962C8B-B14F-4D97-AF65-F5344CB8AC3E}">
        <p14:creationId xmlns:p14="http://schemas.microsoft.com/office/powerpoint/2010/main" val="4255414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C671-F4C8-4640-BB0F-E315C726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examples from English...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A3241-C60F-4AE9-BAC0-C45A5CD628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Stops – [p] [b] [t] [k]</a:t>
            </a:r>
          </a:p>
          <a:p>
            <a:endParaRPr lang="en-AU" dirty="0"/>
          </a:p>
          <a:p>
            <a:r>
              <a:rPr lang="en-AU" dirty="0"/>
              <a:t>Fricatives – [f] [v] [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] [ð]</a:t>
            </a:r>
            <a:endParaRPr lang="en-AU" dirty="0"/>
          </a:p>
          <a:p>
            <a:endParaRPr lang="en-AU" dirty="0"/>
          </a:p>
          <a:p>
            <a:r>
              <a:rPr lang="en-AU" dirty="0"/>
              <a:t>Sibilants – [s] [z]</a:t>
            </a:r>
          </a:p>
          <a:p>
            <a:endParaRPr lang="en-AU" dirty="0"/>
          </a:p>
          <a:p>
            <a:r>
              <a:rPr lang="en-AU" dirty="0"/>
              <a:t>Affricates – [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ʧ</a:t>
            </a:r>
            <a:r>
              <a:rPr lang="en-AU" dirty="0"/>
              <a:t>] [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ʤ</a:t>
            </a:r>
            <a:r>
              <a:rPr lang="en-AU" dirty="0"/>
              <a:t>]</a:t>
            </a:r>
          </a:p>
          <a:p>
            <a:endParaRPr lang="en-AU" dirty="0"/>
          </a:p>
          <a:p>
            <a:r>
              <a:rPr lang="en-AU" dirty="0"/>
              <a:t>Approximants – [w] [y]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B5045-D1A6-4280-AB97-39131F230F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Nasals – [n] [ŋ] [m]</a:t>
            </a:r>
          </a:p>
        </p:txBody>
      </p:sp>
    </p:spTree>
    <p:extLst>
      <p:ext uri="{BB962C8B-B14F-4D97-AF65-F5344CB8AC3E}">
        <p14:creationId xmlns:p14="http://schemas.microsoft.com/office/powerpoint/2010/main" val="2209752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809D-8C2E-4607-AA77-A0B52C97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Vowels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5896F-D7D7-4C92-86EC-0C5BF6AF4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Vowels are made by engaging your vocal chords and shaping your vocal tract</a:t>
            </a:r>
          </a:p>
          <a:p>
            <a:endParaRPr lang="en-AU" dirty="0"/>
          </a:p>
          <a:p>
            <a:r>
              <a:rPr lang="en-AU" dirty="0"/>
              <a:t>Only a few ways to alter the sound of a vowel</a:t>
            </a:r>
          </a:p>
          <a:p>
            <a:pPr lvl="2"/>
            <a:r>
              <a:rPr lang="en-AU" dirty="0"/>
              <a:t>Height of your tongue</a:t>
            </a:r>
          </a:p>
          <a:p>
            <a:pPr lvl="2"/>
            <a:r>
              <a:rPr lang="en-AU" dirty="0"/>
              <a:t>‘</a:t>
            </a:r>
            <a:r>
              <a:rPr lang="en-AU" dirty="0" err="1"/>
              <a:t>Backness</a:t>
            </a:r>
            <a:r>
              <a:rPr lang="en-AU" dirty="0"/>
              <a:t>’ of your tongue</a:t>
            </a:r>
          </a:p>
          <a:p>
            <a:pPr lvl="2"/>
            <a:r>
              <a:rPr lang="en-AU" dirty="0"/>
              <a:t>Rounding of your lips</a:t>
            </a:r>
          </a:p>
          <a:p>
            <a:pPr lvl="2"/>
            <a:r>
              <a:rPr lang="en-AU" dirty="0"/>
              <a:t>Modifying the way your vocal chords vibrate</a:t>
            </a:r>
          </a:p>
        </p:txBody>
      </p:sp>
    </p:spTree>
    <p:extLst>
      <p:ext uri="{BB962C8B-B14F-4D97-AF65-F5344CB8AC3E}">
        <p14:creationId xmlns:p14="http://schemas.microsoft.com/office/powerpoint/2010/main" val="260850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1B4A-2EAB-43E0-B9C0-1F661C08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3CE5-F9B9-4B71-A066-DE3EF4F76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Introduction to some of the core principles of:</a:t>
            </a:r>
          </a:p>
          <a:p>
            <a:endParaRPr lang="en-AU" dirty="0"/>
          </a:p>
          <a:p>
            <a:pPr lvl="1"/>
            <a:r>
              <a:rPr lang="en-AU" dirty="0"/>
              <a:t>Linguistics</a:t>
            </a:r>
          </a:p>
          <a:p>
            <a:pPr lvl="1"/>
            <a:r>
              <a:rPr lang="en-AU" dirty="0"/>
              <a:t>Computational Linguistics</a:t>
            </a:r>
          </a:p>
          <a:p>
            <a:pPr lvl="1"/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9055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423CA5-E2E1-4789-B759-9906C1C9406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C392882-3F26-459F-848E-3D48401DF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466399"/>
            <a:ext cx="5143500" cy="39126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4B7B1B-7A05-453F-B38D-65FF7D52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Vowels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0170857-14BD-4B54-85A5-CB57EB65E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Linguists can’t draw – this is meant to represent your mouth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Symbols in pairs – rounded on the right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Vowels combined together are called </a:t>
            </a:r>
            <a:r>
              <a:rPr lang="en-AU" dirty="0" err="1">
                <a:solidFill>
                  <a:schemeClr val="bg1"/>
                </a:solidFill>
              </a:rPr>
              <a:t>dipthongs</a:t>
            </a:r>
            <a:endParaRPr lang="en-A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2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2D41-850F-495F-A214-FA16C7E6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 all of this is nice...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4215F-815C-4E65-894C-C34D29C3F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8005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36254C5-69FA-4B57-BDE3-39B713937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135" y="4048918"/>
            <a:ext cx="4977866" cy="130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8039A4-D08B-4B0B-80B4-283DEC2F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en-AU" dirty="0"/>
              <a:t>Speech waveform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DBB7C5F-8C04-4BA7-ADC6-C6F870086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9" y="609602"/>
            <a:ext cx="5424112" cy="3208334"/>
          </a:xfrm>
        </p:spPr>
        <p:txBody>
          <a:bodyPr>
            <a:normAutofit/>
          </a:bodyPr>
          <a:lstStyle/>
          <a:p>
            <a:r>
              <a:rPr lang="en-US" dirty="0"/>
              <a:t>V</a:t>
            </a:r>
            <a:r>
              <a:rPr lang="en-AU" dirty="0" err="1"/>
              <a:t>oice</a:t>
            </a:r>
            <a:r>
              <a:rPr lang="en-AU" dirty="0"/>
              <a:t> is a complex wave</a:t>
            </a:r>
          </a:p>
          <a:p>
            <a:r>
              <a:rPr lang="en-AU" dirty="0"/>
              <a:t>Need to transform it using a Fourier Transform to make it more useful</a:t>
            </a:r>
          </a:p>
          <a:p>
            <a:r>
              <a:rPr lang="en-AU" dirty="0"/>
              <a:t>We then view as a spectrogram which allows us to visualise time v frequency v amplitude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59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44F2DD-6256-466B-8CB2-C85AD8D11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3805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493D80-0B92-4715-BBB2-875743AC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Spectrograms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5D4B5A8-A5B9-49F5-BB87-C85C97447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 lnSpcReduction="10000"/>
          </a:bodyPr>
          <a:lstStyle/>
          <a:p>
            <a:r>
              <a:rPr lang="en-US" sz="1500" dirty="0"/>
              <a:t>S</a:t>
            </a:r>
            <a:r>
              <a:rPr lang="en-AU" sz="1500" dirty="0" err="1"/>
              <a:t>pectrogram</a:t>
            </a:r>
            <a:r>
              <a:rPr lang="en-AU" sz="1500" dirty="0"/>
              <a:t> (top) and Waveform (bottom) for the word ‘heed’ (/</a:t>
            </a:r>
            <a:r>
              <a:rPr lang="en-AU" sz="1500" dirty="0" err="1"/>
              <a:t>hiːd</a:t>
            </a:r>
            <a:r>
              <a:rPr lang="en-AU" sz="1500" dirty="0"/>
              <a:t>/)</a:t>
            </a:r>
          </a:p>
          <a:p>
            <a:endParaRPr lang="en-AU" sz="1500" dirty="0"/>
          </a:p>
          <a:p>
            <a:r>
              <a:rPr lang="en-AU" sz="1500" dirty="0"/>
              <a:t>On the left hand side of the spectrogram we can see the friction associated with producing an /h/</a:t>
            </a:r>
          </a:p>
          <a:p>
            <a:endParaRPr lang="en-AU" sz="1500" dirty="0"/>
          </a:p>
          <a:p>
            <a:r>
              <a:rPr lang="en-AU" sz="1500" dirty="0"/>
              <a:t>In the middle we see the vowel /</a:t>
            </a:r>
            <a:r>
              <a:rPr lang="en-AU" sz="1500" dirty="0" err="1"/>
              <a:t>i</a:t>
            </a:r>
            <a:r>
              <a:rPr lang="en-AU" sz="1500" dirty="0"/>
              <a:t>ː/</a:t>
            </a:r>
          </a:p>
          <a:p>
            <a:endParaRPr lang="en-AU" sz="1500" dirty="0"/>
          </a:p>
          <a:p>
            <a:r>
              <a:rPr lang="en-AU" sz="1500" dirty="0"/>
              <a:t>On the right we see the stop /d/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579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A9071646-D6BB-4CCB-870D-1E804A3E4A2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F36DCDC-1E5C-4B5F-9425-B27ED71B318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3CC0BBB-9AB8-4B93-9757-60ED1BECAE1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23">
              <a:extLst>
                <a:ext uri="{FF2B5EF4-FFF2-40B4-BE49-F238E27FC236}">
                  <a16:creationId xmlns:a16="http://schemas.microsoft.com/office/drawing/2014/main" id="{38104480-DCF6-4C8C-9238-29CDD818809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5">
              <a:extLst>
                <a:ext uri="{FF2B5EF4-FFF2-40B4-BE49-F238E27FC236}">
                  <a16:creationId xmlns:a16="http://schemas.microsoft.com/office/drawing/2014/main" id="{84D8EC37-E9F4-43AB-AD4D-BCFECAD146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80537E6C-BA5A-40E7-95A4-598A2B2E29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7">
              <a:extLst>
                <a:ext uri="{FF2B5EF4-FFF2-40B4-BE49-F238E27FC236}">
                  <a16:creationId xmlns:a16="http://schemas.microsoft.com/office/drawing/2014/main" id="{DDAE0CDC-4760-43E8-987D-5B5C85F2CCB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8">
              <a:extLst>
                <a:ext uri="{FF2B5EF4-FFF2-40B4-BE49-F238E27FC236}">
                  <a16:creationId xmlns:a16="http://schemas.microsoft.com/office/drawing/2014/main" id="{47132CD7-BED0-4F95-9B0C-983A2BA8716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9">
              <a:extLst>
                <a:ext uri="{FF2B5EF4-FFF2-40B4-BE49-F238E27FC236}">
                  <a16:creationId xmlns:a16="http://schemas.microsoft.com/office/drawing/2014/main" id="{12D5F06D-4DFC-4F08-9F4B-8BFD85A5F8B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514F3571-56DF-4F1B-90B6-1B523456064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369C13E-BDAA-4ED7-9A7B-F27A68553E8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6B83AAC-BFD9-4E55-AF71-05C252C955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15286" y="3439020"/>
            <a:ext cx="4945258" cy="2602341"/>
          </a:xfrm>
          <a:prstGeom prst="rect">
            <a:avLst/>
          </a:prstGeom>
        </p:spPr>
      </p:pic>
      <p:pic>
        <p:nvPicPr>
          <p:cNvPr id="17" name="Content Placeholder 8">
            <a:extLst>
              <a:ext uri="{FF2B5EF4-FFF2-40B4-BE49-F238E27FC236}">
                <a16:creationId xmlns:a16="http://schemas.microsoft.com/office/drawing/2014/main" id="{6075D9B8-7575-461E-AB9D-A31D9D958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92" y="609600"/>
            <a:ext cx="5048043" cy="26017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6981-AD54-4FAB-8C02-96D7500B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What can we see?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4C2661D-C066-482B-A1A9-990BF961E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43484" y="2160589"/>
            <a:ext cx="2930517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Two spectrograms – 1 vowel difference</a:t>
            </a:r>
          </a:p>
          <a:p>
            <a:endParaRPr lang="en-US" dirty="0"/>
          </a:p>
          <a:p>
            <a:r>
              <a:rPr lang="en-US" dirty="0"/>
              <a:t>Top word is ‘hid’ /</a:t>
            </a:r>
            <a:r>
              <a:rPr lang="en-US" dirty="0" err="1"/>
              <a:t>hɪd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Bottom word is ‘heard’ /</a:t>
            </a:r>
            <a:r>
              <a:rPr lang="en-US" dirty="0" err="1"/>
              <a:t>hɛːd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053739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CAF378-0D06-4F8C-A00F-508BEE2A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But how do we tell which vowel is which?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D4FF2-7FFF-49DF-B9E8-3B22C43EB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Taking measurements of F1 and F2 allows us to plot (approximately) the vowels on the vowel diagram we saw earlier</a:t>
            </a:r>
          </a:p>
          <a:p>
            <a:endParaRPr lang="en-AU" dirty="0"/>
          </a:p>
          <a:p>
            <a:r>
              <a:rPr lang="en-AU" dirty="0"/>
              <a:t>The higher the vowel, the lower F1 </a:t>
            </a:r>
          </a:p>
          <a:p>
            <a:endParaRPr lang="en-AU" dirty="0"/>
          </a:p>
          <a:p>
            <a:r>
              <a:rPr lang="en-AU" dirty="0"/>
              <a:t>The smaller the difference between F1 and F2, the further back the vowel is 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5105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DD41-C64A-4271-A629-B5F3A795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And the consonants...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E1A0C-19A3-4EB7-80BF-FEF19FAD3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Looking at the characteristics of the consonants allows us to determine what they are but they are slightly trickier</a:t>
            </a:r>
          </a:p>
          <a:p>
            <a:endParaRPr lang="en-AU" dirty="0"/>
          </a:p>
          <a:p>
            <a:r>
              <a:rPr lang="en-AU" dirty="0"/>
              <a:t>Voicing gives us a clue, along with the way the vowel slopes to meet the consonants</a:t>
            </a:r>
          </a:p>
          <a:p>
            <a:endParaRPr lang="en-AU" dirty="0"/>
          </a:p>
          <a:p>
            <a:r>
              <a:rPr lang="en-AU" dirty="0"/>
              <a:t>Won’t go into too much of this now as not everyone will be interested (but if you are come and chat to me and I can talk you through it)</a:t>
            </a:r>
          </a:p>
        </p:txBody>
      </p:sp>
    </p:spTree>
    <p:extLst>
      <p:ext uri="{BB962C8B-B14F-4D97-AF65-F5344CB8AC3E}">
        <p14:creationId xmlns:p14="http://schemas.microsoft.com/office/powerpoint/2010/main" val="3805494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D5ED-0388-4238-8B42-8B1E8FC6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 after that brief intro to articulatory phonetics...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4A709-A0F2-4797-A1B4-DE4733319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4185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097B-EEC0-4460-A1CD-A84C6F23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Phonology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B3655-57E9-4762-A651-EA6C8552B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Phonology is the study of systems of sounds that make up a language</a:t>
            </a:r>
          </a:p>
          <a:p>
            <a:endParaRPr lang="en-AU" dirty="0"/>
          </a:p>
          <a:p>
            <a:r>
              <a:rPr lang="en-AU" dirty="0"/>
              <a:t>We introduced the full range of sounds that the human vocal tract can make for speech sounds in the previous section</a:t>
            </a:r>
          </a:p>
          <a:p>
            <a:endParaRPr lang="en-AU" dirty="0"/>
          </a:p>
          <a:p>
            <a:r>
              <a:rPr lang="en-AU" dirty="0"/>
              <a:t>But just because you can doesn’t mean you should...</a:t>
            </a:r>
          </a:p>
          <a:p>
            <a:endParaRPr lang="en-AU" dirty="0"/>
          </a:p>
          <a:p>
            <a:r>
              <a:rPr lang="en-AU" dirty="0"/>
              <a:t>Languages typically use a smaller set of the full number of sounds available</a:t>
            </a:r>
          </a:p>
          <a:p>
            <a:endParaRPr lang="en-AU" dirty="0"/>
          </a:p>
          <a:p>
            <a:r>
              <a:rPr lang="en-AU" dirty="0"/>
              <a:t>These sounds are called phonemes (loosely using this terminology, the definition often causes arguments amongst linguists)</a:t>
            </a:r>
          </a:p>
        </p:txBody>
      </p:sp>
    </p:spTree>
    <p:extLst>
      <p:ext uri="{BB962C8B-B14F-4D97-AF65-F5344CB8AC3E}">
        <p14:creationId xmlns:p14="http://schemas.microsoft.com/office/powerpoint/2010/main" val="3853344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2D008E-0314-41F9-8FD9-E5B912D36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043" y="3439020"/>
            <a:ext cx="3361743" cy="2602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8C492F-CF3B-4AC5-A75D-8D746ED51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85" y="609600"/>
            <a:ext cx="4679057" cy="26017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AA5DEA-6A35-447C-A7A1-7C8F46CB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AU" dirty="0"/>
              <a:t>Maximal Phonology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BD8AD-B17E-46BD-877D-7A518FF4C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484" y="2160589"/>
            <a:ext cx="2930517" cy="3880773"/>
          </a:xfrm>
        </p:spPr>
        <p:txBody>
          <a:bodyPr>
            <a:normAutofit/>
          </a:bodyPr>
          <a:lstStyle/>
          <a:p>
            <a:r>
              <a:rPr lang="en-AU" dirty="0"/>
              <a:t>Language with the most phonemes </a:t>
            </a:r>
            <a:r>
              <a:rPr lang="en-AU" dirty="0" err="1"/>
              <a:t>Taa</a:t>
            </a:r>
            <a:r>
              <a:rPr lang="en-AU" dirty="0"/>
              <a:t> (a </a:t>
            </a:r>
            <a:r>
              <a:rPr lang="en-AU" dirty="0" err="1"/>
              <a:t>Tuu</a:t>
            </a:r>
            <a:r>
              <a:rPr lang="en-AU" dirty="0"/>
              <a:t> language spoken in Botswana)</a:t>
            </a:r>
          </a:p>
          <a:p>
            <a:endParaRPr lang="en-AU" dirty="0"/>
          </a:p>
          <a:p>
            <a:r>
              <a:rPr lang="en-AU" dirty="0"/>
              <a:t>112 phonemes</a:t>
            </a:r>
          </a:p>
          <a:p>
            <a:endParaRPr lang="en-AU" dirty="0"/>
          </a:p>
          <a:p>
            <a:r>
              <a:rPr lang="en-AU" dirty="0"/>
              <a:t>All of these consonants plus 26 vowels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217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7CD3-D7D9-4CF9-B142-40973957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70E96-7060-4EC9-9189-38E051B3E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Phonetics and Phonology</a:t>
            </a:r>
          </a:p>
          <a:p>
            <a:endParaRPr lang="en-AU" dirty="0"/>
          </a:p>
          <a:p>
            <a:r>
              <a:rPr lang="en-AU" dirty="0"/>
              <a:t>Morphology</a:t>
            </a:r>
          </a:p>
          <a:p>
            <a:endParaRPr lang="en-AU" dirty="0"/>
          </a:p>
          <a:p>
            <a:r>
              <a:rPr lang="en-AU" dirty="0"/>
              <a:t>Syntax</a:t>
            </a:r>
          </a:p>
          <a:p>
            <a:endParaRPr lang="en-AU" dirty="0"/>
          </a:p>
          <a:p>
            <a:r>
              <a:rPr lang="en-AU" dirty="0"/>
              <a:t>Semantics</a:t>
            </a:r>
          </a:p>
          <a:p>
            <a:endParaRPr lang="en-AU" dirty="0"/>
          </a:p>
          <a:p>
            <a:r>
              <a:rPr lang="en-AU" dirty="0"/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2128648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52C008-B516-42D4-B9AF-A7E4C0AB5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624786"/>
            <a:ext cx="3150527" cy="2230808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4EE1A4F5-9EDD-4C41-8932-5E7C0D1B7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350921"/>
            <a:ext cx="3150527" cy="1119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75706F-2FB2-4070-B854-EA498DDD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462" y="609600"/>
            <a:ext cx="5217540" cy="1320800"/>
          </a:xfrm>
        </p:spPr>
        <p:txBody>
          <a:bodyPr>
            <a:normAutofit/>
          </a:bodyPr>
          <a:lstStyle/>
          <a:p>
            <a:r>
              <a:rPr lang="en-AU" dirty="0"/>
              <a:t>Minimal Phonology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2E29E8B-1D1B-48A4-B646-018F3B54F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462" y="2160589"/>
            <a:ext cx="5217539" cy="3880773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AU" dirty="0" err="1"/>
              <a:t>nd</a:t>
            </a:r>
            <a:r>
              <a:rPr lang="en-AU" dirty="0"/>
              <a:t> </a:t>
            </a:r>
            <a:r>
              <a:rPr lang="en-AU" dirty="0" err="1"/>
              <a:t>Rotokas</a:t>
            </a:r>
            <a:r>
              <a:rPr lang="en-AU" dirty="0"/>
              <a:t>, a North </a:t>
            </a:r>
            <a:r>
              <a:rPr lang="en-AU" dirty="0" err="1"/>
              <a:t>Bouganville</a:t>
            </a:r>
            <a:r>
              <a:rPr lang="en-AU" dirty="0"/>
              <a:t> language has the smallest number of phonemes</a:t>
            </a:r>
          </a:p>
          <a:p>
            <a:endParaRPr lang="en-AU" dirty="0"/>
          </a:p>
          <a:p>
            <a:r>
              <a:rPr lang="en-AU" dirty="0"/>
              <a:t>6 consonants</a:t>
            </a:r>
          </a:p>
          <a:p>
            <a:endParaRPr lang="en-AU" dirty="0"/>
          </a:p>
          <a:p>
            <a:r>
              <a:rPr lang="en-AU" dirty="0"/>
              <a:t>5 vowels (with length distinction)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75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5B40A5-162F-4DC8-B9D7-149438638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511" y="3439020"/>
            <a:ext cx="3700815" cy="2602341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AC351A9C-17F8-4F41-B95D-F54ABBC59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337" y="649300"/>
            <a:ext cx="5421162" cy="25223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F8A21-4D0F-42BE-96B3-EF520D0FD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800"/>
              <a:t>And how does Australian English compare?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0EFB7FB-6812-48A5-B542-5DBC8FD06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r>
              <a:rPr lang="en-US" dirty="0"/>
              <a:t>4</a:t>
            </a:r>
            <a:r>
              <a:rPr lang="en-AU" dirty="0"/>
              <a:t>4 phonemes</a:t>
            </a:r>
          </a:p>
          <a:p>
            <a:endParaRPr lang="en-AU" dirty="0"/>
          </a:p>
          <a:p>
            <a:r>
              <a:rPr lang="en-AU" dirty="0"/>
              <a:t>24 consonants</a:t>
            </a:r>
          </a:p>
          <a:p>
            <a:endParaRPr lang="en-AU" dirty="0"/>
          </a:p>
          <a:p>
            <a:r>
              <a:rPr lang="en-AU" dirty="0"/>
              <a:t>20 vowels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70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5B58-44A1-40D1-8987-A8A9B232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comments...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96655-97C3-4797-97A6-B4D56AF4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Phoneme inventories are often balanced</a:t>
            </a:r>
          </a:p>
          <a:p>
            <a:pPr lvl="1"/>
            <a:r>
              <a:rPr lang="en-AU" dirty="0"/>
              <a:t>Voiced and voiceless pairs</a:t>
            </a:r>
          </a:p>
          <a:p>
            <a:pPr lvl="1"/>
            <a:r>
              <a:rPr lang="en-AU" dirty="0"/>
              <a:t>Sets of places of articulation</a:t>
            </a:r>
          </a:p>
          <a:p>
            <a:pPr lvl="1"/>
            <a:endParaRPr lang="en-AU" dirty="0"/>
          </a:p>
          <a:p>
            <a:r>
              <a:rPr lang="en-AU" dirty="0"/>
              <a:t>Doesn’t mean we don’t find some weird stuff sometimes</a:t>
            </a:r>
          </a:p>
          <a:p>
            <a:endParaRPr lang="en-AU" dirty="0"/>
          </a:p>
          <a:p>
            <a:r>
              <a:rPr lang="en-AU" dirty="0"/>
              <a:t>Phoneme inventories and writing systems often don’t match well</a:t>
            </a:r>
          </a:p>
          <a:p>
            <a:pPr lvl="1"/>
            <a:r>
              <a:rPr lang="en-AU" dirty="0"/>
              <a:t>We’ll deal with this problem in later sessions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7515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DE66-36F6-4600-8EF1-6A941AB0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But there’s more to phonology...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5C19F-163B-4E41-B43E-91463F9A6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Phonology also encompasses the way speech sounds are strung together in words</a:t>
            </a:r>
          </a:p>
          <a:p>
            <a:endParaRPr lang="en-AU" dirty="0"/>
          </a:p>
          <a:p>
            <a:r>
              <a:rPr lang="en-AU" dirty="0"/>
              <a:t>Think about [t] in English</a:t>
            </a:r>
          </a:p>
          <a:p>
            <a:endParaRPr lang="en-AU" dirty="0"/>
          </a:p>
          <a:p>
            <a:r>
              <a:rPr lang="en-AU" dirty="0"/>
              <a:t>Can you think of different ways you can pronounce the sound [t]?</a:t>
            </a:r>
          </a:p>
        </p:txBody>
      </p:sp>
    </p:spTree>
    <p:extLst>
      <p:ext uri="{BB962C8B-B14F-4D97-AF65-F5344CB8AC3E}">
        <p14:creationId xmlns:p14="http://schemas.microsoft.com/office/powerpoint/2010/main" val="2392796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730D-DC60-427B-A0E7-653648B2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[t] in 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74605-559C-4466-8A17-D6024DD67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word table starts with the sound [t] but it’s aspirated</a:t>
            </a:r>
          </a:p>
          <a:p>
            <a:endParaRPr lang="en-AU" dirty="0"/>
          </a:p>
          <a:p>
            <a:r>
              <a:rPr lang="en-AU" dirty="0"/>
              <a:t>If you place your hand in front of your mouth as you say it, there’s a puff of air</a:t>
            </a:r>
          </a:p>
          <a:p>
            <a:endParaRPr lang="en-AU" dirty="0"/>
          </a:p>
          <a:p>
            <a:r>
              <a:rPr lang="en-AU" dirty="0"/>
              <a:t>The most informative way to write the IPA representation of the word is /</a:t>
            </a:r>
            <a:r>
              <a:rPr lang="en-AU" dirty="0" err="1"/>
              <a:t>tʰɛibl</a:t>
            </a:r>
            <a:r>
              <a:rPr lang="en-AU" dirty="0"/>
              <a:t>/ </a:t>
            </a:r>
          </a:p>
          <a:p>
            <a:endParaRPr lang="en-AU" dirty="0"/>
          </a:p>
          <a:p>
            <a:r>
              <a:rPr lang="en-AU" dirty="0"/>
              <a:t>But there are rules in English that govern the way we use [t] so we only have to write [</a:t>
            </a:r>
            <a:r>
              <a:rPr lang="en-AU" dirty="0" err="1"/>
              <a:t>tɛibl</a:t>
            </a:r>
            <a:r>
              <a:rPr lang="en-AU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70157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D23A-2252-4794-A24E-B7108296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[t] in 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83F3F-54B8-4F50-B569-C14423E37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 at the start and ends of words in English we use an aspirated [t]</a:t>
            </a:r>
          </a:p>
          <a:p>
            <a:endParaRPr lang="en-AU" dirty="0"/>
          </a:p>
          <a:p>
            <a:r>
              <a:rPr lang="en-AU" dirty="0"/>
              <a:t>But what happens in the middle of words?</a:t>
            </a:r>
          </a:p>
          <a:p>
            <a:endParaRPr lang="en-AU" dirty="0"/>
          </a:p>
          <a:p>
            <a:r>
              <a:rPr lang="en-AU" dirty="0"/>
              <a:t>Some varieties of English use a tap instead of a /t/</a:t>
            </a:r>
          </a:p>
          <a:p>
            <a:endParaRPr lang="en-AU" dirty="0"/>
          </a:p>
          <a:p>
            <a:r>
              <a:rPr lang="en-AU" dirty="0"/>
              <a:t>Think of words like ‘butter’ and ‘letter’ when you say them quickly</a:t>
            </a:r>
          </a:p>
          <a:p>
            <a:endParaRPr lang="en-AU" dirty="0"/>
          </a:p>
          <a:p>
            <a:r>
              <a:rPr lang="en-AU" dirty="0"/>
              <a:t>Rather than saying /</a:t>
            </a:r>
            <a:r>
              <a:rPr lang="en-AU" dirty="0" err="1"/>
              <a:t>bʌtɐ</a:t>
            </a:r>
            <a:r>
              <a:rPr lang="en-AU" dirty="0"/>
              <a:t>/ some people tend to say /</a:t>
            </a:r>
            <a:r>
              <a:rPr lang="en-AU" dirty="0" err="1"/>
              <a:t>bʌɾɐ</a:t>
            </a:r>
            <a:r>
              <a:rPr lang="en-AU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855668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4CF3-57DA-4CCD-89AB-E8624F2E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[t] in English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3FB12-536A-42C2-B7BB-DDAAC78569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So this allows us to set up series of rules for all of the sounds in a language (and also allows us to rule out some sounds as phonemes in their own right)</a:t>
                </a:r>
              </a:p>
              <a:p>
                <a:endParaRPr lang="en-AU" dirty="0"/>
              </a:p>
              <a:p>
                <a:r>
                  <a:rPr lang="en-AU" dirty="0"/>
                  <a:t>In English we have a rule that saysː</a:t>
                </a:r>
              </a:p>
              <a:p>
                <a:pPr marL="0" indent="0" algn="ctr">
                  <a:buNone/>
                </a:pPr>
                <a:r>
                  <a:rPr lang="en-AU" dirty="0"/>
                  <a:t>/t/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dirty="0"/>
                  <a:t> [ɾ] / V̠V</a:t>
                </a:r>
              </a:p>
              <a:p>
                <a:pPr marL="0" indent="0" algn="ctr">
                  <a:buNone/>
                </a:pPr>
                <a:r>
                  <a:rPr lang="en-AU" dirty="0"/>
                  <a:t>	           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/>
                  <a:t>[</a:t>
                </a:r>
                <a:r>
                  <a:rPr lang="en-AU" dirty="0" err="1"/>
                  <a:t>tʰ</a:t>
                </a:r>
                <a:r>
                  <a:rPr lang="en-AU" dirty="0"/>
                  <a:t>] / elsewhere</a:t>
                </a:r>
              </a:p>
              <a:p>
                <a:pPr marL="0" indent="0" algn="ctr">
                  <a:buNone/>
                </a:pPr>
                <a:endParaRPr lang="en-AU" dirty="0"/>
              </a:p>
              <a:p>
                <a:r>
                  <a:rPr lang="en-AU" dirty="0"/>
                  <a:t>Although this is only one example, most English consonants have similar rules</a:t>
                </a:r>
              </a:p>
              <a:p>
                <a:endParaRPr lang="en-AU" dirty="0"/>
              </a:p>
              <a:p>
                <a:r>
                  <a:rPr lang="en-AU" dirty="0"/>
                  <a:t>And don’t get me started on the vowels...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3FB12-536A-42C2-B7BB-DDAAC78569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b="-15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812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A385-3212-4708-BC27-0E23C7D9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And on to the more exciting stuff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8DDD4-CEDA-44EC-BF8B-C797D5F10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7027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7C2B-8084-476B-92EB-02FB3A35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Enter some ASR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CFC8F-503B-4CB4-955A-6E907AB45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Automatic Speech Recognition (ASR) is employed in a wide range of fields</a:t>
            </a:r>
          </a:p>
          <a:p>
            <a:endParaRPr lang="en-AU" dirty="0"/>
          </a:p>
          <a:p>
            <a:r>
              <a:rPr lang="en-AU" dirty="0"/>
              <a:t>Only giving a brief overview of some of the concepts, if there’s interest we can go into more depth later</a:t>
            </a:r>
          </a:p>
          <a:p>
            <a:endParaRPr lang="en-AU" dirty="0"/>
          </a:p>
          <a:p>
            <a:r>
              <a:rPr lang="en-AU" dirty="0"/>
              <a:t>We’ll build on some of the manual methods we’ve discussed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2203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3F66-8BEA-457A-B960-AC025AE1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basics of an ASR system...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6BE75942-4EA8-4A2C-811B-0933AB4A8F9A}"/>
              </a:ext>
            </a:extLst>
          </p:cNvPr>
          <p:cNvSpPr/>
          <p:nvPr/>
        </p:nvSpPr>
        <p:spPr>
          <a:xfrm>
            <a:off x="548639" y="1331309"/>
            <a:ext cx="1546167" cy="1427942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Speech</a:t>
            </a:r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E122132A-C2CA-4477-A307-2E7812C08C41}"/>
              </a:ext>
            </a:extLst>
          </p:cNvPr>
          <p:cNvSpPr/>
          <p:nvPr/>
        </p:nvSpPr>
        <p:spPr>
          <a:xfrm>
            <a:off x="2296537" y="1834265"/>
            <a:ext cx="1296785" cy="399011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BA9D41-FD72-44B0-B321-CE90DCDDFDB4}"/>
              </a:ext>
            </a:extLst>
          </p:cNvPr>
          <p:cNvSpPr/>
          <p:nvPr/>
        </p:nvSpPr>
        <p:spPr>
          <a:xfrm>
            <a:off x="3824967" y="1319801"/>
            <a:ext cx="1828800" cy="1427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Digitisation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11E318-324E-478F-B86A-ADE0EB28C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12" y="1808200"/>
            <a:ext cx="1322947" cy="45114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61D336-24B7-412F-A708-F3B70F6B3CFD}"/>
              </a:ext>
            </a:extLst>
          </p:cNvPr>
          <p:cNvSpPr/>
          <p:nvPr/>
        </p:nvSpPr>
        <p:spPr>
          <a:xfrm>
            <a:off x="7383928" y="1319801"/>
            <a:ext cx="1828800" cy="1427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Feature Extraction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05F2D8-E359-4094-9E22-D408287A6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69685" y="3153016"/>
            <a:ext cx="857284" cy="45114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D19C4E-AEED-4FC5-BFC4-978BB6236996}"/>
              </a:ext>
            </a:extLst>
          </p:cNvPr>
          <p:cNvSpPr/>
          <p:nvPr/>
        </p:nvSpPr>
        <p:spPr>
          <a:xfrm>
            <a:off x="7445202" y="4009432"/>
            <a:ext cx="1828800" cy="1427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Construction of a feature vector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0A94C4-D400-48ED-ADC9-7E28CE6DE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885411" y="4497831"/>
            <a:ext cx="1322947" cy="45114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7E03B6-F040-43A4-87CF-B02AFA275F8C}"/>
              </a:ext>
            </a:extLst>
          </p:cNvPr>
          <p:cNvSpPr/>
          <p:nvPr/>
        </p:nvSpPr>
        <p:spPr>
          <a:xfrm>
            <a:off x="3819766" y="4009432"/>
            <a:ext cx="1828800" cy="1427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Comparison of feature vector to model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63BA1A-AA3C-4087-AAC7-A8A15F602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949898">
            <a:off x="2283456" y="3777610"/>
            <a:ext cx="1322947" cy="4511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DFE0CA-6EBA-44F2-B5FB-E3DDC024E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094806" y="4573292"/>
            <a:ext cx="1322947" cy="451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8DE91E-399C-4450-8879-A5F2168C6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664368">
            <a:off x="2293605" y="5367291"/>
            <a:ext cx="1322947" cy="45114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059628-334B-4783-AFB2-A38517D61521}"/>
              </a:ext>
            </a:extLst>
          </p:cNvPr>
          <p:cNvSpPr/>
          <p:nvPr/>
        </p:nvSpPr>
        <p:spPr>
          <a:xfrm>
            <a:off x="415636" y="3378587"/>
            <a:ext cx="1880901" cy="6245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Identifying Speakers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3FA4E70-58EC-4959-9F24-97A92CE33138}"/>
              </a:ext>
            </a:extLst>
          </p:cNvPr>
          <p:cNvSpPr/>
          <p:nvPr/>
        </p:nvSpPr>
        <p:spPr>
          <a:xfrm>
            <a:off x="137068" y="4486566"/>
            <a:ext cx="1880901" cy="6245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Identifying Languages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9FDF8D7-F01E-458B-A0AE-B829F61C4E55}"/>
              </a:ext>
            </a:extLst>
          </p:cNvPr>
          <p:cNvSpPr/>
          <p:nvPr/>
        </p:nvSpPr>
        <p:spPr>
          <a:xfrm>
            <a:off x="415636" y="5713513"/>
            <a:ext cx="1880901" cy="6245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Speech-to-Text</a:t>
            </a:r>
          </a:p>
        </p:txBody>
      </p:sp>
    </p:spTree>
    <p:extLst>
      <p:ext uri="{BB962C8B-B14F-4D97-AF65-F5344CB8AC3E}">
        <p14:creationId xmlns:p14="http://schemas.microsoft.com/office/powerpoint/2010/main" val="174936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DC85-638F-43DD-8913-8F75ACDA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recurring themes...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FD536-8249-4EBA-B629-BCCD8E3BF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Languages are extremely diverse</a:t>
            </a:r>
          </a:p>
          <a:p>
            <a:pPr lvl="2"/>
            <a:r>
              <a:rPr lang="en-AU" dirty="0"/>
              <a:t>Over 7000 languages worldwide</a:t>
            </a:r>
          </a:p>
          <a:p>
            <a:pPr lvl="2"/>
            <a:endParaRPr lang="en-AU" dirty="0"/>
          </a:p>
          <a:p>
            <a:r>
              <a:rPr lang="en-AU" dirty="0"/>
              <a:t>No person ever has full mastery of the language they use</a:t>
            </a:r>
          </a:p>
          <a:p>
            <a:endParaRPr lang="en-AU" dirty="0"/>
          </a:p>
          <a:p>
            <a:r>
              <a:rPr lang="en-AU" dirty="0"/>
              <a:t>Most people in the world speak more than one language</a:t>
            </a:r>
          </a:p>
          <a:p>
            <a:pPr lvl="2"/>
            <a:r>
              <a:rPr lang="en-AU" dirty="0"/>
              <a:t>43% bilingual</a:t>
            </a:r>
          </a:p>
          <a:p>
            <a:pPr lvl="2"/>
            <a:r>
              <a:rPr lang="en-AU" dirty="0"/>
              <a:t>13% trilingual</a:t>
            </a:r>
          </a:p>
          <a:p>
            <a:pPr lvl="2"/>
            <a:r>
              <a:rPr lang="en-AU" dirty="0"/>
              <a:t>3% quadrilingual</a:t>
            </a:r>
          </a:p>
          <a:p>
            <a:pPr lvl="2"/>
            <a:r>
              <a:rPr lang="en-AU" dirty="0"/>
              <a:t>1% are polyglots...</a:t>
            </a:r>
          </a:p>
        </p:txBody>
      </p:sp>
    </p:spTree>
    <p:extLst>
      <p:ext uri="{BB962C8B-B14F-4D97-AF65-F5344CB8AC3E}">
        <p14:creationId xmlns:p14="http://schemas.microsoft.com/office/powerpoint/2010/main" val="27906089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52FC-1080-43B6-8328-AE6F24B3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Digitisation and Quantisation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6EB8-13F1-4CDE-BA95-547DE088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937760"/>
          </a:xfrm>
        </p:spPr>
        <p:txBody>
          <a:bodyPr>
            <a:normAutofit lnSpcReduction="10000"/>
          </a:bodyPr>
          <a:lstStyle/>
          <a:p>
            <a:r>
              <a:rPr lang="en-AU" dirty="0"/>
              <a:t>Having already discussed a little of the speech bubble, let’s look at digitisation</a:t>
            </a:r>
          </a:p>
          <a:p>
            <a:endParaRPr lang="en-AU" dirty="0"/>
          </a:p>
          <a:p>
            <a:r>
              <a:rPr lang="en-AU" dirty="0"/>
              <a:t>Speech occurs in the range 0 – 20 000Hz</a:t>
            </a:r>
          </a:p>
          <a:p>
            <a:endParaRPr lang="en-AU" dirty="0"/>
          </a:p>
          <a:p>
            <a:r>
              <a:rPr lang="en-AU" dirty="0"/>
              <a:t>Most information in the human voice contained below 10 000 Hz, so no need to sample at 20 000Hz</a:t>
            </a:r>
          </a:p>
          <a:p>
            <a:endParaRPr lang="en-AU" dirty="0"/>
          </a:p>
          <a:p>
            <a:r>
              <a:rPr lang="en-AU" dirty="0"/>
              <a:t>Telephone networks only transmit signals below 4000Hz, so a sample rate of 8000Hz is sufficient for voices on telephones</a:t>
            </a:r>
          </a:p>
          <a:p>
            <a:endParaRPr lang="en-AU" dirty="0"/>
          </a:p>
          <a:p>
            <a:r>
              <a:rPr lang="en-AU" dirty="0"/>
              <a:t>Microphone speech generally requires 16 000Hz</a:t>
            </a:r>
          </a:p>
          <a:p>
            <a:endParaRPr lang="en-AU" dirty="0"/>
          </a:p>
          <a:p>
            <a:r>
              <a:rPr lang="en-AU" dirty="0"/>
              <a:t>Samples are then quantised in either an 8-bit or 16-bit format</a:t>
            </a:r>
          </a:p>
        </p:txBody>
      </p:sp>
    </p:spTree>
    <p:extLst>
      <p:ext uri="{BB962C8B-B14F-4D97-AF65-F5344CB8AC3E}">
        <p14:creationId xmlns:p14="http://schemas.microsoft.com/office/powerpoint/2010/main" val="1543603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5315-A140-4E8A-9760-800B1B5F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Pre-emphasis and Windowing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F2AD-4B41-4A1E-AC5E-768248A37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Speech contains far more energy in lower frequencies</a:t>
            </a:r>
          </a:p>
          <a:p>
            <a:endParaRPr lang="en-AU" dirty="0"/>
          </a:p>
          <a:p>
            <a:r>
              <a:rPr lang="en-AU" dirty="0"/>
              <a:t>Boost higher frequencies to make maximal information available to the acoustic model (improves phone accuracy)</a:t>
            </a:r>
          </a:p>
          <a:p>
            <a:endParaRPr lang="en-AU" dirty="0"/>
          </a:p>
          <a:p>
            <a:r>
              <a:rPr lang="en-AU" dirty="0"/>
              <a:t>Statistical properties of speech are not stationary over time, need to extract spectral features from small, overlapping segments to allow </a:t>
            </a:r>
            <a:r>
              <a:rPr lang="en-AU" dirty="0" err="1"/>
              <a:t>subphone</a:t>
            </a:r>
            <a:r>
              <a:rPr lang="en-AU" dirty="0"/>
              <a:t> characterization</a:t>
            </a:r>
          </a:p>
          <a:p>
            <a:endParaRPr lang="en-AU" dirty="0"/>
          </a:p>
          <a:p>
            <a:r>
              <a:rPr lang="en-AU" dirty="0"/>
              <a:t>Usual configuration is to have a width of 25ms and an offset of 10ms</a:t>
            </a:r>
          </a:p>
        </p:txBody>
      </p:sp>
    </p:spTree>
    <p:extLst>
      <p:ext uri="{BB962C8B-B14F-4D97-AF65-F5344CB8AC3E}">
        <p14:creationId xmlns:p14="http://schemas.microsoft.com/office/powerpoint/2010/main" val="3413610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A81B65FF-BF31-4EF6-890B-DEB1BB9DD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96" y="3439020"/>
            <a:ext cx="4448446" cy="2602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4CA4DE-1F33-4A3A-BFCE-37514C2C6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171" y="609600"/>
            <a:ext cx="5203494" cy="260174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C3CA41-F871-4839-8FC3-78EC7ACA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Windowing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879FB9B-9A41-4CCE-9C8A-CF3AF4E02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r>
              <a:rPr lang="en-US" dirty="0"/>
              <a:t>Usually use a Hamming window to avoid discontinuities at window boundaries</a:t>
            </a:r>
          </a:p>
          <a:p>
            <a:endParaRPr lang="en-US" dirty="0"/>
          </a:p>
          <a:p>
            <a:r>
              <a:rPr lang="en-US" dirty="0"/>
              <a:t>Discontinuities cause problems with Fourier Transforms</a:t>
            </a:r>
          </a:p>
        </p:txBody>
      </p:sp>
    </p:spTree>
    <p:extLst>
      <p:ext uri="{BB962C8B-B14F-4D97-AF65-F5344CB8AC3E}">
        <p14:creationId xmlns:p14="http://schemas.microsoft.com/office/powerpoint/2010/main" val="19841720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E365-DEF2-4769-BD0D-CC854060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Discrete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755D9-059E-4E4E-B7AD-AA0017BB2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Don’t worry I’m not going to go through the maths here...</a:t>
            </a:r>
          </a:p>
          <a:p>
            <a:endParaRPr lang="en-AU" dirty="0"/>
          </a:p>
          <a:p>
            <a:r>
              <a:rPr lang="en-AU" dirty="0"/>
              <a:t>The input is the quantised, windowed signal</a:t>
            </a:r>
          </a:p>
          <a:p>
            <a:endParaRPr lang="en-AU" dirty="0"/>
          </a:p>
          <a:p>
            <a:r>
              <a:rPr lang="en-AU" dirty="0"/>
              <a:t>The output is a complex number representing the magnitude and phase of that frequency component of the original signal</a:t>
            </a:r>
          </a:p>
        </p:txBody>
      </p:sp>
    </p:spTree>
    <p:extLst>
      <p:ext uri="{BB962C8B-B14F-4D97-AF65-F5344CB8AC3E}">
        <p14:creationId xmlns:p14="http://schemas.microsoft.com/office/powerpoint/2010/main" val="2858721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EE5A-A36E-40D2-AB79-3AA8708A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Mel Filter Bank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EAFD71-D756-40AE-BED2-AF5AF9AD6A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5921"/>
                <a:ext cx="8596668" cy="4395442"/>
              </a:xfrm>
            </p:spPr>
            <p:txBody>
              <a:bodyPr/>
              <a:lstStyle/>
              <a:p>
                <a:r>
                  <a:rPr lang="en-AU" dirty="0"/>
                  <a:t>A ‘</a:t>
                </a:r>
                <a:r>
                  <a:rPr lang="en-AU" dirty="0" err="1"/>
                  <a:t>mel</a:t>
                </a:r>
                <a:r>
                  <a:rPr lang="en-AU" dirty="0"/>
                  <a:t>’ is a unit of pitch defined such that pairs of sounds which are perceptually equidistant in pitch are separated by an equal number of </a:t>
                </a:r>
                <a:r>
                  <a:rPr lang="en-AU" dirty="0" err="1"/>
                  <a:t>mels</a:t>
                </a:r>
                <a:endParaRPr lang="en-AU" dirty="0"/>
              </a:p>
              <a:p>
                <a:endParaRPr lang="en-AU" dirty="0"/>
              </a:p>
              <a:p>
                <a:r>
                  <a:rPr lang="en-AU" dirty="0"/>
                  <a:t>In case you were wondering, it can be calculated using the following formula:</a:t>
                </a:r>
              </a:p>
              <a:p>
                <a:pPr marL="0" indent="0" algn="ctr">
                  <a:buNone/>
                </a:pPr>
                <a:r>
                  <a:rPr lang="en-AU" dirty="0"/>
                  <a:t>m =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1127 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700</m:t>
                        </m:r>
                      </m:den>
                    </m:f>
                  </m:oMath>
                </a14:m>
                <a:r>
                  <a:rPr lang="en-AU" dirty="0"/>
                  <a:t>)</a:t>
                </a:r>
              </a:p>
              <a:p>
                <a:r>
                  <a:rPr lang="en-AU" dirty="0"/>
                  <a:t>Allows for the fact that human hearing is not equally sensitive at all frequencies</a:t>
                </a:r>
              </a:p>
              <a:p>
                <a:endParaRPr lang="en-AU" dirty="0"/>
              </a:p>
              <a:p>
                <a:r>
                  <a:rPr lang="en-AU" dirty="0"/>
                  <a:t>Modelling this property of human hearing during feature extraction improves speech recognition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EAFD71-D756-40AE-BED2-AF5AF9AD6A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5921"/>
                <a:ext cx="8596668" cy="4395442"/>
              </a:xfrm>
              <a:blipFill>
                <a:blip r:embed="rId2"/>
                <a:stretch>
                  <a:fillRect l="-142" t="-8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7192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1726-A311-470A-9DC5-88ECE417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Mel Filter 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B515-C57D-445E-9CC7-CD0260A2D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By taking a number of linearly spaced filters below 1000 Hz and logarithmically spaced filters above 1000Hz</a:t>
            </a:r>
          </a:p>
          <a:p>
            <a:endParaRPr lang="en-AU" dirty="0"/>
          </a:p>
          <a:p>
            <a:r>
              <a:rPr lang="en-AU" dirty="0"/>
              <a:t>And then we measure the </a:t>
            </a:r>
            <a:r>
              <a:rPr lang="en-AU" dirty="0" err="1"/>
              <a:t>mel</a:t>
            </a:r>
            <a:r>
              <a:rPr lang="en-AU" dirty="0"/>
              <a:t> spectrum value and take the log of the value.</a:t>
            </a:r>
          </a:p>
          <a:p>
            <a:endParaRPr lang="en-AU" dirty="0"/>
          </a:p>
          <a:p>
            <a:r>
              <a:rPr lang="en-AU" dirty="0"/>
              <a:t>The log value makes the features less sensitive to variations due to things like power variations</a:t>
            </a:r>
          </a:p>
        </p:txBody>
      </p:sp>
    </p:spTree>
    <p:extLst>
      <p:ext uri="{BB962C8B-B14F-4D97-AF65-F5344CB8AC3E}">
        <p14:creationId xmlns:p14="http://schemas.microsoft.com/office/powerpoint/2010/main" val="13778169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C816-2874-41E2-A222-5CCAF109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Cepstrum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5271F-9B67-4F66-864E-122FB0DAE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We now need a way to distinguish the source of the speech sound (the glottis) from the filter (the vocal tract)</a:t>
            </a:r>
          </a:p>
          <a:p>
            <a:endParaRPr lang="en-AU" dirty="0"/>
          </a:p>
          <a:p>
            <a:r>
              <a:rPr lang="en-AU" dirty="0"/>
              <a:t>We do this using the </a:t>
            </a:r>
            <a:r>
              <a:rPr lang="en-AU" dirty="0" err="1"/>
              <a:t>cepstrum</a:t>
            </a:r>
            <a:endParaRPr lang="en-AU" dirty="0"/>
          </a:p>
          <a:p>
            <a:endParaRPr lang="en-AU" dirty="0"/>
          </a:p>
          <a:p>
            <a:r>
              <a:rPr lang="en-AU" dirty="0"/>
              <a:t>The </a:t>
            </a:r>
            <a:r>
              <a:rPr lang="en-AU" dirty="0" err="1"/>
              <a:t>cepstrum</a:t>
            </a:r>
            <a:r>
              <a:rPr lang="en-AU" dirty="0"/>
              <a:t> is the ‘</a:t>
            </a:r>
            <a:r>
              <a:rPr lang="en-AU" i="1" dirty="0"/>
              <a:t>spectrum of the log of the spectrum’</a:t>
            </a:r>
            <a:endParaRPr lang="en-AU" dirty="0"/>
          </a:p>
          <a:p>
            <a:endParaRPr lang="en-AU" dirty="0"/>
          </a:p>
          <a:p>
            <a:r>
              <a:rPr lang="en-AU" dirty="0"/>
              <a:t>The resulting graphs show the elements that are associated with the fundamental frequency (F0) and those associated with articulators (various moving parts of the vocal tract)</a:t>
            </a:r>
          </a:p>
          <a:p>
            <a:endParaRPr lang="en-AU" dirty="0"/>
          </a:p>
          <a:p>
            <a:r>
              <a:rPr lang="en-AU" dirty="0"/>
              <a:t>Take the a number of these cepstral values – they have a useful property in that they are uncorrelated</a:t>
            </a:r>
          </a:p>
        </p:txBody>
      </p:sp>
    </p:spTree>
    <p:extLst>
      <p:ext uri="{BB962C8B-B14F-4D97-AF65-F5344CB8AC3E}">
        <p14:creationId xmlns:p14="http://schemas.microsoft.com/office/powerpoint/2010/main" val="11036183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E12A-A690-4BC5-888D-81B38FCA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Cepstral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AEA09-331E-40E2-A3C3-078F47E6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From each frame we take the computed coefficients as well as the energy from the frame</a:t>
            </a:r>
          </a:p>
          <a:p>
            <a:endParaRPr lang="en-AU" dirty="0"/>
          </a:p>
          <a:p>
            <a:r>
              <a:rPr lang="en-AU" dirty="0"/>
              <a:t>As the speech signal is not constant from frame to frame, we also need to calculate velocity and acceleration for each of the cepstral coefficients</a:t>
            </a:r>
          </a:p>
          <a:p>
            <a:endParaRPr lang="en-AU" dirty="0"/>
          </a:p>
          <a:p>
            <a:r>
              <a:rPr lang="en-AU" dirty="0"/>
              <a:t>At the end we have a stack of MFCC features </a:t>
            </a:r>
          </a:p>
        </p:txBody>
      </p:sp>
    </p:spTree>
    <p:extLst>
      <p:ext uri="{BB962C8B-B14F-4D97-AF65-F5344CB8AC3E}">
        <p14:creationId xmlns:p14="http://schemas.microsoft.com/office/powerpoint/2010/main" val="36435905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4207-9335-4CA1-8970-12BF4D62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i</a:t>
            </a:r>
            <a:r>
              <a:rPr lang="en-AU" dirty="0"/>
              <a:t>-Vectors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78019-C91A-41A5-A7C1-AA8EB16C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These MFCC features are then used to generate an </a:t>
            </a:r>
            <a:r>
              <a:rPr lang="en-AU" dirty="0" err="1"/>
              <a:t>i</a:t>
            </a:r>
            <a:r>
              <a:rPr lang="en-AU" dirty="0"/>
              <a:t>-vector</a:t>
            </a:r>
          </a:p>
          <a:p>
            <a:endParaRPr lang="en-AU" dirty="0"/>
          </a:p>
          <a:p>
            <a:r>
              <a:rPr lang="en-AU" dirty="0"/>
              <a:t>We use </a:t>
            </a:r>
            <a:r>
              <a:rPr lang="en-AU" dirty="0" err="1"/>
              <a:t>i</a:t>
            </a:r>
            <a:r>
              <a:rPr lang="en-AU" dirty="0"/>
              <a:t>-vectors under the assumption that any speech signal can be broken into a speaker independent portion and a set of speaker dependant features</a:t>
            </a:r>
          </a:p>
          <a:p>
            <a:endParaRPr lang="en-AU" dirty="0"/>
          </a:p>
          <a:p>
            <a:r>
              <a:rPr lang="en-AU" dirty="0"/>
              <a:t>Speaker dependant features are represented as a low dimension total variability matrix, where each </a:t>
            </a:r>
            <a:r>
              <a:rPr lang="en-AU" dirty="0" err="1"/>
              <a:t>i</a:t>
            </a:r>
            <a:r>
              <a:rPr lang="en-AU" dirty="0"/>
              <a:t>-vector controls an eigen-dimension of the matrix </a:t>
            </a:r>
          </a:p>
        </p:txBody>
      </p:sp>
    </p:spTree>
    <p:extLst>
      <p:ext uri="{BB962C8B-B14F-4D97-AF65-F5344CB8AC3E}">
        <p14:creationId xmlns:p14="http://schemas.microsoft.com/office/powerpoint/2010/main" val="20577872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4F4A-CC5C-45D8-B4DF-F6346888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i</a:t>
            </a:r>
            <a:r>
              <a:rPr lang="en-AU" dirty="0"/>
              <a:t>-vector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5EEAF-5C92-47E8-8D46-B0F51B215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After feature extraction we calculate 0</a:t>
            </a:r>
            <a:r>
              <a:rPr lang="en-AU" baseline="30000" dirty="0"/>
              <a:t>th</a:t>
            </a:r>
            <a:r>
              <a:rPr lang="en-AU" dirty="0"/>
              <a:t>, 1</a:t>
            </a:r>
            <a:r>
              <a:rPr lang="en-AU" baseline="30000" dirty="0"/>
              <a:t>st</a:t>
            </a:r>
            <a:r>
              <a:rPr lang="en-AU" dirty="0"/>
              <a:t> and 2</a:t>
            </a:r>
            <a:r>
              <a:rPr lang="en-AU" baseline="30000" dirty="0"/>
              <a:t>nd</a:t>
            </a:r>
            <a:r>
              <a:rPr lang="en-AU" dirty="0"/>
              <a:t> order statistics over the values for the speaker</a:t>
            </a:r>
          </a:p>
          <a:p>
            <a:endParaRPr lang="en-AU" dirty="0"/>
          </a:p>
          <a:p>
            <a:r>
              <a:rPr lang="en-AU" dirty="0"/>
              <a:t>We iterate through a number of steps (estimating speaker factors, accumulating additional statistics, compute hyperparameters, compute covariances)</a:t>
            </a:r>
          </a:p>
          <a:p>
            <a:endParaRPr lang="en-AU" dirty="0"/>
          </a:p>
          <a:p>
            <a:r>
              <a:rPr lang="en-AU" dirty="0"/>
              <a:t>Left with </a:t>
            </a:r>
            <a:r>
              <a:rPr lang="en-AU" dirty="0" err="1"/>
              <a:t>i</a:t>
            </a:r>
            <a:r>
              <a:rPr lang="en-AU" dirty="0"/>
              <a:t>-vectors that characterise the speech </a:t>
            </a:r>
          </a:p>
        </p:txBody>
      </p:sp>
    </p:spTree>
    <p:extLst>
      <p:ext uri="{BB962C8B-B14F-4D97-AF65-F5344CB8AC3E}">
        <p14:creationId xmlns:p14="http://schemas.microsoft.com/office/powerpoint/2010/main" val="93273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D691-150D-4086-8015-83E09354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EEDB-2BE4-4E87-8818-5D84F5FC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Complex, mutually agreed system for linking form to meaning</a:t>
            </a:r>
          </a:p>
          <a:p>
            <a:endParaRPr lang="en-AU" dirty="0"/>
          </a:p>
          <a:p>
            <a:r>
              <a:rPr lang="en-AU" dirty="0"/>
              <a:t>Arbitrary</a:t>
            </a:r>
          </a:p>
          <a:p>
            <a:endParaRPr lang="en-AU" dirty="0"/>
          </a:p>
          <a:p>
            <a:r>
              <a:rPr lang="en-AU" dirty="0"/>
              <a:t>Universal amongst humans</a:t>
            </a:r>
          </a:p>
          <a:p>
            <a:endParaRPr lang="en-AU" dirty="0"/>
          </a:p>
          <a:p>
            <a:r>
              <a:rPr lang="en-AU" dirty="0"/>
              <a:t>Hierarchical</a:t>
            </a:r>
          </a:p>
          <a:p>
            <a:endParaRPr lang="en-AU" dirty="0"/>
          </a:p>
          <a:p>
            <a:r>
              <a:rPr lang="en-AU" dirty="0"/>
              <a:t>Constantly changing</a:t>
            </a:r>
          </a:p>
        </p:txBody>
      </p:sp>
    </p:spTree>
    <p:extLst>
      <p:ext uri="{BB962C8B-B14F-4D97-AF65-F5344CB8AC3E}">
        <p14:creationId xmlns:p14="http://schemas.microsoft.com/office/powerpoint/2010/main" val="42538538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23C7-1472-474A-9C76-96D0CA39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i</a:t>
            </a:r>
            <a:r>
              <a:rPr lang="en-AU" dirty="0"/>
              <a:t>-vector 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DF645-1E91-4695-B27A-DB924E22F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This bit is probably the easiest step</a:t>
            </a:r>
          </a:p>
          <a:p>
            <a:endParaRPr lang="en-AU" dirty="0"/>
          </a:p>
          <a:p>
            <a:r>
              <a:rPr lang="en-AU" dirty="0"/>
              <a:t>Calculate the cosine distance between the </a:t>
            </a:r>
            <a:r>
              <a:rPr lang="en-AU" dirty="0" err="1"/>
              <a:t>i</a:t>
            </a:r>
            <a:r>
              <a:rPr lang="en-AU" dirty="0"/>
              <a:t>-vectors and the models</a:t>
            </a:r>
          </a:p>
          <a:p>
            <a:endParaRPr lang="en-AU" dirty="0"/>
          </a:p>
          <a:p>
            <a:r>
              <a:rPr lang="en-AU" dirty="0"/>
              <a:t>Closest wins!!</a:t>
            </a:r>
          </a:p>
        </p:txBody>
      </p:sp>
    </p:spTree>
    <p:extLst>
      <p:ext uri="{BB962C8B-B14F-4D97-AF65-F5344CB8AC3E}">
        <p14:creationId xmlns:p14="http://schemas.microsoft.com/office/powerpoint/2010/main" val="2843313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F94A-F8B0-419B-984B-B70F4FA1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Tying together the computation and the linguistics...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A8047-D3BD-446F-844E-1D352CE9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4228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38E5-1616-4DE7-9E67-4A8B8AF8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Thinking from the perspective of a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D077-0E17-4146-AC30-E09835B4C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AU" dirty="0"/>
              <a:t>We’re trying to capture the knowledge from the start of the slides in the statistics at the end</a:t>
            </a:r>
          </a:p>
          <a:p>
            <a:endParaRPr lang="en-AU" dirty="0"/>
          </a:p>
          <a:p>
            <a:r>
              <a:rPr lang="en-AU" dirty="0"/>
              <a:t>How many sounds does a language contain?</a:t>
            </a:r>
          </a:p>
          <a:p>
            <a:endParaRPr lang="en-AU" dirty="0"/>
          </a:p>
          <a:p>
            <a:r>
              <a:rPr lang="en-AU" dirty="0"/>
              <a:t>What’s their frequency?</a:t>
            </a:r>
          </a:p>
          <a:p>
            <a:endParaRPr lang="en-AU" dirty="0"/>
          </a:p>
          <a:p>
            <a:r>
              <a:rPr lang="en-AU" dirty="0"/>
              <a:t>What rules govern the way they can be put together?</a:t>
            </a:r>
          </a:p>
          <a:p>
            <a:endParaRPr lang="en-AU" dirty="0"/>
          </a:p>
          <a:p>
            <a:r>
              <a:rPr lang="en-AU" dirty="0"/>
              <a:t>Given enough data we can generate statistics that will provide an answer to all of these questions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2926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0A01-C02C-484D-9FA0-2A278CD2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Thinking about individuals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AFA2-658B-415B-A65B-8EC3D74E2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Different vocal tract dimensions – different frequencies</a:t>
            </a:r>
          </a:p>
          <a:p>
            <a:endParaRPr lang="en-AU" dirty="0"/>
          </a:p>
          <a:p>
            <a:r>
              <a:rPr lang="en-AU" dirty="0"/>
              <a:t>Different shaped/sized glottis – different frequencies</a:t>
            </a:r>
          </a:p>
          <a:p>
            <a:endParaRPr lang="en-AU" dirty="0"/>
          </a:p>
          <a:p>
            <a:r>
              <a:rPr lang="en-AU" dirty="0"/>
              <a:t>Different environmental conditions – different noise</a:t>
            </a:r>
          </a:p>
          <a:p>
            <a:endParaRPr lang="en-AU" dirty="0"/>
          </a:p>
          <a:p>
            <a:r>
              <a:rPr lang="en-AU" dirty="0"/>
              <a:t>What impact do colds and flus have? How about facial trauma?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0892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D1BF-EC86-496E-9B4C-D11A12B59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Speech-to-text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6484-CF67-4827-A719-80847E77D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If we know about the phonemes in a language, AND</a:t>
            </a:r>
          </a:p>
          <a:p>
            <a:endParaRPr lang="en-AU" dirty="0"/>
          </a:p>
          <a:p>
            <a:r>
              <a:rPr lang="en-AU" dirty="0"/>
              <a:t>We know about the probabilities of different patterns of phones, AND</a:t>
            </a:r>
          </a:p>
          <a:p>
            <a:endParaRPr lang="en-AU" dirty="0"/>
          </a:p>
          <a:p>
            <a:r>
              <a:rPr lang="en-AU" dirty="0"/>
              <a:t>We have a list of words (Lexicon)</a:t>
            </a:r>
          </a:p>
          <a:p>
            <a:endParaRPr lang="en-AU" dirty="0"/>
          </a:p>
          <a:p>
            <a:r>
              <a:rPr lang="en-AU" dirty="0"/>
              <a:t>We have the basis of a pretty good speech to text system (but we need a lot of data to model.....)</a:t>
            </a:r>
          </a:p>
        </p:txBody>
      </p:sp>
    </p:spTree>
    <p:extLst>
      <p:ext uri="{BB962C8B-B14F-4D97-AF65-F5344CB8AC3E}">
        <p14:creationId xmlns:p14="http://schemas.microsoft.com/office/powerpoint/2010/main" val="11260216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2A9E-5E22-422E-AF09-C91744A1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Next time...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2BC5A-15C2-4E2E-89B7-D7C388B0D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We’ll take a look at morphology across a number of languages</a:t>
            </a:r>
          </a:p>
          <a:p>
            <a:endParaRPr lang="en-AU" dirty="0"/>
          </a:p>
          <a:p>
            <a:r>
              <a:rPr lang="en-AU" dirty="0"/>
              <a:t>We’ll look at how we might start developing lemmatization software</a:t>
            </a:r>
          </a:p>
          <a:p>
            <a:endParaRPr lang="en-AU" dirty="0"/>
          </a:p>
          <a:p>
            <a:r>
              <a:rPr lang="en-AU" dirty="0"/>
              <a:t>I’ll be much more enthusiastic because phonetics just isn’t my thing</a:t>
            </a:r>
          </a:p>
        </p:txBody>
      </p:sp>
    </p:spTree>
    <p:extLst>
      <p:ext uri="{BB962C8B-B14F-4D97-AF65-F5344CB8AC3E}">
        <p14:creationId xmlns:p14="http://schemas.microsoft.com/office/powerpoint/2010/main" val="11605445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2589E6-8CB4-4253-87A0-182E1390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DE0C7C-87F9-4F1A-A1C6-22EF7D47B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 understand that was pretty long but I would really like some questions and or feedback so that I know that I haven’t put you all to sleep!!</a:t>
            </a:r>
          </a:p>
        </p:txBody>
      </p:sp>
    </p:spTree>
    <p:extLst>
      <p:ext uri="{BB962C8B-B14F-4D97-AF65-F5344CB8AC3E}">
        <p14:creationId xmlns:p14="http://schemas.microsoft.com/office/powerpoint/2010/main" val="95262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7435-06C2-4B03-A2A0-95D2FFE1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Arbitrariness of Language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1919DF-3B0D-4AF1-B2A3-04F16C703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12346"/>
            <a:ext cx="4146457" cy="47647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E6707D-F1BF-4E0C-A5D9-C8E3D8EF9C7A}"/>
              </a:ext>
            </a:extLst>
          </p:cNvPr>
          <p:cNvSpPr/>
          <p:nvPr/>
        </p:nvSpPr>
        <p:spPr>
          <a:xfrm>
            <a:off x="5353879" y="1612346"/>
            <a:ext cx="360459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AU" sz="3200" dirty="0" err="1"/>
              <a:t>árbol</a:t>
            </a:r>
            <a:r>
              <a:rPr lang="en-AU" sz="3200" dirty="0"/>
              <a:t> </a:t>
            </a:r>
          </a:p>
          <a:p>
            <a:pPr lvl="1"/>
            <a:r>
              <a:rPr lang="x-none" sz="3200" dirty="0"/>
              <a:t>شجرة</a:t>
            </a:r>
            <a:endParaRPr lang="en-AU" sz="3200" dirty="0"/>
          </a:p>
          <a:p>
            <a:pPr lvl="1"/>
            <a:r>
              <a:rPr lang="en-US" sz="3200" dirty="0" err="1"/>
              <a:t>shū</a:t>
            </a:r>
            <a:endParaRPr lang="en-US" sz="3200" dirty="0"/>
          </a:p>
          <a:p>
            <a:pPr lvl="1"/>
            <a:r>
              <a:rPr lang="az-Cyrl-AZ" sz="3200" dirty="0"/>
              <a:t>Д</a:t>
            </a:r>
            <a:r>
              <a:rPr lang="en-US" sz="3200" dirty="0" err="1"/>
              <a:t>ерево</a:t>
            </a:r>
            <a:endParaRPr lang="en-US" sz="3200" dirty="0"/>
          </a:p>
          <a:p>
            <a:pPr lvl="1"/>
            <a:r>
              <a:rPr lang="en-AU" sz="3200" dirty="0" err="1"/>
              <a:t>yugu</a:t>
            </a:r>
            <a:endParaRPr lang="en-AU" sz="3200" dirty="0"/>
          </a:p>
          <a:p>
            <a:pPr lvl="1"/>
            <a:r>
              <a:rPr lang="en-AU" sz="3200" dirty="0"/>
              <a:t>Baum</a:t>
            </a:r>
          </a:p>
          <a:p>
            <a:pPr lvl="1"/>
            <a:r>
              <a:rPr lang="en-AU" sz="3200" dirty="0"/>
              <a:t>lignum</a:t>
            </a:r>
          </a:p>
          <a:p>
            <a:pPr lvl="1"/>
            <a:r>
              <a:rPr lang="en-US" sz="3200" dirty="0" err="1"/>
              <a:t>ağaç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75310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CE66181-8CF6-40AF-AAD6-9CD05DF61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417" y="609600"/>
            <a:ext cx="5736455" cy="57364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4B4F02-7E9A-4F66-8724-81FD0C6A8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AU" dirty="0"/>
              <a:t>Linguistic hierarchy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F750C1-A96B-443A-82C7-0BEE812EF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2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A663-F3EE-4407-8AD7-361DB3B0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Onto today’s topic...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5B008-9CE8-4305-BD3A-271709D46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0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39AC-1F8F-48FD-915B-05AA4D25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Phonetics and Phonology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557F4-3A64-41B9-94C9-D6282D32D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Phonetics</a:t>
            </a:r>
          </a:p>
          <a:p>
            <a:pPr marL="0" indent="0">
              <a:buNone/>
            </a:pPr>
            <a:endParaRPr lang="en-AU" sz="2400" dirty="0"/>
          </a:p>
          <a:p>
            <a:pPr marL="457200" lvl="1" indent="0">
              <a:buNone/>
            </a:pPr>
            <a:r>
              <a:rPr lang="en-AU" sz="2400" i="1" dirty="0"/>
              <a:t>‘the study and classification of speech sounds’</a:t>
            </a:r>
          </a:p>
          <a:p>
            <a:pPr marL="457200" lvl="1" indent="0">
              <a:buNone/>
            </a:pPr>
            <a:endParaRPr lang="en-AU" sz="2400" i="1" dirty="0"/>
          </a:p>
          <a:p>
            <a:pPr marL="514350" indent="-457200"/>
            <a:r>
              <a:rPr lang="en-AU" sz="2400" dirty="0"/>
              <a:t>Phonology</a:t>
            </a:r>
          </a:p>
          <a:p>
            <a:pPr marL="514350" indent="-457200"/>
            <a:endParaRPr lang="en-AU" sz="2400" dirty="0"/>
          </a:p>
          <a:p>
            <a:pPr marL="457200" lvl="1" indent="0">
              <a:buNone/>
            </a:pPr>
            <a:r>
              <a:rPr lang="en-AU" sz="2400" i="1" dirty="0"/>
              <a:t>‘the study of relationships among the speech sounds of a language’</a:t>
            </a:r>
            <a:endParaRPr lang="en-AU" sz="2200" i="1" dirty="0"/>
          </a:p>
        </p:txBody>
      </p:sp>
    </p:spTree>
    <p:extLst>
      <p:ext uri="{BB962C8B-B14F-4D97-AF65-F5344CB8AC3E}">
        <p14:creationId xmlns:p14="http://schemas.microsoft.com/office/powerpoint/2010/main" val="27112702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1690</TotalTime>
  <Words>2337</Words>
  <Application>Microsoft Office PowerPoint</Application>
  <PresentationFormat>Widescreen</PresentationFormat>
  <Paragraphs>378</Paragraphs>
  <Slides>56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Cambria Math</vt:lpstr>
      <vt:lpstr>Trebuchet MS</vt:lpstr>
      <vt:lpstr>Wingdings 3</vt:lpstr>
      <vt:lpstr>Facet</vt:lpstr>
      <vt:lpstr>Short Course in Linguistics</vt:lpstr>
      <vt:lpstr>Aims</vt:lpstr>
      <vt:lpstr>Topics </vt:lpstr>
      <vt:lpstr>Some recurring themes...</vt:lpstr>
      <vt:lpstr>What is language?</vt:lpstr>
      <vt:lpstr>Arbitrariness of Language</vt:lpstr>
      <vt:lpstr>Linguistic hierarchy</vt:lpstr>
      <vt:lpstr>Onto today’s topic...</vt:lpstr>
      <vt:lpstr>Phonetics and Phonology</vt:lpstr>
      <vt:lpstr>How do we produce speech sounds?</vt:lpstr>
      <vt:lpstr>The vocal tract</vt:lpstr>
      <vt:lpstr>Segue </vt:lpstr>
      <vt:lpstr>Consonants</vt:lpstr>
      <vt:lpstr>Consonants</vt:lpstr>
      <vt:lpstr>Places of Articulation</vt:lpstr>
      <vt:lpstr>Consonants</vt:lpstr>
      <vt:lpstr>Manner of Articulation</vt:lpstr>
      <vt:lpstr>Some examples from English...</vt:lpstr>
      <vt:lpstr>Vowels</vt:lpstr>
      <vt:lpstr>Vowels</vt:lpstr>
      <vt:lpstr>So all of this is nice...</vt:lpstr>
      <vt:lpstr>Speech waveform</vt:lpstr>
      <vt:lpstr>Spectrograms</vt:lpstr>
      <vt:lpstr>What can we see?</vt:lpstr>
      <vt:lpstr>But how do we tell which vowel is which?</vt:lpstr>
      <vt:lpstr>And the consonants...</vt:lpstr>
      <vt:lpstr>So after that brief intro to articulatory phonetics...</vt:lpstr>
      <vt:lpstr>Phonology</vt:lpstr>
      <vt:lpstr>Maximal Phonology</vt:lpstr>
      <vt:lpstr>Minimal Phonology</vt:lpstr>
      <vt:lpstr>And how does Australian English compare?</vt:lpstr>
      <vt:lpstr>Some comments...</vt:lpstr>
      <vt:lpstr>But there’s more to phonology...</vt:lpstr>
      <vt:lpstr>The [t] in English</vt:lpstr>
      <vt:lpstr>The [t] in English</vt:lpstr>
      <vt:lpstr>The [t] in English</vt:lpstr>
      <vt:lpstr>And on to the more exciting stuff</vt:lpstr>
      <vt:lpstr>Enter some ASR</vt:lpstr>
      <vt:lpstr>The basics of an ASR system...</vt:lpstr>
      <vt:lpstr>Digitisation and Quantisation</vt:lpstr>
      <vt:lpstr>Pre-emphasis and Windowing</vt:lpstr>
      <vt:lpstr>Windowing</vt:lpstr>
      <vt:lpstr>Discrete Fourier Transform</vt:lpstr>
      <vt:lpstr>Mel Filter Bank</vt:lpstr>
      <vt:lpstr>Mel Filter Bank</vt:lpstr>
      <vt:lpstr>Cepstrum</vt:lpstr>
      <vt:lpstr>Cepstral coefficients</vt:lpstr>
      <vt:lpstr>i-Vectors</vt:lpstr>
      <vt:lpstr>i-vector extraction</vt:lpstr>
      <vt:lpstr>i-vector scoring</vt:lpstr>
      <vt:lpstr>Tying together the computation and the linguistics...</vt:lpstr>
      <vt:lpstr>Thinking from the perspective of a language</vt:lpstr>
      <vt:lpstr>Thinking about individuals</vt:lpstr>
      <vt:lpstr>Speech-to-text</vt:lpstr>
      <vt:lpstr>Next time...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Course in Linguistics</dc:title>
  <dc:creator>Kyla Jane</dc:creator>
  <cp:lastModifiedBy>Kyla Jane</cp:lastModifiedBy>
  <cp:revision>53</cp:revision>
  <dcterms:created xsi:type="dcterms:W3CDTF">2018-04-23T10:21:35Z</dcterms:created>
  <dcterms:modified xsi:type="dcterms:W3CDTF">2018-04-25T12:16:12Z</dcterms:modified>
</cp:coreProperties>
</file>