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0" r:id="rId9"/>
    <p:sldId id="263" r:id="rId10"/>
    <p:sldId id="262" r:id="rId11"/>
    <p:sldId id="267" r:id="rId12"/>
    <p:sldId id="264" r:id="rId13"/>
    <p:sldId id="270" r:id="rId14"/>
    <p:sldId id="269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60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EB81-EA0B-4A90-A2DC-C42277C61635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2596-9D7F-465E-82D3-2E76171EB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20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 3. Wide band spectrograms of the vowels of American English in a /</a:t>
            </a:r>
            <a:r>
              <a:rPr lang="en-AU" dirty="0" err="1"/>
              <a:t>b__d</a:t>
            </a:r>
            <a:r>
              <a:rPr lang="en-AU" dirty="0"/>
              <a:t>/ context. </a:t>
            </a:r>
            <a:br>
              <a:rPr lang="en-AU" dirty="0"/>
            </a:br>
            <a:r>
              <a:rPr lang="en-AU" dirty="0"/>
              <a:t>Top row, left to right: [</a:t>
            </a:r>
            <a:r>
              <a:rPr lang="en-AU" dirty="0" err="1"/>
              <a:t>i</a:t>
            </a:r>
            <a:r>
              <a:rPr lang="en-AU" dirty="0"/>
              <a:t>, ɪ, </a:t>
            </a:r>
            <a:r>
              <a:rPr lang="en-AU" dirty="0" err="1"/>
              <a:t>eɪ</a:t>
            </a:r>
            <a:r>
              <a:rPr lang="en-AU" dirty="0"/>
              <a:t>, ɛ, æ]. Bottom row, left to right: [ɑ, ɔ, o, ʊ, u].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39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17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4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2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4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1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90A4-A258-48BB-AE2D-1C52D997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Short Course in Linguistics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82A-22C6-4B8F-B9E1-BDD58AC6F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Intro to Phonetics</a:t>
            </a:r>
          </a:p>
        </p:txBody>
      </p:sp>
    </p:spTree>
    <p:extLst>
      <p:ext uri="{BB962C8B-B14F-4D97-AF65-F5344CB8AC3E}">
        <p14:creationId xmlns:p14="http://schemas.microsoft.com/office/powerpoint/2010/main" val="370267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BBBB-23DC-480C-AE7E-068C0FEA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vocal tract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3A06B-1E5B-4683-9A6D-3AD17912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809" y="1315007"/>
            <a:ext cx="4375053" cy="53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2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A03F-31A0-44E4-89BD-4469B51F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Segue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2CA5-6BDD-432C-9F1F-34749A5E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the rest of this hour, you need to suspend any notion you have that you may know how to spell</a:t>
            </a:r>
          </a:p>
          <a:p>
            <a:endParaRPr lang="en-AU" dirty="0"/>
          </a:p>
          <a:p>
            <a:r>
              <a:rPr lang="en-AU" dirty="0"/>
              <a:t>We’ll be spelling things exactly as they sound, using the International Phonetic Alphabet (IPA)</a:t>
            </a:r>
          </a:p>
          <a:p>
            <a:endParaRPr lang="en-AU" dirty="0"/>
          </a:p>
          <a:p>
            <a:r>
              <a:rPr lang="en-AU" dirty="0"/>
              <a:t>Hopefully you all have an IPA sheet to </a:t>
            </a:r>
            <a:r>
              <a:rPr lang="en-AU"/>
              <a:t>read from...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84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34B9-D03A-4C51-B7B6-0538822C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34D9-C2E6-42BF-A6A6-2D8D4BD3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Consonants are characterised in two ways: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Place of articulation – where we impede the flow of air</a:t>
            </a:r>
          </a:p>
          <a:p>
            <a:pPr lvl="3"/>
            <a:r>
              <a:rPr lang="en-AU" dirty="0"/>
              <a:t>Was the air stopped by you teeth?</a:t>
            </a:r>
          </a:p>
          <a:p>
            <a:pPr lvl="3"/>
            <a:r>
              <a:rPr lang="en-AU" dirty="0"/>
              <a:t>Did you make a sound by closing your pharynx?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Manner of articulation – the way in which we impede the flow of air</a:t>
            </a:r>
          </a:p>
          <a:p>
            <a:pPr lvl="3"/>
            <a:r>
              <a:rPr lang="en-AU" dirty="0"/>
              <a:t>Did you use your vocal chords?</a:t>
            </a:r>
          </a:p>
          <a:p>
            <a:pPr lvl="3"/>
            <a:r>
              <a:rPr lang="en-AU" dirty="0"/>
              <a:t>Did you roll the sides of your tongue?</a:t>
            </a:r>
          </a:p>
          <a:p>
            <a:pPr lvl="3"/>
            <a:r>
              <a:rPr lang="en-AU" dirty="0"/>
              <a:t>Did you stop the air completely? Or let it through, hissing?</a:t>
            </a:r>
          </a:p>
        </p:txBody>
      </p:sp>
    </p:spTree>
    <p:extLst>
      <p:ext uri="{BB962C8B-B14F-4D97-AF65-F5344CB8AC3E}">
        <p14:creationId xmlns:p14="http://schemas.microsoft.com/office/powerpoint/2010/main" val="36015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BBBB-23DC-480C-AE7E-068C0FEA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vocal tract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3A06B-1E5B-4683-9A6D-3AD17912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809" y="1315007"/>
            <a:ext cx="4375053" cy="53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9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9190-7439-4A6F-9DB9-24A323B9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ECB2-6747-425B-AFE6-2E07396F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Consonants can be formed in two ways</a:t>
            </a:r>
          </a:p>
          <a:p>
            <a:pPr lvl="2"/>
            <a:r>
              <a:rPr lang="en-AU" dirty="0"/>
              <a:t>Air going out of the mouth (</a:t>
            </a:r>
            <a:r>
              <a:rPr lang="en-AU" dirty="0" err="1"/>
              <a:t>egressive</a:t>
            </a:r>
            <a:r>
              <a:rPr lang="en-AU" dirty="0"/>
              <a:t>)</a:t>
            </a:r>
          </a:p>
          <a:p>
            <a:pPr lvl="2"/>
            <a:r>
              <a:rPr lang="en-AU" dirty="0"/>
              <a:t>Air being pulled into the mouth (ingressive)</a:t>
            </a:r>
          </a:p>
          <a:p>
            <a:pPr lvl="2"/>
            <a:endParaRPr lang="en-AU" dirty="0"/>
          </a:p>
          <a:p>
            <a:r>
              <a:rPr lang="en-AU" dirty="0"/>
              <a:t>The IPA sheet shows the full range of consonants that can be made in the human vocal tract. </a:t>
            </a:r>
          </a:p>
          <a:p>
            <a:endParaRPr lang="en-AU" dirty="0"/>
          </a:p>
          <a:p>
            <a:r>
              <a:rPr lang="en-AU" dirty="0"/>
              <a:t>There are clicks and ejectives as well, but we’ll leave those for another day, they can be treated in the same way as all other consonants</a:t>
            </a:r>
          </a:p>
        </p:txBody>
      </p:sp>
    </p:spTree>
    <p:extLst>
      <p:ext uri="{BB962C8B-B14F-4D97-AF65-F5344CB8AC3E}">
        <p14:creationId xmlns:p14="http://schemas.microsoft.com/office/powerpoint/2010/main" val="228083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809D-8C2E-4607-AA77-A0B52C97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896F-D7D7-4C92-86EC-0C5BF6AF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Vowels are made by engaging your vocal chords and shaping your vocal tract</a:t>
            </a:r>
          </a:p>
          <a:p>
            <a:endParaRPr lang="en-AU" dirty="0"/>
          </a:p>
          <a:p>
            <a:r>
              <a:rPr lang="en-AU" dirty="0"/>
              <a:t>Only a few ways to alter the sound of a vowel</a:t>
            </a:r>
          </a:p>
          <a:p>
            <a:pPr lvl="2"/>
            <a:r>
              <a:rPr lang="en-AU" dirty="0"/>
              <a:t>Height of your tongue</a:t>
            </a:r>
          </a:p>
          <a:p>
            <a:pPr lvl="2"/>
            <a:r>
              <a:rPr lang="en-AU" dirty="0"/>
              <a:t>‘</a:t>
            </a:r>
            <a:r>
              <a:rPr lang="en-AU" dirty="0" err="1"/>
              <a:t>Backness</a:t>
            </a:r>
            <a:r>
              <a:rPr lang="en-AU" dirty="0"/>
              <a:t>’ of your tongue</a:t>
            </a:r>
          </a:p>
          <a:p>
            <a:pPr lvl="2"/>
            <a:r>
              <a:rPr lang="en-AU" dirty="0"/>
              <a:t>Modifying the way your vocal chords vibrate</a:t>
            </a:r>
          </a:p>
        </p:txBody>
      </p:sp>
    </p:spTree>
    <p:extLst>
      <p:ext uri="{BB962C8B-B14F-4D97-AF65-F5344CB8AC3E}">
        <p14:creationId xmlns:p14="http://schemas.microsoft.com/office/powerpoint/2010/main" val="260850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6981-AD54-4FAB-8C02-96D7500B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 a </a:t>
            </a:r>
            <a:r>
              <a:rPr lang="en-AU" dirty="0" err="1"/>
              <a:t>specrtogram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9BC0A9-6DDC-4109-88A5-759D180F9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5587" y="2160588"/>
            <a:ext cx="5780863" cy="38814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D4820B-7B50-4B81-B2AD-AC5371005320}"/>
              </a:ext>
            </a:extLst>
          </p:cNvPr>
          <p:cNvSpPr/>
          <p:nvPr/>
        </p:nvSpPr>
        <p:spPr>
          <a:xfrm>
            <a:off x="677334" y="6272213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https://home.cc.umanitoba.ca/~robh/howto.html#</a:t>
            </a:r>
          </a:p>
        </p:txBody>
      </p:sp>
    </p:spTree>
    <p:extLst>
      <p:ext uri="{BB962C8B-B14F-4D97-AF65-F5344CB8AC3E}">
        <p14:creationId xmlns:p14="http://schemas.microsoft.com/office/powerpoint/2010/main" val="305373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1B4A-2EAB-43E0-B9C0-1F661C08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3CE5-F9B9-4B71-A066-DE3EF4F7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Introduction to some of the core principles of:</a:t>
            </a:r>
          </a:p>
          <a:p>
            <a:endParaRPr lang="en-AU" dirty="0"/>
          </a:p>
          <a:p>
            <a:pPr lvl="1"/>
            <a:r>
              <a:rPr lang="en-AU" dirty="0"/>
              <a:t>Linguistics</a:t>
            </a:r>
          </a:p>
          <a:p>
            <a:pPr lvl="1"/>
            <a:r>
              <a:rPr lang="en-AU" dirty="0"/>
              <a:t>Computational Linguistics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05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CD3-D7D9-4CF9-B142-4097395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0E96-7060-4EC9-9189-38E051B3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Phonetics and Phonology</a:t>
            </a:r>
          </a:p>
          <a:p>
            <a:endParaRPr lang="en-AU" dirty="0"/>
          </a:p>
          <a:p>
            <a:r>
              <a:rPr lang="en-AU" dirty="0"/>
              <a:t>Morphology</a:t>
            </a:r>
          </a:p>
          <a:p>
            <a:endParaRPr lang="en-AU" dirty="0"/>
          </a:p>
          <a:p>
            <a:r>
              <a:rPr lang="en-AU" dirty="0"/>
              <a:t>Syntax</a:t>
            </a:r>
          </a:p>
          <a:p>
            <a:endParaRPr lang="en-AU" dirty="0"/>
          </a:p>
          <a:p>
            <a:r>
              <a:rPr lang="en-AU" dirty="0"/>
              <a:t>Semantics</a:t>
            </a:r>
          </a:p>
          <a:p>
            <a:endParaRPr lang="en-AU" dirty="0"/>
          </a:p>
          <a:p>
            <a:r>
              <a:rPr lang="en-AU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12864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DC85-638F-43DD-8913-8F75ACDA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recurring themes...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D536-8249-4EBA-B629-BCCD8E3B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Languages are extremely diverse</a:t>
            </a:r>
          </a:p>
          <a:p>
            <a:pPr lvl="2"/>
            <a:r>
              <a:rPr lang="en-AU" dirty="0"/>
              <a:t>Over 7000 languages worldwide</a:t>
            </a:r>
          </a:p>
          <a:p>
            <a:pPr lvl="2"/>
            <a:endParaRPr lang="en-AU" dirty="0"/>
          </a:p>
          <a:p>
            <a:r>
              <a:rPr lang="en-AU" dirty="0"/>
              <a:t>No person ever has full mastery of the language they use</a:t>
            </a:r>
          </a:p>
          <a:p>
            <a:endParaRPr lang="en-AU" dirty="0"/>
          </a:p>
          <a:p>
            <a:r>
              <a:rPr lang="en-AU" dirty="0"/>
              <a:t>Most people in the world speak more than one language</a:t>
            </a:r>
          </a:p>
          <a:p>
            <a:pPr lvl="2"/>
            <a:r>
              <a:rPr lang="en-AU" dirty="0"/>
              <a:t>43% bilingual</a:t>
            </a:r>
          </a:p>
          <a:p>
            <a:pPr lvl="2"/>
            <a:r>
              <a:rPr lang="en-AU" dirty="0"/>
              <a:t>13% trilingual</a:t>
            </a:r>
          </a:p>
          <a:p>
            <a:pPr lvl="2"/>
            <a:r>
              <a:rPr lang="en-AU" dirty="0"/>
              <a:t>3% quadrilingual</a:t>
            </a:r>
          </a:p>
          <a:p>
            <a:pPr lvl="2"/>
            <a:r>
              <a:rPr lang="en-AU" dirty="0"/>
              <a:t>1% are polyglots...</a:t>
            </a:r>
          </a:p>
        </p:txBody>
      </p:sp>
    </p:spTree>
    <p:extLst>
      <p:ext uri="{BB962C8B-B14F-4D97-AF65-F5344CB8AC3E}">
        <p14:creationId xmlns:p14="http://schemas.microsoft.com/office/powerpoint/2010/main" val="279060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D691-150D-4086-8015-83E09354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EEDB-2BE4-4E87-8818-5D84F5FC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Complex, mutually agreed system for linking form to meaning</a:t>
            </a:r>
          </a:p>
          <a:p>
            <a:endParaRPr lang="en-AU" dirty="0"/>
          </a:p>
          <a:p>
            <a:r>
              <a:rPr lang="en-AU" dirty="0"/>
              <a:t>Arbitrary</a:t>
            </a:r>
          </a:p>
          <a:p>
            <a:endParaRPr lang="en-AU" dirty="0"/>
          </a:p>
          <a:p>
            <a:r>
              <a:rPr lang="en-AU" dirty="0"/>
              <a:t>Universal amongst humans</a:t>
            </a:r>
          </a:p>
          <a:p>
            <a:endParaRPr lang="en-AU" dirty="0"/>
          </a:p>
          <a:p>
            <a:r>
              <a:rPr lang="en-AU" dirty="0"/>
              <a:t>Hierarchical</a:t>
            </a:r>
          </a:p>
          <a:p>
            <a:endParaRPr lang="en-AU" dirty="0"/>
          </a:p>
          <a:p>
            <a:r>
              <a:rPr lang="en-AU" dirty="0"/>
              <a:t>Constantly changing</a:t>
            </a:r>
          </a:p>
        </p:txBody>
      </p:sp>
    </p:spTree>
    <p:extLst>
      <p:ext uri="{BB962C8B-B14F-4D97-AF65-F5344CB8AC3E}">
        <p14:creationId xmlns:p14="http://schemas.microsoft.com/office/powerpoint/2010/main" val="425385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7435-06C2-4B03-A2A0-95D2FFE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Arbitrariness of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1919DF-3B0D-4AF1-B2A3-04F16C703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2346"/>
            <a:ext cx="4146457" cy="4764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E6707D-F1BF-4E0C-A5D9-C8E3D8EF9C7A}"/>
              </a:ext>
            </a:extLst>
          </p:cNvPr>
          <p:cNvSpPr/>
          <p:nvPr/>
        </p:nvSpPr>
        <p:spPr>
          <a:xfrm>
            <a:off x="5353879" y="1612346"/>
            <a:ext cx="36045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3200" dirty="0" err="1"/>
              <a:t>árbol</a:t>
            </a:r>
            <a:r>
              <a:rPr lang="en-AU" sz="3200" dirty="0"/>
              <a:t> </a:t>
            </a:r>
          </a:p>
          <a:p>
            <a:pPr lvl="1"/>
            <a:r>
              <a:rPr lang="x-none" sz="3200" dirty="0"/>
              <a:t>شجرة</a:t>
            </a:r>
            <a:endParaRPr lang="en-AU" sz="3200" dirty="0"/>
          </a:p>
          <a:p>
            <a:pPr lvl="1"/>
            <a:r>
              <a:rPr lang="en-US" sz="3200" dirty="0" err="1"/>
              <a:t>shū</a:t>
            </a:r>
            <a:endParaRPr lang="en-US" sz="3200" dirty="0"/>
          </a:p>
          <a:p>
            <a:pPr lvl="1"/>
            <a:r>
              <a:rPr lang="az-Cyrl-AZ" sz="3200" dirty="0"/>
              <a:t>Д</a:t>
            </a:r>
            <a:r>
              <a:rPr lang="en-US" sz="3200" dirty="0" err="1"/>
              <a:t>ерево</a:t>
            </a:r>
            <a:endParaRPr lang="en-US" sz="3200" dirty="0"/>
          </a:p>
          <a:p>
            <a:pPr lvl="1"/>
            <a:r>
              <a:rPr lang="en-AU" sz="3200" dirty="0" err="1"/>
              <a:t>yugu</a:t>
            </a:r>
            <a:endParaRPr lang="en-AU" sz="3200" dirty="0"/>
          </a:p>
          <a:p>
            <a:pPr lvl="1"/>
            <a:r>
              <a:rPr lang="en-AU" sz="3200" dirty="0"/>
              <a:t>Baum</a:t>
            </a:r>
          </a:p>
          <a:p>
            <a:pPr lvl="1"/>
            <a:r>
              <a:rPr lang="en-AU" sz="3200" dirty="0"/>
              <a:t>lignum</a:t>
            </a:r>
          </a:p>
          <a:p>
            <a:pPr lvl="1"/>
            <a:r>
              <a:rPr lang="en-US" sz="3200" dirty="0" err="1"/>
              <a:t>ağaç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310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A663-F3EE-4407-8AD7-361DB3B0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Onto today’s topic...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5B008-9CE8-4305-BD3A-271709D46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0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39AC-1F8F-48FD-915B-05AA4D25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Phonetics and Phonology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57F4-3A64-41B9-94C9-D6282D32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Phonetics</a:t>
            </a:r>
          </a:p>
          <a:p>
            <a:pPr marL="0" indent="0">
              <a:buNone/>
            </a:pPr>
            <a:endParaRPr lang="en-AU" sz="2400" dirty="0"/>
          </a:p>
          <a:p>
            <a:pPr marL="457200" lvl="1" indent="0">
              <a:buNone/>
            </a:pPr>
            <a:r>
              <a:rPr lang="en-AU" sz="2400" i="1" dirty="0"/>
              <a:t>‘the study and classification of speech sounds’</a:t>
            </a:r>
          </a:p>
          <a:p>
            <a:pPr marL="457200" lvl="1" indent="0">
              <a:buNone/>
            </a:pPr>
            <a:endParaRPr lang="en-AU" sz="2400" i="1" dirty="0"/>
          </a:p>
          <a:p>
            <a:pPr marL="514350" indent="-457200"/>
            <a:r>
              <a:rPr lang="en-AU" sz="2400" dirty="0"/>
              <a:t>Phonology</a:t>
            </a:r>
          </a:p>
          <a:p>
            <a:pPr marL="514350" indent="-457200"/>
            <a:endParaRPr lang="en-AU" sz="2400" dirty="0"/>
          </a:p>
          <a:p>
            <a:pPr marL="457200" lvl="1" indent="0">
              <a:buNone/>
            </a:pPr>
            <a:r>
              <a:rPr lang="en-AU" sz="2400" i="1" dirty="0"/>
              <a:t>‘the study of relationships among the speech sounds of a language’</a:t>
            </a:r>
            <a:endParaRPr lang="en-AU" sz="2200" i="1" dirty="0"/>
          </a:p>
        </p:txBody>
      </p:sp>
    </p:spTree>
    <p:extLst>
      <p:ext uri="{BB962C8B-B14F-4D97-AF65-F5344CB8AC3E}">
        <p14:creationId xmlns:p14="http://schemas.microsoft.com/office/powerpoint/2010/main" val="27112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B756-97C0-4417-9CE9-3592966F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produce speech sounds?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64AA-8BCA-49B1-B518-59C3812C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Majority of speech sound created by releasing air from the lungs through the mouth or nose</a:t>
            </a:r>
          </a:p>
          <a:p>
            <a:endParaRPr lang="en-AU" dirty="0"/>
          </a:p>
          <a:p>
            <a:r>
              <a:rPr lang="en-AU" dirty="0"/>
              <a:t>We use the stream of air, vocal chords and different configurations of the mouth</a:t>
            </a:r>
          </a:p>
          <a:p>
            <a:endParaRPr lang="en-AU" dirty="0"/>
          </a:p>
          <a:p>
            <a:r>
              <a:rPr lang="en-AU" dirty="0"/>
              <a:t>Two different types of sounds</a:t>
            </a:r>
          </a:p>
          <a:p>
            <a:pPr lvl="1"/>
            <a:r>
              <a:rPr lang="en-AU" dirty="0"/>
              <a:t>Consonants – use the mouth to restrict the flow of air</a:t>
            </a:r>
          </a:p>
          <a:p>
            <a:pPr lvl="1"/>
            <a:r>
              <a:rPr lang="en-AU" dirty="0"/>
              <a:t>Vowels – allow free flowing </a:t>
            </a:r>
          </a:p>
        </p:txBody>
      </p:sp>
    </p:spTree>
    <p:extLst>
      <p:ext uri="{BB962C8B-B14F-4D97-AF65-F5344CB8AC3E}">
        <p14:creationId xmlns:p14="http://schemas.microsoft.com/office/powerpoint/2010/main" val="20547902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492</Words>
  <Application>Microsoft Office PowerPoint</Application>
  <PresentationFormat>Widescreen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Short Course in Linguistics</vt:lpstr>
      <vt:lpstr>Aims</vt:lpstr>
      <vt:lpstr>Topics </vt:lpstr>
      <vt:lpstr>Some recurring themes...</vt:lpstr>
      <vt:lpstr>What is language?</vt:lpstr>
      <vt:lpstr>Arbitrariness of Language</vt:lpstr>
      <vt:lpstr>Onto today’s topic...</vt:lpstr>
      <vt:lpstr>Phonetics and Phonology</vt:lpstr>
      <vt:lpstr>How do we produce speech sounds?</vt:lpstr>
      <vt:lpstr>The vocal tract</vt:lpstr>
      <vt:lpstr>Segue </vt:lpstr>
      <vt:lpstr>Consonants</vt:lpstr>
      <vt:lpstr>The vocal tract</vt:lpstr>
      <vt:lpstr>Consonants</vt:lpstr>
      <vt:lpstr>Vowels</vt:lpstr>
      <vt:lpstr>Reading a specrtogram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Course in Linguistics</dc:title>
  <dc:creator>Kyla Jane</dc:creator>
  <cp:lastModifiedBy>Kyla Jane</cp:lastModifiedBy>
  <cp:revision>10</cp:revision>
  <dcterms:created xsi:type="dcterms:W3CDTF">2018-04-23T10:21:35Z</dcterms:created>
  <dcterms:modified xsi:type="dcterms:W3CDTF">2018-04-23T21:25:17Z</dcterms:modified>
</cp:coreProperties>
</file>