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Size (USD B)</c:v>
                </c:pt>
              </c:strCache>
            </c:strRef>
          </c:tx>
          <c:spPr>
            <a:solidFill>
              <a:srgbClr val="4472C4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2024</c:v>
                  </c:pt>
                  <c:pt idx="1">
                    <c:v>2030</c:v>
                  </c:pt>
                </c:lvl>
              </c:multiLvlStrCache>
            </c:multiLvl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8.4</c:v>
                </c:pt>
                <c:pt idx="1">
                  <c:v>17.33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2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hyperlink" Target="https://elearningindustry.com/how-events-management-software-enhances-campus-life-and-student-engagement#:~:text=College%20life%20is%20not%20all,are%20eliminated%2C%20enabling%20students%20to" TargetMode="External"/><Relationship Id="rId5" Type="http://schemas.openxmlformats.org/officeDocument/2006/relationships/hyperlink" Target="https://elearningindustry.com/how-events-management-software-enhances-campus-life-and-student-engagement#:~:text=1,they%20don%27t%20miss%20those%20events" TargetMode="Externa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hyperlink" Target="https://elearningindustry.com/how-events-management-software-enhances-campus-life-and-student-engagement#:~:text=1,minute%20challenges" TargetMode="Externa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hyperlink" Target="https://www.grandviewresearch.com/industry-analysis/event-management-software-market-report#:~:text=Event%20Management%20Software%20Market%20Summary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hyperlink" Target="https://elearningindustry.com/how-events-management-software-enhances-campus-life-and-student-engagement#:~:text=1,they%20don%27t%20miss%20those%20events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hyperlink" Target="https://elearningindustry.com/how-events-management-software-enhances-campus-life-and-student-engagement#:~:text=Event%20analysis%20is%20very%20important,that%20need%20to%20be%20made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d0ddf749-4758-4c71-93ac-23485117e5f3.png">    </p:cNvPr>
          <p:cNvPicPr>
            <a:picLocks noChangeAspect="1"/>
          </p:cNvPicPr>
          <p:nvPr/>
        </p:nvPicPr>
        <p:blipFill>
          <a:blip r:embed="rId1"/>
          <a:srcRect l="10317" r="10317" t="0" b="0"/>
          <a:stretch/>
        </p:blipFill>
        <p:spPr>
          <a:xfrm>
            <a:off x="4572000" y="457200"/>
            <a:ext cx="4572000" cy="384048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760" y="1463040"/>
            <a:ext cx="420624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Finovent:
</a:t>
            </a:r>
            <a:pPr algn="l"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Orchestrate events with confidence</a:t>
            </a:r>
            <a:endParaRPr lang="en-US" sz="3200" dirty="0"/>
          </a:p>
        </p:txBody>
      </p:sp>
      <p:sp>
        <p:nvSpPr>
          <p:cNvPr id="4" name="Text 1"/>
          <p:cNvSpPr/>
          <p:nvPr/>
        </p:nvSpPr>
        <p:spPr>
          <a:xfrm>
            <a:off x="365760" y="3291840"/>
            <a:ext cx="42062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i="1" dirty="0">
                <a:solidFill>
                  <a:srgbClr val="44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Centralized platform for financial workshops and seminars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365760" y="4206240"/>
            <a:ext cx="42062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October 2025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 &amp; Q&amp;A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54864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30A18"/>
                </a:solidFill>
              </a:rPr>
              <a:t>Finovent centralises event orchestration, reduces administrative overhead, improves participant engagement and delivers data‑driven insights.
</a:t>
            </a:r>
            <a:pPr indent="0" marL="0">
              <a:buNone/>
            </a:pPr>
            <a:r>
              <a:rPr lang="en-US" sz="1400" dirty="0">
                <a:solidFill>
                  <a:srgbClr val="030A18"/>
                </a:solidFill>
              </a:rPr>
              <a:t>Built with Angular, Spring Boot and MySQL, it’s secure, scalable and role‑aware.
</a:t>
            </a:r>
            <a:pPr indent="0" marL="0">
              <a:buNone/>
            </a:pPr>
            <a:r>
              <a:rPr lang="en-US" sz="1600" b="1" dirty="0">
                <a:solidFill>
                  <a:srgbClr val="97B1DF"/>
                </a:solidFill>
              </a:rPr>
              <a:t>Let’s orchestrate events with confidence.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6400800" y="2286000"/>
            <a:ext cx="1828800" cy="1828800"/>
          </a:xfrm>
          <a:prstGeom prst="up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Problem &amp; Opportunity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5943600" y="1097280"/>
            <a:ext cx="2926080" cy="3200400"/>
          </a:xfrm>
          <a:prstGeom prst="rect">
            <a:avLst/>
          </a:prstGeom>
          <a:solidFill>
            <a:srgbClr val="F8FAFC"/>
          </a:solidFill>
          <a:ln w="12700">
            <a:solidFill>
              <a:srgbClr val="F8FAFC"/>
            </a:solidFill>
            <a:prstDash val="solid"/>
          </a:ln>
        </p:spPr>
        <p:txBody>
          <a:bodyPr/>
          <a:p/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463040"/>
            <a:ext cx="320040" cy="32004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14400" y="1463040"/>
            <a:ext cx="502920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Manual coordination via emails &amp; spreadsheets wastes time and creates errors</a:t>
            </a:r>
            <a:endParaRPr lang="en-US" sz="14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8840"/>
            <a:ext cx="320040" cy="32004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14400" y="2148840"/>
            <a:ext cx="502920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Participants miss important events due to complex registration and poor communication</a:t>
            </a:r>
            <a:endParaRPr lang="en-US" sz="140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34640"/>
            <a:ext cx="320040" cy="3200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914400" y="2834640"/>
            <a:ext cx="502920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Institutions struggle to track resources and approvals in real time</a:t>
            </a:r>
            <a:endParaRPr lang="en-US" sz="1400" dirty="0"/>
          </a:p>
        </p:txBody>
      </p:sp>
      <p:sp>
        <p:nvSpPr>
          <p:cNvPr id="10" name="Text 5"/>
          <p:cNvSpPr/>
          <p:nvPr/>
        </p:nvSpPr>
        <p:spPr>
          <a:xfrm>
            <a:off x="457200" y="473202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4"/>
              </a:rPr>
              <a:t>[1]</a:t>
            </a:r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5"/>
              </a:rPr>
              <a:t> [4]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Our Solution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371600"/>
            <a:ext cx="4023360" cy="1280160"/>
          </a:xfrm>
          <a:prstGeom prst="roundRect">
            <a:avLst>
              <a:gd name="adj" fmla="val 7143"/>
            </a:avLst>
          </a:prstGeom>
          <a:solidFill>
            <a:srgbClr val="F5FAFF"/>
          </a:solidFill>
          <a:ln w="12700">
            <a:solidFill>
              <a:srgbClr val="DDDDDD"/>
            </a:solidFill>
            <a:prstDash val="solid"/>
          </a:ln>
          <a:effectLst>
            <a:outerShdw sx="100000" sy="100000" kx="0" ky="0" algn="bl" rotWithShape="0" blurRad="50800" dist="0" dir="16200000">
              <a:srgbClr val="DDDDDD">
                <a:alpha val="75000"/>
              </a:srgbClr>
            </a:outerShdw>
          </a:effectLst>
        </p:spPr>
        <p:txBody>
          <a:bodyPr/>
          <a:p/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" y="1600200"/>
            <a:ext cx="365760" cy="36576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43000" y="1536192"/>
            <a:ext cx="32918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events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1143000" y="1874520"/>
            <a:ext cx="329184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Institutions create and schedule seminars, define topics, dates and locations.</a:t>
            </a:r>
            <a:endParaRPr lang="en-US" sz="1000" dirty="0"/>
          </a:p>
        </p:txBody>
      </p:sp>
      <p:sp>
        <p:nvSpPr>
          <p:cNvPr id="7" name="Shape 4"/>
          <p:cNvSpPr/>
          <p:nvPr/>
        </p:nvSpPr>
        <p:spPr>
          <a:xfrm>
            <a:off x="4663440" y="1371600"/>
            <a:ext cx="4023360" cy="1280160"/>
          </a:xfrm>
          <a:prstGeom prst="roundRect">
            <a:avLst>
              <a:gd name="adj" fmla="val 7143"/>
            </a:avLst>
          </a:prstGeom>
          <a:solidFill>
            <a:srgbClr val="F5FAFF"/>
          </a:solidFill>
          <a:ln w="12700">
            <a:solidFill>
              <a:srgbClr val="DDDDDD"/>
            </a:solidFill>
            <a:prstDash val="solid"/>
          </a:ln>
          <a:effectLst>
            <a:outerShdw sx="100000" sy="100000" kx="0" ky="0" algn="bl" rotWithShape="0" blurRad="50800" dist="0" dir="16200000">
              <a:srgbClr val="DDDDDD">
                <a:alpha val="75000"/>
              </a:srgbClr>
            </a:outerShdw>
          </a:effectLst>
        </p:spPr>
        <p:txBody>
          <a:bodyPr/>
          <a:p/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1600200"/>
            <a:ext cx="365760" cy="36576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349240" y="1536192"/>
            <a:ext cx="32918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Assign professionals</a:t>
            </a:r>
            <a:endParaRPr lang="en-US" sz="1400" dirty="0"/>
          </a:p>
        </p:txBody>
      </p:sp>
      <p:sp>
        <p:nvSpPr>
          <p:cNvPr id="10" name="Text 6"/>
          <p:cNvSpPr/>
          <p:nvPr/>
        </p:nvSpPr>
        <p:spPr>
          <a:xfrm>
            <a:off x="5349240" y="1874520"/>
            <a:ext cx="329184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Invite qualified speakers and assign them to events with ease.</a:t>
            </a:r>
            <a:endParaRPr lang="en-US" sz="1000" dirty="0"/>
          </a:p>
        </p:txBody>
      </p:sp>
      <p:sp>
        <p:nvSpPr>
          <p:cNvPr id="11" name="Shape 7"/>
          <p:cNvSpPr/>
          <p:nvPr/>
        </p:nvSpPr>
        <p:spPr>
          <a:xfrm>
            <a:off x="457200" y="2926080"/>
            <a:ext cx="4023360" cy="1280160"/>
          </a:xfrm>
          <a:prstGeom prst="roundRect">
            <a:avLst>
              <a:gd name="adj" fmla="val 7143"/>
            </a:avLst>
          </a:prstGeom>
          <a:solidFill>
            <a:srgbClr val="F5FAFF"/>
          </a:solidFill>
          <a:ln w="12700">
            <a:solidFill>
              <a:srgbClr val="DDDDDD"/>
            </a:solidFill>
            <a:prstDash val="solid"/>
          </a:ln>
          <a:effectLst>
            <a:outerShdw sx="100000" sy="100000" kx="0" ky="0" algn="bl" rotWithShape="0" blurRad="50800" dist="0" dir="16200000">
              <a:srgbClr val="DDDDDD">
                <a:alpha val="75000"/>
              </a:srgbClr>
            </a:outerShdw>
          </a:effectLst>
        </p:spPr>
        <p:txBody>
          <a:bodyPr/>
          <a:p/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3154680"/>
            <a:ext cx="365760" cy="36576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143000" y="3090672"/>
            <a:ext cx="32918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Enroll participants</a:t>
            </a:r>
            <a:endParaRPr lang="en-US" sz="1400" dirty="0"/>
          </a:p>
        </p:txBody>
      </p:sp>
      <p:sp>
        <p:nvSpPr>
          <p:cNvPr id="14" name="Text 9"/>
          <p:cNvSpPr/>
          <p:nvPr/>
        </p:nvSpPr>
        <p:spPr>
          <a:xfrm>
            <a:off x="1143000" y="3429000"/>
            <a:ext cx="329184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Participants browse events and enroll in a single click, receiving confirmations instantly.</a:t>
            </a:r>
            <a:endParaRPr lang="en-US" sz="1000" dirty="0"/>
          </a:p>
        </p:txBody>
      </p:sp>
      <p:sp>
        <p:nvSpPr>
          <p:cNvPr id="15" name="Shape 10"/>
          <p:cNvSpPr/>
          <p:nvPr/>
        </p:nvSpPr>
        <p:spPr>
          <a:xfrm>
            <a:off x="4663440" y="2926080"/>
            <a:ext cx="4023360" cy="1280160"/>
          </a:xfrm>
          <a:prstGeom prst="roundRect">
            <a:avLst>
              <a:gd name="adj" fmla="val 7143"/>
            </a:avLst>
          </a:prstGeom>
          <a:solidFill>
            <a:srgbClr val="F5FAFF"/>
          </a:solidFill>
          <a:ln w="12700">
            <a:solidFill>
              <a:srgbClr val="DDDDDD"/>
            </a:solidFill>
            <a:prstDash val="solid"/>
          </a:ln>
          <a:effectLst>
            <a:outerShdw sx="100000" sy="100000" kx="0" ky="0" algn="bl" rotWithShape="0" blurRad="50800" dist="0" dir="16200000">
              <a:srgbClr val="DDDDDD">
                <a:alpha val="75000"/>
              </a:srgbClr>
            </a:outerShdw>
          </a:effectLst>
        </p:spPr>
        <p:txBody>
          <a:bodyPr/>
          <a:p/>
        </p:txBody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0" y="3154680"/>
            <a:ext cx="365760" cy="36576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5349240" y="3090672"/>
            <a:ext cx="329184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Status &amp; feedback</a:t>
            </a:r>
            <a:endParaRPr lang="en-US" sz="1400" dirty="0"/>
          </a:p>
        </p:txBody>
      </p:sp>
      <p:sp>
        <p:nvSpPr>
          <p:cNvPr id="18" name="Text 12"/>
          <p:cNvSpPr/>
          <p:nvPr/>
        </p:nvSpPr>
        <p:spPr>
          <a:xfrm>
            <a:off x="5349240" y="3429000"/>
            <a:ext cx="329184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34495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Professionals update event status; attendees leave ratings and feedback to improve quality.</a:t>
            </a:r>
            <a:endParaRPr lang="en-US" sz="1000" dirty="0"/>
          </a:p>
        </p:txBody>
      </p:sp>
      <p:sp>
        <p:nvSpPr>
          <p:cNvPr id="19" name="Text 13"/>
          <p:cNvSpPr/>
          <p:nvPr/>
        </p:nvSpPr>
        <p:spPr>
          <a:xfrm>
            <a:off x="457200" y="4732020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5"/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Market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The global event management software market is projected to grow from </a:t>
            </a:r>
            <a:pPr indent="0" marL="0">
              <a:buNone/>
            </a:pPr>
            <a:r>
              <a:rPr lang="en-US" sz="1200" b="1" dirty="0">
                <a:solidFill>
                  <a:srgbClr val="97B1DF"/>
                </a:solidFill>
              </a:rPr>
              <a:t>USD 8.40 billion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 in 2024 to </a:t>
            </a:r>
            <a:pPr indent="0" marL="0">
              <a:buNone/>
            </a:pPr>
            <a:r>
              <a:rPr lang="en-US" sz="1200" b="1" dirty="0">
                <a:solidFill>
                  <a:srgbClr val="97B1DF"/>
                </a:solidFill>
              </a:rPr>
              <a:t>USD 17.33 billion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 by 2030 (CAGR 13.2%).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4754880" y="1463040"/>
          <a:ext cx="3931920" cy="256032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5" name="Text 2"/>
          <p:cNvSpPr/>
          <p:nvPr/>
        </p:nvSpPr>
        <p:spPr>
          <a:xfrm>
            <a:off x="457200" y="47320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2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Architecture &amp; Tech Stack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914400" y="1828800"/>
            <a:ext cx="2377440" cy="1097280"/>
          </a:xfrm>
          <a:prstGeom prst="roundRect">
            <a:avLst>
              <a:gd name="adj" fmla="val 8333"/>
            </a:avLst>
          </a:prstGeom>
          <a:solidFill>
            <a:srgbClr val="EEF5FF"/>
          </a:solidFill>
          <a:ln w="12700">
            <a:solidFill>
              <a:srgbClr val="D6E3FF"/>
            </a:solidFill>
            <a:prstDash val="solid"/>
          </a:ln>
        </p:spPr>
        <p:txBody>
          <a:bodyPr/>
          <a:p/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560" y="2057400"/>
            <a:ext cx="365760" cy="36576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08760" y="2057400"/>
            <a:ext cx="17373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Angular Frontend</a:t>
            </a:r>
            <a:endParaRPr lang="en-US" sz="1200" dirty="0"/>
          </a:p>
        </p:txBody>
      </p:sp>
      <p:sp>
        <p:nvSpPr>
          <p:cNvPr id="6" name="Shape 3"/>
          <p:cNvSpPr/>
          <p:nvPr/>
        </p:nvSpPr>
        <p:spPr>
          <a:xfrm>
            <a:off x="3657600" y="1828800"/>
            <a:ext cx="2377440" cy="1097280"/>
          </a:xfrm>
          <a:prstGeom prst="roundRect">
            <a:avLst>
              <a:gd name="adj" fmla="val 8333"/>
            </a:avLst>
          </a:prstGeom>
          <a:solidFill>
            <a:srgbClr val="EEF5FF"/>
          </a:solidFill>
          <a:ln w="12700">
            <a:solidFill>
              <a:srgbClr val="D6E3FF"/>
            </a:solidFill>
            <a:prstDash val="solid"/>
          </a:ln>
        </p:spPr>
        <p:txBody>
          <a:bodyPr/>
          <a:p/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60" y="2057400"/>
            <a:ext cx="365760" cy="36576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251960" y="2057400"/>
            <a:ext cx="17373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Spring Boot API</a:t>
            </a:r>
            <a:endParaRPr lang="en-US" sz="1200" dirty="0"/>
          </a:p>
        </p:txBody>
      </p:sp>
      <p:sp>
        <p:nvSpPr>
          <p:cNvPr id="9" name="Shape 5"/>
          <p:cNvSpPr/>
          <p:nvPr/>
        </p:nvSpPr>
        <p:spPr>
          <a:xfrm>
            <a:off x="6400800" y="1828800"/>
            <a:ext cx="2377440" cy="1097280"/>
          </a:xfrm>
          <a:prstGeom prst="roundRect">
            <a:avLst>
              <a:gd name="adj" fmla="val 8333"/>
            </a:avLst>
          </a:prstGeom>
          <a:solidFill>
            <a:srgbClr val="EEF5FF"/>
          </a:solidFill>
          <a:ln w="12700">
            <a:solidFill>
              <a:srgbClr val="D6E3FF"/>
            </a:solidFill>
            <a:prstDash val="solid"/>
          </a:ln>
        </p:spPr>
        <p:txBody>
          <a:bodyPr/>
          <a:p/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960" y="2057400"/>
            <a:ext cx="365760" cy="36576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995160" y="2057400"/>
            <a:ext cx="17373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MySQL Database</a:t>
            </a:r>
            <a:endParaRPr lang="en-US" sz="1200" dirty="0"/>
          </a:p>
        </p:txBody>
      </p:sp>
      <p:sp>
        <p:nvSpPr>
          <p:cNvPr id="12" name="Shape 7"/>
          <p:cNvSpPr/>
          <p:nvPr/>
        </p:nvSpPr>
        <p:spPr>
          <a:xfrm>
            <a:off x="3200400" y="2240280"/>
            <a:ext cx="731520" cy="182880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3" name="Shape 8"/>
          <p:cNvSpPr/>
          <p:nvPr/>
        </p:nvSpPr>
        <p:spPr>
          <a:xfrm>
            <a:off x="5943600" y="2240280"/>
            <a:ext cx="731520" cy="182880"/>
          </a:xfrm>
          <a:prstGeom prst="rightArrow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4" name="Text 9"/>
          <p:cNvSpPr/>
          <p:nvPr/>
        </p:nvSpPr>
        <p:spPr>
          <a:xfrm>
            <a:off x="640080" y="3291840"/>
            <a:ext cx="8046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97B1DF"/>
                </a:solidFill>
              </a:rPr>
              <a:t>• 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Angular 14: TypeScript, Router, Reactive Forms, SCSS</a:t>
            </a:r>
            <a:endParaRPr lang="en-US" sz="1000" dirty="0"/>
          </a:p>
        </p:txBody>
      </p:sp>
      <p:sp>
        <p:nvSpPr>
          <p:cNvPr id="15" name="Text 10"/>
          <p:cNvSpPr/>
          <p:nvPr/>
        </p:nvSpPr>
        <p:spPr>
          <a:xfrm>
            <a:off x="640080" y="3611880"/>
            <a:ext cx="8046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97B1DF"/>
                </a:solidFill>
              </a:rPr>
              <a:t>• 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Spring Boot 2.7: JWT-based stateless auth and RESTful APIs</a:t>
            </a:r>
            <a:endParaRPr lang="en-US" sz="1000" dirty="0"/>
          </a:p>
        </p:txBody>
      </p:sp>
      <p:sp>
        <p:nvSpPr>
          <p:cNvPr id="16" name="Text 11"/>
          <p:cNvSpPr/>
          <p:nvPr/>
        </p:nvSpPr>
        <p:spPr>
          <a:xfrm>
            <a:off x="640080" y="3931920"/>
            <a:ext cx="8046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97B1DF"/>
                </a:solidFill>
              </a:rPr>
              <a:t>• 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MySQL DB: JPA persistence and transactional integrity</a:t>
            </a:r>
            <a:endParaRPr lang="en-US" sz="1000" dirty="0"/>
          </a:p>
        </p:txBody>
      </p:sp>
      <p:sp>
        <p:nvSpPr>
          <p:cNvPr id="17" name="Text 12"/>
          <p:cNvSpPr/>
          <p:nvPr/>
        </p:nvSpPr>
        <p:spPr>
          <a:xfrm>
            <a:off x="640080" y="4251960"/>
            <a:ext cx="8046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97B1DF"/>
                </a:solidFill>
              </a:rPr>
              <a:t>• 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Role-based access: Institution, Professional, Participant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Features by Role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463040"/>
            <a:ext cx="2834640" cy="2743200"/>
          </a:xfrm>
          <a:prstGeom prst="roundRect">
            <a:avLst>
              <a:gd name="adj" fmla="val 3333"/>
            </a:avLst>
          </a:prstGeom>
          <a:solidFill>
            <a:srgbClr val="F8FAFC"/>
          </a:solidFill>
          <a:ln w="12700">
            <a:solidFill>
              <a:srgbClr val="F0F4F8"/>
            </a:solidFill>
            <a:prstDash val="solid"/>
          </a:ln>
        </p:spPr>
        <p:txBody>
          <a:bodyPr/>
          <a:p/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920" y="1645920"/>
            <a:ext cx="457200" cy="4572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7200" y="2194560"/>
            <a:ext cx="28346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Institution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640080" y="2560320"/>
            <a:ext cx="246888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97B1DF"/>
                </a:solidFill>
              </a:rPr>
              <a:t>• 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Create &amp; schedule events</a:t>
            </a:r>
            <a:endParaRPr lang="en-US" sz="1000" dirty="0"/>
          </a:p>
        </p:txBody>
      </p:sp>
      <p:sp>
        <p:nvSpPr>
          <p:cNvPr id="7" name="Text 4"/>
          <p:cNvSpPr/>
          <p:nvPr/>
        </p:nvSpPr>
        <p:spPr>
          <a:xfrm>
            <a:off x="640080" y="2880360"/>
            <a:ext cx="246888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97B1DF"/>
                </a:solidFill>
              </a:rPr>
              <a:t>• 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Assign professionals &amp; resources</a:t>
            </a:r>
            <a:endParaRPr lang="en-US" sz="1000" dirty="0"/>
          </a:p>
        </p:txBody>
      </p:sp>
      <p:sp>
        <p:nvSpPr>
          <p:cNvPr id="8" name="Text 5"/>
          <p:cNvSpPr/>
          <p:nvPr/>
        </p:nvSpPr>
        <p:spPr>
          <a:xfrm>
            <a:off x="640080" y="3200400"/>
            <a:ext cx="246888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97B1DF"/>
                </a:solidFill>
              </a:rPr>
              <a:t>• 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View enrollments &amp; feedback</a:t>
            </a:r>
            <a:endParaRPr lang="en-US" sz="1000" dirty="0"/>
          </a:p>
        </p:txBody>
      </p:sp>
      <p:sp>
        <p:nvSpPr>
          <p:cNvPr id="9" name="Shape 6"/>
          <p:cNvSpPr/>
          <p:nvPr/>
        </p:nvSpPr>
        <p:spPr>
          <a:xfrm>
            <a:off x="3383280" y="1463040"/>
            <a:ext cx="2834640" cy="2743200"/>
          </a:xfrm>
          <a:prstGeom prst="roundRect">
            <a:avLst>
              <a:gd name="adj" fmla="val 3333"/>
            </a:avLst>
          </a:prstGeom>
          <a:solidFill>
            <a:srgbClr val="F8FAFC"/>
          </a:solidFill>
          <a:ln w="12700">
            <a:solidFill>
              <a:srgbClr val="F0F4F8"/>
            </a:solidFill>
            <a:prstDash val="solid"/>
          </a:ln>
        </p:spPr>
        <p:txBody>
          <a:bodyPr/>
          <a:p/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45920"/>
            <a:ext cx="457200" cy="45720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3383280" y="2194560"/>
            <a:ext cx="28346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Professional</a:t>
            </a:r>
            <a:endParaRPr lang="en-US" sz="1400" dirty="0"/>
          </a:p>
        </p:txBody>
      </p:sp>
      <p:sp>
        <p:nvSpPr>
          <p:cNvPr id="12" name="Text 8"/>
          <p:cNvSpPr/>
          <p:nvPr/>
        </p:nvSpPr>
        <p:spPr>
          <a:xfrm>
            <a:off x="3566160" y="2560320"/>
            <a:ext cx="246888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97B1DF"/>
                </a:solidFill>
              </a:rPr>
              <a:t>• 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See assigned events &amp; resources</a:t>
            </a:r>
            <a:endParaRPr lang="en-US" sz="1000" dirty="0"/>
          </a:p>
        </p:txBody>
      </p:sp>
      <p:sp>
        <p:nvSpPr>
          <p:cNvPr id="13" name="Text 9"/>
          <p:cNvSpPr/>
          <p:nvPr/>
        </p:nvSpPr>
        <p:spPr>
          <a:xfrm>
            <a:off x="3566160" y="2880360"/>
            <a:ext cx="246888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97B1DF"/>
                </a:solidFill>
              </a:rPr>
              <a:t>• 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Update status of events</a:t>
            </a:r>
            <a:endParaRPr lang="en-US" sz="1000" dirty="0"/>
          </a:p>
        </p:txBody>
      </p:sp>
      <p:sp>
        <p:nvSpPr>
          <p:cNvPr id="14" name="Text 10"/>
          <p:cNvSpPr/>
          <p:nvPr/>
        </p:nvSpPr>
        <p:spPr>
          <a:xfrm>
            <a:off x="3566160" y="3200400"/>
            <a:ext cx="246888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97B1DF"/>
                </a:solidFill>
              </a:rPr>
              <a:t>• 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Provide feedback &amp; ratings</a:t>
            </a:r>
            <a:endParaRPr lang="en-US" sz="1000" dirty="0"/>
          </a:p>
        </p:txBody>
      </p:sp>
      <p:sp>
        <p:nvSpPr>
          <p:cNvPr id="15" name="Shape 11"/>
          <p:cNvSpPr/>
          <p:nvPr/>
        </p:nvSpPr>
        <p:spPr>
          <a:xfrm>
            <a:off x="6309360" y="1463040"/>
            <a:ext cx="2834640" cy="2743200"/>
          </a:xfrm>
          <a:prstGeom prst="roundRect">
            <a:avLst>
              <a:gd name="adj" fmla="val 3333"/>
            </a:avLst>
          </a:prstGeom>
          <a:solidFill>
            <a:srgbClr val="F8FAFC"/>
          </a:solidFill>
          <a:ln w="12700">
            <a:solidFill>
              <a:srgbClr val="F0F4F8"/>
            </a:solidFill>
            <a:prstDash val="solid"/>
          </a:ln>
        </p:spPr>
        <p:txBody>
          <a:bodyPr/>
          <a:p/>
        </p:txBody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0" y="1645920"/>
            <a:ext cx="457200" cy="45720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6309360" y="2194560"/>
            <a:ext cx="28346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Participant</a:t>
            </a:r>
            <a:endParaRPr lang="en-US" sz="1400" dirty="0"/>
          </a:p>
        </p:txBody>
      </p:sp>
      <p:sp>
        <p:nvSpPr>
          <p:cNvPr id="18" name="Text 13"/>
          <p:cNvSpPr/>
          <p:nvPr/>
        </p:nvSpPr>
        <p:spPr>
          <a:xfrm>
            <a:off x="6492240" y="2560320"/>
            <a:ext cx="246888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97B1DF"/>
                </a:solidFill>
              </a:rPr>
              <a:t>• 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Browse &amp; enroll easily</a:t>
            </a:r>
            <a:endParaRPr lang="en-US" sz="1000" dirty="0"/>
          </a:p>
        </p:txBody>
      </p:sp>
      <p:sp>
        <p:nvSpPr>
          <p:cNvPr id="19" name="Text 14"/>
          <p:cNvSpPr/>
          <p:nvPr/>
        </p:nvSpPr>
        <p:spPr>
          <a:xfrm>
            <a:off x="6492240" y="2880360"/>
            <a:ext cx="246888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97B1DF"/>
                </a:solidFill>
              </a:rPr>
              <a:t>• 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Mobile reminders &amp; QR check‑in</a:t>
            </a:r>
            <a:endParaRPr lang="en-US" sz="1000" dirty="0"/>
          </a:p>
        </p:txBody>
      </p:sp>
      <p:sp>
        <p:nvSpPr>
          <p:cNvPr id="20" name="Text 15"/>
          <p:cNvSpPr/>
          <p:nvPr/>
        </p:nvSpPr>
        <p:spPr>
          <a:xfrm>
            <a:off x="6492240" y="3200400"/>
            <a:ext cx="246888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97B1DF"/>
                </a:solidFill>
              </a:rPr>
              <a:t>• 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Leave feedback &amp; ratings</a:t>
            </a:r>
            <a:endParaRPr lang="en-US" sz="1000" dirty="0"/>
          </a:p>
        </p:txBody>
      </p:sp>
      <p:sp>
        <p:nvSpPr>
          <p:cNvPr id="21" name="Text 16"/>
          <p:cNvSpPr/>
          <p:nvPr/>
        </p:nvSpPr>
        <p:spPr>
          <a:xfrm>
            <a:off x="457200" y="47320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4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 Journey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548640" y="1828800"/>
            <a:ext cx="548640" cy="548640"/>
          </a:xfrm>
          <a:prstGeom prst="ellipse">
            <a:avLst/>
          </a:prstGeom>
          <a:solidFill>
            <a:srgbClr val="E6F0FA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512" y="1920240"/>
            <a:ext cx="310896" cy="31089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82880" y="2468880"/>
            <a:ext cx="12801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Create Event</a:t>
            </a:r>
            <a:endParaRPr lang="en-US" sz="900" dirty="0"/>
          </a:p>
        </p:txBody>
      </p:sp>
      <p:sp>
        <p:nvSpPr>
          <p:cNvPr id="6" name="Shape 3"/>
          <p:cNvSpPr/>
          <p:nvPr/>
        </p:nvSpPr>
        <p:spPr>
          <a:xfrm>
            <a:off x="1097280" y="2093976"/>
            <a:ext cx="1097280" cy="36576"/>
          </a:xfrm>
          <a:prstGeom prst="rect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7" name="Shape 4"/>
          <p:cNvSpPr/>
          <p:nvPr/>
        </p:nvSpPr>
        <p:spPr>
          <a:xfrm>
            <a:off x="2194560" y="1828800"/>
            <a:ext cx="548640" cy="548640"/>
          </a:xfrm>
          <a:prstGeom prst="ellipse">
            <a:avLst/>
          </a:prstGeom>
          <a:solidFill>
            <a:srgbClr val="E6F0FA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32" y="1920240"/>
            <a:ext cx="310896" cy="31089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828800" y="2468880"/>
            <a:ext cx="12801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Assign Pro</a:t>
            </a:r>
            <a:endParaRPr lang="en-US" sz="900" dirty="0"/>
          </a:p>
        </p:txBody>
      </p:sp>
      <p:sp>
        <p:nvSpPr>
          <p:cNvPr id="10" name="Shape 6"/>
          <p:cNvSpPr/>
          <p:nvPr/>
        </p:nvSpPr>
        <p:spPr>
          <a:xfrm>
            <a:off x="2743200" y="2093976"/>
            <a:ext cx="1097280" cy="36576"/>
          </a:xfrm>
          <a:prstGeom prst="rect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1" name="Shape 7"/>
          <p:cNvSpPr/>
          <p:nvPr/>
        </p:nvSpPr>
        <p:spPr>
          <a:xfrm>
            <a:off x="3840480" y="1828800"/>
            <a:ext cx="548640" cy="548640"/>
          </a:xfrm>
          <a:prstGeom prst="ellipse">
            <a:avLst/>
          </a:prstGeom>
          <a:solidFill>
            <a:srgbClr val="E6F0FA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352" y="1920240"/>
            <a:ext cx="310896" cy="310896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474720" y="2468880"/>
            <a:ext cx="12801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Enroll</a:t>
            </a:r>
            <a:endParaRPr lang="en-US" sz="900" dirty="0"/>
          </a:p>
        </p:txBody>
      </p:sp>
      <p:sp>
        <p:nvSpPr>
          <p:cNvPr id="14" name="Shape 9"/>
          <p:cNvSpPr/>
          <p:nvPr/>
        </p:nvSpPr>
        <p:spPr>
          <a:xfrm>
            <a:off x="4389120" y="2093976"/>
            <a:ext cx="1097280" cy="36576"/>
          </a:xfrm>
          <a:prstGeom prst="rect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5" name="Shape 10"/>
          <p:cNvSpPr/>
          <p:nvPr/>
        </p:nvSpPr>
        <p:spPr>
          <a:xfrm>
            <a:off x="5486400" y="1828800"/>
            <a:ext cx="548640" cy="548640"/>
          </a:xfrm>
          <a:prstGeom prst="ellipse">
            <a:avLst/>
          </a:prstGeom>
          <a:solidFill>
            <a:srgbClr val="E6F0FA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272" y="1920240"/>
            <a:ext cx="310896" cy="310896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5120640" y="2468880"/>
            <a:ext cx="12801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Update Status</a:t>
            </a:r>
            <a:endParaRPr lang="en-US" sz="900" dirty="0"/>
          </a:p>
        </p:txBody>
      </p:sp>
      <p:sp>
        <p:nvSpPr>
          <p:cNvPr id="18" name="Shape 12"/>
          <p:cNvSpPr/>
          <p:nvPr/>
        </p:nvSpPr>
        <p:spPr>
          <a:xfrm>
            <a:off x="6035040" y="2093976"/>
            <a:ext cx="1097280" cy="36576"/>
          </a:xfrm>
          <a:prstGeom prst="rect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9" name="Shape 13"/>
          <p:cNvSpPr/>
          <p:nvPr/>
        </p:nvSpPr>
        <p:spPr>
          <a:xfrm>
            <a:off x="7132320" y="1828800"/>
            <a:ext cx="548640" cy="548640"/>
          </a:xfrm>
          <a:prstGeom prst="ellipse">
            <a:avLst/>
          </a:prstGeom>
          <a:solidFill>
            <a:srgbClr val="E6F0FA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192" y="1920240"/>
            <a:ext cx="310896" cy="310896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6766560" y="2468880"/>
            <a:ext cx="12801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</a:rPr>
              <a:t>Feedback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Benefits &amp; Analytics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463040"/>
            <a:ext cx="2834640" cy="2651760"/>
          </a:xfrm>
          <a:prstGeom prst="roundRect">
            <a:avLst>
              <a:gd name="adj" fmla="val 3448"/>
            </a:avLst>
          </a:prstGeom>
          <a:solidFill>
            <a:srgbClr val="F7FAFC"/>
          </a:solidFill>
          <a:ln w="12700">
            <a:solidFill>
              <a:srgbClr val="E0E8F0"/>
            </a:solidFill>
            <a:prstDash val="solid"/>
          </a:ln>
        </p:spPr>
        <p:txBody>
          <a:bodyPr/>
          <a:p/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920" y="1645920"/>
            <a:ext cx="411480" cy="41148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7200" y="2103120"/>
            <a:ext cx="28346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30A18"/>
                </a:solidFill>
              </a:rPr>
              <a:t>Administrators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640080" y="2468880"/>
            <a:ext cx="24688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97B1DF"/>
                </a:solidFill>
              </a:rPr>
              <a:t>• 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Centralised workflows &amp; automated tasks</a:t>
            </a:r>
            <a:endParaRPr lang="en-US" sz="1000" dirty="0"/>
          </a:p>
        </p:txBody>
      </p:sp>
      <p:sp>
        <p:nvSpPr>
          <p:cNvPr id="7" name="Text 4"/>
          <p:cNvSpPr/>
          <p:nvPr/>
        </p:nvSpPr>
        <p:spPr>
          <a:xfrm>
            <a:off x="640080" y="2788920"/>
            <a:ext cx="24688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97B1DF"/>
                </a:solidFill>
              </a:rPr>
              <a:t>• 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Efficient resource &amp; budget management</a:t>
            </a:r>
            <a:endParaRPr lang="en-US" sz="1000" dirty="0"/>
          </a:p>
        </p:txBody>
      </p:sp>
      <p:sp>
        <p:nvSpPr>
          <p:cNvPr id="8" name="Text 5"/>
          <p:cNvSpPr/>
          <p:nvPr/>
        </p:nvSpPr>
        <p:spPr>
          <a:xfrm>
            <a:off x="640080" y="3108960"/>
            <a:ext cx="24688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97B1DF"/>
                </a:solidFill>
              </a:rPr>
              <a:t>• 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Real-time dashboards &amp; reporting</a:t>
            </a:r>
            <a:endParaRPr lang="en-US" sz="1000" dirty="0"/>
          </a:p>
        </p:txBody>
      </p:sp>
      <p:sp>
        <p:nvSpPr>
          <p:cNvPr id="9" name="Shape 6"/>
          <p:cNvSpPr/>
          <p:nvPr/>
        </p:nvSpPr>
        <p:spPr>
          <a:xfrm>
            <a:off x="3383280" y="1463040"/>
            <a:ext cx="2834640" cy="2651760"/>
          </a:xfrm>
          <a:prstGeom prst="roundRect">
            <a:avLst>
              <a:gd name="adj" fmla="val 3448"/>
            </a:avLst>
          </a:prstGeom>
          <a:solidFill>
            <a:srgbClr val="F7FAFC"/>
          </a:solidFill>
          <a:ln w="12700">
            <a:solidFill>
              <a:srgbClr val="E0E8F0"/>
            </a:solidFill>
            <a:prstDash val="solid"/>
          </a:ln>
        </p:spPr>
        <p:txBody>
          <a:bodyPr/>
          <a:p/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45920"/>
            <a:ext cx="411480" cy="41148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3383280" y="2103120"/>
            <a:ext cx="28346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30A18"/>
                </a:solidFill>
              </a:rPr>
              <a:t>Professionals</a:t>
            </a:r>
            <a:endParaRPr lang="en-US" sz="1400" dirty="0"/>
          </a:p>
        </p:txBody>
      </p:sp>
      <p:sp>
        <p:nvSpPr>
          <p:cNvPr id="12" name="Text 8"/>
          <p:cNvSpPr/>
          <p:nvPr/>
        </p:nvSpPr>
        <p:spPr>
          <a:xfrm>
            <a:off x="3566160" y="2468880"/>
            <a:ext cx="24688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97B1DF"/>
                </a:solidFill>
              </a:rPr>
              <a:t>• 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Clear assignments &amp; resource access</a:t>
            </a:r>
            <a:endParaRPr lang="en-US" sz="1000" dirty="0"/>
          </a:p>
        </p:txBody>
      </p:sp>
      <p:sp>
        <p:nvSpPr>
          <p:cNvPr id="13" name="Text 9"/>
          <p:cNvSpPr/>
          <p:nvPr/>
        </p:nvSpPr>
        <p:spPr>
          <a:xfrm>
            <a:off x="3566160" y="2788920"/>
            <a:ext cx="24688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97B1DF"/>
                </a:solidFill>
              </a:rPr>
              <a:t>• 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Transparent status updates</a:t>
            </a:r>
            <a:endParaRPr lang="en-US" sz="1000" dirty="0"/>
          </a:p>
        </p:txBody>
      </p:sp>
      <p:sp>
        <p:nvSpPr>
          <p:cNvPr id="14" name="Text 10"/>
          <p:cNvSpPr/>
          <p:nvPr/>
        </p:nvSpPr>
        <p:spPr>
          <a:xfrm>
            <a:off x="3566160" y="3108960"/>
            <a:ext cx="24688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97B1DF"/>
                </a:solidFill>
              </a:rPr>
              <a:t>• 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Efficient feedback capture</a:t>
            </a:r>
            <a:endParaRPr lang="en-US" sz="1000" dirty="0"/>
          </a:p>
        </p:txBody>
      </p:sp>
      <p:sp>
        <p:nvSpPr>
          <p:cNvPr id="15" name="Shape 11"/>
          <p:cNvSpPr/>
          <p:nvPr/>
        </p:nvSpPr>
        <p:spPr>
          <a:xfrm>
            <a:off x="6309360" y="1463040"/>
            <a:ext cx="2834640" cy="2651760"/>
          </a:xfrm>
          <a:prstGeom prst="roundRect">
            <a:avLst>
              <a:gd name="adj" fmla="val 3448"/>
            </a:avLst>
          </a:prstGeom>
          <a:solidFill>
            <a:srgbClr val="F7FAFC"/>
          </a:solidFill>
          <a:ln w="12700">
            <a:solidFill>
              <a:srgbClr val="E0E8F0"/>
            </a:solidFill>
            <a:prstDash val="solid"/>
          </a:ln>
        </p:spPr>
        <p:txBody>
          <a:bodyPr/>
          <a:p/>
        </p:txBody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0" y="1645920"/>
            <a:ext cx="411480" cy="41148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6309360" y="2103120"/>
            <a:ext cx="28346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30A18"/>
                </a:solidFill>
              </a:rPr>
              <a:t>Participants</a:t>
            </a:r>
            <a:endParaRPr lang="en-US" sz="1400" dirty="0"/>
          </a:p>
        </p:txBody>
      </p:sp>
      <p:sp>
        <p:nvSpPr>
          <p:cNvPr id="18" name="Text 13"/>
          <p:cNvSpPr/>
          <p:nvPr/>
        </p:nvSpPr>
        <p:spPr>
          <a:xfrm>
            <a:off x="6492240" y="2468880"/>
            <a:ext cx="24688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97B1DF"/>
                </a:solidFill>
              </a:rPr>
              <a:t>• 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Simple mobile registration</a:t>
            </a:r>
            <a:endParaRPr lang="en-US" sz="1000" dirty="0"/>
          </a:p>
        </p:txBody>
      </p:sp>
      <p:sp>
        <p:nvSpPr>
          <p:cNvPr id="19" name="Text 14"/>
          <p:cNvSpPr/>
          <p:nvPr/>
        </p:nvSpPr>
        <p:spPr>
          <a:xfrm>
            <a:off x="6492240" y="2788920"/>
            <a:ext cx="24688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97B1DF"/>
                </a:solidFill>
              </a:rPr>
              <a:t>• 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Notifications &amp; QR check‑in</a:t>
            </a:r>
            <a:endParaRPr lang="en-US" sz="1000" dirty="0"/>
          </a:p>
        </p:txBody>
      </p:sp>
      <p:sp>
        <p:nvSpPr>
          <p:cNvPr id="20" name="Text 15"/>
          <p:cNvSpPr/>
          <p:nvPr/>
        </p:nvSpPr>
        <p:spPr>
          <a:xfrm>
            <a:off x="6492240" y="3108960"/>
            <a:ext cx="24688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97B1DF"/>
                </a:solidFill>
              </a:rPr>
              <a:t>• 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</a:rPr>
              <a:t>Transparent status &amp; ratings</a:t>
            </a:r>
            <a:endParaRPr lang="en-US" sz="1000" dirty="0"/>
          </a:p>
        </p:txBody>
      </p:sp>
      <p:sp>
        <p:nvSpPr>
          <p:cNvPr id="21" name="Shape 16"/>
          <p:cNvSpPr/>
          <p:nvPr/>
        </p:nvSpPr>
        <p:spPr>
          <a:xfrm>
            <a:off x="457200" y="4389120"/>
            <a:ext cx="8686800" cy="548640"/>
          </a:xfrm>
          <a:prstGeom prst="roundRect">
            <a:avLst>
              <a:gd name="adj" fmla="val 16667"/>
            </a:avLst>
          </a:prstGeom>
          <a:solidFill>
            <a:srgbClr val="EFF8FF"/>
          </a:solidFill>
          <a:ln w="12700">
            <a:solidFill>
              <a:srgbClr val="DCEAF5"/>
            </a:solidFill>
            <a:prstDash val="solid"/>
          </a:ln>
        </p:spPr>
        <p:txBody>
          <a:bodyPr/>
          <a:p/>
        </p:txBody>
      </p:sp>
      <p:sp>
        <p:nvSpPr>
          <p:cNvPr id="22" name="Text 17"/>
          <p:cNvSpPr/>
          <p:nvPr/>
        </p:nvSpPr>
        <p:spPr>
          <a:xfrm>
            <a:off x="548640" y="4434840"/>
            <a:ext cx="8503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Analytics &amp; Insights: 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Automated surveys, engagement metrics and central dashboards enable continuous improvement.</a:t>
            </a:r>
            <a:endParaRPr lang="en-US" sz="1200" dirty="0"/>
          </a:p>
        </p:txBody>
      </p:sp>
      <p:sp>
        <p:nvSpPr>
          <p:cNvPr id="23" name="Text 18"/>
          <p:cNvSpPr/>
          <p:nvPr/>
        </p:nvSpPr>
        <p:spPr>
          <a:xfrm>
            <a:off x="457200" y="473202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4472C4"/>
                </a:solidFill>
                <a:hlinkClick r:id="rId4"/>
              </a:rPr>
              <a:t>[5]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Future Work &amp; Recommendations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1554480"/>
            <a:ext cx="320040" cy="3200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05840" y="1554480"/>
            <a:ext cx="4480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Reminders &amp; calendar integration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1005840" y="1810512"/>
            <a:ext cx="69494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5566"/>
                </a:solidFill>
              </a:rPr>
              <a:t>Add push notifications and calendar sync so attendees never miss an event.</a:t>
            </a:r>
            <a:endParaRPr lang="en-US" sz="10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240280"/>
            <a:ext cx="320040" cy="32004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005840" y="2240280"/>
            <a:ext cx="4480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Digital certificates &amp; badges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1005840" y="2496312"/>
            <a:ext cx="69494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5566"/>
                </a:solidFill>
              </a:rPr>
              <a:t>Issue verifiable certificates and badges upon completion of workshops.</a:t>
            </a:r>
            <a:endParaRPr lang="en-US" sz="10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2926080"/>
            <a:ext cx="320040" cy="32004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05840" y="2926080"/>
            <a:ext cx="4480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Advanced analytics &amp; dashboards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1005840" y="3182112"/>
            <a:ext cx="69494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5566"/>
                </a:solidFill>
              </a:rPr>
              <a:t>Introduce deeper insights, trend analysis and performance dashboards.</a:t>
            </a:r>
            <a:endParaRPr lang="en-US" sz="10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3611880"/>
            <a:ext cx="320040" cy="32004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05840" y="3611880"/>
            <a:ext cx="4480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Waitlists &amp; capacity planning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1005840" y="3867912"/>
            <a:ext cx="69494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5566"/>
                </a:solidFill>
              </a:rPr>
              <a:t>Manage over‑subscribed events with waitlists and capacity optimisation.</a:t>
            </a:r>
            <a:endParaRPr lang="en-US" sz="100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4297680"/>
            <a:ext cx="320040" cy="32004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005840" y="4297680"/>
            <a:ext cx="44805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External API integrations</a:t>
            </a:r>
            <a:endParaRPr lang="en-US" sz="1200" dirty="0"/>
          </a:p>
        </p:txBody>
      </p:sp>
      <p:sp>
        <p:nvSpPr>
          <p:cNvPr id="17" name="Text 10"/>
          <p:cNvSpPr/>
          <p:nvPr/>
        </p:nvSpPr>
        <p:spPr>
          <a:xfrm>
            <a:off x="1005840" y="4553712"/>
            <a:ext cx="69494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445566"/>
                </a:solidFill>
              </a:rPr>
              <a:t>Integrate payments, messaging and scheduling services for a seamless experience.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2025-10-08T08:23:19Z</dcterms:created>
  <dcterms:modified xsi:type="dcterms:W3CDTF">2025-10-08T08:23:19Z</dcterms:modified>
</cp:coreProperties>
</file>