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1"/>
  </p:sldMasterIdLst>
  <p:notesMasterIdLst>
    <p:notesMasterId r:id="rId14"/>
  </p:notesMasterIdLst>
  <p:sldIdLst>
    <p:sldId id="256" r:id="rId2"/>
    <p:sldId id="257" r:id="rId3"/>
    <p:sldId id="258" r:id="rId4"/>
    <p:sldId id="259" r:id="rId5"/>
    <p:sldId id="264" r:id="rId6"/>
    <p:sldId id="260" r:id="rId7"/>
    <p:sldId id="265" r:id="rId8"/>
    <p:sldId id="261" r:id="rId9"/>
    <p:sldId id="266" r:id="rId10"/>
    <p:sldId id="267" r:id="rId11"/>
    <p:sldId id="262" r:id="rId12"/>
    <p:sldId id="26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Roboto" panose="020B0604020202020204" charset="0"/>
      <p:regular r:id="rId19"/>
      <p:bold r:id="rId20"/>
      <p:italic r:id="rId21"/>
      <p:boldItalic r:id="rId22"/>
    </p:embeddedFont>
    <p:embeddedFont>
      <p:font typeface="Roboto Light"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192"/>
    <a:srgbClr val="0558FF"/>
    <a:srgbClr val="E169E1"/>
    <a:srgbClr val="00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85" d="100"/>
          <a:sy n="85"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 name="Shape 2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96803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514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Shape 3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2212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23698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3926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Shape 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3218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
        <p:cNvGrpSpPr/>
        <p:nvPr/>
      </p:nvGrpSpPr>
      <p:grpSpPr>
        <a:xfrm>
          <a:off x="0" y="0"/>
          <a:ext cx="0" cy="0"/>
          <a:chOff x="0" y="0"/>
          <a:chExt cx="0" cy="0"/>
        </a:xfrm>
      </p:grpSpPr>
      <p:cxnSp>
        <p:nvCxnSpPr>
          <p:cNvPr id="8" name="Shape 8"/>
          <p:cNvCxnSpPr/>
          <p:nvPr/>
        </p:nvCxnSpPr>
        <p:spPr>
          <a:xfrm>
            <a:off x="2090275" y="1579663"/>
            <a:ext cx="0" cy="654000"/>
          </a:xfrm>
          <a:prstGeom prst="straightConnector1">
            <a:avLst/>
          </a:prstGeom>
          <a:noFill/>
          <a:ln w="9525" cap="flat" cmpd="sng">
            <a:solidFill>
              <a:srgbClr val="C8C8C8"/>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
        <p:cNvGrpSpPr/>
        <p:nvPr/>
      </p:nvGrpSpPr>
      <p:grpSpPr>
        <a:xfrm>
          <a:off x="0" y="0"/>
          <a:ext cx="0" cy="0"/>
          <a:chOff x="0" y="0"/>
          <a:chExt cx="0" cy="0"/>
        </a:xfrm>
      </p:grpSpPr>
      <p:cxnSp>
        <p:nvCxnSpPr>
          <p:cNvPr id="11" name="Shape 11"/>
          <p:cNvCxnSpPr/>
          <p:nvPr/>
        </p:nvCxnSpPr>
        <p:spPr>
          <a:xfrm>
            <a:off x="87300" y="4949800"/>
            <a:ext cx="8969400" cy="0"/>
          </a:xfrm>
          <a:prstGeom prst="straightConnector1">
            <a:avLst/>
          </a:prstGeom>
          <a:noFill/>
          <a:ln w="9525" cap="flat" cmpd="sng">
            <a:solidFill>
              <a:srgbClr val="C8C8C8"/>
            </a:solidFill>
            <a:prstDash val="solid"/>
            <a:round/>
            <a:headEnd type="none" w="sm" len="sm"/>
            <a:tailEnd type="none" w="sm" len="sm"/>
          </a:ln>
        </p:spPr>
      </p:cxnSp>
      <p:sp>
        <p:nvSpPr>
          <p:cNvPr id="13" name="Shape 13"/>
          <p:cNvSpPr txBox="1"/>
          <p:nvPr/>
        </p:nvSpPr>
        <p:spPr>
          <a:xfrm>
            <a:off x="87300" y="4911600"/>
            <a:ext cx="475200" cy="20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505050"/>
                </a:solidFill>
                <a:latin typeface="Roboto Light"/>
                <a:ea typeface="Roboto Light"/>
                <a:cs typeface="Roboto Light"/>
                <a:sym typeface="Roboto Light"/>
              </a:rPr>
              <a:t>Page </a:t>
            </a:r>
            <a:fld id="{00000000-1234-1234-1234-123412341234}" type="slidenum">
              <a:rPr lang="en-US" sz="600" b="0" i="0" u="none" strike="noStrike" cap="none">
                <a:solidFill>
                  <a:srgbClr val="505050"/>
                </a:solidFill>
                <a:latin typeface="Roboto Light"/>
                <a:ea typeface="Roboto Light"/>
                <a:cs typeface="Roboto Light"/>
                <a:sym typeface="Roboto Light"/>
              </a:rPr>
              <a:t>‹#›</a:t>
            </a:fld>
            <a:endParaRPr sz="600" b="0" i="0" u="none" strike="noStrike" cap="none">
              <a:solidFill>
                <a:srgbClr val="50505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05050"/>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tfinder.m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9" name="Rectangle 4">
            <a:extLst>
              <a:ext uri="{FF2B5EF4-FFF2-40B4-BE49-F238E27FC236}">
                <a16:creationId xmlns:a16="http://schemas.microsoft.com/office/drawing/2014/main" id="{C35F8E1E-622D-47E0-854F-766427FB08CA}"/>
              </a:ext>
            </a:extLst>
          </p:cNvPr>
          <p:cNvSpPr>
            <a:spLocks noChangeArrowheads="1"/>
          </p:cNvSpPr>
          <p:nvPr/>
        </p:nvSpPr>
        <p:spPr bwMode="gray">
          <a:xfrm>
            <a:off x="5362855" y="1373876"/>
            <a:ext cx="811689" cy="79712"/>
          </a:xfrm>
          <a:prstGeom prst="rect">
            <a:avLst/>
          </a:prstGeom>
          <a:noFill/>
          <a:ln w="9525">
            <a:noFill/>
            <a:miter lim="800000"/>
            <a:headEnd/>
            <a:tailEnd/>
          </a:ln>
        </p:spPr>
        <p:txBody>
          <a:bodyPr lIns="0" tIns="0" rIns="0" bIns="0" anchor="ctr"/>
          <a:lstStyle/>
          <a:p>
            <a:pPr algn="ctr" defTabSz="801688" fontAlgn="auto">
              <a:spcBef>
                <a:spcPts val="0"/>
              </a:spcBef>
              <a:spcAft>
                <a:spcPts val="0"/>
              </a:spcAft>
            </a:pPr>
            <a:r>
              <a:rPr lang="en-US" sz="2000" b="1" dirty="0">
                <a:solidFill>
                  <a:schemeClr val="bg1"/>
                </a:solidFill>
                <a:latin typeface="Calibri" panose="020F0502020204030204" pitchFamily="34" charset="0"/>
                <a:cs typeface="Calibri" panose="020F0502020204030204" pitchFamily="34" charset="0"/>
              </a:rPr>
              <a:t>Final Report</a:t>
            </a:r>
          </a:p>
          <a:p>
            <a:pPr algn="ctr" defTabSz="801688" fontAlgn="auto">
              <a:spcBef>
                <a:spcPts val="0"/>
              </a:spcBef>
              <a:spcAft>
                <a:spcPts val="0"/>
              </a:spcAft>
            </a:pPr>
            <a:endParaRPr lang="en-US" sz="2000" b="1" dirty="0">
              <a:solidFill>
                <a:schemeClr val="bg1"/>
              </a:solidFill>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CF4405CA-2480-4A88-898F-3F355588410F}"/>
              </a:ext>
            </a:extLst>
          </p:cNvPr>
          <p:cNvGrpSpPr/>
          <p:nvPr/>
        </p:nvGrpSpPr>
        <p:grpSpPr>
          <a:xfrm>
            <a:off x="-2500" y="0"/>
            <a:ext cx="2769554" cy="5143500"/>
            <a:chOff x="92912" y="483774"/>
            <a:chExt cx="2218553" cy="4519838"/>
          </a:xfrm>
        </p:grpSpPr>
        <p:pic>
          <p:nvPicPr>
            <p:cNvPr id="1026" name="Picture 2" descr="Registering your dog or cat | City of Fremantle">
              <a:extLst>
                <a:ext uri="{FF2B5EF4-FFF2-40B4-BE49-F238E27FC236}">
                  <a16:creationId xmlns:a16="http://schemas.microsoft.com/office/drawing/2014/main" id="{C021A7C0-7599-44EB-89C2-A5EDAE543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4" y="483774"/>
              <a:ext cx="2218551" cy="16465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5 Tips for Bringing Cat and Dog Together | Pets World">
              <a:extLst>
                <a:ext uri="{FF2B5EF4-FFF2-40B4-BE49-F238E27FC236}">
                  <a16:creationId xmlns:a16="http://schemas.microsoft.com/office/drawing/2014/main" id="{B5075153-F9CF-4BF8-BAD6-745F4ACBB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13" y="3347510"/>
              <a:ext cx="2218552" cy="165610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cret Language of Dogs">
              <a:extLst>
                <a:ext uri="{FF2B5EF4-FFF2-40B4-BE49-F238E27FC236}">
                  <a16:creationId xmlns:a16="http://schemas.microsoft.com/office/drawing/2014/main" id="{D0FBDBEB-EAAD-4D75-898F-58EEAC2BDC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12" y="2113522"/>
              <a:ext cx="2218553" cy="123398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Rectangle 3">
            <a:extLst>
              <a:ext uri="{FF2B5EF4-FFF2-40B4-BE49-F238E27FC236}">
                <a16:creationId xmlns:a16="http://schemas.microsoft.com/office/drawing/2014/main" id="{CC5310CF-EDFF-4CB0-858F-1FE4C2C1574D}"/>
              </a:ext>
            </a:extLst>
          </p:cNvPr>
          <p:cNvSpPr/>
          <p:nvPr/>
        </p:nvSpPr>
        <p:spPr>
          <a:xfrm>
            <a:off x="3469627" y="1643377"/>
            <a:ext cx="4881862" cy="1938992"/>
          </a:xfrm>
          <a:prstGeom prst="rect">
            <a:avLst/>
          </a:prstGeom>
        </p:spPr>
        <p:txBody>
          <a:bodyPr wrap="square">
            <a:spAutoFit/>
          </a:bodyPr>
          <a:lstStyle/>
          <a:p>
            <a:pPr algn="ctr" fontAlgn="base"/>
            <a:r>
              <a:rPr lang="en-US" sz="2400" b="1" dirty="0" err="1">
                <a:solidFill>
                  <a:srgbClr val="002060"/>
                </a:solidFill>
                <a:latin typeface="Calibri" panose="020F0502020204030204" pitchFamily="34" charset="0"/>
                <a:cs typeface="Calibri" panose="020F0502020204030204" pitchFamily="34" charset="0"/>
              </a:rPr>
              <a:t>PetFinder</a:t>
            </a:r>
            <a:r>
              <a:rPr lang="en-US" sz="2400" b="1" dirty="0">
                <a:solidFill>
                  <a:srgbClr val="002060"/>
                </a:solidFill>
                <a:latin typeface="Calibri" panose="020F0502020204030204" pitchFamily="34" charset="0"/>
                <a:cs typeface="Calibri" panose="020F0502020204030204" pitchFamily="34" charset="0"/>
              </a:rPr>
              <a:t> Adoption Prediction</a:t>
            </a:r>
          </a:p>
          <a:p>
            <a:pPr algn="ctr" fontAlgn="base"/>
            <a:endParaRPr lang="en-US" sz="2400" b="1" dirty="0">
              <a:solidFill>
                <a:srgbClr val="002060"/>
              </a:solidFill>
              <a:latin typeface="Calibri" panose="020F0502020204030204" pitchFamily="34" charset="0"/>
              <a:cs typeface="Calibri" panose="020F0502020204030204" pitchFamily="34" charset="0"/>
            </a:endParaRPr>
          </a:p>
          <a:p>
            <a:pPr algn="ctr" fontAlgn="base"/>
            <a:endParaRPr lang="en-US" sz="2400" b="1" dirty="0">
              <a:solidFill>
                <a:srgbClr val="002060"/>
              </a:solidFill>
              <a:latin typeface="Calibri" panose="020F0502020204030204" pitchFamily="34" charset="0"/>
              <a:cs typeface="Calibri" panose="020F0502020204030204" pitchFamily="34" charset="0"/>
            </a:endParaRPr>
          </a:p>
          <a:p>
            <a:pPr algn="ctr" fontAlgn="base"/>
            <a:r>
              <a:rPr lang="en-US" sz="2400" i="1" dirty="0">
                <a:solidFill>
                  <a:srgbClr val="002060"/>
                </a:solidFill>
                <a:latin typeface="Calibri" panose="020F0502020204030204" pitchFamily="34" charset="0"/>
                <a:cs typeface="Calibri" panose="020F0502020204030204" pitchFamily="34" charset="0"/>
              </a:rPr>
              <a:t>How cute is that doggy </a:t>
            </a:r>
          </a:p>
          <a:p>
            <a:pPr algn="ctr" fontAlgn="base"/>
            <a:r>
              <a:rPr lang="en-US" sz="2400" i="1" dirty="0">
                <a:solidFill>
                  <a:srgbClr val="002060"/>
                </a:solidFill>
                <a:latin typeface="Calibri" panose="020F0502020204030204" pitchFamily="34" charset="0"/>
                <a:cs typeface="Calibri" panose="020F0502020204030204" pitchFamily="34" charset="0"/>
              </a:rPr>
              <a:t>in the shelter?</a:t>
            </a:r>
          </a:p>
        </p:txBody>
      </p:sp>
      <p:cxnSp>
        <p:nvCxnSpPr>
          <p:cNvPr id="7" name="Straight Connector 6">
            <a:extLst>
              <a:ext uri="{FF2B5EF4-FFF2-40B4-BE49-F238E27FC236}">
                <a16:creationId xmlns:a16="http://schemas.microsoft.com/office/drawing/2014/main" id="{D04FF27E-F6D7-4023-BA1D-1201FBE1B941}"/>
              </a:ext>
            </a:extLst>
          </p:cNvPr>
          <p:cNvCxnSpPr>
            <a:cxnSpLocks/>
          </p:cNvCxnSpPr>
          <p:nvPr/>
        </p:nvCxnSpPr>
        <p:spPr>
          <a:xfrm flipH="1">
            <a:off x="1" y="1854626"/>
            <a:ext cx="276705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90781B-A8D1-4C97-AD72-8C20E6BF407C}"/>
              </a:ext>
            </a:extLst>
          </p:cNvPr>
          <p:cNvCxnSpPr>
            <a:cxnSpLocks/>
          </p:cNvCxnSpPr>
          <p:nvPr/>
        </p:nvCxnSpPr>
        <p:spPr>
          <a:xfrm flipH="1">
            <a:off x="9279" y="3279236"/>
            <a:ext cx="276705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0585847-8530-47B6-8F02-834F6A21CAC2}"/>
              </a:ext>
            </a:extLst>
          </p:cNvPr>
          <p:cNvSpPr/>
          <p:nvPr/>
        </p:nvSpPr>
        <p:spPr>
          <a:xfrm>
            <a:off x="2965835" y="208749"/>
            <a:ext cx="5963478" cy="4721055"/>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F21D9855-F1A5-4B58-A81F-F9251B747930}"/>
              </a:ext>
            </a:extLst>
          </p:cNvPr>
          <p:cNvCxnSpPr/>
          <p:nvPr/>
        </p:nvCxnSpPr>
        <p:spPr>
          <a:xfrm>
            <a:off x="4508390" y="2433099"/>
            <a:ext cx="281476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430900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3</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B5D9B75-F90B-4653-8C96-D17C69FA1F02}"/>
              </a:ext>
            </a:extLst>
          </p:cNvPr>
          <p:cNvSpPr txBox="1"/>
          <p:nvPr/>
        </p:nvSpPr>
        <p:spPr>
          <a:xfrm>
            <a:off x="139147" y="705753"/>
            <a:ext cx="95250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Stacking:</a:t>
            </a:r>
          </a:p>
        </p:txBody>
      </p:sp>
      <p:sp>
        <p:nvSpPr>
          <p:cNvPr id="2" name="Rectangle 1">
            <a:extLst>
              <a:ext uri="{FF2B5EF4-FFF2-40B4-BE49-F238E27FC236}">
                <a16:creationId xmlns:a16="http://schemas.microsoft.com/office/drawing/2014/main" id="{B4AF22EC-0A39-4167-96F4-8B6B10AF1261}"/>
              </a:ext>
            </a:extLst>
          </p:cNvPr>
          <p:cNvSpPr/>
          <p:nvPr/>
        </p:nvSpPr>
        <p:spPr>
          <a:xfrm>
            <a:off x="139147" y="1064780"/>
            <a:ext cx="8525168" cy="815608"/>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 using 20 </a:t>
            </a:r>
            <a:r>
              <a:rPr lang="en-US" dirty="0" err="1">
                <a:latin typeface="Calibri" panose="020F0502020204030204" pitchFamily="34" charset="0"/>
                <a:ea typeface="Calibri" panose="020F0502020204030204" pitchFamily="34" charset="0"/>
                <a:cs typeface="Times New Roman" panose="02020603050405020304" pitchFamily="18" charset="0"/>
              </a:rPr>
              <a:t>nonNLP</a:t>
            </a:r>
            <a:r>
              <a:rPr lang="en-US" dirty="0">
                <a:latin typeface="Calibri" panose="020F0502020204030204" pitchFamily="34" charset="0"/>
                <a:ea typeface="Calibri" panose="020F0502020204030204" pitchFamily="34" charset="0"/>
                <a:cs typeface="Times New Roman" panose="02020603050405020304" pitchFamily="18" charset="0"/>
              </a:rPr>
              <a:t> features prediction results and the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 using NLP’s prediction results were combined into an array, then used as input to a new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model.</a:t>
            </a:r>
          </a:p>
          <a:p>
            <a:pPr marL="285750" indent="-285750">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results obtained were the best to date at 44% accuracy; a 4% improvement over the previous best model.</a:t>
            </a:r>
          </a:p>
        </p:txBody>
      </p:sp>
      <p:graphicFrame>
        <p:nvGraphicFramePr>
          <p:cNvPr id="10" name="Table 9">
            <a:extLst>
              <a:ext uri="{FF2B5EF4-FFF2-40B4-BE49-F238E27FC236}">
                <a16:creationId xmlns:a16="http://schemas.microsoft.com/office/drawing/2014/main" id="{2FF53463-8500-4CC5-AC63-6E8FA4631B77}"/>
              </a:ext>
            </a:extLst>
          </p:cNvPr>
          <p:cNvGraphicFramePr>
            <a:graphicFrameLocks noGrp="1"/>
          </p:cNvGraphicFramePr>
          <p:nvPr>
            <p:extLst>
              <p:ext uri="{D42A27DB-BD31-4B8C-83A1-F6EECF244321}">
                <p14:modId xmlns:p14="http://schemas.microsoft.com/office/powerpoint/2010/main" val="3281809385"/>
              </p:ext>
            </p:extLst>
          </p:nvPr>
        </p:nvGraphicFramePr>
        <p:xfrm>
          <a:off x="694387" y="2203054"/>
          <a:ext cx="7291346" cy="763864"/>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Stacked model</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606034"/>
                  </a:ext>
                </a:extLst>
              </a:tr>
            </a:tbl>
          </a:graphicData>
        </a:graphic>
      </p:graphicFrame>
      <p:grpSp>
        <p:nvGrpSpPr>
          <p:cNvPr id="11" name="Group 10">
            <a:extLst>
              <a:ext uri="{FF2B5EF4-FFF2-40B4-BE49-F238E27FC236}">
                <a16:creationId xmlns:a16="http://schemas.microsoft.com/office/drawing/2014/main" id="{9A669265-609B-41F5-9938-C6A001CF2C0E}"/>
              </a:ext>
            </a:extLst>
          </p:cNvPr>
          <p:cNvGrpSpPr>
            <a:grpSpLocks noChangeAspect="1"/>
          </p:cNvGrpSpPr>
          <p:nvPr/>
        </p:nvGrpSpPr>
        <p:grpSpPr>
          <a:xfrm>
            <a:off x="184220" y="2478735"/>
            <a:ext cx="457200" cy="434873"/>
            <a:chOff x="7267575" y="3756025"/>
            <a:chExt cx="2243138" cy="2133601"/>
          </a:xfrm>
          <a:effectLst>
            <a:outerShdw blurRad="254000" dist="127000" dir="2700000" algn="tl" rotWithShape="0">
              <a:prstClr val="black">
                <a:alpha val="20000"/>
              </a:prstClr>
            </a:outerShdw>
          </a:effectLst>
        </p:grpSpPr>
        <p:sp>
          <p:nvSpPr>
            <p:cNvPr id="12" name="Freeform 36">
              <a:extLst>
                <a:ext uri="{FF2B5EF4-FFF2-40B4-BE49-F238E27FC236}">
                  <a16:creationId xmlns:a16="http://schemas.microsoft.com/office/drawing/2014/main" id="{38C299CD-7569-4F7F-B358-C51414D550FE}"/>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10FEDC06-F3AA-4937-B015-33CB1B398C09}"/>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8">
              <a:extLst>
                <a:ext uri="{FF2B5EF4-FFF2-40B4-BE49-F238E27FC236}">
                  <a16:creationId xmlns:a16="http://schemas.microsoft.com/office/drawing/2014/main" id="{C6FC63AB-873F-4B07-B633-23B84DDF9B42}"/>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9">
              <a:extLst>
                <a:ext uri="{FF2B5EF4-FFF2-40B4-BE49-F238E27FC236}">
                  <a16:creationId xmlns:a16="http://schemas.microsoft.com/office/drawing/2014/main" id="{99320C0D-DC53-46F3-BDFE-AEF9AE564E64}"/>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40">
              <a:extLst>
                <a:ext uri="{FF2B5EF4-FFF2-40B4-BE49-F238E27FC236}">
                  <a16:creationId xmlns:a16="http://schemas.microsoft.com/office/drawing/2014/main" id="{A814BDD6-22C5-437C-A9E2-77BB3BECFCAF}"/>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8340C9BA-6FFE-4CF1-8977-CA3130EB4C91}"/>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2">
              <a:extLst>
                <a:ext uri="{FF2B5EF4-FFF2-40B4-BE49-F238E27FC236}">
                  <a16:creationId xmlns:a16="http://schemas.microsoft.com/office/drawing/2014/main" id="{99FE857F-5D78-4660-BA91-59D89C281D0C}"/>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3">
              <a:extLst>
                <a:ext uri="{FF2B5EF4-FFF2-40B4-BE49-F238E27FC236}">
                  <a16:creationId xmlns:a16="http://schemas.microsoft.com/office/drawing/2014/main" id="{DD6F4AA8-EE71-48C8-A185-B70DBA744182}"/>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E184D29B-6B1E-4D2A-AA53-81F5715F56B3}"/>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5">
              <a:extLst>
                <a:ext uri="{FF2B5EF4-FFF2-40B4-BE49-F238E27FC236}">
                  <a16:creationId xmlns:a16="http://schemas.microsoft.com/office/drawing/2014/main" id="{E485C011-E1EF-4179-8BF8-ED6530693095}"/>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6">
              <a:extLst>
                <a:ext uri="{FF2B5EF4-FFF2-40B4-BE49-F238E27FC236}">
                  <a16:creationId xmlns:a16="http://schemas.microsoft.com/office/drawing/2014/main" id="{B3D50C5C-D2D4-4D48-80DF-2BFEC8D5082A}"/>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2BDB4BF1-5DF0-412D-8D51-944A338A1AF7}"/>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722D247F-20E8-426D-B49E-664354915018}"/>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FF9C9A19-1A70-44BB-A02A-92268A13160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670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Summary</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A0D939F-69B1-4E91-A868-18436F271DAA}"/>
              </a:ext>
            </a:extLst>
          </p:cNvPr>
          <p:cNvSpPr/>
          <p:nvPr/>
        </p:nvSpPr>
        <p:spPr>
          <a:xfrm>
            <a:off x="1439055" y="823005"/>
            <a:ext cx="7371413" cy="4108817"/>
          </a:xfrm>
          <a:prstGeom prst="rect">
            <a:avLst/>
          </a:prstGeom>
        </p:spPr>
        <p:txBody>
          <a:bodyPr wrap="square">
            <a:spAutoFit/>
          </a:bodyPr>
          <a:lstStyle/>
          <a:p>
            <a:pPr marL="342900" lvl="0" indent="-342900">
              <a:spcAft>
                <a:spcPts val="18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Times New Roman" panose="02020603050405020304" pitchFamily="18" charset="0"/>
              </a:rPr>
              <a:t>The best model was the Scaled model that combined prediction results of the </a:t>
            </a:r>
            <a:r>
              <a:rPr lang="en-US" dirty="0" err="1">
                <a:latin typeface="Calibri" panose="020F0502020204030204" pitchFamily="34" charset="0"/>
                <a:ea typeface="Times New Roman" panose="02020603050405020304" pitchFamily="18" charset="0"/>
                <a:cs typeface="Times New Roman" panose="02020603050405020304" pitchFamily="18" charset="0"/>
              </a:rPr>
              <a:t>nonNLP</a:t>
            </a: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dirty="0">
                <a:latin typeface="Calibri" panose="020F0502020204030204" pitchFamily="34" charset="0"/>
                <a:ea typeface="Times New Roman" panose="02020603050405020304" pitchFamily="18" charset="0"/>
                <a:cs typeface="Times New Roman" panose="02020603050405020304" pitchFamily="18" charset="0"/>
              </a:rPr>
              <a:t> and NLP </a:t>
            </a:r>
            <a:r>
              <a:rPr 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dirty="0">
                <a:latin typeface="Calibri" panose="020F0502020204030204" pitchFamily="34" charset="0"/>
                <a:ea typeface="Times New Roman" panose="02020603050405020304" pitchFamily="18" charset="0"/>
                <a:cs typeface="Times New Roman" panose="02020603050405020304" pitchFamily="18" charset="0"/>
              </a:rPr>
              <a:t> models.  Accuracy was 44%.</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Using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on the </a:t>
            </a:r>
            <a:r>
              <a:rPr lang="en-US" dirty="0" err="1">
                <a:latin typeface="Calibri" panose="020F0502020204030204" pitchFamily="34" charset="0"/>
                <a:ea typeface="Times New Roman" panose="02020603050405020304" pitchFamily="18" charset="0"/>
                <a:cs typeface="Calibri" panose="020F0502020204030204" pitchFamily="34" charset="0"/>
              </a:rPr>
              <a:t>nonNLP</a:t>
            </a:r>
            <a:r>
              <a:rPr lang="en-US" dirty="0">
                <a:latin typeface="Calibri" panose="020F0502020204030204" pitchFamily="34" charset="0"/>
                <a:ea typeface="Times New Roman" panose="02020603050405020304" pitchFamily="18" charset="0"/>
                <a:cs typeface="Calibri" panose="020F0502020204030204" pitchFamily="34" charset="0"/>
              </a:rPr>
              <a:t> features paid off; it generated the best performing model using the 19 features  (accuracy score of 40%) and is the only model to achieve 100% precision score in any adoption category (pets adopted on same day).</a:t>
            </a:r>
          </a:p>
          <a:p>
            <a:pPr marL="34290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Using NLP with </a:t>
            </a:r>
            <a:r>
              <a:rPr lang="en-US" dirty="0" err="1">
                <a:latin typeface="Calibri" panose="020F0502020204030204" pitchFamily="34" charset="0"/>
                <a:ea typeface="Times New Roman" panose="02020603050405020304" pitchFamily="18" charset="0"/>
                <a:cs typeface="Calibri" panose="020F0502020204030204" pitchFamily="34" charset="0"/>
              </a:rPr>
              <a:t>Word2Vec</a:t>
            </a:r>
            <a:r>
              <a:rPr lang="en-US" dirty="0">
                <a:latin typeface="Calibri" panose="020F0502020204030204" pitchFamily="34" charset="0"/>
                <a:ea typeface="Times New Roman" panose="02020603050405020304" pitchFamily="18" charset="0"/>
                <a:cs typeface="Calibri" panose="020F0502020204030204" pitchFamily="34" charset="0"/>
              </a:rPr>
              <a:t> &amp;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on the Pet Description feature yielded a model that produced results in the mid-</a:t>
            </a:r>
            <a:r>
              <a:rPr lang="en-US" dirty="0" err="1">
                <a:latin typeface="Calibri" panose="020F0502020204030204" pitchFamily="34" charset="0"/>
                <a:ea typeface="Times New Roman" panose="02020603050405020304" pitchFamily="18" charset="0"/>
                <a:cs typeface="Calibri" panose="020F0502020204030204" pitchFamily="34" charset="0"/>
              </a:rPr>
              <a:t>30’s</a:t>
            </a:r>
            <a:r>
              <a:rPr lang="en-US" dirty="0">
                <a:latin typeface="Calibri" panose="020F0502020204030204" pitchFamily="34" charset="0"/>
                <a:ea typeface="Times New Roman" panose="02020603050405020304" pitchFamily="18" charset="0"/>
                <a:cs typeface="Calibri" panose="020F0502020204030204" pitchFamily="34" charset="0"/>
              </a:rPr>
              <a:t> for accuracy, precision, and recall.  Not a significantly different result from the </a:t>
            </a:r>
            <a:r>
              <a:rPr lang="en-US" dirty="0" err="1">
                <a:latin typeface="Calibri" panose="020F0502020204030204" pitchFamily="34" charset="0"/>
                <a:ea typeface="Times New Roman" panose="02020603050405020304" pitchFamily="18" charset="0"/>
                <a:cs typeface="Calibri" panose="020F0502020204030204" pitchFamily="34" charset="0"/>
              </a:rPr>
              <a:t>nonNLP</a:t>
            </a:r>
            <a:r>
              <a:rPr lang="en-US" dirty="0">
                <a:latin typeface="Calibri" panose="020F0502020204030204" pitchFamily="34" charset="0"/>
                <a:ea typeface="Times New Roman" panose="02020603050405020304" pitchFamily="18" charset="0"/>
                <a:cs typeface="Calibri" panose="020F0502020204030204" pitchFamily="34" charset="0"/>
              </a:rPr>
              <a:t> models.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spcAft>
                <a:spcPts val="18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Hyper-parameter tuning did not significantly change the ensemble algorithms results.</a:t>
            </a:r>
          </a:p>
          <a:p>
            <a:pPr marL="342900" lvl="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Removal of outliers did not significantly change the model results.  This is probably due to the low number of only 15 outliers (pets over the age of 12) out of the 14,993 records.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Adding Scalarization to the data did not significantly change the model results.  This is probably due to most of the features are already in a tight range.  Only the age of the pet was a range of values (0 to 12 years)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6BAF73E-4DFC-4E49-A447-3CD7FDE3CA9A}"/>
              </a:ext>
            </a:extLst>
          </p:cNvPr>
          <p:cNvSpPr txBox="1"/>
          <p:nvPr/>
        </p:nvSpPr>
        <p:spPr>
          <a:xfrm>
            <a:off x="121433" y="887243"/>
            <a:ext cx="1197764"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Best model:</a:t>
            </a:r>
          </a:p>
        </p:txBody>
      </p:sp>
      <p:sp>
        <p:nvSpPr>
          <p:cNvPr id="8" name="TextBox 7">
            <a:extLst>
              <a:ext uri="{FF2B5EF4-FFF2-40B4-BE49-F238E27FC236}">
                <a16:creationId xmlns:a16="http://schemas.microsoft.com/office/drawing/2014/main" id="{D66462B6-ED62-47D4-B7AD-60A19DE9C6D3}"/>
              </a:ext>
            </a:extLst>
          </p:cNvPr>
          <p:cNvSpPr txBox="1"/>
          <p:nvPr/>
        </p:nvSpPr>
        <p:spPr>
          <a:xfrm>
            <a:off x="121433" y="2330765"/>
            <a:ext cx="117692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Algorithms:</a:t>
            </a:r>
          </a:p>
        </p:txBody>
      </p:sp>
      <p:cxnSp>
        <p:nvCxnSpPr>
          <p:cNvPr id="10" name="Straight Connector 9">
            <a:extLst>
              <a:ext uri="{FF2B5EF4-FFF2-40B4-BE49-F238E27FC236}">
                <a16:creationId xmlns:a16="http://schemas.microsoft.com/office/drawing/2014/main" id="{6BAF569D-D840-47F3-AE99-05F7F0216406}"/>
              </a:ext>
            </a:extLst>
          </p:cNvPr>
          <p:cNvCxnSpPr>
            <a:cxnSpLocks/>
          </p:cNvCxnSpPr>
          <p:nvPr/>
        </p:nvCxnSpPr>
        <p:spPr>
          <a:xfrm flipH="1" flipV="1">
            <a:off x="121433" y="1425500"/>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F36191-C46C-40EC-B59A-610700354A70}"/>
              </a:ext>
            </a:extLst>
          </p:cNvPr>
          <p:cNvSpPr txBox="1"/>
          <p:nvPr/>
        </p:nvSpPr>
        <p:spPr>
          <a:xfrm>
            <a:off x="121433" y="3931211"/>
            <a:ext cx="737702"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Other:</a:t>
            </a:r>
          </a:p>
        </p:txBody>
      </p:sp>
      <p:cxnSp>
        <p:nvCxnSpPr>
          <p:cNvPr id="13" name="Straight Connector 12">
            <a:extLst>
              <a:ext uri="{FF2B5EF4-FFF2-40B4-BE49-F238E27FC236}">
                <a16:creationId xmlns:a16="http://schemas.microsoft.com/office/drawing/2014/main" id="{A95A492F-8798-4813-88F3-071E5E8FE816}"/>
              </a:ext>
            </a:extLst>
          </p:cNvPr>
          <p:cNvCxnSpPr>
            <a:cxnSpLocks/>
          </p:cNvCxnSpPr>
          <p:nvPr/>
        </p:nvCxnSpPr>
        <p:spPr>
          <a:xfrm flipH="1" flipV="1">
            <a:off x="121433" y="3489139"/>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9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Recommendations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3">
            <a:extLst>
              <a:ext uri="{FF2B5EF4-FFF2-40B4-BE49-F238E27FC236}">
                <a16:creationId xmlns:a16="http://schemas.microsoft.com/office/drawing/2014/main" id="{A1070FCD-6AC6-40C6-B3F9-B274EA5D3A1B}"/>
              </a:ext>
            </a:extLst>
          </p:cNvPr>
          <p:cNvSpPr>
            <a:spLocks noChangeArrowheads="1"/>
          </p:cNvSpPr>
          <p:nvPr/>
        </p:nvSpPr>
        <p:spPr bwMode="auto">
          <a:xfrm>
            <a:off x="1319132" y="962546"/>
            <a:ext cx="7615002"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indent="-285750">
              <a:spcAft>
                <a:spcPts val="12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This analysis included 19 features to predict the adoption rate.  Based on the feature importance results a fourth round using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XGBoost</a:t>
            </a:r>
            <a:r>
              <a:rPr lang="en-US" altLang="en-US" dirty="0">
                <a:latin typeface="Calibri" panose="020F0502020204030204" pitchFamily="34" charset="0"/>
                <a:ea typeface="Times New Roman" panose="02020603050405020304" pitchFamily="18" charset="0"/>
                <a:cs typeface="Times New Roman" panose="02020603050405020304" pitchFamily="18" charset="0"/>
              </a:rPr>
              <a:t> and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RandomForest</a:t>
            </a:r>
            <a:r>
              <a:rPr lang="en-US" altLang="en-US" dirty="0">
                <a:latin typeface="Calibri" panose="020F0502020204030204" pitchFamily="34" charset="0"/>
                <a:ea typeface="Times New Roman" panose="02020603050405020304" pitchFamily="18" charset="0"/>
                <a:cs typeface="Times New Roman" panose="02020603050405020304" pitchFamily="18" charset="0"/>
              </a:rPr>
              <a:t> with only the top three features; and possibly a fifth round using the top 11 features might improve the model’s accuracy and precision.</a:t>
            </a:r>
          </a:p>
          <a:p>
            <a:pPr marL="285750" indent="-285750">
              <a:spcAft>
                <a:spcPts val="18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The best results were obtained by Scaling two models (one NLP and one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nonNLP</a:t>
            </a:r>
            <a:r>
              <a:rPr lang="en-US" altLang="en-US" dirty="0">
                <a:latin typeface="Calibri" panose="020F0502020204030204" pitchFamily="34" charset="0"/>
                <a:ea typeface="Times New Roman" panose="02020603050405020304" pitchFamily="18" charset="0"/>
                <a:cs typeface="Times New Roman" panose="02020603050405020304" pitchFamily="18" charset="0"/>
              </a:rPr>
              <a:t>).  Considering the breakout of Feature Importance into two primary contribution levels (features 1 – 3 in one group and features 4 – 11 in a second group), consider stacking 3 separate models – model for features 1 – 3, model for features 4 – 11, and the NLP with </a:t>
            </a:r>
            <a:r>
              <a:rPr lang="en-US" altLang="en-US" dirty="0" err="1">
                <a:latin typeface="Calibri" panose="020F0502020204030204" pitchFamily="34" charset="0"/>
                <a:ea typeface="Times New Roman" panose="02020603050405020304" pitchFamily="18" charset="0"/>
                <a:cs typeface="Times New Roman" panose="02020603050405020304" pitchFamily="18" charset="0"/>
              </a:rPr>
              <a:t>Word2Vec</a:t>
            </a:r>
            <a:r>
              <a:rPr lang="en-US" altLang="en-US" dirty="0">
                <a:latin typeface="Calibri" panose="020F0502020204030204" pitchFamily="34" charset="0"/>
                <a:ea typeface="Times New Roman" panose="02020603050405020304" pitchFamily="18" charset="0"/>
                <a:cs typeface="Times New Roman" panose="02020603050405020304" pitchFamily="18" charset="0"/>
              </a:rPr>
              <a:t> model.  </a:t>
            </a:r>
            <a:endPar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spcAft>
                <a:spcPts val="1800"/>
              </a:spcAft>
              <a:buClrTx/>
              <a:buFont typeface="Arial" panose="020B0604020202020204" pitchFamily="34" charset="0"/>
              <a:buChar char="•"/>
            </a:pPr>
            <a:r>
              <a:rPr lang="en-US" altLang="en-US" dirty="0">
                <a:latin typeface="Calibri" panose="020F0502020204030204" pitchFamily="34" charset="0"/>
                <a:ea typeface="Times New Roman" panose="02020603050405020304" pitchFamily="18" charset="0"/>
                <a:cs typeface="Times New Roman" panose="02020603050405020304" pitchFamily="18" charset="0"/>
              </a:rPr>
              <a:t>Additional research into the contribution of Natural Language Processing (NLP) to model accuracy should be considered, specifically engagement of deep learning.</a:t>
            </a:r>
            <a:endPar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ts val="180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Consider running the </a:t>
            </a:r>
            <a:r>
              <a:rPr kumimoji="0" lang="en-US" altLang="en-US"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KNN</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algorithm using only the top three features.  The reduction in dimensionality may improve this algorithm’s ability to group similar adoption trends, and produce a model with improved accuracy and precision.</a:t>
            </a:r>
            <a:endParaRPr kumimoji="0" lang="en-US" altLang="en-US"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0BCA07E4-89D4-4B1D-965F-7AA0834D19AB}"/>
              </a:ext>
            </a:extLst>
          </p:cNvPr>
          <p:cNvSpPr txBox="1"/>
          <p:nvPr/>
        </p:nvSpPr>
        <p:spPr>
          <a:xfrm>
            <a:off x="162145" y="1016696"/>
            <a:ext cx="1176925"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Algorithms:</a:t>
            </a:r>
          </a:p>
        </p:txBody>
      </p:sp>
      <p:sp>
        <p:nvSpPr>
          <p:cNvPr id="11" name="TextBox 10">
            <a:extLst>
              <a:ext uri="{FF2B5EF4-FFF2-40B4-BE49-F238E27FC236}">
                <a16:creationId xmlns:a16="http://schemas.microsoft.com/office/drawing/2014/main" id="{7BFB09A7-FFB6-4C27-A875-4622A0950125}"/>
              </a:ext>
            </a:extLst>
          </p:cNvPr>
          <p:cNvSpPr txBox="1"/>
          <p:nvPr/>
        </p:nvSpPr>
        <p:spPr>
          <a:xfrm>
            <a:off x="162145" y="2974287"/>
            <a:ext cx="570990"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NLP:</a:t>
            </a:r>
          </a:p>
        </p:txBody>
      </p:sp>
      <p:cxnSp>
        <p:nvCxnSpPr>
          <p:cNvPr id="12" name="Straight Connector 11">
            <a:extLst>
              <a:ext uri="{FF2B5EF4-FFF2-40B4-BE49-F238E27FC236}">
                <a16:creationId xmlns:a16="http://schemas.microsoft.com/office/drawing/2014/main" id="{93F9336E-A3DF-4AE7-80D6-69E1D5806E3A}"/>
              </a:ext>
            </a:extLst>
          </p:cNvPr>
          <p:cNvCxnSpPr>
            <a:cxnSpLocks/>
          </p:cNvCxnSpPr>
          <p:nvPr/>
        </p:nvCxnSpPr>
        <p:spPr>
          <a:xfrm flipH="1" flipV="1">
            <a:off x="134910" y="2851373"/>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8B47DC2-B1FE-487C-B694-4870E3F05B87}"/>
              </a:ext>
            </a:extLst>
          </p:cNvPr>
          <p:cNvCxnSpPr>
            <a:cxnSpLocks/>
          </p:cNvCxnSpPr>
          <p:nvPr/>
        </p:nvCxnSpPr>
        <p:spPr>
          <a:xfrm flipH="1" flipV="1">
            <a:off x="134910" y="3489139"/>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5FDC144-E4CC-4ECB-8CCB-F7A711CDB329}"/>
              </a:ext>
            </a:extLst>
          </p:cNvPr>
          <p:cNvSpPr txBox="1"/>
          <p:nvPr/>
        </p:nvSpPr>
        <p:spPr>
          <a:xfrm>
            <a:off x="162145" y="3775298"/>
            <a:ext cx="622286" cy="338554"/>
          </a:xfrm>
          <a:prstGeom prst="rect">
            <a:avLst/>
          </a:prstGeom>
          <a:noFill/>
        </p:spPr>
        <p:txBody>
          <a:bodyPr wrap="none" rtlCol="0">
            <a:spAutoFit/>
          </a:bodyPr>
          <a:lstStyle/>
          <a:p>
            <a:r>
              <a:rPr lang="en-US" sz="1600" b="1" dirty="0" err="1">
                <a:solidFill>
                  <a:srgbClr val="002060"/>
                </a:solidFill>
                <a:latin typeface="Calibri" panose="020F0502020204030204" pitchFamily="34" charset="0"/>
                <a:cs typeface="Calibri" panose="020F0502020204030204" pitchFamily="34" charset="0"/>
              </a:rPr>
              <a:t>KNN</a:t>
            </a:r>
            <a:r>
              <a:rPr lang="en-US" sz="1600" b="1" dirty="0">
                <a:solidFill>
                  <a:srgbClr val="00206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360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8198" name="Picture 6" descr="http://www.onlinepetcart.com.au/images/Cat_and_Dog.jpg">
            <a:extLst>
              <a:ext uri="{FF2B5EF4-FFF2-40B4-BE49-F238E27FC236}">
                <a16:creationId xmlns:a16="http://schemas.microsoft.com/office/drawing/2014/main" id="{6B9AD131-9040-4709-984D-FAE22E3B4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 y="654948"/>
            <a:ext cx="4527814" cy="397564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97B2C6A-4CB7-4F9C-935D-BBFD72E2DA56}"/>
              </a:ext>
            </a:extLst>
          </p:cNvPr>
          <p:cNvGrpSpPr/>
          <p:nvPr/>
        </p:nvGrpSpPr>
        <p:grpSpPr>
          <a:xfrm>
            <a:off x="4593203" y="180145"/>
            <a:ext cx="2663084" cy="4705674"/>
            <a:chOff x="5038475" y="180145"/>
            <a:chExt cx="2663084" cy="4705674"/>
          </a:xfrm>
        </p:grpSpPr>
        <p:grpSp>
          <p:nvGrpSpPr>
            <p:cNvPr id="6" name="Group 5">
              <a:extLst>
                <a:ext uri="{FF2B5EF4-FFF2-40B4-BE49-F238E27FC236}">
                  <a16:creationId xmlns:a16="http://schemas.microsoft.com/office/drawing/2014/main" id="{9CA29344-07AF-4565-AE74-85B9CECAF360}"/>
                </a:ext>
              </a:extLst>
            </p:cNvPr>
            <p:cNvGrpSpPr/>
            <p:nvPr/>
          </p:nvGrpSpPr>
          <p:grpSpPr>
            <a:xfrm>
              <a:off x="5038475" y="180145"/>
              <a:ext cx="703386" cy="703384"/>
              <a:chOff x="6096000" y="-153804"/>
              <a:chExt cx="703386" cy="703384"/>
            </a:xfrm>
            <a:solidFill>
              <a:srgbClr val="002060"/>
            </a:solidFill>
          </p:grpSpPr>
          <p:sp>
            <p:nvSpPr>
              <p:cNvPr id="72" name="Rectangle 71">
                <a:extLst>
                  <a:ext uri="{FF2B5EF4-FFF2-40B4-BE49-F238E27FC236}">
                    <a16:creationId xmlns:a16="http://schemas.microsoft.com/office/drawing/2014/main" id="{FECD5A91-7076-4270-8DCB-22CFEDEA8B38}"/>
                  </a:ext>
                </a:extLst>
              </p:cNvPr>
              <p:cNvSpPr/>
              <p:nvPr/>
            </p:nvSpPr>
            <p:spPr>
              <a:xfrm>
                <a:off x="6096000" y="-153804"/>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3ECD2981-42E4-47C9-8CA9-FB150366F063}"/>
                  </a:ext>
                </a:extLst>
              </p:cNvPr>
              <p:cNvSpPr txBox="1"/>
              <p:nvPr/>
            </p:nvSpPr>
            <p:spPr>
              <a:xfrm>
                <a:off x="6382770" y="13222"/>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1</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BEA534D5-510C-457F-84A9-D6EC71385854}"/>
                </a:ext>
              </a:extLst>
            </p:cNvPr>
            <p:cNvGrpSpPr/>
            <p:nvPr/>
          </p:nvGrpSpPr>
          <p:grpSpPr>
            <a:xfrm>
              <a:off x="5038475" y="980603"/>
              <a:ext cx="703386" cy="703384"/>
              <a:chOff x="6096000" y="484650"/>
              <a:chExt cx="703386" cy="703384"/>
            </a:xfrm>
            <a:solidFill>
              <a:srgbClr val="002060"/>
            </a:solidFill>
          </p:grpSpPr>
          <p:sp>
            <p:nvSpPr>
              <p:cNvPr id="76" name="Rectangle 75">
                <a:extLst>
                  <a:ext uri="{FF2B5EF4-FFF2-40B4-BE49-F238E27FC236}">
                    <a16:creationId xmlns:a16="http://schemas.microsoft.com/office/drawing/2014/main" id="{3A5D825E-0F4F-486E-81D2-22D21354E900}"/>
                  </a:ext>
                </a:extLst>
              </p:cNvPr>
              <p:cNvSpPr/>
              <p:nvPr/>
            </p:nvSpPr>
            <p:spPr>
              <a:xfrm>
                <a:off x="6096000" y="484650"/>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8" name="TextBox 77">
                <a:extLst>
                  <a:ext uri="{FF2B5EF4-FFF2-40B4-BE49-F238E27FC236}">
                    <a16:creationId xmlns:a16="http://schemas.microsoft.com/office/drawing/2014/main" id="{6BE3D81C-45B5-40BE-88AB-8CDBDFE29FD1}"/>
                  </a:ext>
                </a:extLst>
              </p:cNvPr>
              <p:cNvSpPr txBox="1"/>
              <p:nvPr/>
            </p:nvSpPr>
            <p:spPr>
              <a:xfrm>
                <a:off x="6382770" y="651676"/>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2</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4" name="Group 3">
              <a:extLst>
                <a:ext uri="{FF2B5EF4-FFF2-40B4-BE49-F238E27FC236}">
                  <a16:creationId xmlns:a16="http://schemas.microsoft.com/office/drawing/2014/main" id="{B0C87874-F524-40F8-A29B-B1C8A875624F}"/>
                </a:ext>
              </a:extLst>
            </p:cNvPr>
            <p:cNvGrpSpPr/>
            <p:nvPr/>
          </p:nvGrpSpPr>
          <p:grpSpPr>
            <a:xfrm>
              <a:off x="5038475" y="1781061"/>
              <a:ext cx="703386" cy="703384"/>
              <a:chOff x="6096000" y="1735356"/>
              <a:chExt cx="703386" cy="703384"/>
            </a:xfrm>
            <a:solidFill>
              <a:srgbClr val="002060"/>
            </a:solidFill>
          </p:grpSpPr>
          <p:sp>
            <p:nvSpPr>
              <p:cNvPr id="75" name="Rectangle 74">
                <a:extLst>
                  <a:ext uri="{FF2B5EF4-FFF2-40B4-BE49-F238E27FC236}">
                    <a16:creationId xmlns:a16="http://schemas.microsoft.com/office/drawing/2014/main" id="{0C7B03AE-BCD8-43DF-8C97-8DC0D7E55473}"/>
                  </a:ext>
                </a:extLst>
              </p:cNvPr>
              <p:cNvSpPr/>
              <p:nvPr/>
            </p:nvSpPr>
            <p:spPr>
              <a:xfrm>
                <a:off x="6096000" y="1735356"/>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79" name="TextBox 78">
                <a:extLst>
                  <a:ext uri="{FF2B5EF4-FFF2-40B4-BE49-F238E27FC236}">
                    <a16:creationId xmlns:a16="http://schemas.microsoft.com/office/drawing/2014/main" id="{F3B82D69-3CC4-4DA1-BF41-D03D79356DED}"/>
                  </a:ext>
                </a:extLst>
              </p:cNvPr>
              <p:cNvSpPr txBox="1"/>
              <p:nvPr/>
            </p:nvSpPr>
            <p:spPr>
              <a:xfrm>
                <a:off x="6382770" y="1902382"/>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3</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CA74226A-C696-4EEF-ACAE-00B7D1243526}"/>
                </a:ext>
              </a:extLst>
            </p:cNvPr>
            <p:cNvGrpSpPr/>
            <p:nvPr/>
          </p:nvGrpSpPr>
          <p:grpSpPr>
            <a:xfrm>
              <a:off x="5038475" y="2581519"/>
              <a:ext cx="703386" cy="703384"/>
              <a:chOff x="6096000" y="2986062"/>
              <a:chExt cx="703386" cy="703384"/>
            </a:xfrm>
            <a:solidFill>
              <a:srgbClr val="002060"/>
            </a:solidFill>
          </p:grpSpPr>
          <p:sp>
            <p:nvSpPr>
              <p:cNvPr id="74" name="Rectangle 73">
                <a:extLst>
                  <a:ext uri="{FF2B5EF4-FFF2-40B4-BE49-F238E27FC236}">
                    <a16:creationId xmlns:a16="http://schemas.microsoft.com/office/drawing/2014/main" id="{BE1B09ED-E085-4B85-83EA-ED21B1B8B8D9}"/>
                  </a:ext>
                </a:extLst>
              </p:cNvPr>
              <p:cNvSpPr/>
              <p:nvPr/>
            </p:nvSpPr>
            <p:spPr>
              <a:xfrm>
                <a:off x="6096000" y="2986062"/>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AEB4D0ED-8BD3-44D8-8FB1-EA87EB5AA8FE}"/>
                  </a:ext>
                </a:extLst>
              </p:cNvPr>
              <p:cNvSpPr txBox="1"/>
              <p:nvPr/>
            </p:nvSpPr>
            <p:spPr>
              <a:xfrm>
                <a:off x="6382770" y="3153088"/>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4</a:t>
                </a:r>
                <a:endParaRPr lang="en-US" sz="2000" b="1" dirty="0">
                  <a:solidFill>
                    <a:schemeClr val="accent1"/>
                  </a:solidFill>
                  <a:latin typeface="Calibri" panose="020F0502020204030204" pitchFamily="34" charset="0"/>
                  <a:cs typeface="Calibri" panose="020F0502020204030204" pitchFamily="34" charset="0"/>
                </a:endParaRPr>
              </a:p>
            </p:txBody>
          </p:sp>
        </p:grpSp>
        <p:grpSp>
          <p:nvGrpSpPr>
            <p:cNvPr id="2" name="Group 1">
              <a:extLst>
                <a:ext uri="{FF2B5EF4-FFF2-40B4-BE49-F238E27FC236}">
                  <a16:creationId xmlns:a16="http://schemas.microsoft.com/office/drawing/2014/main" id="{59551145-BB8A-48AA-8D90-E8F570011601}"/>
                </a:ext>
              </a:extLst>
            </p:cNvPr>
            <p:cNvGrpSpPr/>
            <p:nvPr/>
          </p:nvGrpSpPr>
          <p:grpSpPr>
            <a:xfrm>
              <a:off x="5038475" y="3381977"/>
              <a:ext cx="703386" cy="703384"/>
              <a:chOff x="6096000" y="3902813"/>
              <a:chExt cx="703386" cy="703384"/>
            </a:xfrm>
            <a:solidFill>
              <a:srgbClr val="002060"/>
            </a:solidFill>
          </p:grpSpPr>
          <p:sp>
            <p:nvSpPr>
              <p:cNvPr id="73" name="Rectangle 72">
                <a:extLst>
                  <a:ext uri="{FF2B5EF4-FFF2-40B4-BE49-F238E27FC236}">
                    <a16:creationId xmlns:a16="http://schemas.microsoft.com/office/drawing/2014/main" id="{5B5FAC67-B692-4ABE-BF76-F4DCFD76ECA9}"/>
                  </a:ext>
                </a:extLst>
              </p:cNvPr>
              <p:cNvSpPr/>
              <p:nvPr/>
            </p:nvSpPr>
            <p:spPr>
              <a:xfrm>
                <a:off x="6096000" y="3902813"/>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85000F98-CB28-46A3-A3EE-A765C56EE0B1}"/>
                  </a:ext>
                </a:extLst>
              </p:cNvPr>
              <p:cNvSpPr txBox="1"/>
              <p:nvPr/>
            </p:nvSpPr>
            <p:spPr>
              <a:xfrm>
                <a:off x="6382770" y="4093173"/>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5</a:t>
                </a:r>
                <a:endParaRPr lang="en-US" sz="2000" b="1" dirty="0">
                  <a:solidFill>
                    <a:schemeClr val="accent1"/>
                  </a:solidFill>
                  <a:latin typeface="Calibri" panose="020F0502020204030204" pitchFamily="34" charset="0"/>
                  <a:cs typeface="Calibri" panose="020F0502020204030204" pitchFamily="34" charset="0"/>
                </a:endParaRPr>
              </a:p>
            </p:txBody>
          </p:sp>
        </p:grpSp>
        <p:sp>
          <p:nvSpPr>
            <p:cNvPr id="84" name="TextBox 83">
              <a:extLst>
                <a:ext uri="{FF2B5EF4-FFF2-40B4-BE49-F238E27FC236}">
                  <a16:creationId xmlns:a16="http://schemas.microsoft.com/office/drawing/2014/main" id="{CAC5ECA1-74EA-4960-B597-3620065BE21E}"/>
                </a:ext>
              </a:extLst>
            </p:cNvPr>
            <p:cNvSpPr txBox="1"/>
            <p:nvPr/>
          </p:nvSpPr>
          <p:spPr>
            <a:xfrm>
              <a:off x="6104968" y="396670"/>
              <a:ext cx="722955"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Problem</a:t>
              </a:r>
            </a:p>
          </p:txBody>
        </p:sp>
        <p:sp>
          <p:nvSpPr>
            <p:cNvPr id="87" name="TextBox 86">
              <a:extLst>
                <a:ext uri="{FF2B5EF4-FFF2-40B4-BE49-F238E27FC236}">
                  <a16:creationId xmlns:a16="http://schemas.microsoft.com/office/drawing/2014/main" id="{608A28C3-D8AA-4E97-81DE-79CB80434A00}"/>
                </a:ext>
              </a:extLst>
            </p:cNvPr>
            <p:cNvSpPr txBox="1"/>
            <p:nvPr/>
          </p:nvSpPr>
          <p:spPr>
            <a:xfrm>
              <a:off x="6104968" y="1182319"/>
              <a:ext cx="402354"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Data</a:t>
              </a:r>
            </a:p>
          </p:txBody>
        </p:sp>
        <p:sp>
          <p:nvSpPr>
            <p:cNvPr id="90" name="TextBox 89">
              <a:extLst>
                <a:ext uri="{FF2B5EF4-FFF2-40B4-BE49-F238E27FC236}">
                  <a16:creationId xmlns:a16="http://schemas.microsoft.com/office/drawing/2014/main" id="{23540D6E-4208-4409-B8F0-4A9A6588A4F0}"/>
                </a:ext>
              </a:extLst>
            </p:cNvPr>
            <p:cNvSpPr txBox="1"/>
            <p:nvPr/>
          </p:nvSpPr>
          <p:spPr>
            <a:xfrm>
              <a:off x="6104968" y="1967968"/>
              <a:ext cx="1575752"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Exploring the Data</a:t>
              </a:r>
            </a:p>
          </p:txBody>
        </p:sp>
        <p:sp>
          <p:nvSpPr>
            <p:cNvPr id="93" name="TextBox 92">
              <a:extLst>
                <a:ext uri="{FF2B5EF4-FFF2-40B4-BE49-F238E27FC236}">
                  <a16:creationId xmlns:a16="http://schemas.microsoft.com/office/drawing/2014/main" id="{8FD73469-F914-4F6F-9D84-D92D2251B29A}"/>
                </a:ext>
              </a:extLst>
            </p:cNvPr>
            <p:cNvSpPr txBox="1"/>
            <p:nvPr/>
          </p:nvSpPr>
          <p:spPr>
            <a:xfrm>
              <a:off x="6104968" y="2753617"/>
              <a:ext cx="1554913"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Prediction Models</a:t>
              </a:r>
            </a:p>
          </p:txBody>
        </p:sp>
        <p:sp>
          <p:nvSpPr>
            <p:cNvPr id="96" name="TextBox 95">
              <a:extLst>
                <a:ext uri="{FF2B5EF4-FFF2-40B4-BE49-F238E27FC236}">
                  <a16:creationId xmlns:a16="http://schemas.microsoft.com/office/drawing/2014/main" id="{904F6664-3FB7-4743-B6EE-F5E026457719}"/>
                </a:ext>
              </a:extLst>
            </p:cNvPr>
            <p:cNvSpPr txBox="1"/>
            <p:nvPr/>
          </p:nvSpPr>
          <p:spPr>
            <a:xfrm>
              <a:off x="6104968" y="3539266"/>
              <a:ext cx="814325"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Summary</a:t>
              </a:r>
            </a:p>
          </p:txBody>
        </p:sp>
        <p:grpSp>
          <p:nvGrpSpPr>
            <p:cNvPr id="97" name="Group 96">
              <a:extLst>
                <a:ext uri="{FF2B5EF4-FFF2-40B4-BE49-F238E27FC236}">
                  <a16:creationId xmlns:a16="http://schemas.microsoft.com/office/drawing/2014/main" id="{1A65633A-E2DA-4396-9A42-C22B4FB15DF0}"/>
                </a:ext>
              </a:extLst>
            </p:cNvPr>
            <p:cNvGrpSpPr/>
            <p:nvPr/>
          </p:nvGrpSpPr>
          <p:grpSpPr>
            <a:xfrm>
              <a:off x="5038475" y="4182435"/>
              <a:ext cx="703386" cy="703384"/>
              <a:chOff x="6096000" y="3902813"/>
              <a:chExt cx="703386" cy="703384"/>
            </a:xfrm>
            <a:solidFill>
              <a:srgbClr val="002060"/>
            </a:solidFill>
          </p:grpSpPr>
          <p:sp>
            <p:nvSpPr>
              <p:cNvPr id="98" name="Rectangle 97">
                <a:extLst>
                  <a:ext uri="{FF2B5EF4-FFF2-40B4-BE49-F238E27FC236}">
                    <a16:creationId xmlns:a16="http://schemas.microsoft.com/office/drawing/2014/main" id="{AD87F30F-951D-426C-AF99-CC5F1FF536DA}"/>
                  </a:ext>
                </a:extLst>
              </p:cNvPr>
              <p:cNvSpPr/>
              <p:nvPr/>
            </p:nvSpPr>
            <p:spPr>
              <a:xfrm>
                <a:off x="6096000" y="3902813"/>
                <a:ext cx="703386" cy="703384"/>
              </a:xfrm>
              <a:prstGeom prst="rect">
                <a:avLst/>
              </a:prstGeom>
              <a:grp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panose="020F0502020204030204" pitchFamily="34" charset="0"/>
                  <a:cs typeface="Calibri" panose="020F0502020204030204" pitchFamily="34" charset="0"/>
                </a:endParaRPr>
              </a:p>
            </p:txBody>
          </p:sp>
          <p:sp>
            <p:nvSpPr>
              <p:cNvPr id="99" name="TextBox 98">
                <a:extLst>
                  <a:ext uri="{FF2B5EF4-FFF2-40B4-BE49-F238E27FC236}">
                    <a16:creationId xmlns:a16="http://schemas.microsoft.com/office/drawing/2014/main" id="{04086E4C-5B36-43D1-822B-8D6490E13B2A}"/>
                  </a:ext>
                </a:extLst>
              </p:cNvPr>
              <p:cNvSpPr txBox="1"/>
              <p:nvPr/>
            </p:nvSpPr>
            <p:spPr>
              <a:xfrm>
                <a:off x="6382770" y="4093173"/>
                <a:ext cx="129844" cy="307777"/>
              </a:xfrm>
              <a:prstGeom prst="rect">
                <a:avLst/>
              </a:prstGeom>
              <a:grpFill/>
            </p:spPr>
            <p:txBody>
              <a:bodyPr wrap="none" lIns="0" tIns="0" rIns="0" bIns="0" rtlCol="0">
                <a:spAutoFit/>
              </a:bodyPr>
              <a:lstStyle/>
              <a:p>
                <a:pPr algn="ctr"/>
                <a:r>
                  <a:rPr lang="en-US" sz="2000" b="1" dirty="0">
                    <a:solidFill>
                      <a:schemeClr val="bg1"/>
                    </a:solidFill>
                    <a:latin typeface="Calibri" panose="020F0502020204030204" pitchFamily="34" charset="0"/>
                    <a:cs typeface="Calibri" panose="020F0502020204030204" pitchFamily="34" charset="0"/>
                  </a:rPr>
                  <a:t>6</a:t>
                </a:r>
                <a:endParaRPr lang="en-US" sz="2000" b="1" dirty="0">
                  <a:solidFill>
                    <a:schemeClr val="accent1"/>
                  </a:solidFill>
                  <a:latin typeface="Calibri" panose="020F0502020204030204" pitchFamily="34" charset="0"/>
                  <a:cs typeface="Calibri" panose="020F0502020204030204" pitchFamily="34" charset="0"/>
                </a:endParaRPr>
              </a:p>
            </p:txBody>
          </p:sp>
        </p:grpSp>
        <p:sp>
          <p:nvSpPr>
            <p:cNvPr id="100" name="TextBox 99">
              <a:extLst>
                <a:ext uri="{FF2B5EF4-FFF2-40B4-BE49-F238E27FC236}">
                  <a16:creationId xmlns:a16="http://schemas.microsoft.com/office/drawing/2014/main" id="{3A073386-7D97-4DBB-BD1C-3BF278057AA8}"/>
                </a:ext>
              </a:extLst>
            </p:cNvPr>
            <p:cNvSpPr txBox="1"/>
            <p:nvPr/>
          </p:nvSpPr>
          <p:spPr>
            <a:xfrm>
              <a:off x="6104968" y="4324916"/>
              <a:ext cx="1596591" cy="246221"/>
            </a:xfrm>
            <a:prstGeom prst="rect">
              <a:avLst/>
            </a:prstGeom>
            <a:noFill/>
          </p:spPr>
          <p:txBody>
            <a:bodyPr wrap="none" lIns="0" tIns="0" rIns="0" bIns="0" rtlCol="0">
              <a:spAutoFit/>
            </a:bodyPr>
            <a:lstStyle/>
            <a:p>
              <a:r>
                <a:rPr lang="en-US" sz="1600" b="1" dirty="0">
                  <a:solidFill>
                    <a:srgbClr val="003192"/>
                  </a:solidFill>
                  <a:latin typeface="Calibri" panose="020F0502020204030204" pitchFamily="34" charset="0"/>
                  <a:cs typeface="Calibri" panose="020F0502020204030204" pitchFamily="34" charset="0"/>
                </a:rPr>
                <a:t>Recommendations</a:t>
              </a:r>
            </a:p>
          </p:txBody>
        </p:sp>
      </p:grpSp>
      <p:sp>
        <p:nvSpPr>
          <p:cNvPr id="105" name="TextBox 104">
            <a:extLst>
              <a:ext uri="{FF2B5EF4-FFF2-40B4-BE49-F238E27FC236}">
                <a16:creationId xmlns:a16="http://schemas.microsoft.com/office/drawing/2014/main" id="{1D8BA3A1-5734-4B3E-BEB9-3BBFB196C426}"/>
              </a:ext>
            </a:extLst>
          </p:cNvPr>
          <p:cNvSpPr txBox="1"/>
          <p:nvPr/>
        </p:nvSpPr>
        <p:spPr>
          <a:xfrm>
            <a:off x="296543" y="106786"/>
            <a:ext cx="1487587" cy="492443"/>
          </a:xfrm>
          <a:prstGeom prst="rect">
            <a:avLst/>
          </a:prstGeom>
          <a:noFill/>
        </p:spPr>
        <p:txBody>
          <a:bodyPr wrap="none" lIns="0" tIns="0" rIns="0" bIns="0" rtlCol="0">
            <a:spAutoFit/>
          </a:bodyPr>
          <a:lstStyle/>
          <a:p>
            <a:pPr algn="ctr"/>
            <a:r>
              <a:rPr lang="en-US" sz="3200" b="1" dirty="0">
                <a:solidFill>
                  <a:srgbClr val="002060"/>
                </a:solidFill>
                <a:latin typeface="Calibri" panose="020F0502020204030204" pitchFamily="34" charset="0"/>
                <a:cs typeface="Calibri" panose="020F0502020204030204" pitchFamily="34" charset="0"/>
              </a:rPr>
              <a:t>AGENDA</a:t>
            </a:r>
          </a:p>
        </p:txBody>
      </p:sp>
      <p:cxnSp>
        <p:nvCxnSpPr>
          <p:cNvPr id="108" name="Straight Connector 107">
            <a:extLst>
              <a:ext uri="{FF2B5EF4-FFF2-40B4-BE49-F238E27FC236}">
                <a16:creationId xmlns:a16="http://schemas.microsoft.com/office/drawing/2014/main" id="{17477775-0FEC-4FA6-A728-0D79F2DBCF04}"/>
              </a:ext>
            </a:extLst>
          </p:cNvPr>
          <p:cNvCxnSpPr/>
          <p:nvPr/>
        </p:nvCxnSpPr>
        <p:spPr>
          <a:xfrm>
            <a:off x="118866" y="557526"/>
            <a:ext cx="18288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Calibri" panose="020F0502020204030204" pitchFamily="34" charset="0"/>
                <a:ea typeface="Roboto"/>
                <a:cs typeface="Calibri" panose="020F0502020204030204" pitchFamily="34" charset="0"/>
                <a:sym typeface="Roboto"/>
              </a:rPr>
              <a:t>Problem</a:t>
            </a:r>
            <a:endParaRPr sz="2400" b="1" i="0" u="none" strike="noStrike" cap="none" dirty="0">
              <a:solidFill>
                <a:srgbClr val="002060"/>
              </a:solidFill>
              <a:latin typeface="Calibri" panose="020F0502020204030204" pitchFamily="34" charset="0"/>
              <a:ea typeface="Roboto"/>
              <a:cs typeface="Calibri" panose="020F0502020204030204" pitchFamily="34" charset="0"/>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3DFC361-B92E-4236-A050-D1E497ED933C}"/>
              </a:ext>
            </a:extLst>
          </p:cNvPr>
          <p:cNvSpPr/>
          <p:nvPr/>
        </p:nvSpPr>
        <p:spPr>
          <a:xfrm>
            <a:off x="4818490" y="957819"/>
            <a:ext cx="3847828" cy="738664"/>
          </a:xfrm>
          <a:prstGeom prst="rect">
            <a:avLst/>
          </a:prstGeom>
        </p:spPr>
        <p:txBody>
          <a:bodyPr wrap="square">
            <a:spAutoFit/>
          </a:bodyPr>
          <a:lstStyle/>
          <a:p>
            <a:r>
              <a:rPr lang="en-US" b="1" dirty="0" err="1">
                <a:latin typeface="Calibri" panose="020F0502020204030204" pitchFamily="34" charset="0"/>
                <a:cs typeface="Calibri" panose="020F0502020204030204" pitchFamily="34" charset="0"/>
              </a:rPr>
              <a:t>PetFinder</a:t>
            </a:r>
            <a:r>
              <a:rPr lang="en-US" dirty="0">
                <a:latin typeface="Calibri" panose="020F0502020204030204" pitchFamily="34" charset="0"/>
                <a:cs typeface="Calibri" panose="020F0502020204030204" pitchFamily="34" charset="0"/>
              </a:rPr>
              <a:t> is Malaysia’s leading animal welfare platform and collaborates closely with individuals and organizations to improve animal welfare.</a:t>
            </a:r>
          </a:p>
        </p:txBody>
      </p:sp>
      <p:sp>
        <p:nvSpPr>
          <p:cNvPr id="3" name="TextBox 2">
            <a:extLst>
              <a:ext uri="{FF2B5EF4-FFF2-40B4-BE49-F238E27FC236}">
                <a16:creationId xmlns:a16="http://schemas.microsoft.com/office/drawing/2014/main" id="{5FECCD5A-BA5C-444E-B21A-40E66BC2E1F1}"/>
              </a:ext>
            </a:extLst>
          </p:cNvPr>
          <p:cNvSpPr txBox="1"/>
          <p:nvPr/>
        </p:nvSpPr>
        <p:spPr>
          <a:xfrm>
            <a:off x="223239" y="993089"/>
            <a:ext cx="1024639"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Sponsor:</a:t>
            </a:r>
          </a:p>
        </p:txBody>
      </p:sp>
      <p:sp>
        <p:nvSpPr>
          <p:cNvPr id="4" name="Rectangle 3">
            <a:extLst>
              <a:ext uri="{FF2B5EF4-FFF2-40B4-BE49-F238E27FC236}">
                <a16:creationId xmlns:a16="http://schemas.microsoft.com/office/drawing/2014/main" id="{DA66C9A5-F189-4033-93D2-63CD2E8F21C9}"/>
              </a:ext>
            </a:extLst>
          </p:cNvPr>
          <p:cNvSpPr/>
          <p:nvPr/>
        </p:nvSpPr>
        <p:spPr>
          <a:xfrm>
            <a:off x="1873514" y="2044445"/>
            <a:ext cx="6872921" cy="2062103"/>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This Kaggle competition is to develop algorithms to predict how quickly a pet is adopted</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classification areas for adoption are…</a:t>
            </a:r>
          </a:p>
          <a:p>
            <a:pPr marL="287338" lvl="1">
              <a:spcAft>
                <a:spcPts val="600"/>
              </a:spcAft>
            </a:pPr>
            <a:r>
              <a:rPr lang="en-US" b="1"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 Pet was adopted on the same day it was listed</a:t>
            </a:r>
          </a:p>
          <a:p>
            <a:pPr marL="287338" lvl="1">
              <a:spcAft>
                <a:spcPts val="600"/>
              </a:spcAft>
            </a:pPr>
            <a:r>
              <a:rPr lang="en-US" b="1"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 Pet was adopted between 1 and 7 days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week) after being listed</a:t>
            </a:r>
          </a:p>
          <a:p>
            <a:pPr marL="287338" lvl="1">
              <a:spcAft>
                <a:spcPts val="600"/>
              </a:spcAft>
            </a:pPr>
            <a:r>
              <a:rPr lang="en-US" b="1"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 Pet was adopted between 8 and 30 days (1</a:t>
            </a:r>
            <a:r>
              <a:rPr lang="en-US" baseline="30000" dirty="0">
                <a:latin typeface="Calibri" panose="020F0502020204030204" pitchFamily="34" charset="0"/>
                <a:cs typeface="Calibri" panose="020F0502020204030204" pitchFamily="34" charset="0"/>
              </a:rPr>
              <a:t>st</a:t>
            </a:r>
            <a:r>
              <a:rPr lang="en-US" dirty="0">
                <a:latin typeface="Calibri" panose="020F0502020204030204" pitchFamily="34" charset="0"/>
                <a:cs typeface="Calibri" panose="020F0502020204030204" pitchFamily="34" charset="0"/>
              </a:rPr>
              <a:t> month) after being listed</a:t>
            </a:r>
          </a:p>
          <a:p>
            <a:pPr marL="287338" lvl="1">
              <a:spcAft>
                <a:spcPts val="600"/>
              </a:spcAft>
            </a:pPr>
            <a:r>
              <a:rPr lang="en-US" b="1" dirty="0">
                <a:latin typeface="Calibri" panose="020F0502020204030204" pitchFamily="34" charset="0"/>
                <a:cs typeface="Calibri" panose="020F0502020204030204" pitchFamily="34" charset="0"/>
              </a:rPr>
              <a:t>3</a:t>
            </a:r>
            <a:r>
              <a:rPr lang="en-US" dirty="0">
                <a:latin typeface="Calibri" panose="020F0502020204030204" pitchFamily="34" charset="0"/>
                <a:cs typeface="Calibri" panose="020F0502020204030204" pitchFamily="34" charset="0"/>
              </a:rPr>
              <a:t> - Pet was adopted between 31 and 90 days (2</a:t>
            </a:r>
            <a:r>
              <a:rPr lang="en-US" baseline="30000" dirty="0">
                <a:latin typeface="Calibri" panose="020F0502020204030204" pitchFamily="34" charset="0"/>
                <a:cs typeface="Calibri" panose="020F0502020204030204" pitchFamily="34" charset="0"/>
              </a:rPr>
              <a:t>nd</a:t>
            </a:r>
            <a:r>
              <a:rPr lang="en-US" dirty="0">
                <a:latin typeface="Calibri" panose="020F0502020204030204" pitchFamily="34" charset="0"/>
                <a:cs typeface="Calibri" panose="020F0502020204030204" pitchFamily="34" charset="0"/>
              </a:rPr>
              <a:t> &amp; 3</a:t>
            </a:r>
            <a:r>
              <a:rPr lang="en-US" baseline="30000" dirty="0">
                <a:latin typeface="Calibri" panose="020F0502020204030204" pitchFamily="34" charset="0"/>
                <a:cs typeface="Calibri" panose="020F0502020204030204" pitchFamily="34" charset="0"/>
              </a:rPr>
              <a:t>rd</a:t>
            </a:r>
            <a:r>
              <a:rPr lang="en-US" dirty="0">
                <a:latin typeface="Calibri" panose="020F0502020204030204" pitchFamily="34" charset="0"/>
                <a:cs typeface="Calibri" panose="020F0502020204030204" pitchFamily="34" charset="0"/>
              </a:rPr>
              <a:t> month) after being listed</a:t>
            </a:r>
          </a:p>
          <a:p>
            <a:pPr marL="287338" lvl="1">
              <a:spcAft>
                <a:spcPts val="600"/>
              </a:spcAft>
            </a:pPr>
            <a:r>
              <a:rPr lang="en-US" b="1" dirty="0">
                <a:latin typeface="Calibri" panose="020F0502020204030204" pitchFamily="34" charset="0"/>
                <a:cs typeface="Calibri" panose="020F0502020204030204" pitchFamily="34" charset="0"/>
              </a:rPr>
              <a:t>4</a:t>
            </a:r>
            <a:r>
              <a:rPr lang="en-US" dirty="0">
                <a:latin typeface="Calibri" panose="020F0502020204030204" pitchFamily="34" charset="0"/>
                <a:cs typeface="Calibri" panose="020F0502020204030204" pitchFamily="34" charset="0"/>
              </a:rPr>
              <a:t> – No adoption after 100 days of being listed</a:t>
            </a:r>
          </a:p>
        </p:txBody>
      </p:sp>
      <p:sp>
        <p:nvSpPr>
          <p:cNvPr id="8" name="TextBox 7">
            <a:extLst>
              <a:ext uri="{FF2B5EF4-FFF2-40B4-BE49-F238E27FC236}">
                <a16:creationId xmlns:a16="http://schemas.microsoft.com/office/drawing/2014/main" id="{2FFFB1E3-1D55-4F4C-9B78-9E17586BF9E2}"/>
              </a:ext>
            </a:extLst>
          </p:cNvPr>
          <p:cNvSpPr txBox="1"/>
          <p:nvPr/>
        </p:nvSpPr>
        <p:spPr>
          <a:xfrm>
            <a:off x="223239" y="2004685"/>
            <a:ext cx="1059906"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Problem:</a:t>
            </a:r>
          </a:p>
        </p:txBody>
      </p:sp>
      <p:pic>
        <p:nvPicPr>
          <p:cNvPr id="7" name="Picture 6">
            <a:hlinkClick r:id="rId3"/>
            <a:extLst>
              <a:ext uri="{FF2B5EF4-FFF2-40B4-BE49-F238E27FC236}">
                <a16:creationId xmlns:a16="http://schemas.microsoft.com/office/drawing/2014/main" id="{D8BBC2D9-A562-4CBD-BE2D-03DCF6B40F7D}"/>
              </a:ext>
            </a:extLst>
          </p:cNvPr>
          <p:cNvPicPr>
            <a:picLocks noChangeAspect="1"/>
          </p:cNvPicPr>
          <p:nvPr/>
        </p:nvPicPr>
        <p:blipFill>
          <a:blip r:embed="rId4"/>
          <a:stretch>
            <a:fillRect/>
          </a:stretch>
        </p:blipFill>
        <p:spPr>
          <a:xfrm>
            <a:off x="1955462" y="964287"/>
            <a:ext cx="2283821" cy="397186"/>
          </a:xfrm>
          <a:prstGeom prst="rect">
            <a:avLst/>
          </a:prstGeom>
        </p:spPr>
      </p:pic>
      <p:sp>
        <p:nvSpPr>
          <p:cNvPr id="10" name="TextBox 9">
            <a:hlinkClick r:id="rId3"/>
            <a:extLst>
              <a:ext uri="{FF2B5EF4-FFF2-40B4-BE49-F238E27FC236}">
                <a16:creationId xmlns:a16="http://schemas.microsoft.com/office/drawing/2014/main" id="{D9E80801-80FE-4AAA-B59B-5F6B64583388}"/>
              </a:ext>
            </a:extLst>
          </p:cNvPr>
          <p:cNvSpPr txBox="1"/>
          <p:nvPr/>
        </p:nvSpPr>
        <p:spPr>
          <a:xfrm>
            <a:off x="2600076" y="1276079"/>
            <a:ext cx="1242648" cy="276999"/>
          </a:xfrm>
          <a:prstGeom prst="rect">
            <a:avLst/>
          </a:prstGeom>
          <a:noFill/>
        </p:spPr>
        <p:txBody>
          <a:bodyPr wrap="none" rtlCol="0">
            <a:spAutoFit/>
          </a:bodyPr>
          <a:lstStyle/>
          <a:p>
            <a:r>
              <a:rPr lang="en-US" sz="1200" u="sng" dirty="0">
                <a:latin typeface="Calibri" panose="020F0502020204030204" pitchFamily="34" charset="0"/>
                <a:cs typeface="Calibri" panose="020F0502020204030204" pitchFamily="34" charset="0"/>
              </a:rPr>
              <a:t>click to go to site</a:t>
            </a:r>
          </a:p>
        </p:txBody>
      </p:sp>
      <p:sp>
        <p:nvSpPr>
          <p:cNvPr id="11" name="TextBox 10">
            <a:extLst>
              <a:ext uri="{FF2B5EF4-FFF2-40B4-BE49-F238E27FC236}">
                <a16:creationId xmlns:a16="http://schemas.microsoft.com/office/drawing/2014/main" id="{292DBAEF-3FAF-4539-ACF2-3CA59CCD57C9}"/>
              </a:ext>
            </a:extLst>
          </p:cNvPr>
          <p:cNvSpPr txBox="1"/>
          <p:nvPr/>
        </p:nvSpPr>
        <p:spPr>
          <a:xfrm>
            <a:off x="1873514" y="4307536"/>
            <a:ext cx="3175869" cy="307777"/>
          </a:xfrm>
          <a:prstGeom prst="rect">
            <a:avLst/>
          </a:prstGeom>
          <a:noFill/>
        </p:spPr>
        <p:txBody>
          <a:bodyPr wrap="none" rtlCol="0">
            <a:spAutoFit/>
          </a:bodyPr>
          <a:lstStyle/>
          <a:p>
            <a:pPr marL="285750" indent="-285750" algn="l">
              <a:buFont typeface="Arial" panose="020B0604020202020204" pitchFamily="34" charset="0"/>
              <a:buChar char="•"/>
            </a:pPr>
            <a:r>
              <a:rPr lang="en-US" dirty="0">
                <a:latin typeface="Calibri" panose="020F0502020204030204" pitchFamily="34" charset="0"/>
                <a:cs typeface="Calibri" panose="020F0502020204030204" pitchFamily="34" charset="0"/>
              </a:rPr>
              <a:t>14,993 pets (54% dogs and 46% cats)</a:t>
            </a:r>
          </a:p>
        </p:txBody>
      </p:sp>
      <p:sp>
        <p:nvSpPr>
          <p:cNvPr id="12" name="TextBox 11">
            <a:extLst>
              <a:ext uri="{FF2B5EF4-FFF2-40B4-BE49-F238E27FC236}">
                <a16:creationId xmlns:a16="http://schemas.microsoft.com/office/drawing/2014/main" id="{B8055721-70B0-41E8-8825-DC3E45F9CEC0}"/>
              </a:ext>
            </a:extLst>
          </p:cNvPr>
          <p:cNvSpPr txBox="1"/>
          <p:nvPr/>
        </p:nvSpPr>
        <p:spPr>
          <a:xfrm>
            <a:off x="223239" y="4260862"/>
            <a:ext cx="1093569" cy="369332"/>
          </a:xfrm>
          <a:prstGeom prst="rect">
            <a:avLst/>
          </a:prstGeom>
          <a:noFill/>
        </p:spPr>
        <p:txBody>
          <a:bodyPr wrap="none" rtlCol="0">
            <a:spAutoFit/>
          </a:bodyPr>
          <a:lstStyle/>
          <a:p>
            <a:r>
              <a:rPr lang="en-US" sz="1800" b="1" u="sng" dirty="0">
                <a:solidFill>
                  <a:srgbClr val="002060"/>
                </a:solidFill>
                <a:latin typeface="Calibri" panose="020F0502020204030204" pitchFamily="34" charset="0"/>
                <a:cs typeface="Calibri" panose="020F0502020204030204" pitchFamily="34" charset="0"/>
              </a:rPr>
              <a:t>Quantity: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3418459"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Data - Features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BF9A78B-FD07-491F-A747-64A12E681504}"/>
              </a:ext>
            </a:extLst>
          </p:cNvPr>
          <p:cNvSpPr txBox="1"/>
          <p:nvPr/>
        </p:nvSpPr>
        <p:spPr>
          <a:xfrm>
            <a:off x="425390" y="778098"/>
            <a:ext cx="3089087"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Non-Natural Language Processing</a:t>
            </a:r>
          </a:p>
        </p:txBody>
      </p:sp>
      <p:sp>
        <p:nvSpPr>
          <p:cNvPr id="8" name="TextBox 7">
            <a:extLst>
              <a:ext uri="{FF2B5EF4-FFF2-40B4-BE49-F238E27FC236}">
                <a16:creationId xmlns:a16="http://schemas.microsoft.com/office/drawing/2014/main" id="{58F6ABD8-41F8-4768-9366-D8B4B56DAE07}"/>
              </a:ext>
            </a:extLst>
          </p:cNvPr>
          <p:cNvSpPr txBox="1"/>
          <p:nvPr/>
        </p:nvSpPr>
        <p:spPr>
          <a:xfrm>
            <a:off x="5446644" y="4374923"/>
            <a:ext cx="3599062"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Features not used: </a:t>
            </a:r>
            <a:r>
              <a:rPr lang="en-US" dirty="0">
                <a:solidFill>
                  <a:schemeClr val="tx1"/>
                </a:solidFill>
                <a:latin typeface="Calibri" panose="020F0502020204030204" pitchFamily="34" charset="0"/>
                <a:cs typeface="Calibri" panose="020F0502020204030204" pitchFamily="34" charset="0"/>
              </a:rPr>
              <a:t>Pet id, Name, Rescuer Id</a:t>
            </a:r>
            <a:endParaRPr lang="en-US" b="1" dirty="0">
              <a:solidFill>
                <a:srgbClr val="002060"/>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EB0185A-F0B1-4129-9280-0ED611740DD8}"/>
              </a:ext>
            </a:extLst>
          </p:cNvPr>
          <p:cNvPicPr/>
          <p:nvPr/>
        </p:nvPicPr>
        <p:blipFill>
          <a:blip r:embed="rId3"/>
          <a:stretch>
            <a:fillRect/>
          </a:stretch>
        </p:blipFill>
        <p:spPr>
          <a:xfrm>
            <a:off x="238539" y="1598213"/>
            <a:ext cx="4444778" cy="2309366"/>
          </a:xfrm>
          <a:prstGeom prst="rect">
            <a:avLst/>
          </a:prstGeom>
          <a:ln>
            <a:solidFill>
              <a:schemeClr val="bg1">
                <a:lumMod val="50000"/>
              </a:schemeClr>
            </a:solidFill>
          </a:ln>
        </p:spPr>
      </p:pic>
      <p:sp>
        <p:nvSpPr>
          <p:cNvPr id="11" name="TextBox 10">
            <a:extLst>
              <a:ext uri="{FF2B5EF4-FFF2-40B4-BE49-F238E27FC236}">
                <a16:creationId xmlns:a16="http://schemas.microsoft.com/office/drawing/2014/main" id="{51F8037D-922E-4712-9461-FDDB6D0B8FDB}"/>
              </a:ext>
            </a:extLst>
          </p:cNvPr>
          <p:cNvSpPr txBox="1"/>
          <p:nvPr/>
        </p:nvSpPr>
        <p:spPr>
          <a:xfrm>
            <a:off x="5446644" y="778098"/>
            <a:ext cx="2667667" cy="338554"/>
          </a:xfrm>
          <a:prstGeom prst="rect">
            <a:avLst/>
          </a:prstGeom>
          <a:noFill/>
        </p:spPr>
        <p:txBody>
          <a:bodyPr wrap="square" rtlCol="0">
            <a:spAutoFit/>
          </a:bodyPr>
          <a:lstStyle/>
          <a:p>
            <a:r>
              <a:rPr lang="en-US" sz="1600" b="1" dirty="0">
                <a:solidFill>
                  <a:srgbClr val="002060"/>
                </a:solidFill>
                <a:latin typeface="Calibri" panose="020F0502020204030204" pitchFamily="34" charset="0"/>
                <a:cs typeface="Calibri" panose="020F0502020204030204" pitchFamily="34" charset="0"/>
              </a:rPr>
              <a:t>Natural Language Processing</a:t>
            </a:r>
          </a:p>
        </p:txBody>
      </p:sp>
      <p:sp>
        <p:nvSpPr>
          <p:cNvPr id="12" name="TextBox 11">
            <a:extLst>
              <a:ext uri="{FF2B5EF4-FFF2-40B4-BE49-F238E27FC236}">
                <a16:creationId xmlns:a16="http://schemas.microsoft.com/office/drawing/2014/main" id="{5AB0E94A-38DE-476F-9D87-A2437ADEBE08}"/>
              </a:ext>
            </a:extLst>
          </p:cNvPr>
          <p:cNvSpPr txBox="1"/>
          <p:nvPr/>
        </p:nvSpPr>
        <p:spPr>
          <a:xfrm>
            <a:off x="425390" y="4374923"/>
            <a:ext cx="2244525"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Predictor: </a:t>
            </a:r>
            <a:r>
              <a:rPr lang="en-US" dirty="0">
                <a:solidFill>
                  <a:schemeClr val="tx1"/>
                </a:solidFill>
                <a:latin typeface="Calibri" panose="020F0502020204030204" pitchFamily="34" charset="0"/>
                <a:cs typeface="Calibri" panose="020F0502020204030204" pitchFamily="34" charset="0"/>
              </a:rPr>
              <a:t>Adoption Speed</a:t>
            </a:r>
            <a:endParaRPr lang="en-US" b="1" dirty="0">
              <a:solidFill>
                <a:srgbClr val="002060"/>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6DFE84D7-8A3A-4F65-9326-4EF2691395C5}"/>
              </a:ext>
            </a:extLst>
          </p:cNvPr>
          <p:cNvPicPr/>
          <p:nvPr/>
        </p:nvPicPr>
        <p:blipFill>
          <a:blip r:embed="rId4"/>
          <a:stretch>
            <a:fillRect/>
          </a:stretch>
        </p:blipFill>
        <p:spPr>
          <a:xfrm>
            <a:off x="5168348" y="1480088"/>
            <a:ext cx="3802856" cy="2702301"/>
          </a:xfrm>
          <a:prstGeom prst="rect">
            <a:avLst/>
          </a:prstGeom>
        </p:spPr>
      </p:pic>
      <p:sp>
        <p:nvSpPr>
          <p:cNvPr id="2" name="Rectangle 1">
            <a:extLst>
              <a:ext uri="{FF2B5EF4-FFF2-40B4-BE49-F238E27FC236}">
                <a16:creationId xmlns:a16="http://schemas.microsoft.com/office/drawing/2014/main" id="{999E2D29-D6F0-4F48-AB3D-6B834AEC82AD}"/>
              </a:ext>
            </a:extLst>
          </p:cNvPr>
          <p:cNvSpPr/>
          <p:nvPr/>
        </p:nvSpPr>
        <p:spPr>
          <a:xfrm>
            <a:off x="5023215" y="1173705"/>
            <a:ext cx="4174436" cy="276999"/>
          </a:xfrm>
          <a:prstGeom prst="rect">
            <a:avLst/>
          </a:prstGeom>
        </p:spPr>
        <p:txBody>
          <a:bodyPr wrap="square">
            <a:spAutoFit/>
          </a:bodyPr>
          <a:lstStyle/>
          <a:p>
            <a:pPr lvl="0">
              <a:spcAft>
                <a:spcPts val="600"/>
              </a:spcAft>
            </a:pPr>
            <a:r>
              <a:rPr lang="en-US" sz="1200" dirty="0">
                <a:latin typeface="Calibri" panose="020F0502020204030204" pitchFamily="34" charset="0"/>
                <a:ea typeface="Times New Roman" panose="02020603050405020304" pitchFamily="18" charset="0"/>
                <a:cs typeface="Calibri" panose="020F0502020204030204" pitchFamily="34" charset="0"/>
              </a:rPr>
              <a:t>Descriptions is almost 70,000 sentences &amp; over 900,000 words.</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BC0271F8-E7E7-4EDC-8440-3ED4F9DBB191}"/>
              </a:ext>
            </a:extLst>
          </p:cNvPr>
          <p:cNvSpPr/>
          <p:nvPr/>
        </p:nvSpPr>
        <p:spPr>
          <a:xfrm>
            <a:off x="125228" y="1173706"/>
            <a:ext cx="4558089" cy="276999"/>
          </a:xfrm>
          <a:prstGeom prst="rect">
            <a:avLst/>
          </a:prstGeom>
        </p:spPr>
        <p:txBody>
          <a:bodyPr wrap="square">
            <a:spAutoFit/>
          </a:bodyPr>
          <a:lstStyle/>
          <a:p>
            <a:pPr lvl="0">
              <a:spcAft>
                <a:spcPts val="600"/>
              </a:spcAft>
            </a:pPr>
            <a:r>
              <a:rPr lang="en-US" sz="1200" dirty="0">
                <a:latin typeface="Calibri" panose="020F0502020204030204" pitchFamily="34" charset="0"/>
                <a:ea typeface="Times New Roman" panose="02020603050405020304" pitchFamily="18" charset="0"/>
                <a:cs typeface="Calibri" panose="020F0502020204030204" pitchFamily="34" charset="0"/>
              </a:rPr>
              <a:t>Feature importance breaks into three groups: Top 3, Medium 8, Low 8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135941"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Top 3 Features</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4A2E74-0A18-4256-9CAC-CA839D6EE376}"/>
              </a:ext>
            </a:extLst>
          </p:cNvPr>
          <p:cNvSpPr txBox="1"/>
          <p:nvPr/>
        </p:nvSpPr>
        <p:spPr>
          <a:xfrm>
            <a:off x="596951" y="1162200"/>
            <a:ext cx="625492" cy="307777"/>
          </a:xfrm>
          <a:prstGeom prst="rect">
            <a:avLst/>
          </a:prstGeom>
          <a:noFill/>
        </p:spPr>
        <p:txBody>
          <a:bodyPr wrap="none" rtlCol="0">
            <a:spAutoFit/>
          </a:bodyPr>
          <a:lstStyle/>
          <a:p>
            <a:r>
              <a:rPr lang="en-US" b="1" dirty="0">
                <a:solidFill>
                  <a:srgbClr val="002060"/>
                </a:solidFill>
                <a:latin typeface="Calibri" panose="020F0502020204030204" pitchFamily="34" charset="0"/>
                <a:cs typeface="Calibri" panose="020F0502020204030204" pitchFamily="34" charset="0"/>
              </a:rPr>
              <a:t>Breed</a:t>
            </a:r>
          </a:p>
        </p:txBody>
      </p:sp>
      <p:pic>
        <p:nvPicPr>
          <p:cNvPr id="10" name="Picture 9">
            <a:extLst>
              <a:ext uri="{FF2B5EF4-FFF2-40B4-BE49-F238E27FC236}">
                <a16:creationId xmlns:a16="http://schemas.microsoft.com/office/drawing/2014/main" id="{849CBBF4-6172-40FE-BD38-DBC1624E4617}"/>
              </a:ext>
            </a:extLst>
          </p:cNvPr>
          <p:cNvPicPr/>
          <p:nvPr/>
        </p:nvPicPr>
        <p:blipFill>
          <a:blip r:embed="rId3"/>
          <a:stretch>
            <a:fillRect/>
          </a:stretch>
        </p:blipFill>
        <p:spPr>
          <a:xfrm>
            <a:off x="2442073" y="1541068"/>
            <a:ext cx="3449844" cy="2363341"/>
          </a:xfrm>
          <a:prstGeom prst="rect">
            <a:avLst/>
          </a:prstGeom>
          <a:ln>
            <a:solidFill>
              <a:schemeClr val="bg1">
                <a:lumMod val="50000"/>
              </a:schemeClr>
            </a:solidFill>
          </a:ln>
        </p:spPr>
      </p:pic>
      <p:sp>
        <p:nvSpPr>
          <p:cNvPr id="3" name="TextBox 2">
            <a:extLst>
              <a:ext uri="{FF2B5EF4-FFF2-40B4-BE49-F238E27FC236}">
                <a16:creationId xmlns:a16="http://schemas.microsoft.com/office/drawing/2014/main" id="{EC5513E5-2077-4AE6-BB4A-008E2A5CD13F}"/>
              </a:ext>
            </a:extLst>
          </p:cNvPr>
          <p:cNvSpPr txBox="1"/>
          <p:nvPr/>
        </p:nvSpPr>
        <p:spPr>
          <a:xfrm>
            <a:off x="596951" y="4526191"/>
            <a:ext cx="8793120" cy="307777"/>
          </a:xfrm>
          <a:prstGeom prst="rect">
            <a:avLst/>
          </a:prstGeom>
          <a:noFill/>
        </p:spPr>
        <p:txBody>
          <a:bodyPr wrap="square" rtlCol="0">
            <a:spAutoFit/>
          </a:bodyPr>
          <a:lstStyle/>
          <a:p>
            <a:pPr algn="l"/>
            <a:r>
              <a:rPr lang="en-US" b="1" i="1" u="sng" dirty="0">
                <a:solidFill>
                  <a:srgbClr val="002060"/>
                </a:solidFill>
                <a:latin typeface="Calibri" panose="020F0502020204030204" pitchFamily="34" charset="0"/>
                <a:cs typeface="Calibri" panose="020F0502020204030204" pitchFamily="34" charset="0"/>
              </a:rPr>
              <a:t>Note:</a:t>
            </a:r>
            <a:r>
              <a:rPr lang="en-US" i="1" dirty="0">
                <a:latin typeface="Calibri" panose="020F0502020204030204" pitchFamily="34" charset="0"/>
                <a:cs typeface="Calibri" panose="020F0502020204030204" pitchFamily="34" charset="0"/>
              </a:rPr>
              <a:t>  For more information on these features, and all the other features refer to Milestone report 1.</a:t>
            </a:r>
          </a:p>
        </p:txBody>
      </p:sp>
      <p:sp>
        <p:nvSpPr>
          <p:cNvPr id="11" name="TextBox 10">
            <a:extLst>
              <a:ext uri="{FF2B5EF4-FFF2-40B4-BE49-F238E27FC236}">
                <a16:creationId xmlns:a16="http://schemas.microsoft.com/office/drawing/2014/main" id="{86D31072-FD4D-42FF-BA01-434A65AFEDE9}"/>
              </a:ext>
            </a:extLst>
          </p:cNvPr>
          <p:cNvSpPr txBox="1"/>
          <p:nvPr/>
        </p:nvSpPr>
        <p:spPr>
          <a:xfrm>
            <a:off x="3940169" y="1162200"/>
            <a:ext cx="468398" cy="307777"/>
          </a:xfrm>
          <a:prstGeom prst="rect">
            <a:avLst/>
          </a:prstGeom>
          <a:noFill/>
        </p:spPr>
        <p:txBody>
          <a:bodyPr wrap="none" rtlCol="0">
            <a:spAutoFit/>
          </a:bodyPr>
          <a:lstStyle/>
          <a:p>
            <a:r>
              <a:rPr lang="en-US" b="1" dirty="0">
                <a:solidFill>
                  <a:srgbClr val="002060"/>
                </a:solidFill>
                <a:latin typeface="Calibri" panose="020F0502020204030204" pitchFamily="34" charset="0"/>
                <a:cs typeface="Calibri" panose="020F0502020204030204" pitchFamily="34" charset="0"/>
              </a:rPr>
              <a:t>Age</a:t>
            </a:r>
          </a:p>
        </p:txBody>
      </p:sp>
      <p:sp>
        <p:nvSpPr>
          <p:cNvPr id="12" name="TextBox 11">
            <a:extLst>
              <a:ext uri="{FF2B5EF4-FFF2-40B4-BE49-F238E27FC236}">
                <a16:creationId xmlns:a16="http://schemas.microsoft.com/office/drawing/2014/main" id="{AD7667A3-F868-491F-8EEF-B5DF77139B17}"/>
              </a:ext>
            </a:extLst>
          </p:cNvPr>
          <p:cNvSpPr txBox="1"/>
          <p:nvPr/>
        </p:nvSpPr>
        <p:spPr>
          <a:xfrm>
            <a:off x="7070635" y="1162200"/>
            <a:ext cx="1596912" cy="307777"/>
          </a:xfrm>
          <a:prstGeom prst="rect">
            <a:avLst/>
          </a:prstGeom>
          <a:noFill/>
        </p:spPr>
        <p:txBody>
          <a:bodyPr wrap="none" rtlCol="0">
            <a:spAutoFit/>
          </a:bodyPr>
          <a:lstStyle/>
          <a:p>
            <a:r>
              <a:rPr lang="en-US" b="1" dirty="0">
                <a:solidFill>
                  <a:srgbClr val="002060"/>
                </a:solidFill>
                <a:latin typeface="Calibri" panose="020F0502020204030204" pitchFamily="34" charset="0"/>
                <a:cs typeface="Calibri" panose="020F0502020204030204" pitchFamily="34" charset="0"/>
              </a:rPr>
              <a:t>Number of Photos</a:t>
            </a:r>
          </a:p>
        </p:txBody>
      </p:sp>
      <p:cxnSp>
        <p:nvCxnSpPr>
          <p:cNvPr id="5" name="Straight Connector 4">
            <a:extLst>
              <a:ext uri="{FF2B5EF4-FFF2-40B4-BE49-F238E27FC236}">
                <a16:creationId xmlns:a16="http://schemas.microsoft.com/office/drawing/2014/main" id="{5E226BD8-5CB9-40F3-A796-CCC9F9DA6A3E}"/>
              </a:ext>
            </a:extLst>
          </p:cNvPr>
          <p:cNvCxnSpPr>
            <a:cxnSpLocks/>
          </p:cNvCxnSpPr>
          <p:nvPr/>
        </p:nvCxnSpPr>
        <p:spPr>
          <a:xfrm>
            <a:off x="2274074" y="1089328"/>
            <a:ext cx="0" cy="297378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187225F-49D2-4958-A512-5A1AC92229A4}"/>
              </a:ext>
            </a:extLst>
          </p:cNvPr>
          <p:cNvCxnSpPr>
            <a:cxnSpLocks/>
          </p:cNvCxnSpPr>
          <p:nvPr/>
        </p:nvCxnSpPr>
        <p:spPr>
          <a:xfrm>
            <a:off x="6076123" y="1089328"/>
            <a:ext cx="0" cy="29718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D1F3A33-9583-4EE1-AAF5-4D084FD8AB44}"/>
              </a:ext>
            </a:extLst>
          </p:cNvPr>
          <p:cNvCxnSpPr>
            <a:cxnSpLocks/>
          </p:cNvCxnSpPr>
          <p:nvPr/>
        </p:nvCxnSpPr>
        <p:spPr>
          <a:xfrm flipH="1" flipV="1">
            <a:off x="279318" y="1411268"/>
            <a:ext cx="838823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8F603DA-2A5F-4DD1-8D56-A87DCED27326}"/>
              </a:ext>
            </a:extLst>
          </p:cNvPr>
          <p:cNvSpPr txBox="1"/>
          <p:nvPr/>
        </p:nvSpPr>
        <p:spPr>
          <a:xfrm>
            <a:off x="149940" y="2279642"/>
            <a:ext cx="1747594"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Need to add</a:t>
            </a:r>
          </a:p>
          <a:p>
            <a:pPr algn="l"/>
            <a:r>
              <a:rPr lang="en-US" dirty="0">
                <a:latin typeface="Calibri" panose="020F0502020204030204" pitchFamily="34" charset="0"/>
                <a:cs typeface="Calibri" panose="020F0502020204030204" pitchFamily="34" charset="0"/>
              </a:rPr>
              <a:t>“Total pets by breed”</a:t>
            </a:r>
          </a:p>
        </p:txBody>
      </p:sp>
      <p:sp>
        <p:nvSpPr>
          <p:cNvPr id="16" name="TextBox 15">
            <a:extLst>
              <a:ext uri="{FF2B5EF4-FFF2-40B4-BE49-F238E27FC236}">
                <a16:creationId xmlns:a16="http://schemas.microsoft.com/office/drawing/2014/main" id="{71E308A2-B62D-4288-8C0F-A0ED91F5B8B6}"/>
              </a:ext>
            </a:extLst>
          </p:cNvPr>
          <p:cNvSpPr txBox="1"/>
          <p:nvPr/>
        </p:nvSpPr>
        <p:spPr>
          <a:xfrm>
            <a:off x="6388346" y="2213254"/>
            <a:ext cx="2279196" cy="738664"/>
          </a:xfrm>
          <a:prstGeom prst="rect">
            <a:avLst/>
          </a:prstGeom>
          <a:noFill/>
        </p:spPr>
        <p:txBody>
          <a:bodyPr wrap="square" rtlCol="0">
            <a:spAutoFit/>
          </a:bodyPr>
          <a:lstStyle/>
          <a:p>
            <a:pPr algn="l"/>
            <a:r>
              <a:rPr lang="en-US" dirty="0">
                <a:latin typeface="Calibri" panose="020F0502020204030204" pitchFamily="34" charset="0"/>
                <a:cs typeface="Calibri" panose="020F0502020204030204" pitchFamily="34" charset="0"/>
              </a:rPr>
              <a:t>Need to add</a:t>
            </a:r>
          </a:p>
          <a:p>
            <a:pPr algn="l"/>
            <a:r>
              <a:rPr lang="en-US" dirty="0">
                <a:latin typeface="Calibri" panose="020F0502020204030204" pitchFamily="34" charset="0"/>
                <a:cs typeface="Calibri" panose="020F0502020204030204" pitchFamily="34" charset="0"/>
              </a:rPr>
              <a:t>“Total cats &amp; dogs with and without photos</a:t>
            </a:r>
          </a:p>
        </p:txBody>
      </p:sp>
    </p:spTree>
    <p:extLst>
      <p:ext uri="{BB962C8B-B14F-4D97-AF65-F5344CB8AC3E}">
        <p14:creationId xmlns:p14="http://schemas.microsoft.com/office/powerpoint/2010/main" val="114961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135941"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Correlation</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CBCC7F1-8CF3-448D-8C94-B8FA06ED760C}"/>
              </a:ext>
            </a:extLst>
          </p:cNvPr>
          <p:cNvGrpSpPr>
            <a:grpSpLocks noChangeAspect="1"/>
          </p:cNvGrpSpPr>
          <p:nvPr/>
        </p:nvGrpSpPr>
        <p:grpSpPr>
          <a:xfrm>
            <a:off x="2286000" y="1266890"/>
            <a:ext cx="4114800" cy="3800210"/>
            <a:chOff x="0" y="-1378898"/>
            <a:chExt cx="9218950" cy="8514125"/>
          </a:xfrm>
        </p:grpSpPr>
        <p:pic>
          <p:nvPicPr>
            <p:cNvPr id="2" name="Picture 1">
              <a:extLst>
                <a:ext uri="{FF2B5EF4-FFF2-40B4-BE49-F238E27FC236}">
                  <a16:creationId xmlns:a16="http://schemas.microsoft.com/office/drawing/2014/main" id="{A904A779-65BE-44EA-BA02-F4E671D96786}"/>
                </a:ext>
              </a:extLst>
            </p:cNvPr>
            <p:cNvPicPr>
              <a:picLocks noChangeAspect="1"/>
            </p:cNvPicPr>
            <p:nvPr/>
          </p:nvPicPr>
          <p:blipFill>
            <a:blip r:embed="rId3"/>
            <a:stretch>
              <a:fillRect/>
            </a:stretch>
          </p:blipFill>
          <p:spPr>
            <a:xfrm>
              <a:off x="0" y="-1378898"/>
              <a:ext cx="9218950" cy="4648432"/>
            </a:xfrm>
            <a:prstGeom prst="rect">
              <a:avLst/>
            </a:prstGeom>
          </p:spPr>
        </p:pic>
        <p:pic>
          <p:nvPicPr>
            <p:cNvPr id="3" name="Picture 2">
              <a:extLst>
                <a:ext uri="{FF2B5EF4-FFF2-40B4-BE49-F238E27FC236}">
                  <a16:creationId xmlns:a16="http://schemas.microsoft.com/office/drawing/2014/main" id="{6887C286-0DD6-4F48-ADC6-29AE87B8F15C}"/>
                </a:ext>
              </a:extLst>
            </p:cNvPr>
            <p:cNvPicPr>
              <a:picLocks noChangeAspect="1"/>
            </p:cNvPicPr>
            <p:nvPr/>
          </p:nvPicPr>
          <p:blipFill>
            <a:blip r:embed="rId4"/>
            <a:stretch>
              <a:fillRect/>
            </a:stretch>
          </p:blipFill>
          <p:spPr>
            <a:xfrm>
              <a:off x="67456" y="3257442"/>
              <a:ext cx="9144000" cy="3877785"/>
            </a:xfrm>
            <a:prstGeom prst="rect">
              <a:avLst/>
            </a:prstGeom>
          </p:spPr>
        </p:pic>
      </p:grpSp>
      <p:sp>
        <p:nvSpPr>
          <p:cNvPr id="7" name="Rectangle 6">
            <a:extLst>
              <a:ext uri="{FF2B5EF4-FFF2-40B4-BE49-F238E27FC236}">
                <a16:creationId xmlns:a16="http://schemas.microsoft.com/office/drawing/2014/main" id="{76D17096-2ED6-4589-B108-3D2120418F35}"/>
              </a:ext>
            </a:extLst>
          </p:cNvPr>
          <p:cNvSpPr/>
          <p:nvPr/>
        </p:nvSpPr>
        <p:spPr>
          <a:xfrm>
            <a:off x="682053" y="705753"/>
            <a:ext cx="7629993" cy="523220"/>
          </a:xfrm>
          <a:prstGeom prst="rect">
            <a:avLst/>
          </a:prstGeom>
        </p:spPr>
        <p:txBody>
          <a:bodyPr wrap="square">
            <a:spAutoFit/>
          </a:bodyPr>
          <a:lstStyle/>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Though it’s hard to read the feature names, this matrix illustrate that overall there is low correlation between the features, including the adoption speed. </a:t>
            </a:r>
          </a:p>
        </p:txBody>
      </p:sp>
    </p:spTree>
    <p:extLst>
      <p:ext uri="{BB962C8B-B14F-4D97-AF65-F5344CB8AC3E}">
        <p14:creationId xmlns:p14="http://schemas.microsoft.com/office/powerpoint/2010/main" val="237655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814948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2060"/>
                </a:solidFill>
                <a:latin typeface="Roboto"/>
                <a:ea typeface="Roboto"/>
                <a:cs typeface="Roboto"/>
                <a:sym typeface="Roboto"/>
              </a:rPr>
              <a:t>Exploring the Data – Adoption </a:t>
            </a:r>
            <a:r>
              <a:rPr lang="en-US" sz="2000" dirty="0">
                <a:solidFill>
                  <a:srgbClr val="002060"/>
                </a:solidFill>
                <a:latin typeface="Roboto"/>
                <a:ea typeface="Roboto"/>
                <a:cs typeface="Roboto"/>
                <a:sym typeface="Roboto"/>
              </a:rPr>
              <a:t>(variable to predict)</a:t>
            </a:r>
            <a:endParaRPr sz="2000"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E02AF8-4094-4410-B66E-72F9217EF2D5}"/>
              </a:ext>
            </a:extLst>
          </p:cNvPr>
          <p:cNvSpPr txBox="1"/>
          <p:nvPr/>
        </p:nvSpPr>
        <p:spPr>
          <a:xfrm>
            <a:off x="1018370" y="809118"/>
            <a:ext cx="7656503" cy="4047262"/>
          </a:xfrm>
          <a:prstGeom prst="rect">
            <a:avLst/>
          </a:prstGeom>
          <a:noFill/>
        </p:spPr>
        <p:txBody>
          <a:bodyPr wrap="square" rtlCol="0">
            <a:spAutoFit/>
          </a:bodyPr>
          <a:lstStyle/>
          <a:p>
            <a:pPr marL="285750" indent="-285750" algn="l">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mean adoption speed is similar for dogs and cats at 2.6 and 2.4 (8-30 days to adopt)</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A comparison of the mean adoption speed by breed for dogs and cats shows a negligible difference in adoption speed. There is not a particular breed that deviates significantly from the mean.</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ratio of adoption speeds for dogs vs cats for each year of age varies, but is not consistently higher or lower for one versus the other. </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Males of a given age have a better chance of being adopted than females (for some ages as high as 10% better)</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Across all ages (0 – 12 years) of pets, the number of medium size pets is always higher than the other types.  As a result, the %</a:t>
            </a:r>
            <a:r>
              <a:rPr lang="en-US" dirty="0" err="1">
                <a:latin typeface="Calibri" panose="020F0502020204030204" pitchFamily="34" charset="0"/>
                <a:cs typeface="Calibri" panose="020F0502020204030204" pitchFamily="34" charset="0"/>
              </a:rPr>
              <a:t>NotAdopted</a:t>
            </a:r>
            <a:r>
              <a:rPr lang="en-US" dirty="0">
                <a:latin typeface="Calibri" panose="020F0502020204030204" pitchFamily="34" charset="0"/>
                <a:cs typeface="Calibri" panose="020F0502020204030204" pitchFamily="34" charset="0"/>
              </a:rPr>
              <a:t> pets is higher for medium dogs in over half the years.</a:t>
            </a:r>
          </a:p>
          <a:p>
            <a:pPr marL="285750" indent="-285750">
              <a:spcAft>
                <a:spcPts val="2400"/>
              </a:spcAft>
              <a:buFont typeface="Arial" panose="020B0604020202020204" pitchFamily="34" charset="0"/>
              <a:buChar char="•"/>
            </a:pPr>
            <a:r>
              <a:rPr lang="en-US" dirty="0">
                <a:latin typeface="Calibri" panose="020F0502020204030204" pitchFamily="34" charset="0"/>
                <a:cs typeface="Calibri" panose="020F0502020204030204" pitchFamily="34" charset="0"/>
              </a:rPr>
              <a:t>Mean adoption speed is similar across sizes, ranging from 2.35 to 2.57; which is also very close to the overall mean adoption speed for pets.</a:t>
            </a:r>
          </a:p>
          <a:p>
            <a:pPr marL="285750" indent="-285750">
              <a:spcAft>
                <a:spcPts val="1200"/>
              </a:spcAft>
              <a:buFont typeface="Arial" panose="020B0604020202020204" pitchFamily="34" charset="0"/>
              <a:buChar char="•"/>
            </a:pPr>
            <a:r>
              <a:rPr lang="en-US" dirty="0">
                <a:latin typeface="Calibri" panose="020F0502020204030204" pitchFamily="34" charset="0"/>
                <a:cs typeface="Calibri" panose="020F0502020204030204" pitchFamily="34" charset="0"/>
              </a:rPr>
              <a:t>Pets with no media (pictures nor video) have a mean adoption rate of 3.1 (31 to 90 days to adopt) versus the 2.5 (8 to 30 days to adopt) mean adoption rate across all pets.</a:t>
            </a:r>
          </a:p>
        </p:txBody>
      </p:sp>
      <p:sp>
        <p:nvSpPr>
          <p:cNvPr id="17" name="TextBox 16">
            <a:extLst>
              <a:ext uri="{FF2B5EF4-FFF2-40B4-BE49-F238E27FC236}">
                <a16:creationId xmlns:a16="http://schemas.microsoft.com/office/drawing/2014/main" id="{3116BDC4-0F59-4A33-88F4-174380DC313E}"/>
              </a:ext>
            </a:extLst>
          </p:cNvPr>
          <p:cNvSpPr txBox="1"/>
          <p:nvPr/>
        </p:nvSpPr>
        <p:spPr>
          <a:xfrm>
            <a:off x="121433" y="939708"/>
            <a:ext cx="734496"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Mean:</a:t>
            </a:r>
          </a:p>
        </p:txBody>
      </p:sp>
      <p:sp>
        <p:nvSpPr>
          <p:cNvPr id="18" name="TextBox 17">
            <a:extLst>
              <a:ext uri="{FF2B5EF4-FFF2-40B4-BE49-F238E27FC236}">
                <a16:creationId xmlns:a16="http://schemas.microsoft.com/office/drawing/2014/main" id="{095D59D9-744C-409B-80F1-8589AC76621C}"/>
              </a:ext>
            </a:extLst>
          </p:cNvPr>
          <p:cNvSpPr txBox="1"/>
          <p:nvPr/>
        </p:nvSpPr>
        <p:spPr>
          <a:xfrm>
            <a:off x="121433" y="2285795"/>
            <a:ext cx="566181"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Age:</a:t>
            </a:r>
          </a:p>
        </p:txBody>
      </p:sp>
      <p:sp>
        <p:nvSpPr>
          <p:cNvPr id="19" name="TextBox 18">
            <a:extLst>
              <a:ext uri="{FF2B5EF4-FFF2-40B4-BE49-F238E27FC236}">
                <a16:creationId xmlns:a16="http://schemas.microsoft.com/office/drawing/2014/main" id="{EEBF6C5D-86B3-44EC-A1C8-700EECA5BF11}"/>
              </a:ext>
            </a:extLst>
          </p:cNvPr>
          <p:cNvSpPr txBox="1"/>
          <p:nvPr/>
        </p:nvSpPr>
        <p:spPr>
          <a:xfrm>
            <a:off x="121433" y="3684926"/>
            <a:ext cx="572593"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Size:</a:t>
            </a:r>
          </a:p>
        </p:txBody>
      </p:sp>
      <p:sp>
        <p:nvSpPr>
          <p:cNvPr id="20" name="TextBox 19">
            <a:extLst>
              <a:ext uri="{FF2B5EF4-FFF2-40B4-BE49-F238E27FC236}">
                <a16:creationId xmlns:a16="http://schemas.microsoft.com/office/drawing/2014/main" id="{7A1032EE-553D-4B41-AECC-EB8AC243CC53}"/>
              </a:ext>
            </a:extLst>
          </p:cNvPr>
          <p:cNvSpPr txBox="1"/>
          <p:nvPr/>
        </p:nvSpPr>
        <p:spPr>
          <a:xfrm>
            <a:off x="121433" y="4410675"/>
            <a:ext cx="784189"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Media:</a:t>
            </a:r>
          </a:p>
        </p:txBody>
      </p:sp>
      <p:cxnSp>
        <p:nvCxnSpPr>
          <p:cNvPr id="21" name="Straight Connector 20">
            <a:extLst>
              <a:ext uri="{FF2B5EF4-FFF2-40B4-BE49-F238E27FC236}">
                <a16:creationId xmlns:a16="http://schemas.microsoft.com/office/drawing/2014/main" id="{25571EE7-2DD0-4900-AA86-0932E7072BF4}"/>
              </a:ext>
            </a:extLst>
          </p:cNvPr>
          <p:cNvCxnSpPr>
            <a:cxnSpLocks/>
          </p:cNvCxnSpPr>
          <p:nvPr/>
        </p:nvCxnSpPr>
        <p:spPr>
          <a:xfrm flipH="1" flipV="1">
            <a:off x="121433" y="1732795"/>
            <a:ext cx="8641080" cy="12426"/>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21A553-73A8-4D29-86EC-36814230C3BF}"/>
              </a:ext>
            </a:extLst>
          </p:cNvPr>
          <p:cNvCxnSpPr>
            <a:cxnSpLocks/>
          </p:cNvCxnSpPr>
          <p:nvPr/>
        </p:nvCxnSpPr>
        <p:spPr>
          <a:xfrm flipH="1" flipV="1">
            <a:off x="121433" y="3478266"/>
            <a:ext cx="8641080" cy="961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6F4D542-F104-4287-8396-E00A4F11DCBB}"/>
              </a:ext>
            </a:extLst>
          </p:cNvPr>
          <p:cNvCxnSpPr>
            <a:cxnSpLocks/>
          </p:cNvCxnSpPr>
          <p:nvPr/>
        </p:nvCxnSpPr>
        <p:spPr>
          <a:xfrm flipH="1" flipV="1">
            <a:off x="121433" y="4261331"/>
            <a:ext cx="864369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62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430900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1</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764850AD-91FB-4A9F-B5E3-91652C1B483F}"/>
              </a:ext>
            </a:extLst>
          </p:cNvPr>
          <p:cNvSpPr/>
          <p:nvPr/>
        </p:nvSpPr>
        <p:spPr>
          <a:xfrm>
            <a:off x="139146" y="1189597"/>
            <a:ext cx="8675069" cy="1107996"/>
          </a:xfrm>
          <a:prstGeom prst="rect">
            <a:avLst/>
          </a:prstGeom>
        </p:spPr>
        <p:txBody>
          <a:bodyPr wrap="square">
            <a:spAutoFit/>
          </a:bodyPr>
          <a:lstStyle/>
          <a:p>
            <a:pPr marL="285750" lvl="0" indent="-285750">
              <a:spcBef>
                <a:spcPts val="600"/>
              </a:spcBef>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Given the low correlation (&lt;12%) across features, this study will lean towards ensemble algorithms; premise being that weak individual predictors when combined will result in a predictor model of higher accuracy.</a:t>
            </a:r>
          </a:p>
          <a:p>
            <a:pPr marL="285750" indent="-285750">
              <a:spcBef>
                <a:spcPts val="600"/>
              </a:spcBef>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The algorithms below did not perform well using 19 features and default parameters.  As expected, the ensemble algorithm (Random Forest) outperformed the other algorithms, but only by a few percentage points.</a:t>
            </a:r>
          </a:p>
        </p:txBody>
      </p:sp>
      <p:sp>
        <p:nvSpPr>
          <p:cNvPr id="7" name="TextBox 6">
            <a:extLst>
              <a:ext uri="{FF2B5EF4-FFF2-40B4-BE49-F238E27FC236}">
                <a16:creationId xmlns:a16="http://schemas.microsoft.com/office/drawing/2014/main" id="{659FEF81-16F0-46E7-A6A2-1E8D01E2DF2D}"/>
              </a:ext>
            </a:extLst>
          </p:cNvPr>
          <p:cNvSpPr txBox="1"/>
          <p:nvPr/>
        </p:nvSpPr>
        <p:spPr>
          <a:xfrm>
            <a:off x="139147" y="705753"/>
            <a:ext cx="1899879"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Default Parameters:</a:t>
            </a:r>
          </a:p>
        </p:txBody>
      </p:sp>
      <p:graphicFrame>
        <p:nvGraphicFramePr>
          <p:cNvPr id="4" name="Table 3">
            <a:extLst>
              <a:ext uri="{FF2B5EF4-FFF2-40B4-BE49-F238E27FC236}">
                <a16:creationId xmlns:a16="http://schemas.microsoft.com/office/drawing/2014/main" id="{90A990DC-4C40-4441-B6C6-C70B54F2915D}"/>
              </a:ext>
            </a:extLst>
          </p:cNvPr>
          <p:cNvGraphicFramePr>
            <a:graphicFrameLocks noGrp="1"/>
          </p:cNvGraphicFramePr>
          <p:nvPr>
            <p:extLst>
              <p:ext uri="{D42A27DB-BD31-4B8C-83A1-F6EECF244321}">
                <p14:modId xmlns:p14="http://schemas.microsoft.com/office/powerpoint/2010/main" val="338279339"/>
              </p:ext>
            </p:extLst>
          </p:nvPr>
        </p:nvGraphicFramePr>
        <p:xfrm>
          <a:off x="754655" y="2609577"/>
          <a:ext cx="7291346" cy="1942225"/>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Random Forest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cs typeface="Calibri" panose="020F0502020204030204" pitchFamily="34" charset="0"/>
                        </a:rPr>
                        <a:t>36%</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a:effectLst/>
                          <a:latin typeface="Calibri" panose="020F0502020204030204" pitchFamily="34" charset="0"/>
                          <a:cs typeface="Calibri" panose="020F0502020204030204" pitchFamily="34" charset="0"/>
                        </a:rPr>
                        <a:t>35%</a:t>
                      </a:r>
                      <a:endParaRPr lang="en-US" sz="1400" b="1">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cs typeface="Calibri" panose="020F0502020204030204" pitchFamily="34" charset="0"/>
                        </a:rPr>
                        <a:t>36%</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606034"/>
                  </a:ext>
                </a:extLst>
              </a:tr>
              <a:tr h="392787">
                <a:tc>
                  <a:txBody>
                    <a:bodyPr/>
                    <a:lstStyle/>
                    <a:p>
                      <a:pPr marL="0" marR="0" indent="0">
                        <a:spcBef>
                          <a:spcPts val="0"/>
                        </a:spcBef>
                        <a:spcAft>
                          <a:spcPts val="0"/>
                        </a:spcAft>
                      </a:pPr>
                      <a:r>
                        <a:rPr lang="en-US" sz="1300" b="0" dirty="0" err="1">
                          <a:effectLst/>
                          <a:latin typeface="Calibri" panose="020F0502020204030204" pitchFamily="34" charset="0"/>
                          <a:cs typeface="Calibri" panose="020F0502020204030204" pitchFamily="34" charset="0"/>
                        </a:rPr>
                        <a:t>KNN</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31%</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34%</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31%</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901388"/>
                  </a:ext>
                </a:extLst>
              </a:tr>
              <a:tr h="392787">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Naive Bayes</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34%</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36%</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34%</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652200"/>
                  </a:ext>
                </a:extLst>
              </a:tr>
              <a:tr h="392787">
                <a:tc>
                  <a:txBody>
                    <a:bodyPr/>
                    <a:lstStyle/>
                    <a:p>
                      <a:pPr marL="0" marR="0" indent="0">
                        <a:spcBef>
                          <a:spcPts val="0"/>
                        </a:spcBef>
                        <a:spcAft>
                          <a:spcPts val="0"/>
                        </a:spcAft>
                      </a:pPr>
                      <a:r>
                        <a:rPr lang="en-US" sz="1300" b="0" dirty="0">
                          <a:effectLst/>
                          <a:latin typeface="Calibri" panose="020F0502020204030204" pitchFamily="34" charset="0"/>
                          <a:ea typeface="Calibri" panose="020F0502020204030204" pitchFamily="34" charset="0"/>
                          <a:cs typeface="Calibri" panose="020F0502020204030204" pitchFamily="34" charset="0"/>
                        </a:rPr>
                        <a:t>Logistic Regression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35%</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a:effectLst/>
                          <a:latin typeface="Calibri" panose="020F0502020204030204" pitchFamily="34" charset="0"/>
                          <a:cs typeface="Calibri" panose="020F0502020204030204" pitchFamily="34" charset="0"/>
                        </a:rPr>
                        <a:t>33%</a:t>
                      </a:r>
                      <a:endParaRPr lang="en-US" sz="1300" b="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300" b="0" dirty="0">
                          <a:effectLst/>
                          <a:latin typeface="Calibri" panose="020F0502020204030204" pitchFamily="34" charset="0"/>
                          <a:cs typeface="Calibri" panose="020F0502020204030204" pitchFamily="34" charset="0"/>
                        </a:rPr>
                        <a:t>35%</a:t>
                      </a:r>
                      <a:endParaRPr lang="en-US" sz="13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9977065"/>
                  </a:ext>
                </a:extLst>
              </a:tr>
            </a:tbl>
          </a:graphicData>
        </a:graphic>
      </p:graphicFrame>
      <p:grpSp>
        <p:nvGrpSpPr>
          <p:cNvPr id="10" name="Group 9">
            <a:extLst>
              <a:ext uri="{FF2B5EF4-FFF2-40B4-BE49-F238E27FC236}">
                <a16:creationId xmlns:a16="http://schemas.microsoft.com/office/drawing/2014/main" id="{40F55B01-E3C1-42D4-84EE-6F45FD9878B6}"/>
              </a:ext>
            </a:extLst>
          </p:cNvPr>
          <p:cNvGrpSpPr>
            <a:grpSpLocks noChangeAspect="1"/>
          </p:cNvGrpSpPr>
          <p:nvPr/>
        </p:nvGrpSpPr>
        <p:grpSpPr>
          <a:xfrm>
            <a:off x="214200" y="2875971"/>
            <a:ext cx="457200" cy="434873"/>
            <a:chOff x="7267575" y="3756025"/>
            <a:chExt cx="2243138" cy="2133601"/>
          </a:xfrm>
          <a:effectLst>
            <a:outerShdw blurRad="254000" dist="127000" dir="2700000" algn="tl" rotWithShape="0">
              <a:prstClr val="black">
                <a:alpha val="20000"/>
              </a:prstClr>
            </a:outerShdw>
          </a:effectLst>
        </p:grpSpPr>
        <p:sp>
          <p:nvSpPr>
            <p:cNvPr id="11" name="Freeform 36">
              <a:extLst>
                <a:ext uri="{FF2B5EF4-FFF2-40B4-BE49-F238E27FC236}">
                  <a16:creationId xmlns:a16="http://schemas.microsoft.com/office/drawing/2014/main" id="{B60E3558-5611-4B44-A4A4-406FB48BBC89}"/>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E3990939-E03C-46FE-83DA-6B4DCB734F9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8">
              <a:extLst>
                <a:ext uri="{FF2B5EF4-FFF2-40B4-BE49-F238E27FC236}">
                  <a16:creationId xmlns:a16="http://schemas.microsoft.com/office/drawing/2014/main" id="{4005BDF2-84B6-4D30-80BE-FF85FC9A02F3}"/>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9">
              <a:extLst>
                <a:ext uri="{FF2B5EF4-FFF2-40B4-BE49-F238E27FC236}">
                  <a16:creationId xmlns:a16="http://schemas.microsoft.com/office/drawing/2014/main" id="{591CB025-497D-4D0B-9BC9-F2B7B7147684}"/>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40">
              <a:extLst>
                <a:ext uri="{FF2B5EF4-FFF2-40B4-BE49-F238E27FC236}">
                  <a16:creationId xmlns:a16="http://schemas.microsoft.com/office/drawing/2014/main" id="{4BA03162-1B63-4B11-AA0B-3FF03C470CF8}"/>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5176B423-86ED-4ECF-A3D9-AF90F290BCC7}"/>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2">
              <a:extLst>
                <a:ext uri="{FF2B5EF4-FFF2-40B4-BE49-F238E27FC236}">
                  <a16:creationId xmlns:a16="http://schemas.microsoft.com/office/drawing/2014/main" id="{6FAC7B79-EF5F-4DF6-945C-E5A0D84C3322}"/>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43">
              <a:extLst>
                <a:ext uri="{FF2B5EF4-FFF2-40B4-BE49-F238E27FC236}">
                  <a16:creationId xmlns:a16="http://schemas.microsoft.com/office/drawing/2014/main" id="{3DF9CE87-6DDC-4FE9-8546-C80C2D5AB801}"/>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4">
              <a:extLst>
                <a:ext uri="{FF2B5EF4-FFF2-40B4-BE49-F238E27FC236}">
                  <a16:creationId xmlns:a16="http://schemas.microsoft.com/office/drawing/2014/main" id="{F1F35873-A906-465F-9CFF-F98456467EA5}"/>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A5F1A60F-87D1-44A4-80E9-E6677A7B6774}"/>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9B460228-F903-4DB1-9951-893690CC8145}"/>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2BC8C08D-165E-4960-A90F-44535B67C45D}"/>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2D0FC642-D940-4C7C-A6CB-2B63DC52B6C9}"/>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C8734C21-427A-432E-900A-4F25FE01F035}"/>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80092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ctrTitle"/>
          </p:nvPr>
        </p:nvSpPr>
        <p:spPr>
          <a:xfrm>
            <a:off x="445875" y="81652"/>
            <a:ext cx="5999895" cy="41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2060"/>
                </a:solidFill>
                <a:latin typeface="Roboto"/>
                <a:ea typeface="Roboto"/>
                <a:cs typeface="Roboto"/>
                <a:sym typeface="Roboto"/>
              </a:rPr>
              <a:t>Prediction Models – Round 2</a:t>
            </a:r>
            <a:endParaRPr sz="2400" b="1" i="0" u="none" strike="noStrike" cap="none" dirty="0">
              <a:solidFill>
                <a:srgbClr val="002060"/>
              </a:solidFill>
              <a:latin typeface="Roboto"/>
              <a:ea typeface="Roboto"/>
              <a:cs typeface="Roboto"/>
              <a:sym typeface="Roboto"/>
            </a:endParaRPr>
          </a:p>
        </p:txBody>
      </p:sp>
      <p:cxnSp>
        <p:nvCxnSpPr>
          <p:cNvPr id="6" name="Shape 15">
            <a:extLst>
              <a:ext uri="{FF2B5EF4-FFF2-40B4-BE49-F238E27FC236}">
                <a16:creationId xmlns:a16="http://schemas.microsoft.com/office/drawing/2014/main" id="{BBC57371-B905-45C0-9F2F-33AE8F6D137F}"/>
              </a:ext>
            </a:extLst>
          </p:cNvPr>
          <p:cNvCxnSpPr>
            <a:cxnSpLocks/>
          </p:cNvCxnSpPr>
          <p:nvPr/>
        </p:nvCxnSpPr>
        <p:spPr>
          <a:xfrm>
            <a:off x="0" y="601602"/>
            <a:ext cx="9144000" cy="0"/>
          </a:xfrm>
          <a:prstGeom prst="straightConnector1">
            <a:avLst/>
          </a:prstGeom>
          <a:noFill/>
          <a:ln w="9525" cap="flat" cmpd="sng">
            <a:solidFill>
              <a:srgbClr val="C8C8C8"/>
            </a:solidFill>
            <a:prstDash val="solid"/>
            <a:round/>
            <a:headEnd type="none" w="sm" len="sm"/>
            <a:tailEnd type="none" w="sm" len="sm"/>
          </a:ln>
        </p:spPr>
      </p:cxnSp>
      <p:cxnSp>
        <p:nvCxnSpPr>
          <p:cNvPr id="9" name="Straight Connector 8">
            <a:extLst>
              <a:ext uri="{FF2B5EF4-FFF2-40B4-BE49-F238E27FC236}">
                <a16:creationId xmlns:a16="http://schemas.microsoft.com/office/drawing/2014/main" id="{DD17CFF0-FF67-4151-9119-8E9922C0A638}"/>
              </a:ext>
            </a:extLst>
          </p:cNvPr>
          <p:cNvCxnSpPr>
            <a:cxnSpLocks/>
          </p:cNvCxnSpPr>
          <p:nvPr/>
        </p:nvCxnSpPr>
        <p:spPr>
          <a:xfrm>
            <a:off x="0" y="601602"/>
            <a:ext cx="914400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83117F7-1F78-446C-A3F8-5722CA74C18F}"/>
              </a:ext>
            </a:extLst>
          </p:cNvPr>
          <p:cNvSpPr txBox="1"/>
          <p:nvPr/>
        </p:nvSpPr>
        <p:spPr>
          <a:xfrm>
            <a:off x="139147" y="705753"/>
            <a:ext cx="7074373" cy="338554"/>
          </a:xfrm>
          <a:prstGeom prst="rect">
            <a:avLst/>
          </a:prstGeom>
          <a:noFill/>
        </p:spPr>
        <p:txBody>
          <a:bodyPr wrap="none" rtlCol="0">
            <a:spAutoFit/>
          </a:bodyPr>
          <a:lstStyle/>
          <a:p>
            <a:r>
              <a:rPr lang="en-US" sz="1600" b="1" dirty="0">
                <a:solidFill>
                  <a:srgbClr val="002060"/>
                </a:solidFill>
                <a:latin typeface="Calibri" panose="020F0502020204030204" pitchFamily="34" charset="0"/>
                <a:cs typeface="Calibri" panose="020F0502020204030204" pitchFamily="34" charset="0"/>
              </a:rPr>
              <a:t>Hyper-parameter Tuning for non-NLP </a:t>
            </a:r>
            <a:r>
              <a:rPr lang="en-US" sz="1600" dirty="0">
                <a:solidFill>
                  <a:srgbClr val="002060"/>
                </a:solidFill>
                <a:latin typeface="Calibri" panose="020F0502020204030204" pitchFamily="34" charset="0"/>
                <a:cs typeface="Calibri" panose="020F0502020204030204" pitchFamily="34" charset="0"/>
              </a:rPr>
              <a:t>and</a:t>
            </a:r>
            <a:r>
              <a:rPr lang="en-US" sz="1600" b="1" dirty="0">
                <a:solidFill>
                  <a:srgbClr val="002060"/>
                </a:solidFill>
                <a:latin typeface="Calibri" panose="020F0502020204030204" pitchFamily="34" charset="0"/>
                <a:cs typeface="Calibri" panose="020F0502020204030204" pitchFamily="34" charset="0"/>
              </a:rPr>
              <a:t> Using </a:t>
            </a:r>
            <a:r>
              <a:rPr lang="en-US" sz="1600" b="1" dirty="0" err="1">
                <a:solidFill>
                  <a:srgbClr val="002060"/>
                </a:solidFill>
                <a:latin typeface="Calibri" panose="020F0502020204030204" pitchFamily="34" charset="0"/>
                <a:cs typeface="Calibri" panose="020F0502020204030204" pitchFamily="34" charset="0"/>
              </a:rPr>
              <a:t>Word2Vec</a:t>
            </a:r>
            <a:r>
              <a:rPr lang="en-US" sz="1600" b="1" dirty="0">
                <a:solidFill>
                  <a:srgbClr val="002060"/>
                </a:solidFill>
                <a:latin typeface="Calibri" panose="020F0502020204030204" pitchFamily="34" charset="0"/>
                <a:cs typeface="Calibri" panose="020F0502020204030204" pitchFamily="34" charset="0"/>
              </a:rPr>
              <a:t> with </a:t>
            </a:r>
            <a:r>
              <a:rPr lang="en-US" sz="1600" b="1" dirty="0" err="1">
                <a:solidFill>
                  <a:srgbClr val="002060"/>
                </a:solidFill>
                <a:latin typeface="Calibri" panose="020F0502020204030204" pitchFamily="34" charset="0"/>
                <a:cs typeface="Calibri" panose="020F0502020204030204" pitchFamily="34" charset="0"/>
              </a:rPr>
              <a:t>XGBoost</a:t>
            </a:r>
            <a:r>
              <a:rPr lang="en-US" sz="1600" b="1" dirty="0">
                <a:solidFill>
                  <a:srgbClr val="002060"/>
                </a:solidFill>
                <a:latin typeface="Calibri" panose="020F0502020204030204" pitchFamily="34" charset="0"/>
                <a:cs typeface="Calibri" panose="020F0502020204030204" pitchFamily="34" charset="0"/>
              </a:rPr>
              <a:t> for NLP:</a:t>
            </a:r>
          </a:p>
        </p:txBody>
      </p:sp>
      <p:sp>
        <p:nvSpPr>
          <p:cNvPr id="8" name="TextBox 7">
            <a:extLst>
              <a:ext uri="{FF2B5EF4-FFF2-40B4-BE49-F238E27FC236}">
                <a16:creationId xmlns:a16="http://schemas.microsoft.com/office/drawing/2014/main" id="{DADDB532-654C-4DEE-A2A6-CFF913F0ECB3}"/>
              </a:ext>
            </a:extLst>
          </p:cNvPr>
          <p:cNvSpPr txBox="1"/>
          <p:nvPr/>
        </p:nvSpPr>
        <p:spPr>
          <a:xfrm>
            <a:off x="596951" y="4608636"/>
            <a:ext cx="8397147" cy="307777"/>
          </a:xfrm>
          <a:prstGeom prst="rect">
            <a:avLst/>
          </a:prstGeom>
          <a:noFill/>
        </p:spPr>
        <p:txBody>
          <a:bodyPr wrap="square" rtlCol="0">
            <a:spAutoFit/>
          </a:bodyPr>
          <a:lstStyle/>
          <a:p>
            <a:pPr algn="l"/>
            <a:r>
              <a:rPr lang="en-US" b="1" i="1" u="sng" dirty="0">
                <a:solidFill>
                  <a:srgbClr val="002060"/>
                </a:solidFill>
                <a:latin typeface="Calibri" panose="020F0502020204030204" pitchFamily="34" charset="0"/>
                <a:cs typeface="Calibri" panose="020F0502020204030204" pitchFamily="34" charset="0"/>
              </a:rPr>
              <a:t>Note:</a:t>
            </a:r>
            <a:r>
              <a:rPr lang="en-US" i="1" dirty="0">
                <a:latin typeface="Calibri" panose="020F0502020204030204" pitchFamily="34" charset="0"/>
                <a:cs typeface="Calibri" panose="020F0502020204030204" pitchFamily="34" charset="0"/>
              </a:rPr>
              <a:t>  For more information, such as parameters tuned and values used to tune, refer to Milestone report 3.</a:t>
            </a:r>
          </a:p>
        </p:txBody>
      </p:sp>
      <p:sp>
        <p:nvSpPr>
          <p:cNvPr id="10" name="Rectangle 9">
            <a:extLst>
              <a:ext uri="{FF2B5EF4-FFF2-40B4-BE49-F238E27FC236}">
                <a16:creationId xmlns:a16="http://schemas.microsoft.com/office/drawing/2014/main" id="{CEE1A986-9655-43A9-9843-92E85F25A54F}"/>
              </a:ext>
            </a:extLst>
          </p:cNvPr>
          <p:cNvSpPr/>
          <p:nvPr/>
        </p:nvSpPr>
        <p:spPr>
          <a:xfrm>
            <a:off x="139146" y="1122142"/>
            <a:ext cx="8854951" cy="1477328"/>
          </a:xfrm>
          <a:prstGeom prst="rect">
            <a:avLst/>
          </a:prstGeom>
        </p:spPr>
        <p:txBody>
          <a:bodyPr wrap="square">
            <a:spAutoFit/>
          </a:bodyPr>
          <a:lstStyle/>
          <a:p>
            <a:pPr marL="285750" lvl="0" indent="-285750">
              <a:spcAft>
                <a:spcPts val="600"/>
              </a:spcAft>
              <a:buFont typeface="Arial" panose="020B0604020202020204" pitchFamily="34" charset="0"/>
              <a:buChar char="•"/>
            </a:pPr>
            <a:r>
              <a:rPr lang="en-US" dirty="0">
                <a:latin typeface="Calibri" panose="020F0502020204030204" pitchFamily="34" charset="0"/>
                <a:ea typeface="Times New Roman" panose="02020603050405020304" pitchFamily="18" charset="0"/>
                <a:cs typeface="Calibri" panose="020F0502020204030204" pitchFamily="34" charset="0"/>
              </a:rPr>
              <a:t>Logistic Regression, </a:t>
            </a:r>
            <a:r>
              <a:rPr lang="en-US" dirty="0" err="1">
                <a:latin typeface="Calibri" panose="020F0502020204030204" pitchFamily="34" charset="0"/>
                <a:ea typeface="Times New Roman" panose="02020603050405020304" pitchFamily="18" charset="0"/>
                <a:cs typeface="Calibri" panose="020F0502020204030204" pitchFamily="34" charset="0"/>
              </a:rPr>
              <a:t>KNN</a:t>
            </a:r>
            <a:r>
              <a:rPr lang="en-US" dirty="0">
                <a:latin typeface="Calibri" panose="020F0502020204030204" pitchFamily="34" charset="0"/>
                <a:ea typeface="Times New Roman" panose="02020603050405020304" pitchFamily="18" charset="0"/>
                <a:cs typeface="Calibri" panose="020F0502020204030204" pitchFamily="34" charset="0"/>
              </a:rPr>
              <a:t>, &amp; Naïve-Bayes were removed &amp;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was added.  This enabled a focus on ensembles.</a:t>
            </a:r>
          </a:p>
          <a:p>
            <a:pPr marL="285750" lvl="0" indent="-285750">
              <a:spcAft>
                <a:spcPts val="600"/>
              </a:spcAft>
              <a:buFont typeface="Arial" panose="020B0604020202020204" pitchFamily="34" charset="0"/>
              <a:buChar char="•"/>
            </a:pPr>
            <a:r>
              <a:rPr lang="en-US" dirty="0" err="1">
                <a:latin typeface="Calibri" panose="020F0502020204030204" pitchFamily="34" charset="0"/>
                <a:ea typeface="Times New Roman" panose="02020603050405020304" pitchFamily="18" charset="0"/>
                <a:cs typeface="Calibri" panose="020F0502020204030204" pitchFamily="34" charset="0"/>
              </a:rPr>
              <a:t>GridSearchCV</a:t>
            </a:r>
            <a:r>
              <a:rPr lang="en-US" dirty="0">
                <a:latin typeface="Calibri" panose="020F0502020204030204" pitchFamily="34" charset="0"/>
                <a:ea typeface="Times New Roman" panose="02020603050405020304" pitchFamily="18" charset="0"/>
                <a:cs typeface="Calibri" panose="020F0502020204030204" pitchFamily="34" charset="0"/>
              </a:rPr>
              <a:t> was employed to find the best parameters for </a:t>
            </a:r>
            <a:r>
              <a:rPr lang="en-US" dirty="0" err="1">
                <a:latin typeface="Calibri" panose="020F0502020204030204" pitchFamily="34" charset="0"/>
                <a:ea typeface="Times New Roman" panose="02020603050405020304" pitchFamily="18" charset="0"/>
                <a:cs typeface="Calibri" panose="020F0502020204030204" pitchFamily="34" charset="0"/>
              </a:rPr>
              <a:t>XGBoost</a:t>
            </a:r>
            <a:r>
              <a:rPr lang="en-US" dirty="0">
                <a:latin typeface="Calibri" panose="020F0502020204030204" pitchFamily="34" charset="0"/>
                <a:ea typeface="Times New Roman" panose="02020603050405020304" pitchFamily="18" charset="0"/>
                <a:cs typeface="Calibri" panose="020F0502020204030204" pitchFamily="34" charset="0"/>
              </a:rPr>
              <a:t> and Random Forest.</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hyper-parameter tuning did not change the results of accuracy scores for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nor for Random Forest.</a:t>
            </a:r>
          </a:p>
          <a:p>
            <a:pPr marL="285750" indent="-285750">
              <a:spcAft>
                <a:spcPts val="600"/>
              </a:spcAft>
              <a:buFont typeface="Arial" panose="020B0604020202020204" pitchFamily="34" charset="0"/>
              <a:buChar char="•"/>
            </a:pP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with </a:t>
            </a:r>
            <a:r>
              <a:rPr lang="en-US" dirty="0" err="1">
                <a:latin typeface="Calibri" panose="020F0502020204030204" pitchFamily="34" charset="0"/>
                <a:cs typeface="Calibri" panose="020F0502020204030204" pitchFamily="34" charset="0"/>
              </a:rPr>
              <a:t>Word2Vec</a:t>
            </a:r>
            <a:r>
              <a:rPr lang="en-US" dirty="0">
                <a:latin typeface="Calibri" panose="020F0502020204030204" pitchFamily="34" charset="0"/>
                <a:cs typeface="Calibri" panose="020F0502020204030204" pitchFamily="34" charset="0"/>
              </a:rPr>
              <a:t> for NLP produced results similar to those of the Round 1 algorithms</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Introducing </a:t>
            </a:r>
            <a:r>
              <a:rPr lang="en-US" dirty="0" err="1">
                <a:latin typeface="Calibri" panose="020F0502020204030204" pitchFamily="34" charset="0"/>
                <a:cs typeface="Calibri" panose="020F0502020204030204" pitchFamily="34" charset="0"/>
              </a:rPr>
              <a:t>XGBoost</a:t>
            </a:r>
            <a:r>
              <a:rPr lang="en-US" dirty="0">
                <a:latin typeface="Calibri" panose="020F0502020204030204" pitchFamily="34" charset="0"/>
                <a:cs typeface="Calibri" panose="020F0502020204030204" pitchFamily="34" charset="0"/>
              </a:rPr>
              <a:t> provided a new “best model”, increasing accuracy by 4% and precision by 6%.</a:t>
            </a:r>
          </a:p>
        </p:txBody>
      </p:sp>
      <p:graphicFrame>
        <p:nvGraphicFramePr>
          <p:cNvPr id="11" name="Table 10">
            <a:extLst>
              <a:ext uri="{FF2B5EF4-FFF2-40B4-BE49-F238E27FC236}">
                <a16:creationId xmlns:a16="http://schemas.microsoft.com/office/drawing/2014/main" id="{65E116A2-0D3B-4D61-B977-C805601A2CA5}"/>
              </a:ext>
            </a:extLst>
          </p:cNvPr>
          <p:cNvGraphicFramePr>
            <a:graphicFrameLocks noGrp="1"/>
          </p:cNvGraphicFramePr>
          <p:nvPr>
            <p:extLst>
              <p:ext uri="{D42A27DB-BD31-4B8C-83A1-F6EECF244321}">
                <p14:modId xmlns:p14="http://schemas.microsoft.com/office/powerpoint/2010/main" val="1265128327"/>
              </p:ext>
            </p:extLst>
          </p:nvPr>
        </p:nvGraphicFramePr>
        <p:xfrm>
          <a:off x="694387" y="2930074"/>
          <a:ext cx="7291346" cy="1549438"/>
        </p:xfrm>
        <a:graphic>
          <a:graphicData uri="http://schemas.openxmlformats.org/drawingml/2006/table">
            <a:tbl>
              <a:tblPr firstRow="1" firstCol="1" bandRow="1">
                <a:tableStyleId>{C083E6E3-FA7D-4D7B-A595-EF9225AFEA82}</a:tableStyleId>
              </a:tblPr>
              <a:tblGrid>
                <a:gridCol w="2631133">
                  <a:extLst>
                    <a:ext uri="{9D8B030D-6E8A-4147-A177-3AD203B41FA5}">
                      <a16:colId xmlns:a16="http://schemas.microsoft.com/office/drawing/2014/main" val="1821772205"/>
                    </a:ext>
                  </a:extLst>
                </a:gridCol>
                <a:gridCol w="1620393">
                  <a:extLst>
                    <a:ext uri="{9D8B030D-6E8A-4147-A177-3AD203B41FA5}">
                      <a16:colId xmlns:a16="http://schemas.microsoft.com/office/drawing/2014/main" val="289309543"/>
                    </a:ext>
                  </a:extLst>
                </a:gridCol>
                <a:gridCol w="1519910">
                  <a:extLst>
                    <a:ext uri="{9D8B030D-6E8A-4147-A177-3AD203B41FA5}">
                      <a16:colId xmlns:a16="http://schemas.microsoft.com/office/drawing/2014/main" val="214457663"/>
                    </a:ext>
                  </a:extLst>
                </a:gridCol>
                <a:gridCol w="1519910">
                  <a:extLst>
                    <a:ext uri="{9D8B030D-6E8A-4147-A177-3AD203B41FA5}">
                      <a16:colId xmlns:a16="http://schemas.microsoft.com/office/drawing/2014/main" val="2046193510"/>
                    </a:ext>
                  </a:extLst>
                </a:gridCol>
              </a:tblGrid>
              <a:tr h="371077">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Algorithm</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Accuracy Score</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a:solidFill>
                            <a:schemeClr val="bg1"/>
                          </a:solidFill>
                          <a:effectLst/>
                          <a:latin typeface="Calibri" panose="020F0502020204030204" pitchFamily="34" charset="0"/>
                          <a:cs typeface="Calibri" panose="020F0502020204030204" pitchFamily="34" charset="0"/>
                        </a:rPr>
                        <a:t>Precision Score</a:t>
                      </a:r>
                      <a:endParaRPr lang="en-US" sz="140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tc>
                  <a:txBody>
                    <a:bodyPr/>
                    <a:lstStyle/>
                    <a:p>
                      <a:pPr marL="0" marR="0" indent="0">
                        <a:spcBef>
                          <a:spcPts val="0"/>
                        </a:spcBef>
                        <a:spcAft>
                          <a:spcPts val="0"/>
                        </a:spcAft>
                      </a:pPr>
                      <a:r>
                        <a:rPr lang="en-US" sz="1400" dirty="0">
                          <a:solidFill>
                            <a:schemeClr val="bg1"/>
                          </a:solidFill>
                          <a:effectLst/>
                          <a:latin typeface="Calibri" panose="020F0502020204030204" pitchFamily="34" charset="0"/>
                          <a:cs typeface="Calibri" panose="020F0502020204030204" pitchFamily="34" charset="0"/>
                        </a:rPr>
                        <a:t>Recall</a:t>
                      </a:r>
                      <a:endPar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92"/>
                    </a:solidFill>
                  </a:tcPr>
                </a:tc>
                <a:extLst>
                  <a:ext uri="{0D108BD9-81ED-4DB2-BD59-A6C34878D82A}">
                    <a16:rowId xmlns:a16="http://schemas.microsoft.com/office/drawing/2014/main" val="2592496217"/>
                  </a:ext>
                </a:extLst>
              </a:tr>
              <a:tr h="392787">
                <a:tc>
                  <a:txBody>
                    <a:bodyPr/>
                    <a:lstStyle/>
                    <a:p>
                      <a:pPr marL="0" marR="0" indent="0">
                        <a:spcBef>
                          <a:spcPts val="0"/>
                        </a:spcBef>
                        <a:spcAft>
                          <a:spcPts val="0"/>
                        </a:spcAft>
                      </a:pPr>
                      <a:r>
                        <a:rPr lang="en-US" sz="1400" b="1" dirty="0" err="1">
                          <a:effectLst/>
                          <a:latin typeface="Calibri" panose="020F0502020204030204" pitchFamily="34" charset="0"/>
                          <a:ea typeface="Calibri" panose="020F0502020204030204" pitchFamily="34" charset="0"/>
                          <a:cs typeface="Calibri" panose="020F0502020204030204" pitchFamily="34" charset="0"/>
                        </a:rPr>
                        <a:t>XGBoost</a:t>
                      </a:r>
                      <a:endParaRPr lang="en-US" sz="14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2606034"/>
                  </a:ext>
                </a:extLst>
              </a:tr>
              <a:tr h="392787">
                <a:tc>
                  <a:txBody>
                    <a:bodyPr/>
                    <a:lstStyle/>
                    <a:p>
                      <a:pPr marL="0" marR="0" indent="0">
                        <a:spcBef>
                          <a:spcPts val="0"/>
                        </a:spcBef>
                        <a:spcAft>
                          <a:spcPts val="0"/>
                        </a:spcAft>
                      </a:pPr>
                      <a:r>
                        <a:rPr lang="en-US" sz="1300" b="0" dirty="0">
                          <a:effectLst/>
                          <a:latin typeface="Calibri" panose="020F0502020204030204" pitchFamily="34" charset="0"/>
                          <a:ea typeface="Calibri" panose="020F0502020204030204" pitchFamily="34" charset="0"/>
                          <a:cs typeface="Calibri" panose="020F0502020204030204" pitchFamily="34" charset="0"/>
                        </a:rPr>
                        <a:t>Random Forest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pitchFamily="18" charset="0"/>
                        </a:rPr>
                        <a:t>35%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901388"/>
                  </a:ext>
                </a:extLst>
              </a:tr>
              <a:tr h="392787">
                <a:tc>
                  <a:txBody>
                    <a:bodyPr/>
                    <a:lstStyle/>
                    <a:p>
                      <a:pPr marL="0" marR="0" indent="0">
                        <a:spcBef>
                          <a:spcPts val="0"/>
                        </a:spcBef>
                        <a:spcAft>
                          <a:spcPts val="0"/>
                        </a:spcAft>
                      </a:pPr>
                      <a:r>
                        <a:rPr lang="en-US" sz="1300" b="0" dirty="0" err="1">
                          <a:effectLst/>
                          <a:latin typeface="Calibri" panose="020F0502020204030204" pitchFamily="34" charset="0"/>
                          <a:ea typeface="Calibri" panose="020F0502020204030204" pitchFamily="34" charset="0"/>
                          <a:cs typeface="Calibri" panose="020F0502020204030204" pitchFamily="34" charset="0"/>
                        </a:rPr>
                        <a:t>Word2Vec</a:t>
                      </a:r>
                      <a:r>
                        <a:rPr lang="en-US" sz="1300" b="0" dirty="0">
                          <a:effectLst/>
                          <a:latin typeface="Calibri" panose="020F0502020204030204" pitchFamily="34" charset="0"/>
                          <a:ea typeface="Calibri" panose="020F0502020204030204" pitchFamily="34" charset="0"/>
                          <a:cs typeface="Calibri" panose="020F0502020204030204" pitchFamily="34" charset="0"/>
                        </a:rPr>
                        <a:t> with </a:t>
                      </a:r>
                      <a:r>
                        <a:rPr lang="en-US" sz="1300" b="0" dirty="0" err="1">
                          <a:effectLst/>
                          <a:latin typeface="Calibri" panose="020F0502020204030204" pitchFamily="34" charset="0"/>
                          <a:ea typeface="Calibri" panose="020F0502020204030204" pitchFamily="34" charset="0"/>
                          <a:cs typeface="Calibri" panose="020F0502020204030204" pitchFamily="34" charset="0"/>
                        </a:rPr>
                        <a:t>XGBoost</a:t>
                      </a:r>
                      <a:r>
                        <a:rPr lang="en-US" sz="1300" b="0" dirty="0">
                          <a:effectLst/>
                          <a:latin typeface="Calibri" panose="020F0502020204030204" pitchFamily="34" charset="0"/>
                          <a:ea typeface="Calibri" panose="020F0502020204030204" pitchFamily="34" charset="0"/>
                          <a:cs typeface="Calibri" panose="020F0502020204030204" pitchFamily="34" charset="0"/>
                        </a:rPr>
                        <a:t> for NLP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543984"/>
                  </a:ext>
                </a:extLst>
              </a:tr>
            </a:tbl>
          </a:graphicData>
        </a:graphic>
      </p:graphicFrame>
      <p:grpSp>
        <p:nvGrpSpPr>
          <p:cNvPr id="12" name="Group 11">
            <a:extLst>
              <a:ext uri="{FF2B5EF4-FFF2-40B4-BE49-F238E27FC236}">
                <a16:creationId xmlns:a16="http://schemas.microsoft.com/office/drawing/2014/main" id="{A504475B-E745-41A9-A08C-AE1596FC5C26}"/>
              </a:ext>
            </a:extLst>
          </p:cNvPr>
          <p:cNvGrpSpPr>
            <a:grpSpLocks noChangeAspect="1"/>
          </p:cNvGrpSpPr>
          <p:nvPr/>
        </p:nvGrpSpPr>
        <p:grpSpPr>
          <a:xfrm>
            <a:off x="184220" y="3205755"/>
            <a:ext cx="457200" cy="434873"/>
            <a:chOff x="7267575" y="3756025"/>
            <a:chExt cx="2243138" cy="2133601"/>
          </a:xfrm>
          <a:effectLst>
            <a:outerShdw blurRad="254000" dist="127000" dir="2700000" algn="tl" rotWithShape="0">
              <a:prstClr val="black">
                <a:alpha val="20000"/>
              </a:prstClr>
            </a:outerShdw>
          </a:effectLst>
        </p:grpSpPr>
        <p:sp>
          <p:nvSpPr>
            <p:cNvPr id="13" name="Freeform 36">
              <a:extLst>
                <a:ext uri="{FF2B5EF4-FFF2-40B4-BE49-F238E27FC236}">
                  <a16:creationId xmlns:a16="http://schemas.microsoft.com/office/drawing/2014/main" id="{885187BC-74A9-46D0-B7B4-3720B209A49E}"/>
                </a:ext>
              </a:extLst>
            </p:cNvPr>
            <p:cNvSpPr>
              <a:spLocks/>
            </p:cNvSpPr>
            <p:nvPr/>
          </p:nvSpPr>
          <p:spPr bwMode="auto">
            <a:xfrm>
              <a:off x="7267575" y="4572000"/>
              <a:ext cx="1120775" cy="363538"/>
            </a:xfrm>
            <a:custGeom>
              <a:avLst/>
              <a:gdLst>
                <a:gd name="T0" fmla="*/ 540 w 706"/>
                <a:gd name="T1" fmla="*/ 0 h 229"/>
                <a:gd name="T2" fmla="*/ 0 w 706"/>
                <a:gd name="T3" fmla="*/ 0 h 229"/>
                <a:gd name="T4" fmla="*/ 706 w 706"/>
                <a:gd name="T5" fmla="*/ 229 h 229"/>
                <a:gd name="T6" fmla="*/ 540 w 706"/>
                <a:gd name="T7" fmla="*/ 0 h 229"/>
              </a:gdLst>
              <a:ahLst/>
              <a:cxnLst>
                <a:cxn ang="0">
                  <a:pos x="T0" y="T1"/>
                </a:cxn>
                <a:cxn ang="0">
                  <a:pos x="T2" y="T3"/>
                </a:cxn>
                <a:cxn ang="0">
                  <a:pos x="T4" y="T5"/>
                </a:cxn>
                <a:cxn ang="0">
                  <a:pos x="T6" y="T7"/>
                </a:cxn>
              </a:cxnLst>
              <a:rect l="0" t="0" r="r" b="b"/>
              <a:pathLst>
                <a:path w="706" h="229">
                  <a:moveTo>
                    <a:pt x="540" y="0"/>
                  </a:moveTo>
                  <a:lnTo>
                    <a:pt x="0" y="0"/>
                  </a:lnTo>
                  <a:lnTo>
                    <a:pt x="706" y="229"/>
                  </a:lnTo>
                  <a:lnTo>
                    <a:pt x="54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1095A03A-E8D8-4556-9C3E-24B7E3D82212}"/>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38">
              <a:extLst>
                <a:ext uri="{FF2B5EF4-FFF2-40B4-BE49-F238E27FC236}">
                  <a16:creationId xmlns:a16="http://schemas.microsoft.com/office/drawing/2014/main" id="{3BC11648-723D-4F0D-AEFC-39323ABD6A21}"/>
                </a:ext>
              </a:extLst>
            </p:cNvPr>
            <p:cNvSpPr>
              <a:spLocks/>
            </p:cNvSpPr>
            <p:nvPr/>
          </p:nvSpPr>
          <p:spPr bwMode="auto">
            <a:xfrm>
              <a:off x="8388350" y="4935538"/>
              <a:ext cx="693738" cy="954088"/>
            </a:xfrm>
            <a:custGeom>
              <a:avLst/>
              <a:gdLst>
                <a:gd name="T0" fmla="*/ 0 w 437"/>
                <a:gd name="T1" fmla="*/ 0 h 601"/>
                <a:gd name="T2" fmla="*/ 0 w 437"/>
                <a:gd name="T3" fmla="*/ 0 h 601"/>
                <a:gd name="T4" fmla="*/ 437 w 437"/>
                <a:gd name="T5" fmla="*/ 601 h 601"/>
                <a:gd name="T6" fmla="*/ 270 w 437"/>
                <a:gd name="T7" fmla="*/ 88 h 601"/>
                <a:gd name="T8" fmla="*/ 0 w 437"/>
                <a:gd name="T9" fmla="*/ 0 h 601"/>
              </a:gdLst>
              <a:ahLst/>
              <a:cxnLst>
                <a:cxn ang="0">
                  <a:pos x="T0" y="T1"/>
                </a:cxn>
                <a:cxn ang="0">
                  <a:pos x="T2" y="T3"/>
                </a:cxn>
                <a:cxn ang="0">
                  <a:pos x="T4" y="T5"/>
                </a:cxn>
                <a:cxn ang="0">
                  <a:pos x="T6" y="T7"/>
                </a:cxn>
                <a:cxn ang="0">
                  <a:pos x="T8" y="T9"/>
                </a:cxn>
              </a:cxnLst>
              <a:rect l="0" t="0" r="r" b="b"/>
              <a:pathLst>
                <a:path w="437" h="601">
                  <a:moveTo>
                    <a:pt x="0" y="0"/>
                  </a:moveTo>
                  <a:lnTo>
                    <a:pt x="0" y="0"/>
                  </a:lnTo>
                  <a:lnTo>
                    <a:pt x="437" y="601"/>
                  </a:lnTo>
                  <a:lnTo>
                    <a:pt x="270" y="88"/>
                  </a:lnTo>
                  <a:lnTo>
                    <a:pt x="0"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9">
              <a:extLst>
                <a:ext uri="{FF2B5EF4-FFF2-40B4-BE49-F238E27FC236}">
                  <a16:creationId xmlns:a16="http://schemas.microsoft.com/office/drawing/2014/main" id="{5334A475-83DE-45FE-8DB0-40A389A54DC3}"/>
                </a:ext>
              </a:extLst>
            </p:cNvPr>
            <p:cNvSpPr>
              <a:spLocks/>
            </p:cNvSpPr>
            <p:nvPr/>
          </p:nvSpPr>
          <p:spPr bwMode="auto">
            <a:xfrm>
              <a:off x="7696200" y="4935538"/>
              <a:ext cx="692150" cy="954088"/>
            </a:xfrm>
            <a:custGeom>
              <a:avLst/>
              <a:gdLst>
                <a:gd name="T0" fmla="*/ 0 w 436"/>
                <a:gd name="T1" fmla="*/ 601 h 601"/>
                <a:gd name="T2" fmla="*/ 436 w 436"/>
                <a:gd name="T3" fmla="*/ 284 h 601"/>
                <a:gd name="T4" fmla="*/ 436 w 436"/>
                <a:gd name="T5" fmla="*/ 0 h 601"/>
                <a:gd name="T6" fmla="*/ 0 w 436"/>
                <a:gd name="T7" fmla="*/ 601 h 601"/>
              </a:gdLst>
              <a:ahLst/>
              <a:cxnLst>
                <a:cxn ang="0">
                  <a:pos x="T0" y="T1"/>
                </a:cxn>
                <a:cxn ang="0">
                  <a:pos x="T2" y="T3"/>
                </a:cxn>
                <a:cxn ang="0">
                  <a:pos x="T4" y="T5"/>
                </a:cxn>
                <a:cxn ang="0">
                  <a:pos x="T6" y="T7"/>
                </a:cxn>
              </a:cxnLst>
              <a:rect l="0" t="0" r="r" b="b"/>
              <a:pathLst>
                <a:path w="436" h="601">
                  <a:moveTo>
                    <a:pt x="0" y="601"/>
                  </a:moveTo>
                  <a:lnTo>
                    <a:pt x="436" y="284"/>
                  </a:lnTo>
                  <a:lnTo>
                    <a:pt x="436" y="0"/>
                  </a:lnTo>
                  <a:lnTo>
                    <a:pt x="0" y="601"/>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0">
              <a:extLst>
                <a:ext uri="{FF2B5EF4-FFF2-40B4-BE49-F238E27FC236}">
                  <a16:creationId xmlns:a16="http://schemas.microsoft.com/office/drawing/2014/main" id="{AB984B3B-78C2-4145-A94C-C4F6A9F4BB97}"/>
                </a:ext>
              </a:extLst>
            </p:cNvPr>
            <p:cNvSpPr>
              <a:spLocks/>
            </p:cNvSpPr>
            <p:nvPr/>
          </p:nvSpPr>
          <p:spPr bwMode="auto">
            <a:xfrm>
              <a:off x="8388350" y="4572000"/>
              <a:ext cx="1122363" cy="363538"/>
            </a:xfrm>
            <a:custGeom>
              <a:avLst/>
              <a:gdLst>
                <a:gd name="T0" fmla="*/ 707 w 707"/>
                <a:gd name="T1" fmla="*/ 0 h 229"/>
                <a:gd name="T2" fmla="*/ 167 w 707"/>
                <a:gd name="T3" fmla="*/ 0 h 229"/>
                <a:gd name="T4" fmla="*/ 0 w 707"/>
                <a:gd name="T5" fmla="*/ 229 h 229"/>
                <a:gd name="T6" fmla="*/ 707 w 707"/>
                <a:gd name="T7" fmla="*/ 0 h 229"/>
              </a:gdLst>
              <a:ahLst/>
              <a:cxnLst>
                <a:cxn ang="0">
                  <a:pos x="T0" y="T1"/>
                </a:cxn>
                <a:cxn ang="0">
                  <a:pos x="T2" y="T3"/>
                </a:cxn>
                <a:cxn ang="0">
                  <a:pos x="T4" y="T5"/>
                </a:cxn>
                <a:cxn ang="0">
                  <a:pos x="T6" y="T7"/>
                </a:cxn>
              </a:cxnLst>
              <a:rect l="0" t="0" r="r" b="b"/>
              <a:pathLst>
                <a:path w="707" h="229">
                  <a:moveTo>
                    <a:pt x="707" y="0"/>
                  </a:moveTo>
                  <a:lnTo>
                    <a:pt x="167" y="0"/>
                  </a:lnTo>
                  <a:lnTo>
                    <a:pt x="0" y="229"/>
                  </a:lnTo>
                  <a:lnTo>
                    <a:pt x="707"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5C05DB3E-68FA-408B-ADE5-6634C7BC08A1}"/>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2">
              <a:extLst>
                <a:ext uri="{FF2B5EF4-FFF2-40B4-BE49-F238E27FC236}">
                  <a16:creationId xmlns:a16="http://schemas.microsoft.com/office/drawing/2014/main" id="{FA653C46-60AB-410E-A04E-3690D1D19163}"/>
                </a:ext>
              </a:extLst>
            </p:cNvPr>
            <p:cNvSpPr>
              <a:spLocks/>
            </p:cNvSpPr>
            <p:nvPr/>
          </p:nvSpPr>
          <p:spPr bwMode="auto">
            <a:xfrm>
              <a:off x="8388350" y="4935538"/>
              <a:ext cx="693738" cy="954088"/>
            </a:xfrm>
            <a:custGeom>
              <a:avLst/>
              <a:gdLst>
                <a:gd name="T0" fmla="*/ 0 w 437"/>
                <a:gd name="T1" fmla="*/ 284 h 601"/>
                <a:gd name="T2" fmla="*/ 437 w 437"/>
                <a:gd name="T3" fmla="*/ 601 h 601"/>
                <a:gd name="T4" fmla="*/ 0 w 437"/>
                <a:gd name="T5" fmla="*/ 0 h 601"/>
                <a:gd name="T6" fmla="*/ 0 w 437"/>
                <a:gd name="T7" fmla="*/ 284 h 601"/>
              </a:gdLst>
              <a:ahLst/>
              <a:cxnLst>
                <a:cxn ang="0">
                  <a:pos x="T0" y="T1"/>
                </a:cxn>
                <a:cxn ang="0">
                  <a:pos x="T2" y="T3"/>
                </a:cxn>
                <a:cxn ang="0">
                  <a:pos x="T4" y="T5"/>
                </a:cxn>
                <a:cxn ang="0">
                  <a:pos x="T6" y="T7"/>
                </a:cxn>
              </a:cxnLst>
              <a:rect l="0" t="0" r="r" b="b"/>
              <a:pathLst>
                <a:path w="437" h="601">
                  <a:moveTo>
                    <a:pt x="0" y="284"/>
                  </a:moveTo>
                  <a:lnTo>
                    <a:pt x="437" y="601"/>
                  </a:lnTo>
                  <a:lnTo>
                    <a:pt x="0" y="0"/>
                  </a:lnTo>
                  <a:lnTo>
                    <a:pt x="0" y="284"/>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
              <a:extLst>
                <a:ext uri="{FF2B5EF4-FFF2-40B4-BE49-F238E27FC236}">
                  <a16:creationId xmlns:a16="http://schemas.microsoft.com/office/drawing/2014/main" id="{EFC811FC-E6B3-4404-983F-3732100CFD6B}"/>
                </a:ext>
              </a:extLst>
            </p:cNvPr>
            <p:cNvSpPr>
              <a:spLocks/>
            </p:cNvSpPr>
            <p:nvPr/>
          </p:nvSpPr>
          <p:spPr bwMode="auto">
            <a:xfrm>
              <a:off x="7696200" y="4935538"/>
              <a:ext cx="692150" cy="954088"/>
            </a:xfrm>
            <a:custGeom>
              <a:avLst/>
              <a:gdLst>
                <a:gd name="T0" fmla="*/ 436 w 436"/>
                <a:gd name="T1" fmla="*/ 0 h 601"/>
                <a:gd name="T2" fmla="*/ 167 w 436"/>
                <a:gd name="T3" fmla="*/ 88 h 601"/>
                <a:gd name="T4" fmla="*/ 0 w 436"/>
                <a:gd name="T5" fmla="*/ 601 h 601"/>
                <a:gd name="T6" fmla="*/ 436 w 436"/>
                <a:gd name="T7" fmla="*/ 0 h 601"/>
                <a:gd name="T8" fmla="*/ 436 w 436"/>
                <a:gd name="T9" fmla="*/ 0 h 601"/>
              </a:gdLst>
              <a:ahLst/>
              <a:cxnLst>
                <a:cxn ang="0">
                  <a:pos x="T0" y="T1"/>
                </a:cxn>
                <a:cxn ang="0">
                  <a:pos x="T2" y="T3"/>
                </a:cxn>
                <a:cxn ang="0">
                  <a:pos x="T4" y="T5"/>
                </a:cxn>
                <a:cxn ang="0">
                  <a:pos x="T6" y="T7"/>
                </a:cxn>
                <a:cxn ang="0">
                  <a:pos x="T8" y="T9"/>
                </a:cxn>
              </a:cxnLst>
              <a:rect l="0" t="0" r="r" b="b"/>
              <a:pathLst>
                <a:path w="436" h="601">
                  <a:moveTo>
                    <a:pt x="436" y="0"/>
                  </a:moveTo>
                  <a:lnTo>
                    <a:pt x="167" y="88"/>
                  </a:lnTo>
                  <a:lnTo>
                    <a:pt x="0" y="601"/>
                  </a:lnTo>
                  <a:lnTo>
                    <a:pt x="436" y="0"/>
                  </a:lnTo>
                  <a:lnTo>
                    <a:pt x="436" y="0"/>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4">
              <a:extLst>
                <a:ext uri="{FF2B5EF4-FFF2-40B4-BE49-F238E27FC236}">
                  <a16:creationId xmlns:a16="http://schemas.microsoft.com/office/drawing/2014/main" id="{20E9456A-720D-4364-97C9-9E7C334D9E18}"/>
                </a:ext>
              </a:extLst>
            </p:cNvPr>
            <p:cNvSpPr>
              <a:spLocks/>
            </p:cNvSpPr>
            <p:nvPr/>
          </p:nvSpPr>
          <p:spPr bwMode="auto">
            <a:xfrm>
              <a:off x="8124825" y="3756025"/>
              <a:ext cx="263525" cy="1179513"/>
            </a:xfrm>
            <a:custGeom>
              <a:avLst/>
              <a:gdLst>
                <a:gd name="T0" fmla="*/ 0 w 166"/>
                <a:gd name="T1" fmla="*/ 514 h 743"/>
                <a:gd name="T2" fmla="*/ 166 w 166"/>
                <a:gd name="T3" fmla="*/ 743 h 743"/>
                <a:gd name="T4" fmla="*/ 166 w 166"/>
                <a:gd name="T5" fmla="*/ 0 h 743"/>
                <a:gd name="T6" fmla="*/ 0 w 166"/>
                <a:gd name="T7" fmla="*/ 514 h 743"/>
              </a:gdLst>
              <a:ahLst/>
              <a:cxnLst>
                <a:cxn ang="0">
                  <a:pos x="T0" y="T1"/>
                </a:cxn>
                <a:cxn ang="0">
                  <a:pos x="T2" y="T3"/>
                </a:cxn>
                <a:cxn ang="0">
                  <a:pos x="T4" y="T5"/>
                </a:cxn>
                <a:cxn ang="0">
                  <a:pos x="T6" y="T7"/>
                </a:cxn>
              </a:cxnLst>
              <a:rect l="0" t="0" r="r" b="b"/>
              <a:pathLst>
                <a:path w="166" h="743">
                  <a:moveTo>
                    <a:pt x="0" y="514"/>
                  </a:moveTo>
                  <a:lnTo>
                    <a:pt x="166" y="743"/>
                  </a:lnTo>
                  <a:lnTo>
                    <a:pt x="166" y="0"/>
                  </a:lnTo>
                  <a:lnTo>
                    <a:pt x="0" y="514"/>
                  </a:lnTo>
                  <a:close/>
                </a:path>
              </a:pathLst>
            </a:custGeom>
            <a:solidFill>
              <a:srgbClr val="FEDA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5">
              <a:extLst>
                <a:ext uri="{FF2B5EF4-FFF2-40B4-BE49-F238E27FC236}">
                  <a16:creationId xmlns:a16="http://schemas.microsoft.com/office/drawing/2014/main" id="{49A14C34-7E30-44B4-B550-0CCF5200399E}"/>
                </a:ext>
              </a:extLst>
            </p:cNvPr>
            <p:cNvSpPr>
              <a:spLocks/>
            </p:cNvSpPr>
            <p:nvPr/>
          </p:nvSpPr>
          <p:spPr bwMode="auto">
            <a:xfrm>
              <a:off x="8388350" y="3756025"/>
              <a:ext cx="265113" cy="1179513"/>
            </a:xfrm>
            <a:custGeom>
              <a:avLst/>
              <a:gdLst>
                <a:gd name="T0" fmla="*/ 0 w 167"/>
                <a:gd name="T1" fmla="*/ 0 h 743"/>
                <a:gd name="T2" fmla="*/ 0 w 167"/>
                <a:gd name="T3" fmla="*/ 743 h 743"/>
                <a:gd name="T4" fmla="*/ 167 w 167"/>
                <a:gd name="T5" fmla="*/ 514 h 743"/>
                <a:gd name="T6" fmla="*/ 0 w 167"/>
                <a:gd name="T7" fmla="*/ 0 h 743"/>
              </a:gdLst>
              <a:ahLst/>
              <a:cxnLst>
                <a:cxn ang="0">
                  <a:pos x="T0" y="T1"/>
                </a:cxn>
                <a:cxn ang="0">
                  <a:pos x="T2" y="T3"/>
                </a:cxn>
                <a:cxn ang="0">
                  <a:pos x="T4" y="T5"/>
                </a:cxn>
                <a:cxn ang="0">
                  <a:pos x="T6" y="T7"/>
                </a:cxn>
              </a:cxnLst>
              <a:rect l="0" t="0" r="r" b="b"/>
              <a:pathLst>
                <a:path w="167" h="743">
                  <a:moveTo>
                    <a:pt x="0" y="0"/>
                  </a:moveTo>
                  <a:lnTo>
                    <a:pt x="0" y="743"/>
                  </a:lnTo>
                  <a:lnTo>
                    <a:pt x="167" y="514"/>
                  </a:lnTo>
                  <a:lnTo>
                    <a:pt x="0" y="0"/>
                  </a:lnTo>
                  <a:close/>
                </a:path>
              </a:pathLst>
            </a:custGeom>
            <a:solidFill>
              <a:srgbClr val="E8B3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6">
              <a:extLst>
                <a:ext uri="{FF2B5EF4-FFF2-40B4-BE49-F238E27FC236}">
                  <a16:creationId xmlns:a16="http://schemas.microsoft.com/office/drawing/2014/main" id="{A2463BDA-A2A0-4696-99AC-70FF05D198A2}"/>
                </a:ext>
              </a:extLst>
            </p:cNvPr>
            <p:cNvSpPr>
              <a:spLocks/>
            </p:cNvSpPr>
            <p:nvPr/>
          </p:nvSpPr>
          <p:spPr bwMode="auto">
            <a:xfrm>
              <a:off x="7267575" y="4572000"/>
              <a:ext cx="1120775" cy="503238"/>
            </a:xfrm>
            <a:custGeom>
              <a:avLst/>
              <a:gdLst>
                <a:gd name="T0" fmla="*/ 706 w 706"/>
                <a:gd name="T1" fmla="*/ 229 h 317"/>
                <a:gd name="T2" fmla="*/ 0 w 706"/>
                <a:gd name="T3" fmla="*/ 0 h 317"/>
                <a:gd name="T4" fmla="*/ 437 w 706"/>
                <a:gd name="T5" fmla="*/ 317 h 317"/>
                <a:gd name="T6" fmla="*/ 706 w 706"/>
                <a:gd name="T7" fmla="*/ 229 h 317"/>
                <a:gd name="T8" fmla="*/ 706 w 706"/>
                <a:gd name="T9" fmla="*/ 229 h 317"/>
              </a:gdLst>
              <a:ahLst/>
              <a:cxnLst>
                <a:cxn ang="0">
                  <a:pos x="T0" y="T1"/>
                </a:cxn>
                <a:cxn ang="0">
                  <a:pos x="T2" y="T3"/>
                </a:cxn>
                <a:cxn ang="0">
                  <a:pos x="T4" y="T5"/>
                </a:cxn>
                <a:cxn ang="0">
                  <a:pos x="T6" y="T7"/>
                </a:cxn>
                <a:cxn ang="0">
                  <a:pos x="T8" y="T9"/>
                </a:cxn>
              </a:cxnLst>
              <a:rect l="0" t="0" r="r" b="b"/>
              <a:pathLst>
                <a:path w="706" h="317">
                  <a:moveTo>
                    <a:pt x="706" y="229"/>
                  </a:moveTo>
                  <a:lnTo>
                    <a:pt x="0" y="0"/>
                  </a:lnTo>
                  <a:lnTo>
                    <a:pt x="437" y="317"/>
                  </a:lnTo>
                  <a:lnTo>
                    <a:pt x="706" y="229"/>
                  </a:lnTo>
                  <a:lnTo>
                    <a:pt x="706"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7">
              <a:extLst>
                <a:ext uri="{FF2B5EF4-FFF2-40B4-BE49-F238E27FC236}">
                  <a16:creationId xmlns:a16="http://schemas.microsoft.com/office/drawing/2014/main" id="{65ADABB3-CF15-4674-A087-02C969CDBCB4}"/>
                </a:ext>
              </a:extLst>
            </p:cNvPr>
            <p:cNvSpPr>
              <a:spLocks/>
            </p:cNvSpPr>
            <p:nvPr/>
          </p:nvSpPr>
          <p:spPr bwMode="auto">
            <a:xfrm>
              <a:off x="8388350" y="4572000"/>
              <a:ext cx="1122363" cy="503238"/>
            </a:xfrm>
            <a:custGeom>
              <a:avLst/>
              <a:gdLst>
                <a:gd name="T0" fmla="*/ 0 w 707"/>
                <a:gd name="T1" fmla="*/ 229 h 317"/>
                <a:gd name="T2" fmla="*/ 270 w 707"/>
                <a:gd name="T3" fmla="*/ 317 h 317"/>
                <a:gd name="T4" fmla="*/ 707 w 707"/>
                <a:gd name="T5" fmla="*/ 0 h 317"/>
                <a:gd name="T6" fmla="*/ 0 w 707"/>
                <a:gd name="T7" fmla="*/ 229 h 317"/>
                <a:gd name="T8" fmla="*/ 0 w 707"/>
                <a:gd name="T9" fmla="*/ 229 h 317"/>
              </a:gdLst>
              <a:ahLst/>
              <a:cxnLst>
                <a:cxn ang="0">
                  <a:pos x="T0" y="T1"/>
                </a:cxn>
                <a:cxn ang="0">
                  <a:pos x="T2" y="T3"/>
                </a:cxn>
                <a:cxn ang="0">
                  <a:pos x="T4" y="T5"/>
                </a:cxn>
                <a:cxn ang="0">
                  <a:pos x="T6" y="T7"/>
                </a:cxn>
                <a:cxn ang="0">
                  <a:pos x="T8" y="T9"/>
                </a:cxn>
              </a:cxnLst>
              <a:rect l="0" t="0" r="r" b="b"/>
              <a:pathLst>
                <a:path w="707" h="317">
                  <a:moveTo>
                    <a:pt x="0" y="229"/>
                  </a:moveTo>
                  <a:lnTo>
                    <a:pt x="270" y="317"/>
                  </a:lnTo>
                  <a:lnTo>
                    <a:pt x="707" y="0"/>
                  </a:lnTo>
                  <a:lnTo>
                    <a:pt x="0" y="229"/>
                  </a:lnTo>
                  <a:lnTo>
                    <a:pt x="0" y="229"/>
                  </a:lnTo>
                  <a:close/>
                </a:path>
              </a:pathLst>
            </a:custGeom>
            <a:solidFill>
              <a:srgbClr val="D39F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A721625E-74CB-404F-8A86-1DB14FEFABA4}"/>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a:extLst>
                <a:ext uri="{FF2B5EF4-FFF2-40B4-BE49-F238E27FC236}">
                  <a16:creationId xmlns:a16="http://schemas.microsoft.com/office/drawing/2014/main" id="{2E27C729-01ED-493F-93D5-72EED5931D4A}"/>
                </a:ext>
              </a:extLst>
            </p:cNvPr>
            <p:cNvSpPr>
              <a:spLocks noChangeArrowheads="1"/>
            </p:cNvSpPr>
            <p:nvPr/>
          </p:nvSpPr>
          <p:spPr bwMode="auto">
            <a:xfrm>
              <a:off x="8388350" y="4935538"/>
              <a:ext cx="1588" cy="1588"/>
            </a:xfrm>
            <a:prstGeom prst="rect">
              <a:avLst/>
            </a:prstGeom>
            <a:solidFill>
              <a:srgbClr val="FEDA3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438469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latin typeface="Calibri" panose="020F0502020204030204" pitchFamily="34" charset="0"/>
            <a:cs typeface="Calibri" panose="020F0502020204030204" pitchFamily="34" charset="0"/>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1298</Words>
  <Application>Microsoft Office PowerPoint</Application>
  <PresentationFormat>On-screen Show (16:9)</PresentationFormat>
  <Paragraphs>141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 Light</vt:lpstr>
      <vt:lpstr>Roboto</vt:lpstr>
      <vt:lpstr>Arial</vt:lpstr>
      <vt:lpstr>Calibri</vt:lpstr>
      <vt:lpstr>Simple Light</vt:lpstr>
      <vt:lpstr>PowerPoint Presentation</vt:lpstr>
      <vt:lpstr>PowerPoint Presentation</vt:lpstr>
      <vt:lpstr>Problem</vt:lpstr>
      <vt:lpstr>Data - Features</vt:lpstr>
      <vt:lpstr>Exploring the Data – Top 3 Features</vt:lpstr>
      <vt:lpstr>Exploring the Data – Correlation</vt:lpstr>
      <vt:lpstr>Exploring the Data – Adoption (variable to predict)</vt:lpstr>
      <vt:lpstr>Prediction Models – Round 1</vt:lpstr>
      <vt:lpstr>Prediction Models – Round 2</vt:lpstr>
      <vt:lpstr>Prediction Models – Round 3</vt:lpstr>
      <vt:lpstr>Summary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CPM SOW 4 June 2018</dc:title>
  <dc:creator>Ken</dc:creator>
  <cp:lastModifiedBy> </cp:lastModifiedBy>
  <cp:revision>72</cp:revision>
  <dcterms:modified xsi:type="dcterms:W3CDTF">2019-02-15T04:48:58Z</dcterms:modified>
</cp:coreProperties>
</file>