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8"/>
  </p:notesMasterIdLst>
  <p:sldIdLst>
    <p:sldId id="256" r:id="rId2"/>
    <p:sldId id="269" r:id="rId3"/>
    <p:sldId id="258" r:id="rId4"/>
    <p:sldId id="272" r:id="rId5"/>
    <p:sldId id="271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BFF"/>
    <a:srgbClr val="CCCCFF"/>
    <a:srgbClr val="B1E5C6"/>
    <a:srgbClr val="006C31"/>
    <a:srgbClr val="3BB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1DDEB-9F29-44CB-ADE9-36B1BC1E2588}">
  <a:tblStyle styleId="{C571DDEB-9F29-44CB-ADE9-36B1BC1E258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4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7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8;p2"/>
          <p:cNvCxnSpPr/>
          <p:nvPr/>
        </p:nvCxnSpPr>
        <p:spPr>
          <a:xfrm>
            <a:off x="2090275" y="1579663"/>
            <a:ext cx="0" cy="65400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2E99A03-7989-467B-BD0F-6ABC57FC9B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76" y="1262105"/>
            <a:ext cx="1263715" cy="1289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 dirty="0">
              <a:solidFill>
                <a:srgbClr val="50505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2/underfitting-overfitting-best-fitting-machin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overfitting-and-underfitting-with-machine-learning-algorith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183950" y="1386925"/>
            <a:ext cx="4144022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Underfitting &amp; Overfitting</a:t>
            </a:r>
            <a:endParaRPr sz="28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8000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C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1EC62-B5E8-4871-AF74-22D1D2D50A0C}"/>
              </a:ext>
            </a:extLst>
          </p:cNvPr>
          <p:cNvSpPr/>
          <p:nvPr/>
        </p:nvSpPr>
        <p:spPr>
          <a:xfrm>
            <a:off x="2451882" y="1831730"/>
            <a:ext cx="332583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Explain it to your Mom</a:t>
            </a:r>
            <a:endParaRPr lang="en-US" sz="18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Avoid it on your Project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0275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C80000"/>
                </a:solidFill>
                <a:latin typeface="Roboto"/>
                <a:ea typeface="Roboto"/>
                <a:cs typeface="Roboto"/>
                <a:sym typeface="Roboto"/>
              </a:rPr>
              <a:t>Explain it to your Mom</a:t>
            </a:r>
            <a:endParaRPr sz="2400" b="0" i="0" u="none" strike="noStrike" cap="none" dirty="0">
              <a:solidFill>
                <a:srgbClr val="C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1B9B-AD85-404C-A795-3306467C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73" y="1187764"/>
            <a:ext cx="825542" cy="177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641D6-C144-449E-85C2-B1ECA67C0F34}"/>
              </a:ext>
            </a:extLst>
          </p:cNvPr>
          <p:cNvSpPr txBox="1"/>
          <p:nvPr/>
        </p:nvSpPr>
        <p:spPr>
          <a:xfrm>
            <a:off x="453157" y="3309642"/>
            <a:ext cx="823769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 interested in Learning                 Memorizes the Learning                 Learns the concepts               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 Test: 50%                                Class Test: 98%                             Class Test: 92%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Test: 47%                                          Test: 69%                                        Test: 89%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Under-fit                                           </a:t>
            </a:r>
            <a:r>
              <a:rPr lang="en-US" b="1" dirty="0">
                <a:solidFill>
                  <a:srgbClr val="0070C0"/>
                </a:solidFill>
              </a:rPr>
              <a:t>Over-fit                                            </a:t>
            </a:r>
            <a:r>
              <a:rPr lang="en-US" b="1" dirty="0">
                <a:solidFill>
                  <a:srgbClr val="006C31"/>
                </a:solidFill>
              </a:rPr>
              <a:t>Best-fit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3372C-B781-4E45-AA42-ADAA24D9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28" y="1187764"/>
            <a:ext cx="800141" cy="1708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918DB-97DA-4E35-96EF-8DECBB4DB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82" y="1187764"/>
            <a:ext cx="1136708" cy="1809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9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C80000"/>
                </a:solidFill>
                <a:latin typeface="Roboto"/>
                <a:ea typeface="Roboto"/>
                <a:cs typeface="Roboto"/>
                <a:sym typeface="Roboto"/>
              </a:rPr>
              <a:t>Avoid it on your Project</a:t>
            </a:r>
            <a:endParaRPr sz="2400" b="0" i="0" u="none" strike="noStrike" cap="none" dirty="0">
              <a:solidFill>
                <a:srgbClr val="C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80E5A-9719-4E26-AB21-502BF1400DF0}"/>
              </a:ext>
            </a:extLst>
          </p:cNvPr>
          <p:cNvSpPr txBox="1"/>
          <p:nvPr/>
        </p:nvSpPr>
        <p:spPr>
          <a:xfrm>
            <a:off x="2163029" y="1051966"/>
            <a:ext cx="4515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Technique #1:  </a:t>
            </a:r>
            <a:r>
              <a:rPr lang="en-US" sz="1600" dirty="0"/>
              <a:t>Hold back a validation dataset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BBD60DA-9914-494A-937C-D39B1D80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47566"/>
              </p:ext>
            </p:extLst>
          </p:nvPr>
        </p:nvGraphicFramePr>
        <p:xfrm>
          <a:off x="1373019" y="1597725"/>
          <a:ext cx="6710924" cy="3337560"/>
        </p:xfrm>
        <a:graphic>
          <a:graphicData uri="http://schemas.openxmlformats.org/drawingml/2006/table">
            <a:tbl>
              <a:tblPr firstRow="1" bandRow="1">
                <a:tableStyleId>{C571DDEB-9F29-44CB-ADE9-36B1BC1E2588}</a:tableStyleId>
              </a:tblPr>
              <a:tblGrid>
                <a:gridCol w="682900">
                  <a:extLst>
                    <a:ext uri="{9D8B030D-6E8A-4147-A177-3AD203B41FA5}">
                      <a16:colId xmlns:a16="http://schemas.microsoft.com/office/drawing/2014/main" val="1481631383"/>
                    </a:ext>
                  </a:extLst>
                </a:gridCol>
                <a:gridCol w="537268">
                  <a:extLst>
                    <a:ext uri="{9D8B030D-6E8A-4147-A177-3AD203B41FA5}">
                      <a16:colId xmlns:a16="http://schemas.microsoft.com/office/drawing/2014/main" val="906239639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3750574825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581275015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4126637030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1055786126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2934829213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838102232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3276179994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3045674688"/>
                    </a:ext>
                  </a:extLst>
                </a:gridCol>
                <a:gridCol w="610084">
                  <a:extLst>
                    <a:ext uri="{9D8B030D-6E8A-4147-A177-3AD203B41FA5}">
                      <a16:colId xmlns:a16="http://schemas.microsoft.com/office/drawing/2014/main" val="54252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2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8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2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6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58915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94703579-20EE-4AD4-B030-8AEC391B341C}"/>
              </a:ext>
            </a:extLst>
          </p:cNvPr>
          <p:cNvSpPr/>
          <p:nvPr/>
        </p:nvSpPr>
        <p:spPr>
          <a:xfrm>
            <a:off x="776836" y="1597725"/>
            <a:ext cx="410067" cy="21569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263065A-449B-490F-A0BB-24ED79698537}"/>
              </a:ext>
            </a:extLst>
          </p:cNvPr>
          <p:cNvSpPr/>
          <p:nvPr/>
        </p:nvSpPr>
        <p:spPr>
          <a:xfrm>
            <a:off x="783580" y="3813585"/>
            <a:ext cx="410067" cy="11216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F716-1BDC-4E3A-9FE5-28B19772CD9F}"/>
              </a:ext>
            </a:extLst>
          </p:cNvPr>
          <p:cNvSpPr txBox="1"/>
          <p:nvPr/>
        </p:nvSpPr>
        <p:spPr>
          <a:xfrm rot="16200000">
            <a:off x="105971" y="2507810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468AC-A14C-431C-B535-56A46DB8D272}"/>
              </a:ext>
            </a:extLst>
          </p:cNvPr>
          <p:cNvSpPr txBox="1"/>
          <p:nvPr/>
        </p:nvSpPr>
        <p:spPr>
          <a:xfrm rot="16200000">
            <a:off x="152791" y="418959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973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70196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C80000"/>
                </a:solidFill>
                <a:latin typeface="Roboto"/>
                <a:ea typeface="Roboto"/>
                <a:cs typeface="Roboto"/>
                <a:sym typeface="Roboto"/>
              </a:rPr>
              <a:t>Avoid it on your Project</a:t>
            </a:r>
            <a:endParaRPr sz="2400" b="0" i="0" u="none" strike="noStrike" cap="none" dirty="0">
              <a:solidFill>
                <a:srgbClr val="C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2044D-CB40-43B0-A031-38D1171A5ADE}"/>
              </a:ext>
            </a:extLst>
          </p:cNvPr>
          <p:cNvSpPr txBox="1"/>
          <p:nvPr/>
        </p:nvSpPr>
        <p:spPr>
          <a:xfrm>
            <a:off x="1379229" y="909440"/>
            <a:ext cx="6923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Technique #2:  </a:t>
            </a:r>
            <a:r>
              <a:rPr lang="en-US" sz="1600" dirty="0"/>
              <a:t>Apply a resampling technique to estimate model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513C-FA78-45BA-94EA-07F00D7F56BF}"/>
              </a:ext>
            </a:extLst>
          </p:cNvPr>
          <p:cNvSpPr txBox="1"/>
          <p:nvPr/>
        </p:nvSpPr>
        <p:spPr>
          <a:xfrm>
            <a:off x="6627377" y="1861165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K-fold cross validation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3BA7607-F506-49BB-8FC0-B6D48093A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17581"/>
              </p:ext>
            </p:extLst>
          </p:nvPr>
        </p:nvGraphicFramePr>
        <p:xfrm>
          <a:off x="339375" y="1958269"/>
          <a:ext cx="5626587" cy="2275791"/>
        </p:xfrm>
        <a:graphic>
          <a:graphicData uri="http://schemas.openxmlformats.org/drawingml/2006/table">
            <a:tbl>
              <a:tblPr firstRow="1" bandRow="1">
                <a:tableStyleId>{C571DDEB-9F29-44CB-ADE9-36B1BC1E2588}</a:tableStyleId>
              </a:tblPr>
              <a:tblGrid>
                <a:gridCol w="572558">
                  <a:extLst>
                    <a:ext uri="{9D8B030D-6E8A-4147-A177-3AD203B41FA5}">
                      <a16:colId xmlns:a16="http://schemas.microsoft.com/office/drawing/2014/main" val="1481631383"/>
                    </a:ext>
                  </a:extLst>
                </a:gridCol>
                <a:gridCol w="450457">
                  <a:extLst>
                    <a:ext uri="{9D8B030D-6E8A-4147-A177-3AD203B41FA5}">
                      <a16:colId xmlns:a16="http://schemas.microsoft.com/office/drawing/2014/main" val="906239639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3750574825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581275015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4126637030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1055786126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2934829213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838102232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3276179994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3045674688"/>
                    </a:ext>
                  </a:extLst>
                </a:gridCol>
                <a:gridCol w="511508">
                  <a:extLst>
                    <a:ext uri="{9D8B030D-6E8A-4147-A177-3AD203B41FA5}">
                      <a16:colId xmlns:a16="http://schemas.microsoft.com/office/drawing/2014/main" val="542524236"/>
                    </a:ext>
                  </a:extLst>
                </a:gridCol>
              </a:tblGrid>
              <a:tr h="32511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Fold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Fold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Fold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Fold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Fold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39354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Index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F1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F2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F3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F4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F5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F6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F7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F8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F9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F10</a:t>
                      </a:r>
                      <a:endParaRPr 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5579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26179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4241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834784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21731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r>
                        <a:rPr lang="en-US" sz="1100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215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B50B54C-E186-4BBF-AA9E-8149537FD4CF}"/>
              </a:ext>
            </a:extLst>
          </p:cNvPr>
          <p:cNvSpPr txBox="1"/>
          <p:nvPr/>
        </p:nvSpPr>
        <p:spPr>
          <a:xfrm rot="16200000">
            <a:off x="-209617" y="2556362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Train</a:t>
            </a:r>
          </a:p>
        </p:txBody>
      </p:sp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76D40BEB-2856-4E3B-9504-C20E5C27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239"/>
              </p:ext>
            </p:extLst>
          </p:nvPr>
        </p:nvGraphicFramePr>
        <p:xfrm>
          <a:off x="6630075" y="2208603"/>
          <a:ext cx="2174550" cy="2595880"/>
        </p:xfrm>
        <a:graphic>
          <a:graphicData uri="http://schemas.openxmlformats.org/drawingml/2006/table">
            <a:tbl>
              <a:tblPr firstRow="1" bandRow="1">
                <a:tableStyleId>{C571DDEB-9F29-44CB-ADE9-36B1BC1E2588}</a:tableStyleId>
              </a:tblPr>
              <a:tblGrid>
                <a:gridCol w="1087275">
                  <a:extLst>
                    <a:ext uri="{9D8B030D-6E8A-4147-A177-3AD203B41FA5}">
                      <a16:colId xmlns:a16="http://schemas.microsoft.com/office/drawing/2014/main" val="4105204409"/>
                    </a:ext>
                  </a:extLst>
                </a:gridCol>
                <a:gridCol w="1087275">
                  <a:extLst>
                    <a:ext uri="{9D8B030D-6E8A-4147-A177-3AD203B41FA5}">
                      <a16:colId xmlns:a16="http://schemas.microsoft.com/office/drawing/2014/main" val="131411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6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6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5,1,2,3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4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4,5,1,2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0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3,4,5,1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2,3,4,5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0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6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C8000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400" b="0" i="0" u="none" strike="noStrike" cap="none" dirty="0">
              <a:solidFill>
                <a:srgbClr val="C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98CDB1-5BF6-4236-9861-99B67FB6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87542"/>
              </p:ext>
            </p:extLst>
          </p:nvPr>
        </p:nvGraphicFramePr>
        <p:xfrm>
          <a:off x="666242" y="1644650"/>
          <a:ext cx="7943683" cy="2001520"/>
        </p:xfrm>
        <a:graphic>
          <a:graphicData uri="http://schemas.openxmlformats.org/drawingml/2006/table">
            <a:tbl>
              <a:tblPr firstRow="1" bandRow="1">
                <a:tableStyleId>{C571DDEB-9F29-44CB-ADE9-36B1BC1E2588}</a:tableStyleId>
              </a:tblPr>
              <a:tblGrid>
                <a:gridCol w="1793737">
                  <a:extLst>
                    <a:ext uri="{9D8B030D-6E8A-4147-A177-3AD203B41FA5}">
                      <a16:colId xmlns:a16="http://schemas.microsoft.com/office/drawing/2014/main" val="3911948800"/>
                    </a:ext>
                  </a:extLst>
                </a:gridCol>
                <a:gridCol w="6149946">
                  <a:extLst>
                    <a:ext uri="{9D8B030D-6E8A-4147-A177-3AD203B41FA5}">
                      <a16:colId xmlns:a16="http://schemas.microsoft.com/office/drawing/2014/main" val="82615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Analytics </a:t>
                      </a:r>
                      <a:r>
                        <a:rPr lang="en-US" dirty="0" err="1"/>
                        <a:t>Vidyha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Challenge of Underfitting and Overfitting in Machine Learning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2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Learning Mastery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Overfitting and Underfitting with Machine Learning 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6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0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818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179</Words>
  <Application>Microsoft Office PowerPoint</Application>
  <PresentationFormat>On-screen Show 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Roboto</vt:lpstr>
      <vt:lpstr>Roboto Light</vt:lpstr>
      <vt:lpstr>Simple Light</vt:lpstr>
      <vt:lpstr>Underfitting &amp; Overfitting</vt:lpstr>
      <vt:lpstr>Contents</vt:lpstr>
      <vt:lpstr>Explain it to your Mom</vt:lpstr>
      <vt:lpstr>Avoid it on your Project</vt:lpstr>
      <vt:lpstr>Avoid it on your Project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Cart Business Case</dc:title>
  <dc:creator>user</dc:creator>
  <cp:lastModifiedBy>user</cp:lastModifiedBy>
  <cp:revision>67</cp:revision>
  <dcterms:modified xsi:type="dcterms:W3CDTF">2020-02-11T23:24:23Z</dcterms:modified>
</cp:coreProperties>
</file>