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0" r:id="rId1"/>
  </p:sldMasterIdLst>
  <p:notesMasterIdLst>
    <p:notesMasterId r:id="rId16"/>
  </p:notesMasterIdLst>
  <p:sldIdLst>
    <p:sldId id="256" r:id="rId2"/>
    <p:sldId id="257" r:id="rId3"/>
    <p:sldId id="272" r:id="rId4"/>
    <p:sldId id="259" r:id="rId5"/>
    <p:sldId id="266" r:id="rId6"/>
    <p:sldId id="265" r:id="rId7"/>
    <p:sldId id="267" r:id="rId8"/>
    <p:sldId id="260" r:id="rId9"/>
    <p:sldId id="261" r:id="rId10"/>
    <p:sldId id="269" r:id="rId11"/>
    <p:sldId id="262" r:id="rId12"/>
    <p:sldId id="263" r:id="rId13"/>
    <p:sldId id="264" r:id="rId14"/>
    <p:sldId id="271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Roboto Ligh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CD8E56-B57F-2A9B-0062-5444E79E3861}" v="516" dt="2020-03-24T07:19:44.995"/>
  </p1510:revLst>
</p1510:revInfo>
</file>

<file path=ppt/tableStyles.xml><?xml version="1.0" encoding="utf-8"?>
<a:tblStyleLst xmlns:a="http://schemas.openxmlformats.org/drawingml/2006/main" def="{5A816AE0-70A4-487F-A871-A5B2196B6E52}">
  <a:tblStyle styleId="{5A816AE0-70A4-487F-A871-A5B2196B6E5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 b="off" i="off"/>
      <a:tcStyle>
        <a:tcBdr/>
        <a:fill>
          <a:solidFill>
            <a:srgbClr val="FFE2C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E2C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1081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5323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618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0276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381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02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911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7315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2583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3809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181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 slide 1 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3"/>
          <p:cNvCxnSpPr/>
          <p:nvPr/>
        </p:nvCxnSpPr>
        <p:spPr>
          <a:xfrm>
            <a:off x="87300" y="4949800"/>
            <a:ext cx="8969400" cy="0"/>
          </a:xfrm>
          <a:prstGeom prst="straightConnector1">
            <a:avLst/>
          </a:prstGeom>
          <a:noFill/>
          <a:ln w="9525" cap="flat" cmpd="sng">
            <a:solidFill>
              <a:srgbClr val="C8C8C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3"/>
          <p:cNvSpPr txBox="1"/>
          <p:nvPr/>
        </p:nvSpPr>
        <p:spPr>
          <a:xfrm>
            <a:off x="87300" y="4911600"/>
            <a:ext cx="4752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505050"/>
                </a:solidFill>
                <a:latin typeface="Roboto Light"/>
                <a:ea typeface="Roboto Light"/>
                <a:cs typeface="Roboto Light"/>
                <a:sym typeface="Roboto Light"/>
              </a:rPr>
              <a:t>Page </a:t>
            </a:r>
            <a:fld id="{00000000-1234-1234-1234-123412341234}" type="slidenum">
              <a:rPr lang="en-US" sz="600" b="0" i="0" u="none" strike="noStrike" cap="none">
                <a:solidFill>
                  <a:srgbClr val="505050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  <a:endParaRPr sz="600" b="0" i="0" u="none" strike="noStrike" cap="none">
              <a:solidFill>
                <a:srgbClr val="505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/>
        </p:nvSpPr>
        <p:spPr>
          <a:xfrm>
            <a:off x="7620000" y="4911600"/>
            <a:ext cx="14367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CUNY Master in Data Science</a:t>
            </a:r>
            <a:endParaRPr sz="600" b="0" i="0" u="none" strike="noStrike" cap="none" dirty="0">
              <a:solidFill>
                <a:srgbClr val="50505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887850"/>
            <a:ext cx="9056700" cy="0"/>
          </a:xfrm>
          <a:prstGeom prst="straightConnector1">
            <a:avLst/>
          </a:prstGeom>
          <a:noFill/>
          <a:ln w="9525" cap="flat" cmpd="sng">
            <a:solidFill>
              <a:srgbClr val="C8C8C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illt5/Project-3-DATA-607/blob/master/Create_and_Load_Database_sql.txt" TargetMode="External"/><Relationship Id="rId3" Type="http://schemas.openxmlformats.org/officeDocument/2006/relationships/hyperlink" Target="https://insights.stackoverflow.com/survey/2019" TargetMode="External"/><Relationship Id="rId7" Type="http://schemas.openxmlformats.org/officeDocument/2006/relationships/hyperlink" Target="https://github.com/hillt5/Project-3-DATA-607/blob/master/Clean_and_Prep_Data_for_Database.R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sl6149/data-scientist-job-market-in-the-us" TargetMode="External"/><Relationship Id="rId11" Type="http://schemas.openxmlformats.org/officeDocument/2006/relationships/hyperlink" Target="https://github.com/hillt5/Project-3-DATA-607/blob/master/Data607_Project3_Data_Science_Skills.pptx" TargetMode="External"/><Relationship Id="rId5" Type="http://schemas.openxmlformats.org/officeDocument/2006/relationships/hyperlink" Target="https://www.kaggle.com/promptcloud/monster-usa-job-postings-dataset" TargetMode="External"/><Relationship Id="rId10" Type="http://schemas.openxmlformats.org/officeDocument/2006/relationships/hyperlink" Target="https://github.com/hillt5/Project-3-DATA-607/blob/master/Project_3_os_wf_de.Rmd" TargetMode="External"/><Relationship Id="rId4" Type="http://schemas.openxmlformats.org/officeDocument/2006/relationships/hyperlink" Target="https://www.kaggle.com/atahmasb/amazon-job-skills" TargetMode="External"/><Relationship Id="rId9" Type="http://schemas.openxmlformats.org/officeDocument/2006/relationships/hyperlink" Target="https://github.com/hillt5/Project-3-DATA-607/blob/master/Project_3_lang_db_pf.Rm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1933098" y="1896721"/>
            <a:ext cx="5244538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Data Science Skills</a:t>
            </a:r>
            <a:br>
              <a:rPr lang="en-US" sz="2800" b="0" i="0" u="none" strike="noStrike" cap="none" dirty="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b="0" i="0" u="none" strike="noStrike" cap="none" dirty="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”which are the most valued data science skills”</a:t>
            </a:r>
            <a:endParaRPr sz="1600" b="0" i="0" u="none" strike="noStrike" cap="none" dirty="0">
              <a:solidFill>
                <a:srgbClr val="505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108FA6-5EB4-49FA-91CC-AF0FECCBC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57" y="283779"/>
            <a:ext cx="1645920" cy="9765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Platforms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590C0-70A8-427B-9AD4-4BDD44628AB8}"/>
              </a:ext>
            </a:extLst>
          </p:cNvPr>
          <p:cNvSpPr txBox="1"/>
          <p:nvPr/>
        </p:nvSpPr>
        <p:spPr>
          <a:xfrm>
            <a:off x="3004457" y="1045029"/>
            <a:ext cx="3042877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/>
                <a:ea typeface="Roboto"/>
              </a:rPr>
              <a:t>#1 Platform by Preference</a:t>
            </a:r>
            <a:endParaRPr lang="en-US" dirty="0"/>
          </a:p>
        </p:txBody>
      </p:sp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790A7E0-28BA-45C5-BCE5-58095C874A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0" r="156" b="10886"/>
          <a:stretch/>
        </p:blipFill>
        <p:spPr>
          <a:xfrm>
            <a:off x="1275790" y="1414314"/>
            <a:ext cx="5895062" cy="33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3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Web Frames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3796BA11-0C61-4DEB-9308-4BCCBBE32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20" y="1467650"/>
            <a:ext cx="7306235" cy="34719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948D9D-C39E-413E-B715-8810159EFD38}"/>
              </a:ext>
            </a:extLst>
          </p:cNvPr>
          <p:cNvSpPr txBox="1"/>
          <p:nvPr/>
        </p:nvSpPr>
        <p:spPr>
          <a:xfrm>
            <a:off x="3004457" y="1045029"/>
            <a:ext cx="304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Most Commonly Used Web Frames</a:t>
            </a:r>
          </a:p>
        </p:txBody>
      </p:sp>
    </p:spTree>
    <p:extLst>
      <p:ext uri="{BB962C8B-B14F-4D97-AF65-F5344CB8AC3E}">
        <p14:creationId xmlns:p14="http://schemas.microsoft.com/office/powerpoint/2010/main" val="2162362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461295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Development Environments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613297-F4B3-4987-B8DE-D89C3A2E7A03}"/>
              </a:ext>
            </a:extLst>
          </p:cNvPr>
          <p:cNvCxnSpPr/>
          <p:nvPr/>
        </p:nvCxnSpPr>
        <p:spPr>
          <a:xfrm>
            <a:off x="4668005" y="1377950"/>
            <a:ext cx="0" cy="2997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1BD927-A887-4EB3-B50C-EAC9F946B8F1}"/>
              </a:ext>
            </a:extLst>
          </p:cNvPr>
          <p:cNvSpPr txBox="1"/>
          <p:nvPr/>
        </p:nvSpPr>
        <p:spPr>
          <a:xfrm>
            <a:off x="1446110" y="1231900"/>
            <a:ext cx="2279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First Choice Environment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0DA42F-4D40-4844-A053-4CD190F4AD50}"/>
              </a:ext>
            </a:extLst>
          </p:cNvPr>
          <p:cNvSpPr txBox="1"/>
          <p:nvPr/>
        </p:nvSpPr>
        <p:spPr>
          <a:xfrm>
            <a:off x="5842000" y="1231900"/>
            <a:ext cx="2501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Second Choice Environment</a:t>
            </a:r>
          </a:p>
        </p:txBody>
      </p:sp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B1BD234-6457-46B5-93D0-2E3488E99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892" y="1682689"/>
            <a:ext cx="3374363" cy="2468406"/>
          </a:xfrm>
          <a:prstGeom prst="rect">
            <a:avLst/>
          </a:prstGeom>
        </p:spPr>
      </p:pic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B93BC0-6FE5-45EB-A7FD-87860B5DD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27" y="1682688"/>
            <a:ext cx="3644770" cy="23877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8F8FEF-E12E-4225-BEB1-50C901C975B0}"/>
              </a:ext>
            </a:extLst>
          </p:cNvPr>
          <p:cNvSpPr txBox="1"/>
          <p:nvPr/>
        </p:nvSpPr>
        <p:spPr>
          <a:xfrm>
            <a:off x="1956547" y="4485111"/>
            <a:ext cx="5230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Note: RStudio was the 12</a:t>
            </a:r>
            <a:r>
              <a:rPr lang="en-US" baseline="300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th</a:t>
            </a:r>
            <a:r>
              <a:rPr lang="en-US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most popular environment overall</a:t>
            </a:r>
          </a:p>
        </p:txBody>
      </p:sp>
    </p:spTree>
    <p:extLst>
      <p:ext uri="{BB962C8B-B14F-4D97-AF65-F5344CB8AC3E}">
        <p14:creationId xmlns:p14="http://schemas.microsoft.com/office/powerpoint/2010/main" val="2043432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Operating Systems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B2FA32-F735-4418-BA03-57BF7EDD4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444" y="1461509"/>
            <a:ext cx="6086596" cy="3436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FFBDF2-DD87-4BE7-A46E-B4BD5B8A1ED1}"/>
              </a:ext>
            </a:extLst>
          </p:cNvPr>
          <p:cNvSpPr txBox="1"/>
          <p:nvPr/>
        </p:nvSpPr>
        <p:spPr>
          <a:xfrm>
            <a:off x="2981406" y="1045028"/>
            <a:ext cx="3642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Operating Systems USA vs. International</a:t>
            </a:r>
          </a:p>
        </p:txBody>
      </p:sp>
    </p:spTree>
    <p:extLst>
      <p:ext uri="{BB962C8B-B14F-4D97-AF65-F5344CB8AC3E}">
        <p14:creationId xmlns:p14="http://schemas.microsoft.com/office/powerpoint/2010/main" val="503125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2274352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 dirty="0">
                <a:solidFill>
                  <a:srgbClr val="002060"/>
                </a:solidFill>
                <a:latin typeface="Roboto"/>
                <a:ea typeface="Roboto"/>
                <a:sym typeface="Roboto"/>
              </a:rPr>
              <a:t>Conclusions</a:t>
            </a:r>
            <a:endParaRPr lang="en-US" dirty="0"/>
          </a:p>
        </p:txBody>
      </p:sp>
      <p:sp>
        <p:nvSpPr>
          <p:cNvPr id="31" name="Google Shape;31;p5"/>
          <p:cNvSpPr/>
          <p:nvPr/>
        </p:nvSpPr>
        <p:spPr>
          <a:xfrm>
            <a:off x="1030936" y="967606"/>
            <a:ext cx="5366722" cy="3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SzPts val="1400"/>
              <a:buFont typeface="Arial"/>
              <a:buChar char="•"/>
            </a:pPr>
            <a:r>
              <a:rPr lang="en-US" dirty="0"/>
              <a:t>Demographics – US response is 3 times next country (India)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spcBef>
                <a:spcPts val="1200"/>
              </a:spcBef>
              <a:buSzPts val="1400"/>
              <a:buFont typeface="Arial"/>
              <a:buChar char="•"/>
            </a:pPr>
            <a:r>
              <a:rPr lang="en-US" dirty="0"/>
              <a:t>No regional differences with respect to job satisfaction</a:t>
            </a:r>
          </a:p>
          <a:p>
            <a:pPr marL="285750" indent="-285750">
              <a:spcBef>
                <a:spcPts val="1200"/>
              </a:spcBef>
              <a:buSzPts val="1400"/>
              <a:buFont typeface="Arial"/>
              <a:buChar char="•"/>
            </a:pPr>
            <a:r>
              <a:rPr lang="en-US" dirty="0"/>
              <a:t>SQL popular overall for both language and database</a:t>
            </a:r>
          </a:p>
          <a:p>
            <a:pPr marL="285750" indent="-285750">
              <a:spcBef>
                <a:spcPts val="1200"/>
              </a:spcBef>
              <a:buSzPts val="1400"/>
              <a:buFont typeface="Arial"/>
              <a:buChar char="•"/>
            </a:pPr>
            <a:r>
              <a:rPr lang="en-US" dirty="0"/>
              <a:t>Platforms – Linux or Windows, runner up Android</a:t>
            </a:r>
          </a:p>
          <a:p>
            <a:pPr marL="285750" indent="-285750">
              <a:spcBef>
                <a:spcPts val="1200"/>
              </a:spcBef>
              <a:buSzPts val="1400"/>
              <a:buFont typeface="Arial"/>
              <a:buChar char="•"/>
            </a:pPr>
            <a:r>
              <a:rPr lang="en-US" dirty="0"/>
              <a:t>Web frames, dev. environments, OS – no surprises</a:t>
            </a:r>
          </a:p>
          <a:p>
            <a:pPr marL="285750" indent="-285750">
              <a:spcBef>
                <a:spcPts val="1200"/>
              </a:spcBef>
              <a:buSzPts val="1400"/>
              <a:buFont typeface="Arial"/>
              <a:buChar char="•"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85750" indent="-285750">
              <a:spcBef>
                <a:spcPts val="1200"/>
              </a:spcBef>
              <a:buSzPts val="1400"/>
              <a:buFont typeface="Arial"/>
              <a:buChar char="•"/>
            </a:pPr>
            <a:r>
              <a:rPr lang="en-US" b="1" dirty="0"/>
              <a:t>For Further Research:</a:t>
            </a:r>
          </a:p>
          <a:p>
            <a:pPr marL="285750" lvl="1" indent="-285750">
              <a:spcBef>
                <a:spcPts val="1200"/>
              </a:spcBef>
              <a:buSzPts val="1400"/>
              <a:buFont typeface="Arial"/>
              <a:buChar char="•"/>
            </a:pPr>
            <a:r>
              <a:rPr lang="en-US" dirty="0"/>
              <a:t>Pinpoint any patterns in tech preference</a:t>
            </a:r>
          </a:p>
          <a:p>
            <a:pPr marL="285750" lvl="1" indent="-285750">
              <a:spcBef>
                <a:spcPts val="1200"/>
              </a:spcBef>
              <a:buSzPts val="1400"/>
              <a:buFont typeface="Arial"/>
              <a:buChar char="•"/>
            </a:pPr>
            <a:r>
              <a:rPr lang="en-US" dirty="0"/>
              <a:t>Validate the definition of 'data scientist'</a:t>
            </a:r>
          </a:p>
          <a:p>
            <a:pPr marL="285750" lvl="1" indent="-285750">
              <a:spcBef>
                <a:spcPts val="1200"/>
              </a:spcBef>
              <a:buSzPts val="1400"/>
              <a:buFont typeface="Arial"/>
              <a:buChar char="•"/>
            </a:pPr>
            <a:r>
              <a:rPr lang="en-US" dirty="0"/>
              <a:t>Incorporate statistical inference techniques</a:t>
            </a:r>
          </a:p>
          <a:p>
            <a:pPr marL="285750" lvl="1" indent="-285750">
              <a:spcBef>
                <a:spcPts val="1200"/>
              </a:spcBef>
              <a:buSzPts val="1400"/>
              <a:buFont typeface="Arial"/>
              <a:buChar char="•"/>
            </a:pPr>
            <a:r>
              <a:rPr lang="en-US" dirty="0"/>
              <a:t>U.S. patterns – request state data from Stack Overflow</a:t>
            </a:r>
          </a:p>
          <a:p>
            <a:pPr marL="285750" lvl="1" indent="-285750">
              <a:spcBef>
                <a:spcPts val="1200"/>
              </a:spcBef>
              <a:buSzPts val="1400"/>
              <a:buFont typeface="Arial"/>
              <a:buChar char="•"/>
            </a:pPr>
            <a:endParaRPr lang="en-US" dirty="0"/>
          </a:p>
          <a:p>
            <a:pPr marL="285750" lvl="1" indent="-285750">
              <a:spcBef>
                <a:spcPts val="1200"/>
              </a:spcBef>
              <a:buSzPts val="1400"/>
              <a:buFont typeface="Arial"/>
              <a:buChar char="•"/>
            </a:pPr>
            <a:endParaRPr lang="en-US" dirty="0"/>
          </a:p>
          <a:p>
            <a:pPr marL="285750" lvl="1" indent="-285750">
              <a:spcBef>
                <a:spcPts val="1200"/>
              </a:spcBef>
              <a:buSzPts val="14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5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2274352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Contents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2249576" y="1320591"/>
            <a:ext cx="3038700" cy="3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Demographics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Languages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Databases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Platforms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Web Frames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Development Environments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Systems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2BB7A-7F37-4C2B-842B-EFE0D418F138}"/>
              </a:ext>
            </a:extLst>
          </p:cNvPr>
          <p:cNvGrpSpPr/>
          <p:nvPr/>
        </p:nvGrpSpPr>
        <p:grpSpPr>
          <a:xfrm>
            <a:off x="1092421" y="1262358"/>
            <a:ext cx="1828800" cy="550258"/>
            <a:chOff x="404602" y="1262358"/>
            <a:chExt cx="1367554" cy="550258"/>
          </a:xfrm>
          <a:solidFill>
            <a:srgbClr val="D9E6F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13B697C-39C7-4340-9876-D5B97A445013}"/>
                </a:ext>
              </a:extLst>
            </p:cNvPr>
            <p:cNvSpPr/>
            <p:nvPr/>
          </p:nvSpPr>
          <p:spPr>
            <a:xfrm>
              <a:off x="404602" y="1262358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7EA179-C147-4764-B6CD-76F093A5B511}"/>
                </a:ext>
              </a:extLst>
            </p:cNvPr>
            <p:cNvSpPr txBox="1"/>
            <p:nvPr/>
          </p:nvSpPr>
          <p:spPr>
            <a:xfrm>
              <a:off x="647364" y="1351371"/>
              <a:ext cx="613978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Datasets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2079C8-F7CA-489A-8D5E-A7C5CDA19C21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2921221" y="1537487"/>
            <a:ext cx="10074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9BCC6D-EECF-49DE-8FFC-9CB66DCA0139}"/>
              </a:ext>
            </a:extLst>
          </p:cNvPr>
          <p:cNvGrpSpPr/>
          <p:nvPr/>
        </p:nvGrpSpPr>
        <p:grpSpPr>
          <a:xfrm>
            <a:off x="3928670" y="1262358"/>
            <a:ext cx="1832858" cy="550258"/>
            <a:chOff x="3194994" y="1277194"/>
            <a:chExt cx="1367554" cy="550258"/>
          </a:xfrm>
          <a:solidFill>
            <a:srgbClr val="D9E6FF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4BE268-6F87-4476-A72B-E38776ABA9ED}"/>
                </a:ext>
              </a:extLst>
            </p:cNvPr>
            <p:cNvSpPr/>
            <p:nvPr/>
          </p:nvSpPr>
          <p:spPr>
            <a:xfrm>
              <a:off x="3194994" y="1277194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9AFBE1-8E04-4A25-9338-BC8016F7FFF0}"/>
                </a:ext>
              </a:extLst>
            </p:cNvPr>
            <p:cNvSpPr txBox="1"/>
            <p:nvPr/>
          </p:nvSpPr>
          <p:spPr>
            <a:xfrm>
              <a:off x="3447275" y="1325747"/>
              <a:ext cx="784850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Engineering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D3C8FF-592F-4E94-96F7-35226EBFAF79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4845099" y="1812616"/>
            <a:ext cx="0" cy="528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264E2D-3B33-4FF0-90F1-60EE08685E5A}"/>
              </a:ext>
            </a:extLst>
          </p:cNvPr>
          <p:cNvGrpSpPr/>
          <p:nvPr/>
        </p:nvGrpSpPr>
        <p:grpSpPr>
          <a:xfrm>
            <a:off x="3928669" y="2341292"/>
            <a:ext cx="1832859" cy="550258"/>
            <a:chOff x="3194994" y="1277194"/>
            <a:chExt cx="1367554" cy="550258"/>
          </a:xfrm>
          <a:solidFill>
            <a:srgbClr val="D9E6FF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B6DC6F-C96C-48D8-B0C9-79B8492855B0}"/>
                </a:ext>
              </a:extLst>
            </p:cNvPr>
            <p:cNvSpPr/>
            <p:nvPr/>
          </p:nvSpPr>
          <p:spPr>
            <a:xfrm>
              <a:off x="3194994" y="1277194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F57C85-105E-4E4B-92E4-DE6AB21EEABA}"/>
                </a:ext>
              </a:extLst>
            </p:cNvPr>
            <p:cNvSpPr txBox="1"/>
            <p:nvPr/>
          </p:nvSpPr>
          <p:spPr>
            <a:xfrm>
              <a:off x="3513689" y="1317655"/>
              <a:ext cx="649695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Database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EA4A3F7-DA0B-4DE5-8AD5-F938D18F4576}"/>
              </a:ext>
            </a:extLst>
          </p:cNvPr>
          <p:cNvGrpSpPr/>
          <p:nvPr/>
        </p:nvGrpSpPr>
        <p:grpSpPr>
          <a:xfrm>
            <a:off x="3928667" y="3404042"/>
            <a:ext cx="1832860" cy="550258"/>
            <a:chOff x="3194993" y="1277194"/>
            <a:chExt cx="1367556" cy="550258"/>
          </a:xfrm>
          <a:solidFill>
            <a:srgbClr val="D9E6FF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8FCA11-A6B9-4541-B5FB-74056AD70A39}"/>
                </a:ext>
              </a:extLst>
            </p:cNvPr>
            <p:cNvSpPr/>
            <p:nvPr/>
          </p:nvSpPr>
          <p:spPr>
            <a:xfrm>
              <a:off x="3194994" y="1277194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C0BE23-36B1-40DE-A86A-AD30FB3EB983}"/>
                </a:ext>
              </a:extLst>
            </p:cNvPr>
            <p:cNvSpPr txBox="1"/>
            <p:nvPr/>
          </p:nvSpPr>
          <p:spPr>
            <a:xfrm>
              <a:off x="3194993" y="1301471"/>
              <a:ext cx="136755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Discover &amp; Visualize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1A1235-6E96-4796-BA8E-02D65F667F95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>
            <a:off x="4845099" y="2891550"/>
            <a:ext cx="0" cy="512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4A8535-43BD-475D-9761-93F6219679CE}"/>
              </a:ext>
            </a:extLst>
          </p:cNvPr>
          <p:cNvGrpSpPr/>
          <p:nvPr/>
        </p:nvGrpSpPr>
        <p:grpSpPr>
          <a:xfrm>
            <a:off x="6071702" y="3404042"/>
            <a:ext cx="1828800" cy="550258"/>
            <a:chOff x="3194994" y="1277194"/>
            <a:chExt cx="1367554" cy="550258"/>
          </a:xfrm>
          <a:solidFill>
            <a:srgbClr val="D9E6FF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E424B97-6142-4C9B-AC7E-8E37ACC9B123}"/>
                </a:ext>
              </a:extLst>
            </p:cNvPr>
            <p:cNvSpPr/>
            <p:nvPr/>
          </p:nvSpPr>
          <p:spPr>
            <a:xfrm>
              <a:off x="3194994" y="1277194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B7D470-60CF-4253-B75D-4B4A6558DE14}"/>
                </a:ext>
              </a:extLst>
            </p:cNvPr>
            <p:cNvSpPr txBox="1"/>
            <p:nvPr/>
          </p:nvSpPr>
          <p:spPr>
            <a:xfrm>
              <a:off x="3417706" y="1301471"/>
              <a:ext cx="840533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Presentation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E51429-3A9D-4028-A979-5674DE00C06C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>
            <a:off x="5761525" y="3679171"/>
            <a:ext cx="3101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B4FC443-E9B6-4A73-8E94-07F31D83F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093" y="1848755"/>
            <a:ext cx="11400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Stack Overflow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cs typeface="Calibri" panose="020F050202020403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Amazon.jobs</a:t>
            </a:r>
            <a:endParaRPr lang="en-US" altLang="en-US" sz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Monster jobs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cs typeface="Calibri" panose="020F0502020204030204" pitchFamily="34" charset="0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 2018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hlinkClick r:id="rId7"/>
            <a:extLst>
              <a:ext uri="{FF2B5EF4-FFF2-40B4-BE49-F238E27FC236}">
                <a16:creationId xmlns:a16="http://schemas.microsoft.com/office/drawing/2014/main" id="{4ADF24D5-DDC2-49BD-895E-351B21AFCCA7}"/>
              </a:ext>
            </a:extLst>
          </p:cNvPr>
          <p:cNvSpPr txBox="1"/>
          <p:nvPr/>
        </p:nvSpPr>
        <p:spPr>
          <a:xfrm>
            <a:off x="4402072" y="1553671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 to </a:t>
            </a:r>
            <a:r>
              <a:rPr lang="en-US" sz="1200" u="sng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rmd</a:t>
            </a:r>
            <a:endParaRPr lang="en-US" sz="1200" u="sng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D6D72-8F97-4F26-B2B9-DEF4E2595284}"/>
              </a:ext>
            </a:extLst>
          </p:cNvPr>
          <p:cNvSpPr txBox="1"/>
          <p:nvPr/>
        </p:nvSpPr>
        <p:spPr>
          <a:xfrm>
            <a:off x="3928670" y="2623859"/>
            <a:ext cx="1778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create and load </a:t>
            </a:r>
            <a:r>
              <a:rPr lang="en-US" sz="1200" u="sng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</a:t>
            </a:r>
            <a:endParaRPr lang="en-US" sz="1200" u="sng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8AFCAA-1CE6-453D-B801-88DA56A69D93}"/>
              </a:ext>
            </a:extLst>
          </p:cNvPr>
          <p:cNvSpPr txBox="1"/>
          <p:nvPr/>
        </p:nvSpPr>
        <p:spPr>
          <a:xfrm>
            <a:off x="4121134" y="3689971"/>
            <a:ext cx="1648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#1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200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#2</a:t>
            </a:r>
            <a:endParaRPr lang="en-US" sz="1200" u="sng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hlinkClick r:id="rId11"/>
            <a:extLst>
              <a:ext uri="{FF2B5EF4-FFF2-40B4-BE49-F238E27FC236}">
                <a16:creationId xmlns:a16="http://schemas.microsoft.com/office/drawing/2014/main" id="{760D93E2-3B26-4CAB-AF0D-5A46ACEEEC4B}"/>
              </a:ext>
            </a:extLst>
          </p:cNvPr>
          <p:cNvSpPr txBox="1"/>
          <p:nvPr/>
        </p:nvSpPr>
        <p:spPr>
          <a:xfrm>
            <a:off x="6473630" y="3649512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 to deck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Demographics - Countries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5856C5-78C1-4F49-888B-F7F6B413F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418" y="1013989"/>
            <a:ext cx="1617117" cy="10494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C83001-33CC-46A6-A5DD-2AE9579E6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6" y="1010198"/>
            <a:ext cx="6749238" cy="38425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C1CA0E-02E4-4D13-BAEC-0F0B81A9CF74}"/>
              </a:ext>
            </a:extLst>
          </p:cNvPr>
          <p:cNvSpPr txBox="1"/>
          <p:nvPr/>
        </p:nvSpPr>
        <p:spPr>
          <a:xfrm>
            <a:off x="817296" y="230623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AE148-3A75-4A6C-8134-7163AE22CAE7}"/>
              </a:ext>
            </a:extLst>
          </p:cNvPr>
          <p:cNvSpPr txBox="1"/>
          <p:nvPr/>
        </p:nvSpPr>
        <p:spPr>
          <a:xfrm>
            <a:off x="4611096" y="3704799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India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2E32B8-7F96-4FB3-A1AD-DA39507670C2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4798577" y="2953593"/>
            <a:ext cx="70763" cy="751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8C5849-06C7-456B-ABEC-B5AEBAA0D058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49508" y="2484256"/>
            <a:ext cx="356051" cy="2097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4AB2D9-CE5F-40B5-9BF6-B3E7DEB108A1}"/>
              </a:ext>
            </a:extLst>
          </p:cNvPr>
          <p:cNvSpPr txBox="1"/>
          <p:nvPr/>
        </p:nvSpPr>
        <p:spPr>
          <a:xfrm>
            <a:off x="3131618" y="4581962"/>
            <a:ext cx="103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Turkey,Iran</a:t>
            </a:r>
            <a:endParaRPr lang="en-US" sz="1200" dirty="0"/>
          </a:p>
          <a:p>
            <a:r>
              <a:rPr lang="en-US" sz="1200" dirty="0"/>
              <a:t>Pakistan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41142C-0981-41B2-A421-40F94A5A145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49508" y="2654188"/>
            <a:ext cx="695916" cy="192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978354-B1AD-47A4-9929-56F578BDD9E2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49508" y="2791752"/>
            <a:ext cx="922492" cy="1790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23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4960908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Demographics – Job Satisfaction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37;p6">
            <a:extLst>
              <a:ext uri="{FF2B5EF4-FFF2-40B4-BE49-F238E27FC236}">
                <a16:creationId xmlns:a16="http://schemas.microsoft.com/office/drawing/2014/main" id="{C2C29B08-D3F4-49CC-8CC3-44E90DE9D5DC}"/>
              </a:ext>
            </a:extLst>
          </p:cNvPr>
          <p:cNvSpPr txBox="1">
            <a:spLocks/>
          </p:cNvSpPr>
          <p:nvPr/>
        </p:nvSpPr>
        <p:spPr>
          <a:xfrm>
            <a:off x="386578" y="1290268"/>
            <a:ext cx="3538059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400"/>
            </a:pPr>
            <a:r>
              <a:rPr lang="en-US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Medium response </a:t>
            </a:r>
          </a:p>
          <a:p>
            <a:pPr algn="ctr">
              <a:buSzPts val="2400"/>
            </a:pPr>
            <a:r>
              <a:rPr lang="en-US" sz="12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(countries with 100 – 999 respondents)</a:t>
            </a:r>
          </a:p>
        </p:txBody>
      </p:sp>
      <p:sp>
        <p:nvSpPr>
          <p:cNvPr id="16" name="Google Shape;37;p6">
            <a:extLst>
              <a:ext uri="{FF2B5EF4-FFF2-40B4-BE49-F238E27FC236}">
                <a16:creationId xmlns:a16="http://schemas.microsoft.com/office/drawing/2014/main" id="{9783FBA5-B315-4307-ACE3-AE967F90DC2B}"/>
              </a:ext>
            </a:extLst>
          </p:cNvPr>
          <p:cNvSpPr txBox="1">
            <a:spLocks/>
          </p:cNvSpPr>
          <p:nvPr/>
        </p:nvSpPr>
        <p:spPr>
          <a:xfrm>
            <a:off x="4876290" y="1290268"/>
            <a:ext cx="3538059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400"/>
            </a:pPr>
            <a:r>
              <a:rPr lang="en-US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High response </a:t>
            </a:r>
          </a:p>
          <a:p>
            <a:pPr algn="ctr">
              <a:buSzPts val="2400"/>
            </a:pPr>
            <a:r>
              <a:rPr lang="en-US" sz="12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(countries with over 1,000 respondents)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13170D-F8C6-4F7C-A0FA-809802386832}"/>
              </a:ext>
            </a:extLst>
          </p:cNvPr>
          <p:cNvCxnSpPr>
            <a:cxnSpLocks/>
          </p:cNvCxnSpPr>
          <p:nvPr/>
        </p:nvCxnSpPr>
        <p:spPr>
          <a:xfrm>
            <a:off x="4296871" y="1290268"/>
            <a:ext cx="0" cy="30043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4550248-574E-4664-AFC0-1CEBA1225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35" y="1924964"/>
            <a:ext cx="3795652" cy="21351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32E2EA2-36C8-4B0E-A791-64C03C140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607" y="1933058"/>
            <a:ext cx="4402558" cy="2108332"/>
          </a:xfrm>
          <a:prstGeom prst="rect">
            <a:avLst/>
          </a:prstGeom>
        </p:spPr>
      </p:pic>
      <p:sp>
        <p:nvSpPr>
          <p:cNvPr id="21" name="Google Shape;37;p6">
            <a:extLst>
              <a:ext uri="{FF2B5EF4-FFF2-40B4-BE49-F238E27FC236}">
                <a16:creationId xmlns:a16="http://schemas.microsoft.com/office/drawing/2014/main" id="{7080A92A-4860-4AB8-A3B8-222AC790C4DB}"/>
              </a:ext>
            </a:extLst>
          </p:cNvPr>
          <p:cNvSpPr txBox="1">
            <a:spLocks/>
          </p:cNvSpPr>
          <p:nvPr/>
        </p:nvSpPr>
        <p:spPr>
          <a:xfrm rot="16200000">
            <a:off x="-343050" y="2721204"/>
            <a:ext cx="1055153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400"/>
            </a:pPr>
            <a:r>
              <a:rPr lang="en-US" sz="12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Percentage</a:t>
            </a:r>
            <a:endParaRPr lang="en-US" sz="12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37;p6">
            <a:extLst>
              <a:ext uri="{FF2B5EF4-FFF2-40B4-BE49-F238E27FC236}">
                <a16:creationId xmlns:a16="http://schemas.microsoft.com/office/drawing/2014/main" id="{58DB7BB9-48F5-4BD6-8A5F-92B040EFD73F}"/>
              </a:ext>
            </a:extLst>
          </p:cNvPr>
          <p:cNvSpPr txBox="1">
            <a:spLocks/>
          </p:cNvSpPr>
          <p:nvPr/>
        </p:nvSpPr>
        <p:spPr>
          <a:xfrm>
            <a:off x="1628031" y="4210677"/>
            <a:ext cx="1055153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400"/>
            </a:pPr>
            <a:r>
              <a:rPr lang="en-US" sz="12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Satisfaction</a:t>
            </a:r>
            <a:endParaRPr lang="en-US" sz="12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37;p6">
            <a:extLst>
              <a:ext uri="{FF2B5EF4-FFF2-40B4-BE49-F238E27FC236}">
                <a16:creationId xmlns:a16="http://schemas.microsoft.com/office/drawing/2014/main" id="{24928FE4-9EC5-4C84-8638-4A0996F09AA7}"/>
              </a:ext>
            </a:extLst>
          </p:cNvPr>
          <p:cNvSpPr txBox="1">
            <a:spLocks/>
          </p:cNvSpPr>
          <p:nvPr/>
        </p:nvSpPr>
        <p:spPr>
          <a:xfrm>
            <a:off x="6117743" y="4217421"/>
            <a:ext cx="1055153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400"/>
            </a:pPr>
            <a:r>
              <a:rPr lang="en-US" sz="12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Satisfaction</a:t>
            </a:r>
            <a:endParaRPr lang="en-US" sz="12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9946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Languages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29B3F0-1EAF-4DF6-960E-B1F6F6678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6" r="165" b="13137"/>
          <a:stretch/>
        </p:blipFill>
        <p:spPr>
          <a:xfrm>
            <a:off x="1730829" y="1389634"/>
            <a:ext cx="5782327" cy="32162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EB2B7-5145-45EE-8FF3-B8C9B482ACD5}"/>
              </a:ext>
            </a:extLst>
          </p:cNvPr>
          <p:cNvSpPr txBox="1"/>
          <p:nvPr/>
        </p:nvSpPr>
        <p:spPr>
          <a:xfrm>
            <a:off x="3004457" y="1045029"/>
            <a:ext cx="3042877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/>
                <a:ea typeface="Roboto"/>
              </a:rPr>
              <a:t>Most Commonly Used Languages</a:t>
            </a:r>
            <a:endParaRPr lang="en-US" b="1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96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Languages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71323657-6C5B-41D0-B6E3-EF41786D4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0" r="330" b="16667"/>
          <a:stretch/>
        </p:blipFill>
        <p:spPr>
          <a:xfrm>
            <a:off x="1250043" y="1589205"/>
            <a:ext cx="5718882" cy="3089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B7E099-3349-490C-A236-CF1A451C9E42}"/>
              </a:ext>
            </a:extLst>
          </p:cNvPr>
          <p:cNvSpPr txBox="1"/>
          <p:nvPr/>
        </p:nvSpPr>
        <p:spPr>
          <a:xfrm>
            <a:off x="3004457" y="1045029"/>
            <a:ext cx="3042877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/>
                <a:ea typeface="Roboto"/>
              </a:rPr>
              <a:t>#1 Preference for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Databases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D16098-C4AA-4895-A991-DD0FBBCCFE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0" r="330" b="9140"/>
          <a:stretch/>
        </p:blipFill>
        <p:spPr>
          <a:xfrm>
            <a:off x="1458686" y="1543848"/>
            <a:ext cx="5628134" cy="32980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62AB9A-24A3-4F83-8827-ECD6D7B4A6AB}"/>
              </a:ext>
            </a:extLst>
          </p:cNvPr>
          <p:cNvSpPr txBox="1"/>
          <p:nvPr/>
        </p:nvSpPr>
        <p:spPr>
          <a:xfrm>
            <a:off x="3004457" y="1045029"/>
            <a:ext cx="3042877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/>
                <a:ea typeface="Roboto"/>
              </a:rPr>
              <a:t>Most Commonly Used Databases</a:t>
            </a:r>
            <a:endParaRPr lang="en-US" b="1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05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Platforms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479F39-BB85-405A-AACA-DE216E78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0" r="330" b="13978"/>
          <a:stretch/>
        </p:blipFill>
        <p:spPr>
          <a:xfrm>
            <a:off x="1059543" y="1425920"/>
            <a:ext cx="6335723" cy="3524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0590C0-70A8-427B-9AD4-4BDD44628AB8}"/>
              </a:ext>
            </a:extLst>
          </p:cNvPr>
          <p:cNvSpPr txBox="1"/>
          <p:nvPr/>
        </p:nvSpPr>
        <p:spPr>
          <a:xfrm>
            <a:off x="3004457" y="1045029"/>
            <a:ext cx="3042877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/>
                <a:ea typeface="Roboto"/>
              </a:rPr>
              <a:t>Most Commonly Used Platforms</a:t>
            </a:r>
            <a:endParaRPr lang="en-US" b="1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4575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239</Words>
  <Application>Microsoft Office PowerPoint</Application>
  <PresentationFormat>On-screen Show (16:9)</PresentationFormat>
  <Paragraphs>68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Roboto Light</vt:lpstr>
      <vt:lpstr>Roboto</vt:lpstr>
      <vt:lpstr>Calibri</vt:lpstr>
      <vt:lpstr>Simple Light</vt:lpstr>
      <vt:lpstr>Data Science Skills ”which are the most valued data science skills”</vt:lpstr>
      <vt:lpstr>Contents</vt:lpstr>
      <vt:lpstr>Methodology</vt:lpstr>
      <vt:lpstr>Demographics - Countries</vt:lpstr>
      <vt:lpstr>Demographics – Job Satisfaction</vt:lpstr>
      <vt:lpstr>Languages</vt:lpstr>
      <vt:lpstr>Languages</vt:lpstr>
      <vt:lpstr>Databases</vt:lpstr>
      <vt:lpstr>Platforms</vt:lpstr>
      <vt:lpstr>Platforms</vt:lpstr>
      <vt:lpstr>Web Frames</vt:lpstr>
      <vt:lpstr>Development Environments</vt:lpstr>
      <vt:lpstr>Operating Systems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Skills ”what skills are most important to a data scientist”</dc:title>
  <cp:lastModifiedBy>user</cp:lastModifiedBy>
  <cp:revision>172</cp:revision>
  <dcterms:modified xsi:type="dcterms:W3CDTF">2020-03-25T21:42:51Z</dcterms:modified>
</cp:coreProperties>
</file>