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ags/tag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3.xml" ContentType="application/vnd.openxmlformats-officedocument.presentationml.tags+xml"/>
  <Override PartName="/ppt/tags/tag4.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8" r:id="rId1"/>
  </p:sldMasterIdLst>
  <p:notesMasterIdLst>
    <p:notesMasterId r:id="rId15"/>
  </p:notesMasterIdLst>
  <p:handoutMasterIdLst>
    <p:handoutMasterId r:id="rId16"/>
  </p:handoutMasterIdLst>
  <p:sldIdLst>
    <p:sldId id="284" r:id="rId2"/>
    <p:sldId id="290" r:id="rId3"/>
    <p:sldId id="297" r:id="rId4"/>
    <p:sldId id="302" r:id="rId5"/>
    <p:sldId id="311" r:id="rId6"/>
    <p:sldId id="299" r:id="rId7"/>
    <p:sldId id="304" r:id="rId8"/>
    <p:sldId id="305" r:id="rId9"/>
    <p:sldId id="307" r:id="rId10"/>
    <p:sldId id="309" r:id="rId11"/>
    <p:sldId id="308" r:id="rId12"/>
    <p:sldId id="300" r:id="rId13"/>
    <p:sldId id="312" r:id="rId14"/>
  </p:sldIdLst>
  <p:sldSz cx="12192000" cy="6858000"/>
  <p:notesSz cx="6858000" cy="9144000"/>
  <p:custDataLst>
    <p:tags r:id="rId17"/>
  </p:custDataLst>
  <p:defaultTextStyle>
    <a:defPPr>
      <a:defRPr lang="en-US"/>
    </a:defPPr>
    <a:lvl1pPr algn="l" defTabSz="457200"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defTabSz="457200"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defTabSz="457200"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defTabSz="457200"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defTabSz="457200"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984" userDrawn="1">
          <p15:clr>
            <a:srgbClr val="A4A3A4"/>
          </p15:clr>
        </p15:guide>
        <p15:guide id="2" orient="horz" pos="3923" userDrawn="1">
          <p15:clr>
            <a:srgbClr val="A4A3A4"/>
          </p15:clr>
        </p15:guide>
        <p15:guide id="3" orient="horz" pos="3648" userDrawn="1">
          <p15:clr>
            <a:srgbClr val="A4A3A4"/>
          </p15:clr>
        </p15:guide>
        <p15:guide id="4" orient="horz" pos="3444" userDrawn="1">
          <p15:clr>
            <a:srgbClr val="A4A3A4"/>
          </p15:clr>
        </p15:guide>
        <p15:guide id="5" orient="horz" pos="1208" userDrawn="1">
          <p15:clr>
            <a:srgbClr val="A4A3A4"/>
          </p15:clr>
        </p15:guide>
        <p15:guide id="6" pos="285" userDrawn="1">
          <p15:clr>
            <a:srgbClr val="A4A3A4"/>
          </p15:clr>
        </p15:guide>
        <p15:guide id="7" pos="7423" userDrawn="1">
          <p15:clr>
            <a:srgbClr val="A4A3A4"/>
          </p15:clr>
        </p15:guide>
        <p15:guide id="8" pos="396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A9B18"/>
    <a:srgbClr val="4472C4"/>
    <a:srgbClr val="447260"/>
    <a:srgbClr val="788C39"/>
    <a:srgbClr val="F8F8F8"/>
    <a:srgbClr val="F3F3F3"/>
    <a:srgbClr val="376092"/>
    <a:srgbClr val="CE202A"/>
    <a:srgbClr val="F0B71F"/>
    <a:srgbClr val="95B3D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35253" autoAdjust="0"/>
  </p:normalViewPr>
  <p:slideViewPr>
    <p:cSldViewPr snapToGrid="0" snapToObjects="1" showGuides="1">
      <p:cViewPr varScale="1">
        <p:scale>
          <a:sx n="64" d="100"/>
          <a:sy n="64" d="100"/>
        </p:scale>
        <p:origin x="680" y="52"/>
      </p:cViewPr>
      <p:guideLst>
        <p:guide orient="horz" pos="984"/>
        <p:guide orient="horz" pos="3923"/>
        <p:guide orient="horz" pos="3648"/>
        <p:guide orient="horz" pos="3444"/>
        <p:guide orient="horz" pos="1208"/>
        <p:guide pos="285"/>
        <p:guide pos="7423"/>
        <p:guide pos="3967"/>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dirty="0">
                <a:cs typeface="Arial" charset="0"/>
              </a:defRPr>
            </a:lvl1pPr>
          </a:lstStyle>
          <a:p>
            <a:pPr>
              <a:defRPr/>
            </a:pPr>
            <a:endParaRPr lang="en-US" altLang="en-US"/>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cs typeface="Arial" charset="0"/>
              </a:defRPr>
            </a:lvl1pPr>
          </a:lstStyle>
          <a:p>
            <a:pPr>
              <a:defRPr/>
            </a:pPr>
            <a:fld id="{EA191FEE-C0F9-4F7A-B707-5FECC08A45CA}" type="datetime1">
              <a:rPr lang="en-US" altLang="en-US"/>
              <a:pPr>
                <a:defRPr/>
              </a:pPr>
              <a:t>12/12/2018</a:t>
            </a:fld>
            <a:endParaRPr lang="en-US" alt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dirty="0">
                <a:cs typeface="Arial" charset="0"/>
              </a:defRPr>
            </a:lvl1pPr>
          </a:lstStyle>
          <a:p>
            <a:pPr>
              <a:defRPr/>
            </a:pPr>
            <a:endParaRPr lang="en-US" alt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53D55B1F-70AE-4B38-958E-E84CEC7A3E17}" type="slidenum">
              <a:rPr lang="en-US" altLang="en-US"/>
              <a:pPr/>
              <a:t>‹#›</a:t>
            </a:fld>
            <a:endParaRPr lang="en-US" altLang="en-US"/>
          </a:p>
        </p:txBody>
      </p:sp>
    </p:spTree>
    <p:extLst>
      <p:ext uri="{BB962C8B-B14F-4D97-AF65-F5344CB8AC3E}">
        <p14:creationId xmlns:p14="http://schemas.microsoft.com/office/powerpoint/2010/main" val="384221514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dirty="0">
                <a:cs typeface="Arial" charset="0"/>
              </a:defRPr>
            </a:lvl1pPr>
          </a:lstStyle>
          <a:p>
            <a:pPr>
              <a:defRPr/>
            </a:pPr>
            <a:endParaRPr lang="en-US" alt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cs typeface="Arial" charset="0"/>
              </a:defRPr>
            </a:lvl1pPr>
          </a:lstStyle>
          <a:p>
            <a:pPr>
              <a:defRPr/>
            </a:pPr>
            <a:fld id="{AD95A384-1DFE-4B73-A3E0-66832179912D}" type="datetime1">
              <a:rPr lang="en-US" altLang="en-US"/>
              <a:pPr>
                <a:defRPr/>
              </a:pPr>
              <a:t>12/12/2018</a:t>
            </a:fld>
            <a:endParaRPr lang="en-US" alt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bodyPr>
          <a:lstStyle/>
          <a:p>
            <a:pPr lvl="0"/>
            <a:r>
              <a:rPr lang="da-DK" altLang="en-US" noProof="0"/>
              <a:t>Click to edit Master text styles</a:t>
            </a:r>
          </a:p>
          <a:p>
            <a:pPr lvl="1"/>
            <a:r>
              <a:rPr lang="da-DK" altLang="en-US" noProof="0"/>
              <a:t>Second level</a:t>
            </a:r>
          </a:p>
          <a:p>
            <a:pPr lvl="2"/>
            <a:r>
              <a:rPr lang="da-DK" altLang="en-US" noProof="0"/>
              <a:t>Third level</a:t>
            </a:r>
          </a:p>
          <a:p>
            <a:pPr lvl="3"/>
            <a:r>
              <a:rPr lang="da-DK" altLang="en-US" noProof="0"/>
              <a:t>Fourth level</a:t>
            </a:r>
          </a:p>
          <a:p>
            <a:pPr lvl="4"/>
            <a:r>
              <a:rPr lang="da-DK" altLang="en-US" noProof="0"/>
              <a:t>Fifth level</a:t>
            </a:r>
            <a:endParaRPr lang="en-US" alt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dirty="0">
                <a:cs typeface="Arial" charset="0"/>
              </a:defRPr>
            </a:lvl1pPr>
          </a:lstStyle>
          <a:p>
            <a:pPr>
              <a:defRPr/>
            </a:pPr>
            <a:endParaRPr lang="en-US" alt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2517BCCD-5514-434F-B098-F4AA718166F2}" type="slidenum">
              <a:rPr lang="en-US" altLang="en-US"/>
              <a:pPr/>
              <a:t>‹#›</a:t>
            </a:fld>
            <a:endParaRPr lang="en-US" altLang="en-US"/>
          </a:p>
        </p:txBody>
      </p:sp>
    </p:spTree>
    <p:extLst>
      <p:ext uri="{BB962C8B-B14F-4D97-AF65-F5344CB8AC3E}">
        <p14:creationId xmlns:p14="http://schemas.microsoft.com/office/powerpoint/2010/main" val="874957900"/>
      </p:ext>
    </p:extLst>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defRPr sz="1200" kern="1200">
        <a:solidFill>
          <a:schemeClr val="tx1"/>
        </a:solidFill>
        <a:latin typeface="+mn-lt"/>
        <a:ea typeface="+mn-ea"/>
        <a:cs typeface="+mn-cs"/>
      </a:defRPr>
    </a:lvl1pPr>
    <a:lvl2pPr marL="457200" algn="l" defTabSz="457200" rtl="0" eaLnBrk="0" fontAlgn="base" hangingPunct="0">
      <a:spcBef>
        <a:spcPct val="30000"/>
      </a:spcBef>
      <a:spcAft>
        <a:spcPct val="0"/>
      </a:spcAft>
      <a:defRPr sz="1200" kern="1200">
        <a:solidFill>
          <a:schemeClr val="tx1"/>
        </a:solidFill>
        <a:latin typeface="+mn-lt"/>
        <a:ea typeface="+mn-ea"/>
        <a:cs typeface="+mn-cs"/>
      </a:defRPr>
    </a:lvl2pPr>
    <a:lvl3pPr marL="914400" algn="l" defTabSz="457200" rtl="0" eaLnBrk="0" fontAlgn="base" hangingPunct="0">
      <a:spcBef>
        <a:spcPct val="30000"/>
      </a:spcBef>
      <a:spcAft>
        <a:spcPct val="0"/>
      </a:spcAft>
      <a:defRPr sz="1200" kern="1200">
        <a:solidFill>
          <a:schemeClr val="tx1"/>
        </a:solidFill>
        <a:latin typeface="+mn-lt"/>
        <a:ea typeface="+mn-ea"/>
        <a:cs typeface="+mn-cs"/>
      </a:defRPr>
    </a:lvl3pPr>
    <a:lvl4pPr marL="1371600" algn="l" defTabSz="457200" rtl="0" eaLnBrk="0" fontAlgn="base" hangingPunct="0">
      <a:spcBef>
        <a:spcPct val="30000"/>
      </a:spcBef>
      <a:spcAft>
        <a:spcPct val="0"/>
      </a:spcAft>
      <a:defRPr sz="1200" kern="1200">
        <a:solidFill>
          <a:schemeClr val="tx1"/>
        </a:solidFill>
        <a:latin typeface="+mn-lt"/>
        <a:ea typeface="+mn-ea"/>
        <a:cs typeface="+mn-cs"/>
      </a:defRPr>
    </a:lvl4pPr>
    <a:lvl5pPr marL="1828800" algn="l" defTabSz="457200" rtl="0" eaLnBrk="0" fontAlgn="base" hangingPunct="0">
      <a:spcBef>
        <a:spcPct val="30000"/>
      </a:spcBef>
      <a:spcAft>
        <a:spcPct val="0"/>
      </a:spcAft>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ntent Slide 1">
    <p:spTree>
      <p:nvGrpSpPr>
        <p:cNvPr id="1" name=""/>
        <p:cNvGrpSpPr/>
        <p:nvPr/>
      </p:nvGrpSpPr>
      <p:grpSpPr>
        <a:xfrm>
          <a:off x="0" y="0"/>
          <a:ext cx="0" cy="0"/>
          <a:chOff x="0" y="0"/>
          <a:chExt cx="0" cy="0"/>
        </a:xfrm>
      </p:grpSpPr>
      <p:sp>
        <p:nvSpPr>
          <p:cNvPr id="11" name="Title 10"/>
          <p:cNvSpPr>
            <a:spLocks noGrp="1"/>
          </p:cNvSpPr>
          <p:nvPr>
            <p:ph type="title"/>
          </p:nvPr>
        </p:nvSpPr>
        <p:spPr>
          <a:xfrm>
            <a:off x="2421191" y="553358"/>
            <a:ext cx="7388352" cy="822960"/>
          </a:xfrm>
          <a:prstGeom prst="rect">
            <a:avLst/>
          </a:prstGeom>
          <a:gradFill flip="none" rotWithShape="1">
            <a:gsLst>
              <a:gs pos="0">
                <a:srgbClr val="4472C4"/>
              </a:gs>
              <a:gs pos="100000">
                <a:schemeClr val="accent5">
                  <a:lumMod val="50000"/>
                </a:schemeClr>
              </a:gs>
            </a:gsLst>
            <a:lin ang="5400000" scaled="1"/>
            <a:tileRect/>
          </a:gradFill>
        </p:spPr>
        <p:txBody>
          <a:bodyPr anchor="ctr">
            <a:noAutofit/>
          </a:bodyPr>
          <a:lstStyle>
            <a:lvl1pPr algn="ctr">
              <a:lnSpc>
                <a:spcPct val="100000"/>
              </a:lnSpc>
              <a:defRPr sz="2400" cap="none" baseline="0">
                <a:solidFill>
                  <a:schemeClr val="bg1"/>
                </a:solidFill>
              </a:defRPr>
            </a:lvl1pPr>
          </a:lstStyle>
          <a:p>
            <a:r>
              <a:rPr lang="en-US" dirty="0"/>
              <a:t>Click to edit Master title style</a:t>
            </a:r>
          </a:p>
        </p:txBody>
      </p:sp>
      <p:sp>
        <p:nvSpPr>
          <p:cNvPr id="7" name="Slide Number Placeholder 5"/>
          <p:cNvSpPr>
            <a:spLocks noGrp="1"/>
          </p:cNvSpPr>
          <p:nvPr>
            <p:ph type="sldNum" sz="quarter" idx="12"/>
          </p:nvPr>
        </p:nvSpPr>
        <p:spPr/>
        <p:txBody>
          <a:bodyPr/>
          <a:lstStyle>
            <a:lvl1pPr>
              <a:defRPr sz="1600" b="0">
                <a:solidFill>
                  <a:schemeClr val="tx1"/>
                </a:solidFill>
                <a:latin typeface="+mn-lt"/>
              </a:defRPr>
            </a:lvl1pPr>
          </a:lstStyle>
          <a:p>
            <a:fld id="{1855AA73-D913-4E8C-95D0-AE01A1CEE061}" type="slidenum">
              <a:rPr lang="en-US" altLang="en-US" smtClean="0"/>
              <a:pPr/>
              <a:t>‹#›</a:t>
            </a:fld>
            <a:endParaRPr lang="en-US" altLang="en-US" dirty="0"/>
          </a:p>
        </p:txBody>
      </p:sp>
    </p:spTree>
    <p:extLst>
      <p:ext uri="{BB962C8B-B14F-4D97-AF65-F5344CB8AC3E}">
        <p14:creationId xmlns:p14="http://schemas.microsoft.com/office/powerpoint/2010/main" val="261745366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ags" Target="../tags/tag2.xml"/><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a:gsLst>
            <a:gs pos="0">
              <a:srgbClr val="F3F3F3"/>
            </a:gs>
            <a:gs pos="100000">
              <a:srgbClr val="F8F8F8"/>
            </a:gs>
          </a:gsLst>
          <a:lin ang="5400000" scaled="1"/>
        </a:gradFill>
        <a:effectLst/>
      </p:bgPr>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656167" y="6356351"/>
            <a:ext cx="2743200" cy="365125"/>
          </a:xfrm>
          <a:prstGeom prst="rect">
            <a:avLst/>
          </a:prstGeom>
        </p:spPr>
        <p:txBody>
          <a:bodyPr vert="horz" wrap="square" lIns="91440" tIns="45720" rIns="91440" bIns="45720" numCol="1" anchor="ctr" anchorCtr="0" compatLnSpc="1">
            <a:prstTxWarp prst="textNoShape">
              <a:avLst/>
            </a:prstTxWarp>
          </a:bodyPr>
          <a:lstStyle>
            <a:lvl1pPr>
              <a:defRPr sz="1600" b="1">
                <a:solidFill>
                  <a:srgbClr val="898989"/>
                </a:solidFill>
              </a:defRPr>
            </a:lvl1pPr>
          </a:lstStyle>
          <a:p>
            <a:fld id="{A738B168-D67C-476D-ADDB-AFB9B004434D}" type="slidenum">
              <a:rPr lang="en-US" altLang="en-US" smtClean="0"/>
              <a:pPr/>
              <a:t>‹#›</a:t>
            </a:fld>
            <a:r>
              <a:rPr lang="en-US" altLang="en-US"/>
              <a:t>|</a:t>
            </a:r>
          </a:p>
        </p:txBody>
      </p:sp>
    </p:spTree>
    <p:custDataLst>
      <p:tags r:id="rId3"/>
    </p:custDataLst>
  </p:cSld>
  <p:clrMap bg1="lt1" tx1="dk1" bg2="lt2" tx2="dk2" accent1="accent1" accent2="accent2" accent3="accent3" accent4="accent4" accent5="accent5" accent6="accent6" hlink="hlink" folHlink="folHlink"/>
  <p:sldLayoutIdLst>
    <p:sldLayoutId id="2147483697" r:id="rId1"/>
  </p:sldLayoutIdLst>
  <p:hf hdr="0"/>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itchFamily="34" charset="0"/>
        </a:defRPr>
      </a:lvl2pPr>
      <a:lvl3pPr algn="l" rtl="0" eaLnBrk="0" fontAlgn="base" hangingPunct="0">
        <a:lnSpc>
          <a:spcPct val="90000"/>
        </a:lnSpc>
        <a:spcBef>
          <a:spcPct val="0"/>
        </a:spcBef>
        <a:spcAft>
          <a:spcPct val="0"/>
        </a:spcAft>
        <a:defRPr sz="4400">
          <a:solidFill>
            <a:schemeClr val="tx1"/>
          </a:solidFill>
          <a:latin typeface="Calibri Light" pitchFamily="34" charset="0"/>
        </a:defRPr>
      </a:lvl3pPr>
      <a:lvl4pPr algn="l" rtl="0" eaLnBrk="0" fontAlgn="base" hangingPunct="0">
        <a:lnSpc>
          <a:spcPct val="90000"/>
        </a:lnSpc>
        <a:spcBef>
          <a:spcPct val="0"/>
        </a:spcBef>
        <a:spcAft>
          <a:spcPct val="0"/>
        </a:spcAft>
        <a:defRPr sz="4400">
          <a:solidFill>
            <a:schemeClr val="tx1"/>
          </a:solidFill>
          <a:latin typeface="Calibri Light" pitchFamily="34" charset="0"/>
        </a:defRPr>
      </a:lvl4pPr>
      <a:lvl5pPr algn="l" rtl="0" eaLnBrk="0" fontAlgn="base" hangingPunct="0">
        <a:lnSpc>
          <a:spcPct val="90000"/>
        </a:lnSpc>
        <a:spcBef>
          <a:spcPct val="0"/>
        </a:spcBef>
        <a:spcAft>
          <a:spcPct val="0"/>
        </a:spcAft>
        <a:defRPr sz="4400">
          <a:solidFill>
            <a:schemeClr val="tx1"/>
          </a:solidFill>
          <a:latin typeface="Calibri Light" pitchFamily="34" charset="0"/>
        </a:defRPr>
      </a:lvl5pPr>
      <a:lvl6pPr marL="457200" algn="l" rtl="0" fontAlgn="base">
        <a:lnSpc>
          <a:spcPct val="90000"/>
        </a:lnSpc>
        <a:spcBef>
          <a:spcPct val="0"/>
        </a:spcBef>
        <a:spcAft>
          <a:spcPct val="0"/>
        </a:spcAft>
        <a:defRPr sz="4400">
          <a:solidFill>
            <a:schemeClr val="tx1"/>
          </a:solidFill>
          <a:latin typeface="Calibri Light" pitchFamily="34" charset="0"/>
        </a:defRPr>
      </a:lvl6pPr>
      <a:lvl7pPr marL="914400" algn="l" rtl="0" fontAlgn="base">
        <a:lnSpc>
          <a:spcPct val="90000"/>
        </a:lnSpc>
        <a:spcBef>
          <a:spcPct val="0"/>
        </a:spcBef>
        <a:spcAft>
          <a:spcPct val="0"/>
        </a:spcAft>
        <a:defRPr sz="4400">
          <a:solidFill>
            <a:schemeClr val="tx1"/>
          </a:solidFill>
          <a:latin typeface="Calibri Light" pitchFamily="34" charset="0"/>
        </a:defRPr>
      </a:lvl7pPr>
      <a:lvl8pPr marL="1371600" algn="l" rtl="0" fontAlgn="base">
        <a:lnSpc>
          <a:spcPct val="90000"/>
        </a:lnSpc>
        <a:spcBef>
          <a:spcPct val="0"/>
        </a:spcBef>
        <a:spcAft>
          <a:spcPct val="0"/>
        </a:spcAft>
        <a:defRPr sz="4400">
          <a:solidFill>
            <a:schemeClr val="tx1"/>
          </a:solidFill>
          <a:latin typeface="Calibri Light" pitchFamily="34" charset="0"/>
        </a:defRPr>
      </a:lvl8pPr>
      <a:lvl9pPr marL="1828800" algn="l" rtl="0" fontAlgn="base">
        <a:lnSpc>
          <a:spcPct val="90000"/>
        </a:lnSpc>
        <a:spcBef>
          <a:spcPct val="0"/>
        </a:spcBef>
        <a:spcAft>
          <a:spcPct val="0"/>
        </a:spcAft>
        <a:defRPr sz="4400">
          <a:solidFill>
            <a:schemeClr val="tx1"/>
          </a:solidFill>
          <a:latin typeface="Calibri Light"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ags" Target="../tags/tag3.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7" Type="http://schemas.openxmlformats.org/officeDocument/2006/relationships/hyperlink" Target="https://pypi.org/project/uszipcode/" TargetMode="External"/><Relationship Id="rId2"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hyperlink" Target="https://www.zillow.com/research/data/" TargetMode="External"/><Relationship Id="rId5" Type="http://schemas.openxmlformats.org/officeDocument/2006/relationships/hyperlink" Target="https://eerscmap.usgs.gov/uswtdb/data/" TargetMode="External"/><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bg2"/>
            </a:gs>
            <a:gs pos="100000">
              <a:schemeClr val="bg1">
                <a:lumMod val="95000"/>
              </a:schemeClr>
            </a:gs>
          </a:gsLst>
          <a:lin ang="5400000" scaled="1"/>
        </a:gradFill>
        <a:effectLst/>
      </p:bgPr>
    </p:bg>
    <p:spTree>
      <p:nvGrpSpPr>
        <p:cNvPr id="1" name=""/>
        <p:cNvGrpSpPr/>
        <p:nvPr/>
      </p:nvGrpSpPr>
      <p:grpSpPr>
        <a:xfrm>
          <a:off x="0" y="0"/>
          <a:ext cx="0" cy="0"/>
          <a:chOff x="0" y="0"/>
          <a:chExt cx="0" cy="0"/>
        </a:xfrm>
      </p:grpSpPr>
      <p:pic>
        <p:nvPicPr>
          <p:cNvPr id="7" name="Billede 8" descr="dreamstime_wind mill.jpg"/>
          <p:cNvPicPr>
            <a:picLocks noChangeAspect="1"/>
          </p:cNvPicPr>
          <p:nvPr/>
        </p:nvPicPr>
        <p:blipFill>
          <a:blip r:embed="rId3" cstate="print"/>
          <a:srcRect/>
          <a:stretch>
            <a:fillRect/>
          </a:stretch>
        </p:blipFill>
        <p:spPr bwMode="auto">
          <a:xfrm>
            <a:off x="1" y="-1443187"/>
            <a:ext cx="12201220" cy="9113987"/>
          </a:xfrm>
          <a:prstGeom prst="rect">
            <a:avLst/>
          </a:prstGeom>
          <a:noFill/>
          <a:ln w="9525">
            <a:noFill/>
            <a:miter lim="800000"/>
            <a:headEnd/>
            <a:tailEnd/>
          </a:ln>
        </p:spPr>
      </p:pic>
      <p:sp>
        <p:nvSpPr>
          <p:cNvPr id="9" name="Rectangle 4"/>
          <p:cNvSpPr>
            <a:spLocks noChangeArrowheads="1"/>
          </p:cNvSpPr>
          <p:nvPr/>
        </p:nvSpPr>
        <p:spPr bwMode="gray">
          <a:xfrm>
            <a:off x="7832623" y="4395452"/>
            <a:ext cx="3354028" cy="258532"/>
          </a:xfrm>
          <a:prstGeom prst="rect">
            <a:avLst/>
          </a:prstGeom>
          <a:noFill/>
          <a:ln w="9525">
            <a:noFill/>
            <a:miter lim="800000"/>
            <a:headEnd/>
            <a:tailEnd/>
          </a:ln>
        </p:spPr>
        <p:txBody>
          <a:bodyPr lIns="0" tIns="0" rIns="0" bIns="0" anchor="ctr"/>
          <a:lstStyle/>
          <a:p>
            <a:pPr algn="ctr" defTabSz="801688" fontAlgn="auto">
              <a:spcBef>
                <a:spcPts val="0"/>
              </a:spcBef>
              <a:spcAft>
                <a:spcPts val="0"/>
              </a:spcAft>
            </a:pPr>
            <a:r>
              <a:rPr lang="en-US" sz="2000" b="1" dirty="0">
                <a:solidFill>
                  <a:schemeClr val="bg1"/>
                </a:solidFill>
                <a:latin typeface="+mn-lt"/>
                <a:cs typeface="+mn-cs"/>
              </a:rPr>
              <a:t>Final Report</a:t>
            </a:r>
          </a:p>
          <a:p>
            <a:pPr algn="ctr" defTabSz="801688" fontAlgn="auto">
              <a:spcBef>
                <a:spcPts val="0"/>
              </a:spcBef>
              <a:spcAft>
                <a:spcPts val="0"/>
              </a:spcAft>
            </a:pPr>
            <a:endParaRPr lang="en-US" sz="2000" b="1" dirty="0">
              <a:solidFill>
                <a:schemeClr val="bg1"/>
              </a:solidFill>
              <a:latin typeface="+mn-lt"/>
              <a:cs typeface="+mn-cs"/>
            </a:endParaRPr>
          </a:p>
        </p:txBody>
      </p:sp>
      <p:sp>
        <p:nvSpPr>
          <p:cNvPr id="12" name="Rectangle 5"/>
          <p:cNvSpPr txBox="1">
            <a:spLocks noChangeArrowheads="1"/>
          </p:cNvSpPr>
          <p:nvPr/>
        </p:nvSpPr>
        <p:spPr bwMode="gray">
          <a:xfrm>
            <a:off x="7876866" y="3442746"/>
            <a:ext cx="3354028" cy="600075"/>
          </a:xfrm>
          <a:prstGeom prst="rect">
            <a:avLst/>
          </a:prstGeom>
          <a:noFill/>
          <a:ln w="9525">
            <a:noFill/>
            <a:miter lim="800000"/>
            <a:headEnd/>
            <a:tailEnd/>
          </a:ln>
        </p:spPr>
        <p:txBody>
          <a:bodyPr lIns="0" rIns="0" anchor="ctr"/>
          <a:lstStyle/>
          <a:p>
            <a:pPr algn="ctr" defTabSz="914400" eaLnBrk="0" fontAlgn="auto" hangingPunct="0">
              <a:lnSpc>
                <a:spcPct val="95000"/>
              </a:lnSpc>
              <a:spcBef>
                <a:spcPts val="0"/>
              </a:spcBef>
              <a:spcAft>
                <a:spcPts val="0"/>
              </a:spcAft>
            </a:pPr>
            <a:r>
              <a:rPr lang="en-US" sz="2400" b="1" dirty="0">
                <a:latin typeface="+mn-lt"/>
                <a:cs typeface="+mn-cs"/>
              </a:rPr>
              <a:t>Predicting Windfarms Impact on Home Values</a:t>
            </a:r>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175DFD-D351-4F0F-BDCD-11E8CF5E7CA0}"/>
              </a:ext>
            </a:extLst>
          </p:cNvPr>
          <p:cNvSpPr>
            <a:spLocks noGrp="1"/>
          </p:cNvSpPr>
          <p:nvPr>
            <p:ph type="title"/>
          </p:nvPr>
        </p:nvSpPr>
        <p:spPr/>
        <p:txBody>
          <a:bodyPr/>
          <a:lstStyle/>
          <a:p>
            <a:r>
              <a:rPr lang="en-US" dirty="0"/>
              <a:t>Observations</a:t>
            </a:r>
            <a:br>
              <a:rPr lang="en-US" dirty="0"/>
            </a:br>
            <a:r>
              <a:rPr lang="en-US" dirty="0"/>
              <a:t>Correlations (2 of 2)</a:t>
            </a:r>
          </a:p>
        </p:txBody>
      </p:sp>
      <p:grpSp>
        <p:nvGrpSpPr>
          <p:cNvPr id="24" name="Group 23">
            <a:extLst>
              <a:ext uri="{FF2B5EF4-FFF2-40B4-BE49-F238E27FC236}">
                <a16:creationId xmlns:a16="http://schemas.microsoft.com/office/drawing/2014/main" id="{510D5079-76BF-401E-8A5A-2CEFD016FFE5}"/>
              </a:ext>
            </a:extLst>
          </p:cNvPr>
          <p:cNvGrpSpPr/>
          <p:nvPr/>
        </p:nvGrpSpPr>
        <p:grpSpPr>
          <a:xfrm>
            <a:off x="137962" y="127027"/>
            <a:ext cx="1100535" cy="1319185"/>
            <a:chOff x="5724861" y="1794281"/>
            <a:chExt cx="3300680" cy="4614769"/>
          </a:xfrm>
        </p:grpSpPr>
        <p:grpSp>
          <p:nvGrpSpPr>
            <p:cNvPr id="25" name="Group 24">
              <a:extLst>
                <a:ext uri="{FF2B5EF4-FFF2-40B4-BE49-F238E27FC236}">
                  <a16:creationId xmlns:a16="http://schemas.microsoft.com/office/drawing/2014/main" id="{550A6887-B5B8-4891-9DD3-DED2C8619BF8}"/>
                </a:ext>
              </a:extLst>
            </p:cNvPr>
            <p:cNvGrpSpPr/>
            <p:nvPr/>
          </p:nvGrpSpPr>
          <p:grpSpPr>
            <a:xfrm flipH="1">
              <a:off x="5981116" y="1943775"/>
              <a:ext cx="2791268" cy="4465275"/>
              <a:chOff x="1039555" y="2629810"/>
              <a:chExt cx="2791268" cy="4465275"/>
            </a:xfrm>
          </p:grpSpPr>
          <p:grpSp>
            <p:nvGrpSpPr>
              <p:cNvPr id="36" name="Group 35">
                <a:extLst>
                  <a:ext uri="{FF2B5EF4-FFF2-40B4-BE49-F238E27FC236}">
                    <a16:creationId xmlns:a16="http://schemas.microsoft.com/office/drawing/2014/main" id="{6C3F9F8C-96D1-4B09-AE4A-49D5DE73CAE3}"/>
                  </a:ext>
                </a:extLst>
              </p:cNvPr>
              <p:cNvGrpSpPr/>
              <p:nvPr/>
            </p:nvGrpSpPr>
            <p:grpSpPr>
              <a:xfrm>
                <a:off x="1039555" y="2629810"/>
                <a:ext cx="2791268" cy="4070324"/>
                <a:chOff x="-3621921" y="3283468"/>
                <a:chExt cx="2791268" cy="4070324"/>
              </a:xfrm>
            </p:grpSpPr>
            <p:sp>
              <p:nvSpPr>
                <p:cNvPr id="49" name="Freeform 5">
                  <a:extLst>
                    <a:ext uri="{FF2B5EF4-FFF2-40B4-BE49-F238E27FC236}">
                      <a16:creationId xmlns:a16="http://schemas.microsoft.com/office/drawing/2014/main" id="{3F819CCF-2619-4DF2-A219-F41961124FF8}"/>
                    </a:ext>
                  </a:extLst>
                </p:cNvPr>
                <p:cNvSpPr>
                  <a:spLocks/>
                </p:cNvSpPr>
                <p:nvPr/>
              </p:nvSpPr>
              <p:spPr bwMode="auto">
                <a:xfrm>
                  <a:off x="-2471048" y="4777449"/>
                  <a:ext cx="244761" cy="2576343"/>
                </a:xfrm>
                <a:custGeom>
                  <a:avLst/>
                  <a:gdLst>
                    <a:gd name="T0" fmla="*/ 275 w 443"/>
                    <a:gd name="T1" fmla="*/ 0 h 4663"/>
                    <a:gd name="T2" fmla="*/ 0 w 443"/>
                    <a:gd name="T3" fmla="*/ 4663 h 4663"/>
                    <a:gd name="T4" fmla="*/ 443 w 443"/>
                    <a:gd name="T5" fmla="*/ 4663 h 4663"/>
                    <a:gd name="T6" fmla="*/ 443 w 443"/>
                    <a:gd name="T7" fmla="*/ 0 h 4663"/>
                    <a:gd name="T8" fmla="*/ 275 w 443"/>
                    <a:gd name="T9" fmla="*/ 0 h 4663"/>
                  </a:gdLst>
                  <a:ahLst/>
                  <a:cxnLst>
                    <a:cxn ang="0">
                      <a:pos x="T0" y="T1"/>
                    </a:cxn>
                    <a:cxn ang="0">
                      <a:pos x="T2" y="T3"/>
                    </a:cxn>
                    <a:cxn ang="0">
                      <a:pos x="T4" y="T5"/>
                    </a:cxn>
                    <a:cxn ang="0">
                      <a:pos x="T6" y="T7"/>
                    </a:cxn>
                    <a:cxn ang="0">
                      <a:pos x="T8" y="T9"/>
                    </a:cxn>
                  </a:cxnLst>
                  <a:rect l="0" t="0" r="r" b="b"/>
                  <a:pathLst>
                    <a:path w="443" h="4663">
                      <a:moveTo>
                        <a:pt x="275" y="0"/>
                      </a:moveTo>
                      <a:lnTo>
                        <a:pt x="0" y="4663"/>
                      </a:lnTo>
                      <a:lnTo>
                        <a:pt x="443" y="4663"/>
                      </a:lnTo>
                      <a:lnTo>
                        <a:pt x="443" y="0"/>
                      </a:lnTo>
                      <a:lnTo>
                        <a:pt x="275" y="0"/>
                      </a:lnTo>
                      <a:close/>
                    </a:path>
                  </a:pathLst>
                </a:custGeom>
                <a:solidFill>
                  <a:srgbClr val="93959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6">
                  <a:extLst>
                    <a:ext uri="{FF2B5EF4-FFF2-40B4-BE49-F238E27FC236}">
                      <a16:creationId xmlns:a16="http://schemas.microsoft.com/office/drawing/2014/main" id="{436A668D-11F4-4478-B68A-D26DF607CC88}"/>
                    </a:ext>
                  </a:extLst>
                </p:cNvPr>
                <p:cNvSpPr>
                  <a:spLocks/>
                </p:cNvSpPr>
                <p:nvPr/>
              </p:nvSpPr>
              <p:spPr bwMode="auto">
                <a:xfrm>
                  <a:off x="-2226287" y="4777449"/>
                  <a:ext cx="244208" cy="2576343"/>
                </a:xfrm>
                <a:custGeom>
                  <a:avLst/>
                  <a:gdLst>
                    <a:gd name="T0" fmla="*/ 168 w 442"/>
                    <a:gd name="T1" fmla="*/ 0 h 4663"/>
                    <a:gd name="T2" fmla="*/ 442 w 442"/>
                    <a:gd name="T3" fmla="*/ 4663 h 4663"/>
                    <a:gd name="T4" fmla="*/ 0 w 442"/>
                    <a:gd name="T5" fmla="*/ 4663 h 4663"/>
                    <a:gd name="T6" fmla="*/ 0 w 442"/>
                    <a:gd name="T7" fmla="*/ 0 h 4663"/>
                    <a:gd name="T8" fmla="*/ 168 w 442"/>
                    <a:gd name="T9" fmla="*/ 0 h 4663"/>
                  </a:gdLst>
                  <a:ahLst/>
                  <a:cxnLst>
                    <a:cxn ang="0">
                      <a:pos x="T0" y="T1"/>
                    </a:cxn>
                    <a:cxn ang="0">
                      <a:pos x="T2" y="T3"/>
                    </a:cxn>
                    <a:cxn ang="0">
                      <a:pos x="T4" y="T5"/>
                    </a:cxn>
                    <a:cxn ang="0">
                      <a:pos x="T6" y="T7"/>
                    </a:cxn>
                    <a:cxn ang="0">
                      <a:pos x="T8" y="T9"/>
                    </a:cxn>
                  </a:cxnLst>
                  <a:rect l="0" t="0" r="r" b="b"/>
                  <a:pathLst>
                    <a:path w="442" h="4663">
                      <a:moveTo>
                        <a:pt x="168" y="0"/>
                      </a:moveTo>
                      <a:lnTo>
                        <a:pt x="442" y="4663"/>
                      </a:lnTo>
                      <a:lnTo>
                        <a:pt x="0" y="4663"/>
                      </a:lnTo>
                      <a:lnTo>
                        <a:pt x="0" y="0"/>
                      </a:lnTo>
                      <a:lnTo>
                        <a:pt x="168" y="0"/>
                      </a:lnTo>
                      <a:close/>
                    </a:path>
                  </a:pathLst>
                </a:custGeom>
                <a:solidFill>
                  <a:srgbClr val="8082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9">
                  <a:extLst>
                    <a:ext uri="{FF2B5EF4-FFF2-40B4-BE49-F238E27FC236}">
                      <a16:creationId xmlns:a16="http://schemas.microsoft.com/office/drawing/2014/main" id="{2698D3DD-8074-43A3-A395-EFA26C8A4F55}"/>
                    </a:ext>
                  </a:extLst>
                </p:cNvPr>
                <p:cNvSpPr>
                  <a:spLocks/>
                </p:cNvSpPr>
                <p:nvPr/>
              </p:nvSpPr>
              <p:spPr bwMode="auto">
                <a:xfrm>
                  <a:off x="-3599821" y="4787946"/>
                  <a:ext cx="1307785" cy="696712"/>
                </a:xfrm>
                <a:custGeom>
                  <a:avLst/>
                  <a:gdLst>
                    <a:gd name="T0" fmla="*/ 0 w 2367"/>
                    <a:gd name="T1" fmla="*/ 1178 h 1261"/>
                    <a:gd name="T2" fmla="*/ 2367 w 2367"/>
                    <a:gd name="T3" fmla="*/ 0 h 1261"/>
                    <a:gd name="T4" fmla="*/ 2195 w 2367"/>
                    <a:gd name="T5" fmla="*/ 570 h 1261"/>
                    <a:gd name="T6" fmla="*/ 42 w 2367"/>
                    <a:gd name="T7" fmla="*/ 1261 h 1261"/>
                    <a:gd name="T8" fmla="*/ 0 w 2367"/>
                    <a:gd name="T9" fmla="*/ 1178 h 1261"/>
                  </a:gdLst>
                  <a:ahLst/>
                  <a:cxnLst>
                    <a:cxn ang="0">
                      <a:pos x="T0" y="T1"/>
                    </a:cxn>
                    <a:cxn ang="0">
                      <a:pos x="T2" y="T3"/>
                    </a:cxn>
                    <a:cxn ang="0">
                      <a:pos x="T4" y="T5"/>
                    </a:cxn>
                    <a:cxn ang="0">
                      <a:pos x="T6" y="T7"/>
                    </a:cxn>
                    <a:cxn ang="0">
                      <a:pos x="T8" y="T9"/>
                    </a:cxn>
                  </a:cxnLst>
                  <a:rect l="0" t="0" r="r" b="b"/>
                  <a:pathLst>
                    <a:path w="2367" h="1261">
                      <a:moveTo>
                        <a:pt x="0" y="1178"/>
                      </a:moveTo>
                      <a:lnTo>
                        <a:pt x="2367" y="0"/>
                      </a:lnTo>
                      <a:lnTo>
                        <a:pt x="2195" y="570"/>
                      </a:lnTo>
                      <a:lnTo>
                        <a:pt x="42" y="1261"/>
                      </a:lnTo>
                      <a:lnTo>
                        <a:pt x="0" y="1178"/>
                      </a:lnTo>
                      <a:close/>
                    </a:path>
                  </a:pathLst>
                </a:custGeom>
                <a:solidFill>
                  <a:srgbClr val="D1D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10">
                  <a:extLst>
                    <a:ext uri="{FF2B5EF4-FFF2-40B4-BE49-F238E27FC236}">
                      <a16:creationId xmlns:a16="http://schemas.microsoft.com/office/drawing/2014/main" id="{086DBFB9-145A-4672-8B08-4E01CC6077C6}"/>
                    </a:ext>
                  </a:extLst>
                </p:cNvPr>
                <p:cNvSpPr>
                  <a:spLocks/>
                </p:cNvSpPr>
                <p:nvPr/>
              </p:nvSpPr>
              <p:spPr bwMode="auto">
                <a:xfrm>
                  <a:off x="-3621921" y="4675787"/>
                  <a:ext cx="1329886" cy="763013"/>
                </a:xfrm>
                <a:custGeom>
                  <a:avLst/>
                  <a:gdLst>
                    <a:gd name="T0" fmla="*/ 40 w 2407"/>
                    <a:gd name="T1" fmla="*/ 1381 h 1381"/>
                    <a:gd name="T2" fmla="*/ 2407 w 2407"/>
                    <a:gd name="T3" fmla="*/ 203 h 1381"/>
                    <a:gd name="T4" fmla="*/ 1849 w 2407"/>
                    <a:gd name="T5" fmla="*/ 0 h 1381"/>
                    <a:gd name="T6" fmla="*/ 0 w 2407"/>
                    <a:gd name="T7" fmla="*/ 1296 h 1381"/>
                    <a:gd name="T8" fmla="*/ 40 w 2407"/>
                    <a:gd name="T9" fmla="*/ 1381 h 1381"/>
                  </a:gdLst>
                  <a:ahLst/>
                  <a:cxnLst>
                    <a:cxn ang="0">
                      <a:pos x="T0" y="T1"/>
                    </a:cxn>
                    <a:cxn ang="0">
                      <a:pos x="T2" y="T3"/>
                    </a:cxn>
                    <a:cxn ang="0">
                      <a:pos x="T4" y="T5"/>
                    </a:cxn>
                    <a:cxn ang="0">
                      <a:pos x="T6" y="T7"/>
                    </a:cxn>
                    <a:cxn ang="0">
                      <a:pos x="T8" y="T9"/>
                    </a:cxn>
                  </a:cxnLst>
                  <a:rect l="0" t="0" r="r" b="b"/>
                  <a:pathLst>
                    <a:path w="2407" h="1381">
                      <a:moveTo>
                        <a:pt x="40" y="1381"/>
                      </a:moveTo>
                      <a:lnTo>
                        <a:pt x="2407" y="203"/>
                      </a:lnTo>
                      <a:lnTo>
                        <a:pt x="1849" y="0"/>
                      </a:lnTo>
                      <a:lnTo>
                        <a:pt x="0" y="1296"/>
                      </a:lnTo>
                      <a:lnTo>
                        <a:pt x="40" y="1381"/>
                      </a:lnTo>
                      <a:close/>
                    </a:path>
                  </a:pathLst>
                </a:custGeom>
                <a:solidFill>
                  <a:srgbClr val="E6E7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11">
                  <a:extLst>
                    <a:ext uri="{FF2B5EF4-FFF2-40B4-BE49-F238E27FC236}">
                      <a16:creationId xmlns:a16="http://schemas.microsoft.com/office/drawing/2014/main" id="{4D583A8C-4FF8-4678-B3E4-926E6D0D8372}"/>
                    </a:ext>
                  </a:extLst>
                </p:cNvPr>
                <p:cNvSpPr>
                  <a:spLocks/>
                </p:cNvSpPr>
                <p:nvPr/>
              </p:nvSpPr>
              <p:spPr bwMode="auto">
                <a:xfrm>
                  <a:off x="-2162196" y="4787946"/>
                  <a:ext cx="1308890" cy="692292"/>
                </a:xfrm>
                <a:custGeom>
                  <a:avLst/>
                  <a:gdLst>
                    <a:gd name="T0" fmla="*/ 2369 w 2369"/>
                    <a:gd name="T1" fmla="*/ 1168 h 1253"/>
                    <a:gd name="T2" fmla="*/ 0 w 2369"/>
                    <a:gd name="T3" fmla="*/ 0 h 1253"/>
                    <a:gd name="T4" fmla="*/ 175 w 2369"/>
                    <a:gd name="T5" fmla="*/ 568 h 1253"/>
                    <a:gd name="T6" fmla="*/ 2327 w 2369"/>
                    <a:gd name="T7" fmla="*/ 1253 h 1253"/>
                    <a:gd name="T8" fmla="*/ 2369 w 2369"/>
                    <a:gd name="T9" fmla="*/ 1168 h 1253"/>
                  </a:gdLst>
                  <a:ahLst/>
                  <a:cxnLst>
                    <a:cxn ang="0">
                      <a:pos x="T0" y="T1"/>
                    </a:cxn>
                    <a:cxn ang="0">
                      <a:pos x="T2" y="T3"/>
                    </a:cxn>
                    <a:cxn ang="0">
                      <a:pos x="T4" y="T5"/>
                    </a:cxn>
                    <a:cxn ang="0">
                      <a:pos x="T6" y="T7"/>
                    </a:cxn>
                    <a:cxn ang="0">
                      <a:pos x="T8" y="T9"/>
                    </a:cxn>
                  </a:cxnLst>
                  <a:rect l="0" t="0" r="r" b="b"/>
                  <a:pathLst>
                    <a:path w="2369" h="1253">
                      <a:moveTo>
                        <a:pt x="2369" y="1168"/>
                      </a:moveTo>
                      <a:lnTo>
                        <a:pt x="0" y="0"/>
                      </a:lnTo>
                      <a:lnTo>
                        <a:pt x="175" y="568"/>
                      </a:lnTo>
                      <a:lnTo>
                        <a:pt x="2327" y="1253"/>
                      </a:lnTo>
                      <a:lnTo>
                        <a:pt x="2369" y="1168"/>
                      </a:lnTo>
                      <a:close/>
                    </a:path>
                  </a:pathLst>
                </a:custGeom>
                <a:solidFill>
                  <a:srgbClr val="D1D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12">
                  <a:extLst>
                    <a:ext uri="{FF2B5EF4-FFF2-40B4-BE49-F238E27FC236}">
                      <a16:creationId xmlns:a16="http://schemas.microsoft.com/office/drawing/2014/main" id="{5F154092-865C-4543-BCE5-5504E83F247A}"/>
                    </a:ext>
                  </a:extLst>
                </p:cNvPr>
                <p:cNvSpPr>
                  <a:spLocks/>
                </p:cNvSpPr>
                <p:nvPr/>
              </p:nvSpPr>
              <p:spPr bwMode="auto">
                <a:xfrm>
                  <a:off x="-2162196" y="4674682"/>
                  <a:ext cx="1331543" cy="758593"/>
                </a:xfrm>
                <a:custGeom>
                  <a:avLst/>
                  <a:gdLst>
                    <a:gd name="T0" fmla="*/ 2369 w 2410"/>
                    <a:gd name="T1" fmla="*/ 1373 h 1373"/>
                    <a:gd name="T2" fmla="*/ 0 w 2410"/>
                    <a:gd name="T3" fmla="*/ 205 h 1373"/>
                    <a:gd name="T4" fmla="*/ 555 w 2410"/>
                    <a:gd name="T5" fmla="*/ 0 h 1373"/>
                    <a:gd name="T6" fmla="*/ 2410 w 2410"/>
                    <a:gd name="T7" fmla="*/ 1291 h 1373"/>
                    <a:gd name="T8" fmla="*/ 2369 w 2410"/>
                    <a:gd name="T9" fmla="*/ 1373 h 1373"/>
                  </a:gdLst>
                  <a:ahLst/>
                  <a:cxnLst>
                    <a:cxn ang="0">
                      <a:pos x="T0" y="T1"/>
                    </a:cxn>
                    <a:cxn ang="0">
                      <a:pos x="T2" y="T3"/>
                    </a:cxn>
                    <a:cxn ang="0">
                      <a:pos x="T4" y="T5"/>
                    </a:cxn>
                    <a:cxn ang="0">
                      <a:pos x="T6" y="T7"/>
                    </a:cxn>
                    <a:cxn ang="0">
                      <a:pos x="T8" y="T9"/>
                    </a:cxn>
                  </a:cxnLst>
                  <a:rect l="0" t="0" r="r" b="b"/>
                  <a:pathLst>
                    <a:path w="2410" h="1373">
                      <a:moveTo>
                        <a:pt x="2369" y="1373"/>
                      </a:moveTo>
                      <a:lnTo>
                        <a:pt x="0" y="205"/>
                      </a:lnTo>
                      <a:lnTo>
                        <a:pt x="555" y="0"/>
                      </a:lnTo>
                      <a:lnTo>
                        <a:pt x="2410" y="1291"/>
                      </a:lnTo>
                      <a:lnTo>
                        <a:pt x="2369" y="1373"/>
                      </a:lnTo>
                      <a:close/>
                    </a:path>
                  </a:pathLst>
                </a:custGeom>
                <a:solidFill>
                  <a:srgbClr val="E6E7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13">
                  <a:extLst>
                    <a:ext uri="{FF2B5EF4-FFF2-40B4-BE49-F238E27FC236}">
                      <a16:creationId xmlns:a16="http://schemas.microsoft.com/office/drawing/2014/main" id="{350F9D53-1624-4727-9009-DA69D265836D}"/>
                    </a:ext>
                  </a:extLst>
                </p:cNvPr>
                <p:cNvSpPr>
                  <a:spLocks/>
                </p:cNvSpPr>
                <p:nvPr/>
              </p:nvSpPr>
              <p:spPr bwMode="auto">
                <a:xfrm>
                  <a:off x="-2465524" y="3283468"/>
                  <a:ext cx="237578" cy="1459172"/>
                </a:xfrm>
                <a:custGeom>
                  <a:avLst/>
                  <a:gdLst>
                    <a:gd name="T0" fmla="*/ 428 w 430"/>
                    <a:gd name="T1" fmla="*/ 0 h 2641"/>
                    <a:gd name="T2" fmla="*/ 430 w 430"/>
                    <a:gd name="T3" fmla="*/ 2641 h 2641"/>
                    <a:gd name="T4" fmla="*/ 0 w 430"/>
                    <a:gd name="T5" fmla="*/ 2234 h 2641"/>
                    <a:gd name="T6" fmla="*/ 333 w 430"/>
                    <a:gd name="T7" fmla="*/ 0 h 2641"/>
                    <a:gd name="T8" fmla="*/ 428 w 430"/>
                    <a:gd name="T9" fmla="*/ 0 h 2641"/>
                  </a:gdLst>
                  <a:ahLst/>
                  <a:cxnLst>
                    <a:cxn ang="0">
                      <a:pos x="T0" y="T1"/>
                    </a:cxn>
                    <a:cxn ang="0">
                      <a:pos x="T2" y="T3"/>
                    </a:cxn>
                    <a:cxn ang="0">
                      <a:pos x="T4" y="T5"/>
                    </a:cxn>
                    <a:cxn ang="0">
                      <a:pos x="T6" y="T7"/>
                    </a:cxn>
                    <a:cxn ang="0">
                      <a:pos x="T8" y="T9"/>
                    </a:cxn>
                  </a:cxnLst>
                  <a:rect l="0" t="0" r="r" b="b"/>
                  <a:pathLst>
                    <a:path w="430" h="2641">
                      <a:moveTo>
                        <a:pt x="428" y="0"/>
                      </a:moveTo>
                      <a:lnTo>
                        <a:pt x="430" y="2641"/>
                      </a:lnTo>
                      <a:lnTo>
                        <a:pt x="0" y="2234"/>
                      </a:lnTo>
                      <a:lnTo>
                        <a:pt x="333" y="0"/>
                      </a:lnTo>
                      <a:lnTo>
                        <a:pt x="428" y="0"/>
                      </a:lnTo>
                      <a:close/>
                    </a:path>
                  </a:pathLst>
                </a:custGeom>
                <a:solidFill>
                  <a:srgbClr val="D1D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Freeform 14">
                  <a:extLst>
                    <a:ext uri="{FF2B5EF4-FFF2-40B4-BE49-F238E27FC236}">
                      <a16:creationId xmlns:a16="http://schemas.microsoft.com/office/drawing/2014/main" id="{A37F840D-6E97-47B1-B311-A378E045AA52}"/>
                    </a:ext>
                  </a:extLst>
                </p:cNvPr>
                <p:cNvSpPr>
                  <a:spLocks/>
                </p:cNvSpPr>
                <p:nvPr/>
              </p:nvSpPr>
              <p:spPr bwMode="auto">
                <a:xfrm>
                  <a:off x="-2229049" y="3283468"/>
                  <a:ext cx="240341" cy="1459172"/>
                </a:xfrm>
                <a:custGeom>
                  <a:avLst/>
                  <a:gdLst>
                    <a:gd name="T0" fmla="*/ 0 w 435"/>
                    <a:gd name="T1" fmla="*/ 0 h 2641"/>
                    <a:gd name="T2" fmla="*/ 2 w 435"/>
                    <a:gd name="T3" fmla="*/ 2641 h 2641"/>
                    <a:gd name="T4" fmla="*/ 435 w 435"/>
                    <a:gd name="T5" fmla="*/ 2232 h 2641"/>
                    <a:gd name="T6" fmla="*/ 92 w 435"/>
                    <a:gd name="T7" fmla="*/ 0 h 2641"/>
                    <a:gd name="T8" fmla="*/ 0 w 435"/>
                    <a:gd name="T9" fmla="*/ 0 h 2641"/>
                  </a:gdLst>
                  <a:ahLst/>
                  <a:cxnLst>
                    <a:cxn ang="0">
                      <a:pos x="T0" y="T1"/>
                    </a:cxn>
                    <a:cxn ang="0">
                      <a:pos x="T2" y="T3"/>
                    </a:cxn>
                    <a:cxn ang="0">
                      <a:pos x="T4" y="T5"/>
                    </a:cxn>
                    <a:cxn ang="0">
                      <a:pos x="T6" y="T7"/>
                    </a:cxn>
                    <a:cxn ang="0">
                      <a:pos x="T8" y="T9"/>
                    </a:cxn>
                  </a:cxnLst>
                  <a:rect l="0" t="0" r="r" b="b"/>
                  <a:pathLst>
                    <a:path w="435" h="2641">
                      <a:moveTo>
                        <a:pt x="0" y="0"/>
                      </a:moveTo>
                      <a:lnTo>
                        <a:pt x="2" y="2641"/>
                      </a:lnTo>
                      <a:lnTo>
                        <a:pt x="435" y="2232"/>
                      </a:lnTo>
                      <a:lnTo>
                        <a:pt x="92" y="0"/>
                      </a:lnTo>
                      <a:lnTo>
                        <a:pt x="0" y="0"/>
                      </a:lnTo>
                      <a:close/>
                    </a:path>
                  </a:pathLst>
                </a:custGeom>
                <a:solidFill>
                  <a:srgbClr val="E6E7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Freeform 15">
                  <a:extLst>
                    <a:ext uri="{FF2B5EF4-FFF2-40B4-BE49-F238E27FC236}">
                      <a16:creationId xmlns:a16="http://schemas.microsoft.com/office/drawing/2014/main" id="{9D853DB7-1C8C-4AD3-A1C0-ACE1AF59717F}"/>
                    </a:ext>
                  </a:extLst>
                </p:cNvPr>
                <p:cNvSpPr>
                  <a:spLocks/>
                </p:cNvSpPr>
                <p:nvPr/>
              </p:nvSpPr>
              <p:spPr bwMode="auto">
                <a:xfrm>
                  <a:off x="-2432923" y="4565839"/>
                  <a:ext cx="427088" cy="427641"/>
                </a:xfrm>
                <a:custGeom>
                  <a:avLst/>
                  <a:gdLst>
                    <a:gd name="T0" fmla="*/ 0 w 327"/>
                    <a:gd name="T1" fmla="*/ 164 h 327"/>
                    <a:gd name="T2" fmla="*/ 164 w 327"/>
                    <a:gd name="T3" fmla="*/ 327 h 327"/>
                    <a:gd name="T4" fmla="*/ 327 w 327"/>
                    <a:gd name="T5" fmla="*/ 164 h 327"/>
                    <a:gd name="T6" fmla="*/ 163 w 327"/>
                    <a:gd name="T7" fmla="*/ 0 h 327"/>
                    <a:gd name="T8" fmla="*/ 0 w 327"/>
                    <a:gd name="T9" fmla="*/ 164 h 327"/>
                  </a:gdLst>
                  <a:ahLst/>
                  <a:cxnLst>
                    <a:cxn ang="0">
                      <a:pos x="T0" y="T1"/>
                    </a:cxn>
                    <a:cxn ang="0">
                      <a:pos x="T2" y="T3"/>
                    </a:cxn>
                    <a:cxn ang="0">
                      <a:pos x="T4" y="T5"/>
                    </a:cxn>
                    <a:cxn ang="0">
                      <a:pos x="T6" y="T7"/>
                    </a:cxn>
                    <a:cxn ang="0">
                      <a:pos x="T8" y="T9"/>
                    </a:cxn>
                  </a:cxnLst>
                  <a:rect l="0" t="0" r="r" b="b"/>
                  <a:pathLst>
                    <a:path w="327" h="327">
                      <a:moveTo>
                        <a:pt x="0" y="164"/>
                      </a:moveTo>
                      <a:cubicBezTo>
                        <a:pt x="0" y="254"/>
                        <a:pt x="74" y="327"/>
                        <a:pt x="164" y="327"/>
                      </a:cubicBezTo>
                      <a:cubicBezTo>
                        <a:pt x="254" y="327"/>
                        <a:pt x="327" y="254"/>
                        <a:pt x="327" y="164"/>
                      </a:cubicBezTo>
                      <a:cubicBezTo>
                        <a:pt x="327" y="73"/>
                        <a:pt x="254" y="0"/>
                        <a:pt x="163" y="0"/>
                      </a:cubicBezTo>
                      <a:cubicBezTo>
                        <a:pt x="73" y="0"/>
                        <a:pt x="0" y="74"/>
                        <a:pt x="0" y="164"/>
                      </a:cubicBezTo>
                      <a:close/>
                    </a:path>
                  </a:pathLst>
                </a:custGeom>
                <a:solidFill>
                  <a:srgbClr val="BCBE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Freeform 16">
                  <a:extLst>
                    <a:ext uri="{FF2B5EF4-FFF2-40B4-BE49-F238E27FC236}">
                      <a16:creationId xmlns:a16="http://schemas.microsoft.com/office/drawing/2014/main" id="{1815D399-834B-497F-91A7-02AA1B05D29E}"/>
                    </a:ext>
                  </a:extLst>
                </p:cNvPr>
                <p:cNvSpPr>
                  <a:spLocks/>
                </p:cNvSpPr>
                <p:nvPr/>
              </p:nvSpPr>
              <p:spPr bwMode="auto">
                <a:xfrm>
                  <a:off x="-2335126" y="4664186"/>
                  <a:ext cx="231501" cy="230948"/>
                </a:xfrm>
                <a:custGeom>
                  <a:avLst/>
                  <a:gdLst>
                    <a:gd name="T0" fmla="*/ 0 w 177"/>
                    <a:gd name="T1" fmla="*/ 89 h 177"/>
                    <a:gd name="T2" fmla="*/ 89 w 177"/>
                    <a:gd name="T3" fmla="*/ 177 h 177"/>
                    <a:gd name="T4" fmla="*/ 177 w 177"/>
                    <a:gd name="T5" fmla="*/ 89 h 177"/>
                    <a:gd name="T6" fmla="*/ 88 w 177"/>
                    <a:gd name="T7" fmla="*/ 0 h 177"/>
                    <a:gd name="T8" fmla="*/ 0 w 177"/>
                    <a:gd name="T9" fmla="*/ 89 h 177"/>
                  </a:gdLst>
                  <a:ahLst/>
                  <a:cxnLst>
                    <a:cxn ang="0">
                      <a:pos x="T0" y="T1"/>
                    </a:cxn>
                    <a:cxn ang="0">
                      <a:pos x="T2" y="T3"/>
                    </a:cxn>
                    <a:cxn ang="0">
                      <a:pos x="T4" y="T5"/>
                    </a:cxn>
                    <a:cxn ang="0">
                      <a:pos x="T6" y="T7"/>
                    </a:cxn>
                    <a:cxn ang="0">
                      <a:pos x="T8" y="T9"/>
                    </a:cxn>
                  </a:cxnLst>
                  <a:rect l="0" t="0" r="r" b="b"/>
                  <a:pathLst>
                    <a:path w="177" h="177">
                      <a:moveTo>
                        <a:pt x="0" y="89"/>
                      </a:moveTo>
                      <a:cubicBezTo>
                        <a:pt x="0" y="138"/>
                        <a:pt x="40" y="177"/>
                        <a:pt x="89" y="177"/>
                      </a:cubicBezTo>
                      <a:cubicBezTo>
                        <a:pt x="138" y="177"/>
                        <a:pt x="177" y="137"/>
                        <a:pt x="177" y="89"/>
                      </a:cubicBezTo>
                      <a:cubicBezTo>
                        <a:pt x="177" y="40"/>
                        <a:pt x="137" y="0"/>
                        <a:pt x="88" y="0"/>
                      </a:cubicBezTo>
                      <a:cubicBezTo>
                        <a:pt x="40" y="0"/>
                        <a:pt x="0" y="40"/>
                        <a:pt x="0" y="89"/>
                      </a:cubicBezTo>
                      <a:close/>
                    </a:path>
                  </a:pathLst>
                </a:custGeom>
                <a:solidFill>
                  <a:srgbClr val="8082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37" name="Freeform 130">
                <a:extLst>
                  <a:ext uri="{FF2B5EF4-FFF2-40B4-BE49-F238E27FC236}">
                    <a16:creationId xmlns:a16="http://schemas.microsoft.com/office/drawing/2014/main" id="{D8F99AD8-1A22-46AC-A6C0-0E0C841A5076}"/>
                  </a:ext>
                </a:extLst>
              </p:cNvPr>
              <p:cNvSpPr>
                <a:spLocks/>
              </p:cNvSpPr>
              <p:nvPr/>
            </p:nvSpPr>
            <p:spPr bwMode="auto">
              <a:xfrm>
                <a:off x="1780964" y="6502314"/>
                <a:ext cx="663770" cy="514641"/>
              </a:xfrm>
              <a:custGeom>
                <a:avLst/>
                <a:gdLst>
                  <a:gd name="T0" fmla="*/ 192 w 192"/>
                  <a:gd name="T1" fmla="*/ 0 h 149"/>
                  <a:gd name="T2" fmla="*/ 0 w 192"/>
                  <a:gd name="T3" fmla="*/ 149 h 149"/>
                  <a:gd name="T4" fmla="*/ 192 w 192"/>
                  <a:gd name="T5" fmla="*/ 149 h 149"/>
                  <a:gd name="T6" fmla="*/ 192 w 192"/>
                  <a:gd name="T7" fmla="*/ 0 h 149"/>
                </a:gdLst>
                <a:ahLst/>
                <a:cxnLst>
                  <a:cxn ang="0">
                    <a:pos x="T0" y="T1"/>
                  </a:cxn>
                  <a:cxn ang="0">
                    <a:pos x="T2" y="T3"/>
                  </a:cxn>
                  <a:cxn ang="0">
                    <a:pos x="T4" y="T5"/>
                  </a:cxn>
                  <a:cxn ang="0">
                    <a:pos x="T6" y="T7"/>
                  </a:cxn>
                </a:cxnLst>
                <a:rect l="0" t="0" r="r" b="b"/>
                <a:pathLst>
                  <a:path w="192" h="149">
                    <a:moveTo>
                      <a:pt x="192" y="0"/>
                    </a:moveTo>
                    <a:cubicBezTo>
                      <a:pt x="86" y="0"/>
                      <a:pt x="0" y="67"/>
                      <a:pt x="0" y="149"/>
                    </a:cubicBezTo>
                    <a:cubicBezTo>
                      <a:pt x="192" y="149"/>
                      <a:pt x="192" y="149"/>
                      <a:pt x="192" y="149"/>
                    </a:cubicBezTo>
                    <a:lnTo>
                      <a:pt x="192" y="0"/>
                    </a:lnTo>
                    <a:close/>
                  </a:path>
                </a:pathLst>
              </a:custGeom>
              <a:solidFill>
                <a:srgbClr val="8AA3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131">
                <a:extLst>
                  <a:ext uri="{FF2B5EF4-FFF2-40B4-BE49-F238E27FC236}">
                    <a16:creationId xmlns:a16="http://schemas.microsoft.com/office/drawing/2014/main" id="{B69935DF-767C-4B31-AA34-43754DB1066E}"/>
                  </a:ext>
                </a:extLst>
              </p:cNvPr>
              <p:cNvSpPr>
                <a:spLocks/>
              </p:cNvSpPr>
              <p:nvPr/>
            </p:nvSpPr>
            <p:spPr bwMode="auto">
              <a:xfrm>
                <a:off x="2444734" y="6502314"/>
                <a:ext cx="663770" cy="514641"/>
              </a:xfrm>
              <a:custGeom>
                <a:avLst/>
                <a:gdLst>
                  <a:gd name="T0" fmla="*/ 192 w 192"/>
                  <a:gd name="T1" fmla="*/ 149 h 149"/>
                  <a:gd name="T2" fmla="*/ 0 w 192"/>
                  <a:gd name="T3" fmla="*/ 0 h 149"/>
                  <a:gd name="T4" fmla="*/ 0 w 192"/>
                  <a:gd name="T5" fmla="*/ 149 h 149"/>
                  <a:gd name="T6" fmla="*/ 192 w 192"/>
                  <a:gd name="T7" fmla="*/ 149 h 149"/>
                </a:gdLst>
                <a:ahLst/>
                <a:cxnLst>
                  <a:cxn ang="0">
                    <a:pos x="T0" y="T1"/>
                  </a:cxn>
                  <a:cxn ang="0">
                    <a:pos x="T2" y="T3"/>
                  </a:cxn>
                  <a:cxn ang="0">
                    <a:pos x="T4" y="T5"/>
                  </a:cxn>
                  <a:cxn ang="0">
                    <a:pos x="T6" y="T7"/>
                  </a:cxn>
                </a:cxnLst>
                <a:rect l="0" t="0" r="r" b="b"/>
                <a:pathLst>
                  <a:path w="192" h="149">
                    <a:moveTo>
                      <a:pt x="192" y="149"/>
                    </a:moveTo>
                    <a:cubicBezTo>
                      <a:pt x="192" y="67"/>
                      <a:pt x="106" y="0"/>
                      <a:pt x="0" y="0"/>
                    </a:cubicBezTo>
                    <a:cubicBezTo>
                      <a:pt x="0" y="149"/>
                      <a:pt x="0" y="149"/>
                      <a:pt x="0" y="149"/>
                    </a:cubicBezTo>
                    <a:lnTo>
                      <a:pt x="192" y="149"/>
                    </a:lnTo>
                    <a:close/>
                  </a:path>
                </a:pathLst>
              </a:custGeom>
              <a:solidFill>
                <a:srgbClr val="798C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39" name="Group 38">
                <a:extLst>
                  <a:ext uri="{FF2B5EF4-FFF2-40B4-BE49-F238E27FC236}">
                    <a16:creationId xmlns:a16="http://schemas.microsoft.com/office/drawing/2014/main" id="{57742458-40C6-439B-91DC-7CAA32B4ED42}"/>
                  </a:ext>
                </a:extLst>
              </p:cNvPr>
              <p:cNvGrpSpPr/>
              <p:nvPr/>
            </p:nvGrpSpPr>
            <p:grpSpPr>
              <a:xfrm>
                <a:off x="2315878" y="6783951"/>
                <a:ext cx="281503" cy="311134"/>
                <a:chOff x="-24706263" y="3438525"/>
                <a:chExt cx="542926" cy="600075"/>
              </a:xfrm>
            </p:grpSpPr>
            <p:sp>
              <p:nvSpPr>
                <p:cNvPr id="46" name="Freeform 105">
                  <a:extLst>
                    <a:ext uri="{FF2B5EF4-FFF2-40B4-BE49-F238E27FC236}">
                      <a16:creationId xmlns:a16="http://schemas.microsoft.com/office/drawing/2014/main" id="{F02B9432-FA0A-4FA8-ABD3-923E6DC0C266}"/>
                    </a:ext>
                  </a:extLst>
                </p:cNvPr>
                <p:cNvSpPr>
                  <a:spLocks/>
                </p:cNvSpPr>
                <p:nvPr/>
              </p:nvSpPr>
              <p:spPr bwMode="auto">
                <a:xfrm>
                  <a:off x="-24706263" y="3498850"/>
                  <a:ext cx="239713" cy="457200"/>
                </a:xfrm>
                <a:custGeom>
                  <a:avLst/>
                  <a:gdLst>
                    <a:gd name="T0" fmla="*/ 64 w 64"/>
                    <a:gd name="T1" fmla="*/ 42 h 122"/>
                    <a:gd name="T2" fmla="*/ 35 w 64"/>
                    <a:gd name="T3" fmla="*/ 11 h 122"/>
                    <a:gd name="T4" fmla="*/ 0 w 64"/>
                    <a:gd name="T5" fmla="*/ 0 h 122"/>
                    <a:gd name="T6" fmla="*/ 59 w 64"/>
                    <a:gd name="T7" fmla="*/ 58 h 122"/>
                    <a:gd name="T8" fmla="*/ 59 w 64"/>
                    <a:gd name="T9" fmla="*/ 122 h 122"/>
                    <a:gd name="T10" fmla="*/ 63 w 64"/>
                    <a:gd name="T11" fmla="*/ 122 h 122"/>
                    <a:gd name="T12" fmla="*/ 63 w 64"/>
                    <a:gd name="T13" fmla="*/ 52 h 122"/>
                    <a:gd name="T14" fmla="*/ 64 w 64"/>
                    <a:gd name="T15" fmla="*/ 42 h 1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4" h="122">
                      <a:moveTo>
                        <a:pt x="64" y="42"/>
                      </a:moveTo>
                      <a:cubicBezTo>
                        <a:pt x="64" y="21"/>
                        <a:pt x="44" y="11"/>
                        <a:pt x="35" y="11"/>
                      </a:cubicBezTo>
                      <a:cubicBezTo>
                        <a:pt x="12" y="11"/>
                        <a:pt x="0" y="0"/>
                        <a:pt x="0" y="0"/>
                      </a:cubicBezTo>
                      <a:cubicBezTo>
                        <a:pt x="8" y="74"/>
                        <a:pt x="50" y="62"/>
                        <a:pt x="59" y="58"/>
                      </a:cubicBezTo>
                      <a:cubicBezTo>
                        <a:pt x="59" y="122"/>
                        <a:pt x="59" y="122"/>
                        <a:pt x="59" y="122"/>
                      </a:cubicBezTo>
                      <a:cubicBezTo>
                        <a:pt x="63" y="122"/>
                        <a:pt x="63" y="122"/>
                        <a:pt x="63" y="122"/>
                      </a:cubicBezTo>
                      <a:cubicBezTo>
                        <a:pt x="63" y="52"/>
                        <a:pt x="63" y="52"/>
                        <a:pt x="63" y="52"/>
                      </a:cubicBezTo>
                      <a:cubicBezTo>
                        <a:pt x="64" y="50"/>
                        <a:pt x="64" y="47"/>
                        <a:pt x="64" y="42"/>
                      </a:cubicBezTo>
                      <a:close/>
                    </a:path>
                  </a:pathLst>
                </a:custGeom>
                <a:solidFill>
                  <a:srgbClr val="CDDD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106">
                  <a:extLst>
                    <a:ext uri="{FF2B5EF4-FFF2-40B4-BE49-F238E27FC236}">
                      <a16:creationId xmlns:a16="http://schemas.microsoft.com/office/drawing/2014/main" id="{18737928-C029-4694-A70B-8491633944BB}"/>
                    </a:ext>
                  </a:extLst>
                </p:cNvPr>
                <p:cNvSpPr>
                  <a:spLocks/>
                </p:cNvSpPr>
                <p:nvPr/>
              </p:nvSpPr>
              <p:spPr bwMode="auto">
                <a:xfrm>
                  <a:off x="-24469725" y="3438525"/>
                  <a:ext cx="306388" cy="517525"/>
                </a:xfrm>
                <a:custGeom>
                  <a:avLst/>
                  <a:gdLst>
                    <a:gd name="T0" fmla="*/ 1 w 82"/>
                    <a:gd name="T1" fmla="*/ 52 h 138"/>
                    <a:gd name="T2" fmla="*/ 38 w 82"/>
                    <a:gd name="T3" fmla="*/ 13 h 138"/>
                    <a:gd name="T4" fmla="*/ 82 w 82"/>
                    <a:gd name="T5" fmla="*/ 0 h 138"/>
                    <a:gd name="T6" fmla="*/ 6 w 82"/>
                    <a:gd name="T7" fmla="*/ 71 h 138"/>
                    <a:gd name="T8" fmla="*/ 6 w 82"/>
                    <a:gd name="T9" fmla="*/ 138 h 138"/>
                    <a:gd name="T10" fmla="*/ 0 w 82"/>
                    <a:gd name="T11" fmla="*/ 138 h 138"/>
                    <a:gd name="T12" fmla="*/ 1 w 82"/>
                    <a:gd name="T13" fmla="*/ 52 h 138"/>
                  </a:gdLst>
                  <a:ahLst/>
                  <a:cxnLst>
                    <a:cxn ang="0">
                      <a:pos x="T0" y="T1"/>
                    </a:cxn>
                    <a:cxn ang="0">
                      <a:pos x="T2" y="T3"/>
                    </a:cxn>
                    <a:cxn ang="0">
                      <a:pos x="T4" y="T5"/>
                    </a:cxn>
                    <a:cxn ang="0">
                      <a:pos x="T6" y="T7"/>
                    </a:cxn>
                    <a:cxn ang="0">
                      <a:pos x="T8" y="T9"/>
                    </a:cxn>
                    <a:cxn ang="0">
                      <a:pos x="T10" y="T11"/>
                    </a:cxn>
                    <a:cxn ang="0">
                      <a:pos x="T12" y="T13"/>
                    </a:cxn>
                  </a:cxnLst>
                  <a:rect l="0" t="0" r="r" b="b"/>
                  <a:pathLst>
                    <a:path w="82" h="138">
                      <a:moveTo>
                        <a:pt x="1" y="52"/>
                      </a:moveTo>
                      <a:cubicBezTo>
                        <a:pt x="1" y="27"/>
                        <a:pt x="23" y="13"/>
                        <a:pt x="38" y="13"/>
                      </a:cubicBezTo>
                      <a:cubicBezTo>
                        <a:pt x="66" y="13"/>
                        <a:pt x="82" y="0"/>
                        <a:pt x="82" y="0"/>
                      </a:cubicBezTo>
                      <a:cubicBezTo>
                        <a:pt x="71" y="92"/>
                        <a:pt x="17" y="77"/>
                        <a:pt x="6" y="71"/>
                      </a:cubicBezTo>
                      <a:cubicBezTo>
                        <a:pt x="6" y="138"/>
                        <a:pt x="6" y="138"/>
                        <a:pt x="6" y="138"/>
                      </a:cubicBezTo>
                      <a:cubicBezTo>
                        <a:pt x="0" y="138"/>
                        <a:pt x="0" y="138"/>
                        <a:pt x="0" y="138"/>
                      </a:cubicBezTo>
                      <a:cubicBezTo>
                        <a:pt x="0" y="138"/>
                        <a:pt x="1" y="58"/>
                        <a:pt x="1" y="52"/>
                      </a:cubicBezTo>
                      <a:close/>
                    </a:path>
                  </a:pathLst>
                </a:custGeom>
                <a:solidFill>
                  <a:srgbClr val="B3C6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107">
                  <a:extLst>
                    <a:ext uri="{FF2B5EF4-FFF2-40B4-BE49-F238E27FC236}">
                      <a16:creationId xmlns:a16="http://schemas.microsoft.com/office/drawing/2014/main" id="{F61D774D-534F-40E5-9774-AEBF17504CF1}"/>
                    </a:ext>
                  </a:extLst>
                </p:cNvPr>
                <p:cNvSpPr>
                  <a:spLocks/>
                </p:cNvSpPr>
                <p:nvPr/>
              </p:nvSpPr>
              <p:spPr bwMode="auto">
                <a:xfrm>
                  <a:off x="-24647525" y="3940175"/>
                  <a:ext cx="376238" cy="98425"/>
                </a:xfrm>
                <a:custGeom>
                  <a:avLst/>
                  <a:gdLst>
                    <a:gd name="T0" fmla="*/ 0 w 100"/>
                    <a:gd name="T1" fmla="*/ 26 h 26"/>
                    <a:gd name="T2" fmla="*/ 38 w 100"/>
                    <a:gd name="T3" fmla="*/ 4 h 26"/>
                    <a:gd name="T4" fmla="*/ 60 w 100"/>
                    <a:gd name="T5" fmla="*/ 5 h 26"/>
                    <a:gd name="T6" fmla="*/ 100 w 100"/>
                    <a:gd name="T7" fmla="*/ 26 h 26"/>
                    <a:gd name="T8" fmla="*/ 0 w 100"/>
                    <a:gd name="T9" fmla="*/ 26 h 26"/>
                  </a:gdLst>
                  <a:ahLst/>
                  <a:cxnLst>
                    <a:cxn ang="0">
                      <a:pos x="T0" y="T1"/>
                    </a:cxn>
                    <a:cxn ang="0">
                      <a:pos x="T2" y="T3"/>
                    </a:cxn>
                    <a:cxn ang="0">
                      <a:pos x="T4" y="T5"/>
                    </a:cxn>
                    <a:cxn ang="0">
                      <a:pos x="T6" y="T7"/>
                    </a:cxn>
                    <a:cxn ang="0">
                      <a:pos x="T8" y="T9"/>
                    </a:cxn>
                  </a:cxnLst>
                  <a:rect l="0" t="0" r="r" b="b"/>
                  <a:pathLst>
                    <a:path w="100" h="26">
                      <a:moveTo>
                        <a:pt x="0" y="26"/>
                      </a:moveTo>
                      <a:cubicBezTo>
                        <a:pt x="0" y="26"/>
                        <a:pt x="34" y="5"/>
                        <a:pt x="38" y="4"/>
                      </a:cubicBezTo>
                      <a:cubicBezTo>
                        <a:pt x="41" y="2"/>
                        <a:pt x="50" y="0"/>
                        <a:pt x="60" y="5"/>
                      </a:cubicBezTo>
                      <a:cubicBezTo>
                        <a:pt x="71" y="11"/>
                        <a:pt x="100" y="26"/>
                        <a:pt x="100" y="26"/>
                      </a:cubicBezTo>
                      <a:lnTo>
                        <a:pt x="0" y="26"/>
                      </a:lnTo>
                      <a:close/>
                    </a:path>
                  </a:pathLst>
                </a:custGeom>
                <a:solidFill>
                  <a:srgbClr val="778C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40" name="Group 39">
                <a:extLst>
                  <a:ext uri="{FF2B5EF4-FFF2-40B4-BE49-F238E27FC236}">
                    <a16:creationId xmlns:a16="http://schemas.microsoft.com/office/drawing/2014/main" id="{7289AAAE-DF0F-4597-9720-98CDF61D582A}"/>
                  </a:ext>
                </a:extLst>
              </p:cNvPr>
              <p:cNvGrpSpPr/>
              <p:nvPr/>
            </p:nvGrpSpPr>
            <p:grpSpPr>
              <a:xfrm>
                <a:off x="2017328" y="6722139"/>
                <a:ext cx="112766" cy="139928"/>
                <a:chOff x="-26214388" y="3490913"/>
                <a:chExt cx="217488" cy="269875"/>
              </a:xfrm>
            </p:grpSpPr>
            <p:sp>
              <p:nvSpPr>
                <p:cNvPr id="44" name="Freeform 134">
                  <a:extLst>
                    <a:ext uri="{FF2B5EF4-FFF2-40B4-BE49-F238E27FC236}">
                      <a16:creationId xmlns:a16="http://schemas.microsoft.com/office/drawing/2014/main" id="{A87DFD46-4292-434C-A1F7-DA5633AC6082}"/>
                    </a:ext>
                  </a:extLst>
                </p:cNvPr>
                <p:cNvSpPr>
                  <a:spLocks/>
                </p:cNvSpPr>
                <p:nvPr/>
              </p:nvSpPr>
              <p:spPr bwMode="auto">
                <a:xfrm>
                  <a:off x="-26214388" y="3490913"/>
                  <a:ext cx="119063" cy="225425"/>
                </a:xfrm>
                <a:custGeom>
                  <a:avLst/>
                  <a:gdLst>
                    <a:gd name="T0" fmla="*/ 32 w 32"/>
                    <a:gd name="T1" fmla="*/ 21 h 60"/>
                    <a:gd name="T2" fmla="*/ 18 w 32"/>
                    <a:gd name="T3" fmla="*/ 6 h 60"/>
                    <a:gd name="T4" fmla="*/ 0 w 32"/>
                    <a:gd name="T5" fmla="*/ 0 h 60"/>
                    <a:gd name="T6" fmla="*/ 30 w 32"/>
                    <a:gd name="T7" fmla="*/ 29 h 60"/>
                    <a:gd name="T8" fmla="*/ 30 w 32"/>
                    <a:gd name="T9" fmla="*/ 60 h 60"/>
                    <a:gd name="T10" fmla="*/ 32 w 32"/>
                    <a:gd name="T11" fmla="*/ 60 h 60"/>
                    <a:gd name="T12" fmla="*/ 32 w 32"/>
                    <a:gd name="T13" fmla="*/ 26 h 60"/>
                    <a:gd name="T14" fmla="*/ 32 w 32"/>
                    <a:gd name="T15" fmla="*/ 21 h 6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60">
                      <a:moveTo>
                        <a:pt x="32" y="21"/>
                      </a:moveTo>
                      <a:cubicBezTo>
                        <a:pt x="32" y="10"/>
                        <a:pt x="22" y="6"/>
                        <a:pt x="18" y="6"/>
                      </a:cubicBezTo>
                      <a:cubicBezTo>
                        <a:pt x="7" y="6"/>
                        <a:pt x="0" y="0"/>
                        <a:pt x="0" y="0"/>
                      </a:cubicBezTo>
                      <a:cubicBezTo>
                        <a:pt x="5" y="37"/>
                        <a:pt x="25" y="31"/>
                        <a:pt x="30" y="29"/>
                      </a:cubicBezTo>
                      <a:cubicBezTo>
                        <a:pt x="30" y="60"/>
                        <a:pt x="30" y="60"/>
                        <a:pt x="30" y="60"/>
                      </a:cubicBezTo>
                      <a:cubicBezTo>
                        <a:pt x="32" y="60"/>
                        <a:pt x="32" y="60"/>
                        <a:pt x="32" y="60"/>
                      </a:cubicBezTo>
                      <a:cubicBezTo>
                        <a:pt x="32" y="26"/>
                        <a:pt x="32" y="26"/>
                        <a:pt x="32" y="26"/>
                      </a:cubicBezTo>
                      <a:cubicBezTo>
                        <a:pt x="32" y="25"/>
                        <a:pt x="32" y="23"/>
                        <a:pt x="32" y="21"/>
                      </a:cubicBezTo>
                      <a:close/>
                    </a:path>
                  </a:pathLst>
                </a:custGeom>
                <a:solidFill>
                  <a:srgbClr val="CDDD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135">
                  <a:extLst>
                    <a:ext uri="{FF2B5EF4-FFF2-40B4-BE49-F238E27FC236}">
                      <a16:creationId xmlns:a16="http://schemas.microsoft.com/office/drawing/2014/main" id="{29307F08-856C-469B-A1D4-7BD9F0D052CE}"/>
                    </a:ext>
                  </a:extLst>
                </p:cNvPr>
                <p:cNvSpPr>
                  <a:spLocks/>
                </p:cNvSpPr>
                <p:nvPr/>
              </p:nvSpPr>
              <p:spPr bwMode="auto">
                <a:xfrm>
                  <a:off x="-26185813" y="3711575"/>
                  <a:ext cx="188913" cy="49213"/>
                </a:xfrm>
                <a:custGeom>
                  <a:avLst/>
                  <a:gdLst>
                    <a:gd name="T0" fmla="*/ 0 w 50"/>
                    <a:gd name="T1" fmla="*/ 13 h 13"/>
                    <a:gd name="T2" fmla="*/ 19 w 50"/>
                    <a:gd name="T3" fmla="*/ 1 h 13"/>
                    <a:gd name="T4" fmla="*/ 30 w 50"/>
                    <a:gd name="T5" fmla="*/ 2 h 13"/>
                    <a:gd name="T6" fmla="*/ 50 w 50"/>
                    <a:gd name="T7" fmla="*/ 13 h 13"/>
                    <a:gd name="T8" fmla="*/ 0 w 50"/>
                    <a:gd name="T9" fmla="*/ 13 h 13"/>
                  </a:gdLst>
                  <a:ahLst/>
                  <a:cxnLst>
                    <a:cxn ang="0">
                      <a:pos x="T0" y="T1"/>
                    </a:cxn>
                    <a:cxn ang="0">
                      <a:pos x="T2" y="T3"/>
                    </a:cxn>
                    <a:cxn ang="0">
                      <a:pos x="T4" y="T5"/>
                    </a:cxn>
                    <a:cxn ang="0">
                      <a:pos x="T6" y="T7"/>
                    </a:cxn>
                    <a:cxn ang="0">
                      <a:pos x="T8" y="T9"/>
                    </a:cxn>
                  </a:cxnLst>
                  <a:rect l="0" t="0" r="r" b="b"/>
                  <a:pathLst>
                    <a:path w="50" h="13">
                      <a:moveTo>
                        <a:pt x="0" y="13"/>
                      </a:moveTo>
                      <a:cubicBezTo>
                        <a:pt x="0" y="13"/>
                        <a:pt x="17" y="2"/>
                        <a:pt x="19" y="1"/>
                      </a:cubicBezTo>
                      <a:cubicBezTo>
                        <a:pt x="21" y="1"/>
                        <a:pt x="25" y="0"/>
                        <a:pt x="30" y="2"/>
                      </a:cubicBezTo>
                      <a:cubicBezTo>
                        <a:pt x="36" y="5"/>
                        <a:pt x="50" y="13"/>
                        <a:pt x="50" y="13"/>
                      </a:cubicBezTo>
                      <a:lnTo>
                        <a:pt x="0" y="13"/>
                      </a:lnTo>
                      <a:close/>
                    </a:path>
                  </a:pathLst>
                </a:custGeom>
                <a:solidFill>
                  <a:srgbClr val="778C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41" name="Group 40">
                <a:extLst>
                  <a:ext uri="{FF2B5EF4-FFF2-40B4-BE49-F238E27FC236}">
                    <a16:creationId xmlns:a16="http://schemas.microsoft.com/office/drawing/2014/main" id="{679EFA1C-2AB8-4930-933F-9520243505EE}"/>
                  </a:ext>
                </a:extLst>
              </p:cNvPr>
              <p:cNvGrpSpPr/>
              <p:nvPr/>
            </p:nvGrpSpPr>
            <p:grpSpPr>
              <a:xfrm>
                <a:off x="2083139" y="6582204"/>
                <a:ext cx="251047" cy="319365"/>
                <a:chOff x="-26114375" y="3430588"/>
                <a:chExt cx="484187" cy="615950"/>
              </a:xfrm>
            </p:grpSpPr>
            <p:sp>
              <p:nvSpPr>
                <p:cNvPr id="42" name="Freeform 132">
                  <a:extLst>
                    <a:ext uri="{FF2B5EF4-FFF2-40B4-BE49-F238E27FC236}">
                      <a16:creationId xmlns:a16="http://schemas.microsoft.com/office/drawing/2014/main" id="{22A44D49-ECFA-43B5-8760-FBADB38195FE}"/>
                    </a:ext>
                  </a:extLst>
                </p:cNvPr>
                <p:cNvSpPr>
                  <a:spLocks/>
                </p:cNvSpPr>
                <p:nvPr/>
              </p:nvSpPr>
              <p:spPr bwMode="auto">
                <a:xfrm>
                  <a:off x="-25938163" y="3430588"/>
                  <a:ext cx="307975" cy="517525"/>
                </a:xfrm>
                <a:custGeom>
                  <a:avLst/>
                  <a:gdLst>
                    <a:gd name="T0" fmla="*/ 1 w 82"/>
                    <a:gd name="T1" fmla="*/ 52 h 138"/>
                    <a:gd name="T2" fmla="*/ 38 w 82"/>
                    <a:gd name="T3" fmla="*/ 13 h 138"/>
                    <a:gd name="T4" fmla="*/ 82 w 82"/>
                    <a:gd name="T5" fmla="*/ 0 h 138"/>
                    <a:gd name="T6" fmla="*/ 6 w 82"/>
                    <a:gd name="T7" fmla="*/ 71 h 138"/>
                    <a:gd name="T8" fmla="*/ 6 w 82"/>
                    <a:gd name="T9" fmla="*/ 138 h 138"/>
                    <a:gd name="T10" fmla="*/ 0 w 82"/>
                    <a:gd name="T11" fmla="*/ 138 h 138"/>
                    <a:gd name="T12" fmla="*/ 1 w 82"/>
                    <a:gd name="T13" fmla="*/ 52 h 138"/>
                  </a:gdLst>
                  <a:ahLst/>
                  <a:cxnLst>
                    <a:cxn ang="0">
                      <a:pos x="T0" y="T1"/>
                    </a:cxn>
                    <a:cxn ang="0">
                      <a:pos x="T2" y="T3"/>
                    </a:cxn>
                    <a:cxn ang="0">
                      <a:pos x="T4" y="T5"/>
                    </a:cxn>
                    <a:cxn ang="0">
                      <a:pos x="T6" y="T7"/>
                    </a:cxn>
                    <a:cxn ang="0">
                      <a:pos x="T8" y="T9"/>
                    </a:cxn>
                    <a:cxn ang="0">
                      <a:pos x="T10" y="T11"/>
                    </a:cxn>
                    <a:cxn ang="0">
                      <a:pos x="T12" y="T13"/>
                    </a:cxn>
                  </a:cxnLst>
                  <a:rect l="0" t="0" r="r" b="b"/>
                  <a:pathLst>
                    <a:path w="82" h="138">
                      <a:moveTo>
                        <a:pt x="1" y="52"/>
                      </a:moveTo>
                      <a:cubicBezTo>
                        <a:pt x="1" y="27"/>
                        <a:pt x="23" y="13"/>
                        <a:pt x="38" y="13"/>
                      </a:cubicBezTo>
                      <a:cubicBezTo>
                        <a:pt x="66" y="13"/>
                        <a:pt x="82" y="0"/>
                        <a:pt x="82" y="0"/>
                      </a:cubicBezTo>
                      <a:cubicBezTo>
                        <a:pt x="71" y="92"/>
                        <a:pt x="17" y="77"/>
                        <a:pt x="6" y="71"/>
                      </a:cubicBezTo>
                      <a:cubicBezTo>
                        <a:pt x="6" y="138"/>
                        <a:pt x="6" y="138"/>
                        <a:pt x="6" y="138"/>
                      </a:cubicBezTo>
                      <a:cubicBezTo>
                        <a:pt x="0" y="138"/>
                        <a:pt x="0" y="138"/>
                        <a:pt x="0" y="138"/>
                      </a:cubicBezTo>
                      <a:cubicBezTo>
                        <a:pt x="0" y="138"/>
                        <a:pt x="1" y="58"/>
                        <a:pt x="1" y="52"/>
                      </a:cubicBezTo>
                      <a:close/>
                    </a:path>
                  </a:pathLst>
                </a:custGeom>
                <a:solidFill>
                  <a:srgbClr val="B3C6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133">
                  <a:extLst>
                    <a:ext uri="{FF2B5EF4-FFF2-40B4-BE49-F238E27FC236}">
                      <a16:creationId xmlns:a16="http://schemas.microsoft.com/office/drawing/2014/main" id="{2759149E-E94C-40EA-AFD1-73697AD1A997}"/>
                    </a:ext>
                  </a:extLst>
                </p:cNvPr>
                <p:cNvSpPr>
                  <a:spLocks/>
                </p:cNvSpPr>
                <p:nvPr/>
              </p:nvSpPr>
              <p:spPr bwMode="auto">
                <a:xfrm>
                  <a:off x="-26114375" y="3944938"/>
                  <a:ext cx="376238" cy="101600"/>
                </a:xfrm>
                <a:custGeom>
                  <a:avLst/>
                  <a:gdLst>
                    <a:gd name="T0" fmla="*/ 0 w 100"/>
                    <a:gd name="T1" fmla="*/ 27 h 27"/>
                    <a:gd name="T2" fmla="*/ 38 w 100"/>
                    <a:gd name="T3" fmla="*/ 4 h 27"/>
                    <a:gd name="T4" fmla="*/ 60 w 100"/>
                    <a:gd name="T5" fmla="*/ 6 h 27"/>
                    <a:gd name="T6" fmla="*/ 100 w 100"/>
                    <a:gd name="T7" fmla="*/ 27 h 27"/>
                    <a:gd name="T8" fmla="*/ 0 w 100"/>
                    <a:gd name="T9" fmla="*/ 27 h 27"/>
                  </a:gdLst>
                  <a:ahLst/>
                  <a:cxnLst>
                    <a:cxn ang="0">
                      <a:pos x="T0" y="T1"/>
                    </a:cxn>
                    <a:cxn ang="0">
                      <a:pos x="T2" y="T3"/>
                    </a:cxn>
                    <a:cxn ang="0">
                      <a:pos x="T4" y="T5"/>
                    </a:cxn>
                    <a:cxn ang="0">
                      <a:pos x="T6" y="T7"/>
                    </a:cxn>
                    <a:cxn ang="0">
                      <a:pos x="T8" y="T9"/>
                    </a:cxn>
                  </a:cxnLst>
                  <a:rect l="0" t="0" r="r" b="b"/>
                  <a:pathLst>
                    <a:path w="100" h="27">
                      <a:moveTo>
                        <a:pt x="0" y="27"/>
                      </a:moveTo>
                      <a:cubicBezTo>
                        <a:pt x="0" y="27"/>
                        <a:pt x="34" y="5"/>
                        <a:pt x="38" y="4"/>
                      </a:cubicBezTo>
                      <a:cubicBezTo>
                        <a:pt x="41" y="3"/>
                        <a:pt x="50" y="0"/>
                        <a:pt x="60" y="6"/>
                      </a:cubicBezTo>
                      <a:cubicBezTo>
                        <a:pt x="71" y="12"/>
                        <a:pt x="100" y="27"/>
                        <a:pt x="100" y="27"/>
                      </a:cubicBezTo>
                      <a:lnTo>
                        <a:pt x="0" y="27"/>
                      </a:lnTo>
                      <a:close/>
                    </a:path>
                  </a:pathLst>
                </a:custGeom>
                <a:solidFill>
                  <a:srgbClr val="778C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26" name="Group 25">
              <a:extLst>
                <a:ext uri="{FF2B5EF4-FFF2-40B4-BE49-F238E27FC236}">
                  <a16:creationId xmlns:a16="http://schemas.microsoft.com/office/drawing/2014/main" id="{E23FC56D-435D-415A-BA86-D0C68F991820}"/>
                </a:ext>
              </a:extLst>
            </p:cNvPr>
            <p:cNvGrpSpPr/>
            <p:nvPr/>
          </p:nvGrpSpPr>
          <p:grpSpPr>
            <a:xfrm flipH="1">
              <a:off x="5724861" y="1794281"/>
              <a:ext cx="3300680" cy="3085202"/>
              <a:chOff x="366056" y="2853371"/>
              <a:chExt cx="3300680" cy="3085202"/>
            </a:xfrm>
          </p:grpSpPr>
          <p:sp>
            <p:nvSpPr>
              <p:cNvPr id="27" name="Freeform 17">
                <a:extLst>
                  <a:ext uri="{FF2B5EF4-FFF2-40B4-BE49-F238E27FC236}">
                    <a16:creationId xmlns:a16="http://schemas.microsoft.com/office/drawing/2014/main" id="{568072DD-3380-472C-9DBF-823DBC50AA6B}"/>
                  </a:ext>
                </a:extLst>
              </p:cNvPr>
              <p:cNvSpPr>
                <a:spLocks/>
              </p:cNvSpPr>
              <p:nvPr/>
            </p:nvSpPr>
            <p:spPr bwMode="auto">
              <a:xfrm>
                <a:off x="995915" y="5363965"/>
                <a:ext cx="2038752" cy="574608"/>
              </a:xfrm>
              <a:custGeom>
                <a:avLst/>
                <a:gdLst>
                  <a:gd name="T0" fmla="*/ 1513 w 1560"/>
                  <a:gd name="T1" fmla="*/ 26 h 440"/>
                  <a:gd name="T2" fmla="*/ 48 w 1560"/>
                  <a:gd name="T3" fmla="*/ 19 h 440"/>
                  <a:gd name="T4" fmla="*/ 19 w 1560"/>
                  <a:gd name="T5" fmla="*/ 48 h 440"/>
                  <a:gd name="T6" fmla="*/ 1542 w 1560"/>
                  <a:gd name="T7" fmla="*/ 55 h 440"/>
                  <a:gd name="T8" fmla="*/ 1513 w 1560"/>
                  <a:gd name="T9" fmla="*/ 26 h 440"/>
                </a:gdLst>
                <a:ahLst/>
                <a:cxnLst>
                  <a:cxn ang="0">
                    <a:pos x="T0" y="T1"/>
                  </a:cxn>
                  <a:cxn ang="0">
                    <a:pos x="T2" y="T3"/>
                  </a:cxn>
                  <a:cxn ang="0">
                    <a:pos x="T4" y="T5"/>
                  </a:cxn>
                  <a:cxn ang="0">
                    <a:pos x="T6" y="T7"/>
                  </a:cxn>
                  <a:cxn ang="0">
                    <a:pos x="T8" y="T9"/>
                  </a:cxn>
                </a:cxnLst>
                <a:rect l="0" t="0" r="r" b="b"/>
                <a:pathLst>
                  <a:path w="1560" h="440">
                    <a:moveTo>
                      <a:pt x="1513" y="26"/>
                    </a:moveTo>
                    <a:cubicBezTo>
                      <a:pt x="1138" y="391"/>
                      <a:pt x="420" y="395"/>
                      <a:pt x="48" y="19"/>
                    </a:cubicBezTo>
                    <a:cubicBezTo>
                      <a:pt x="29" y="0"/>
                      <a:pt x="0" y="29"/>
                      <a:pt x="19" y="48"/>
                    </a:cubicBezTo>
                    <a:cubicBezTo>
                      <a:pt x="407" y="440"/>
                      <a:pt x="1151" y="435"/>
                      <a:pt x="1542" y="55"/>
                    </a:cubicBezTo>
                    <a:cubicBezTo>
                      <a:pt x="1560" y="37"/>
                      <a:pt x="1531" y="8"/>
                      <a:pt x="1513" y="26"/>
                    </a:cubicBezTo>
                    <a:close/>
                  </a:path>
                </a:pathLst>
              </a:custGeom>
              <a:solidFill>
                <a:srgbClr val="DCEEF1">
                  <a:alpha val="56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18">
                <a:extLst>
                  <a:ext uri="{FF2B5EF4-FFF2-40B4-BE49-F238E27FC236}">
                    <a16:creationId xmlns:a16="http://schemas.microsoft.com/office/drawing/2014/main" id="{35EA65CE-0194-495E-8493-252FBA54F292}"/>
                  </a:ext>
                </a:extLst>
              </p:cNvPr>
              <p:cNvSpPr>
                <a:spLocks/>
              </p:cNvSpPr>
              <p:nvPr/>
            </p:nvSpPr>
            <p:spPr bwMode="auto">
              <a:xfrm>
                <a:off x="1221890" y="5249043"/>
                <a:ext cx="1600614" cy="430956"/>
              </a:xfrm>
              <a:custGeom>
                <a:avLst/>
                <a:gdLst>
                  <a:gd name="T0" fmla="*/ 1176 w 1225"/>
                  <a:gd name="T1" fmla="*/ 17 h 330"/>
                  <a:gd name="T2" fmla="*/ 49 w 1225"/>
                  <a:gd name="T3" fmla="*/ 21 h 330"/>
                  <a:gd name="T4" fmla="*/ 20 w 1225"/>
                  <a:gd name="T5" fmla="*/ 50 h 330"/>
                  <a:gd name="T6" fmla="*/ 1205 w 1225"/>
                  <a:gd name="T7" fmla="*/ 46 h 330"/>
                  <a:gd name="T8" fmla="*/ 1176 w 1225"/>
                  <a:gd name="T9" fmla="*/ 17 h 330"/>
                </a:gdLst>
                <a:ahLst/>
                <a:cxnLst>
                  <a:cxn ang="0">
                    <a:pos x="T0" y="T1"/>
                  </a:cxn>
                  <a:cxn ang="0">
                    <a:pos x="T2" y="T3"/>
                  </a:cxn>
                  <a:cxn ang="0">
                    <a:pos x="T4" y="T5"/>
                  </a:cxn>
                  <a:cxn ang="0">
                    <a:pos x="T6" y="T7"/>
                  </a:cxn>
                  <a:cxn ang="0">
                    <a:pos x="T8" y="T9"/>
                  </a:cxn>
                </a:cxnLst>
                <a:rect l="0" t="0" r="r" b="b"/>
                <a:pathLst>
                  <a:path w="1225" h="330">
                    <a:moveTo>
                      <a:pt x="1176" y="17"/>
                    </a:moveTo>
                    <a:cubicBezTo>
                      <a:pt x="878" y="267"/>
                      <a:pt x="347" y="286"/>
                      <a:pt x="49" y="21"/>
                    </a:cubicBezTo>
                    <a:cubicBezTo>
                      <a:pt x="29" y="3"/>
                      <a:pt x="0" y="32"/>
                      <a:pt x="20" y="50"/>
                    </a:cubicBezTo>
                    <a:cubicBezTo>
                      <a:pt x="335" y="330"/>
                      <a:pt x="889" y="311"/>
                      <a:pt x="1205" y="46"/>
                    </a:cubicBezTo>
                    <a:cubicBezTo>
                      <a:pt x="1225" y="29"/>
                      <a:pt x="1196" y="0"/>
                      <a:pt x="1176" y="17"/>
                    </a:cubicBezTo>
                    <a:close/>
                  </a:path>
                </a:pathLst>
              </a:custGeom>
              <a:solidFill>
                <a:srgbClr val="DCEEF1">
                  <a:alpha val="56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19">
                <a:extLst>
                  <a:ext uri="{FF2B5EF4-FFF2-40B4-BE49-F238E27FC236}">
                    <a16:creationId xmlns:a16="http://schemas.microsoft.com/office/drawing/2014/main" id="{8DC2B101-82AA-40FD-9147-6881B856A8A4}"/>
                  </a:ext>
                </a:extLst>
              </p:cNvPr>
              <p:cNvSpPr>
                <a:spLocks/>
              </p:cNvSpPr>
              <p:nvPr/>
            </p:nvSpPr>
            <p:spPr bwMode="auto">
              <a:xfrm>
                <a:off x="1445103" y="5145725"/>
                <a:ext cx="1133193" cy="264099"/>
              </a:xfrm>
              <a:custGeom>
                <a:avLst/>
                <a:gdLst>
                  <a:gd name="T0" fmla="*/ 824 w 867"/>
                  <a:gd name="T1" fmla="*/ 15 h 202"/>
                  <a:gd name="T2" fmla="*/ 43 w 867"/>
                  <a:gd name="T3" fmla="*/ 23 h 202"/>
                  <a:gd name="T4" fmla="*/ 23 w 867"/>
                  <a:gd name="T5" fmla="*/ 58 h 202"/>
                  <a:gd name="T6" fmla="*/ 845 w 867"/>
                  <a:gd name="T7" fmla="*/ 50 h 202"/>
                  <a:gd name="T8" fmla="*/ 824 w 867"/>
                  <a:gd name="T9" fmla="*/ 15 h 202"/>
                </a:gdLst>
                <a:ahLst/>
                <a:cxnLst>
                  <a:cxn ang="0">
                    <a:pos x="T0" y="T1"/>
                  </a:cxn>
                  <a:cxn ang="0">
                    <a:pos x="T2" y="T3"/>
                  </a:cxn>
                  <a:cxn ang="0">
                    <a:pos x="T4" y="T5"/>
                  </a:cxn>
                  <a:cxn ang="0">
                    <a:pos x="T6" y="T7"/>
                  </a:cxn>
                  <a:cxn ang="0">
                    <a:pos x="T8" y="T9"/>
                  </a:cxn>
                </a:cxnLst>
                <a:rect l="0" t="0" r="r" b="b"/>
                <a:pathLst>
                  <a:path w="867" h="202">
                    <a:moveTo>
                      <a:pt x="824" y="15"/>
                    </a:moveTo>
                    <a:cubicBezTo>
                      <a:pt x="603" y="159"/>
                      <a:pt x="270" y="160"/>
                      <a:pt x="43" y="23"/>
                    </a:cubicBezTo>
                    <a:cubicBezTo>
                      <a:pt x="21" y="9"/>
                      <a:pt x="0" y="45"/>
                      <a:pt x="23" y="58"/>
                    </a:cubicBezTo>
                    <a:cubicBezTo>
                      <a:pt x="261" y="202"/>
                      <a:pt x="612" y="202"/>
                      <a:pt x="845" y="50"/>
                    </a:cubicBezTo>
                    <a:cubicBezTo>
                      <a:pt x="867" y="36"/>
                      <a:pt x="846" y="0"/>
                      <a:pt x="824" y="15"/>
                    </a:cubicBezTo>
                    <a:close/>
                  </a:path>
                </a:pathLst>
              </a:custGeom>
              <a:solidFill>
                <a:srgbClr val="DCEEF1">
                  <a:alpha val="56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20">
                <a:extLst>
                  <a:ext uri="{FF2B5EF4-FFF2-40B4-BE49-F238E27FC236}">
                    <a16:creationId xmlns:a16="http://schemas.microsoft.com/office/drawing/2014/main" id="{48F9C26A-338D-4167-82C7-ADC946A7DF9F}"/>
                  </a:ext>
                </a:extLst>
              </p:cNvPr>
              <p:cNvSpPr>
                <a:spLocks/>
              </p:cNvSpPr>
              <p:nvPr/>
            </p:nvSpPr>
            <p:spPr bwMode="auto">
              <a:xfrm>
                <a:off x="366056" y="2857239"/>
                <a:ext cx="1266347" cy="1728244"/>
              </a:xfrm>
              <a:custGeom>
                <a:avLst/>
                <a:gdLst>
                  <a:gd name="T0" fmla="*/ 165 w 969"/>
                  <a:gd name="T1" fmla="*/ 1287 h 1323"/>
                  <a:gd name="T2" fmla="*/ 943 w 969"/>
                  <a:gd name="T3" fmla="*/ 45 h 1323"/>
                  <a:gd name="T4" fmla="*/ 932 w 969"/>
                  <a:gd name="T5" fmla="*/ 6 h 1323"/>
                  <a:gd name="T6" fmla="*/ 125 w 969"/>
                  <a:gd name="T7" fmla="*/ 1298 h 1323"/>
                  <a:gd name="T8" fmla="*/ 165 w 969"/>
                  <a:gd name="T9" fmla="*/ 1287 h 1323"/>
                </a:gdLst>
                <a:ahLst/>
                <a:cxnLst>
                  <a:cxn ang="0">
                    <a:pos x="T0" y="T1"/>
                  </a:cxn>
                  <a:cxn ang="0">
                    <a:pos x="T2" y="T3"/>
                  </a:cxn>
                  <a:cxn ang="0">
                    <a:pos x="T4" y="T5"/>
                  </a:cxn>
                  <a:cxn ang="0">
                    <a:pos x="T6" y="T7"/>
                  </a:cxn>
                  <a:cxn ang="0">
                    <a:pos x="T8" y="T9"/>
                  </a:cxn>
                </a:cxnLst>
                <a:rect l="0" t="0" r="r" b="b"/>
                <a:pathLst>
                  <a:path w="969" h="1323">
                    <a:moveTo>
                      <a:pt x="165" y="1287"/>
                    </a:moveTo>
                    <a:cubicBezTo>
                      <a:pt x="45" y="773"/>
                      <a:pt x="421" y="159"/>
                      <a:pt x="943" y="45"/>
                    </a:cubicBezTo>
                    <a:cubicBezTo>
                      <a:pt x="969" y="40"/>
                      <a:pt x="958" y="0"/>
                      <a:pt x="932" y="6"/>
                    </a:cubicBezTo>
                    <a:cubicBezTo>
                      <a:pt x="387" y="125"/>
                      <a:pt x="0" y="763"/>
                      <a:pt x="125" y="1298"/>
                    </a:cubicBezTo>
                    <a:cubicBezTo>
                      <a:pt x="131" y="1323"/>
                      <a:pt x="171" y="1312"/>
                      <a:pt x="165" y="1287"/>
                    </a:cubicBezTo>
                    <a:close/>
                  </a:path>
                </a:pathLst>
              </a:custGeom>
              <a:solidFill>
                <a:srgbClr val="DCEEF1">
                  <a:alpha val="56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21">
                <a:extLst>
                  <a:ext uri="{FF2B5EF4-FFF2-40B4-BE49-F238E27FC236}">
                    <a16:creationId xmlns:a16="http://schemas.microsoft.com/office/drawing/2014/main" id="{72B66BF6-C51E-498E-8BD8-5DE1E8C5D32D}"/>
                  </a:ext>
                </a:extLst>
              </p:cNvPr>
              <p:cNvSpPr>
                <a:spLocks/>
              </p:cNvSpPr>
              <p:nvPr/>
            </p:nvSpPr>
            <p:spPr bwMode="auto">
              <a:xfrm>
                <a:off x="662752" y="3108077"/>
                <a:ext cx="944788" cy="1363589"/>
              </a:xfrm>
              <a:custGeom>
                <a:avLst/>
                <a:gdLst>
                  <a:gd name="T0" fmla="*/ 107 w 723"/>
                  <a:gd name="T1" fmla="*/ 1007 h 1044"/>
                  <a:gd name="T2" fmla="*/ 697 w 723"/>
                  <a:gd name="T3" fmla="*/ 47 h 1044"/>
                  <a:gd name="T4" fmla="*/ 686 w 723"/>
                  <a:gd name="T5" fmla="*/ 7 h 1044"/>
                  <a:gd name="T6" fmla="*/ 68 w 723"/>
                  <a:gd name="T7" fmla="*/ 1018 h 1044"/>
                  <a:gd name="T8" fmla="*/ 107 w 723"/>
                  <a:gd name="T9" fmla="*/ 1007 h 1044"/>
                </a:gdLst>
                <a:ahLst/>
                <a:cxnLst>
                  <a:cxn ang="0">
                    <a:pos x="T0" y="T1"/>
                  </a:cxn>
                  <a:cxn ang="0">
                    <a:pos x="T2" y="T3"/>
                  </a:cxn>
                  <a:cxn ang="0">
                    <a:pos x="T4" y="T5"/>
                  </a:cxn>
                  <a:cxn ang="0">
                    <a:pos x="T6" y="T7"/>
                  </a:cxn>
                  <a:cxn ang="0">
                    <a:pos x="T8" y="T9"/>
                  </a:cxn>
                </a:cxnLst>
                <a:rect l="0" t="0" r="r" b="b"/>
                <a:pathLst>
                  <a:path w="723" h="1044">
                    <a:moveTo>
                      <a:pt x="107" y="1007"/>
                    </a:moveTo>
                    <a:cubicBezTo>
                      <a:pt x="43" y="618"/>
                      <a:pt x="309" y="156"/>
                      <a:pt x="697" y="47"/>
                    </a:cubicBezTo>
                    <a:cubicBezTo>
                      <a:pt x="723" y="40"/>
                      <a:pt x="712" y="0"/>
                      <a:pt x="686" y="7"/>
                    </a:cubicBezTo>
                    <a:cubicBezTo>
                      <a:pt x="275" y="123"/>
                      <a:pt x="0" y="607"/>
                      <a:pt x="68" y="1018"/>
                    </a:cubicBezTo>
                    <a:cubicBezTo>
                      <a:pt x="72" y="1044"/>
                      <a:pt x="111" y="1033"/>
                      <a:pt x="107" y="1007"/>
                    </a:cubicBezTo>
                    <a:close/>
                  </a:path>
                </a:pathLst>
              </a:custGeom>
              <a:solidFill>
                <a:srgbClr val="DCEEF1">
                  <a:alpha val="56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Freeform 22">
                <a:extLst>
                  <a:ext uri="{FF2B5EF4-FFF2-40B4-BE49-F238E27FC236}">
                    <a16:creationId xmlns:a16="http://schemas.microsoft.com/office/drawing/2014/main" id="{8596A8E5-21E4-4FA7-AC3B-C95CB0B43853}"/>
                  </a:ext>
                </a:extLst>
              </p:cNvPr>
              <p:cNvSpPr>
                <a:spLocks/>
              </p:cNvSpPr>
              <p:nvPr/>
            </p:nvSpPr>
            <p:spPr bwMode="auto">
              <a:xfrm>
                <a:off x="942322" y="3344550"/>
                <a:ext cx="633726" cy="967993"/>
              </a:xfrm>
              <a:custGeom>
                <a:avLst/>
                <a:gdLst>
                  <a:gd name="T0" fmla="*/ 57 w 485"/>
                  <a:gd name="T1" fmla="*/ 715 h 741"/>
                  <a:gd name="T2" fmla="*/ 462 w 485"/>
                  <a:gd name="T3" fmla="*/ 47 h 741"/>
                  <a:gd name="T4" fmla="*/ 441 w 485"/>
                  <a:gd name="T5" fmla="*/ 11 h 741"/>
                  <a:gd name="T6" fmla="*/ 16 w 485"/>
                  <a:gd name="T7" fmla="*/ 715 h 741"/>
                  <a:gd name="T8" fmla="*/ 57 w 485"/>
                  <a:gd name="T9" fmla="*/ 715 h 741"/>
                </a:gdLst>
                <a:ahLst/>
                <a:cxnLst>
                  <a:cxn ang="0">
                    <a:pos x="T0" y="T1"/>
                  </a:cxn>
                  <a:cxn ang="0">
                    <a:pos x="T2" y="T3"/>
                  </a:cxn>
                  <a:cxn ang="0">
                    <a:pos x="T4" y="T5"/>
                  </a:cxn>
                  <a:cxn ang="0">
                    <a:pos x="T6" y="T7"/>
                  </a:cxn>
                  <a:cxn ang="0">
                    <a:pos x="T8" y="T9"/>
                  </a:cxn>
                </a:cxnLst>
                <a:rect l="0" t="0" r="r" b="b"/>
                <a:pathLst>
                  <a:path w="485" h="741">
                    <a:moveTo>
                      <a:pt x="57" y="715"/>
                    </a:moveTo>
                    <a:cubicBezTo>
                      <a:pt x="42" y="449"/>
                      <a:pt x="219" y="160"/>
                      <a:pt x="462" y="47"/>
                    </a:cubicBezTo>
                    <a:cubicBezTo>
                      <a:pt x="485" y="36"/>
                      <a:pt x="465" y="0"/>
                      <a:pt x="441" y="11"/>
                    </a:cubicBezTo>
                    <a:cubicBezTo>
                      <a:pt x="187" y="130"/>
                      <a:pt x="0" y="435"/>
                      <a:pt x="16" y="715"/>
                    </a:cubicBezTo>
                    <a:cubicBezTo>
                      <a:pt x="17" y="741"/>
                      <a:pt x="58" y="741"/>
                      <a:pt x="57" y="715"/>
                    </a:cubicBezTo>
                    <a:close/>
                  </a:path>
                </a:pathLst>
              </a:custGeom>
              <a:solidFill>
                <a:srgbClr val="DCEEF1">
                  <a:alpha val="56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Freeform 23">
                <a:extLst>
                  <a:ext uri="{FF2B5EF4-FFF2-40B4-BE49-F238E27FC236}">
                    <a16:creationId xmlns:a16="http://schemas.microsoft.com/office/drawing/2014/main" id="{251E4406-416E-4C2B-B78D-CFC35A81B4D9}"/>
                  </a:ext>
                </a:extLst>
              </p:cNvPr>
              <p:cNvSpPr>
                <a:spLocks/>
              </p:cNvSpPr>
              <p:nvPr/>
            </p:nvSpPr>
            <p:spPr bwMode="auto">
              <a:xfrm>
                <a:off x="2408677" y="2853371"/>
                <a:ext cx="1258059" cy="1735978"/>
              </a:xfrm>
              <a:custGeom>
                <a:avLst/>
                <a:gdLst>
                  <a:gd name="T0" fmla="*/ 835 w 963"/>
                  <a:gd name="T1" fmla="*/ 1303 h 1329"/>
                  <a:gd name="T2" fmla="*/ 37 w 963"/>
                  <a:gd name="T3" fmla="*/ 6 h 1329"/>
                  <a:gd name="T4" fmla="*/ 26 w 963"/>
                  <a:gd name="T5" fmla="*/ 46 h 1329"/>
                  <a:gd name="T6" fmla="*/ 795 w 963"/>
                  <a:gd name="T7" fmla="*/ 1293 h 1329"/>
                  <a:gd name="T8" fmla="*/ 835 w 963"/>
                  <a:gd name="T9" fmla="*/ 1303 h 1329"/>
                </a:gdLst>
                <a:ahLst/>
                <a:cxnLst>
                  <a:cxn ang="0">
                    <a:pos x="T0" y="T1"/>
                  </a:cxn>
                  <a:cxn ang="0">
                    <a:pos x="T2" y="T3"/>
                  </a:cxn>
                  <a:cxn ang="0">
                    <a:pos x="T4" y="T5"/>
                  </a:cxn>
                  <a:cxn ang="0">
                    <a:pos x="T6" y="T7"/>
                  </a:cxn>
                  <a:cxn ang="0">
                    <a:pos x="T8" y="T9"/>
                  </a:cxn>
                </a:cxnLst>
                <a:rect l="0" t="0" r="r" b="b"/>
                <a:pathLst>
                  <a:path w="963" h="1329">
                    <a:moveTo>
                      <a:pt x="835" y="1303"/>
                    </a:moveTo>
                    <a:cubicBezTo>
                      <a:pt x="963" y="769"/>
                      <a:pt x="581" y="129"/>
                      <a:pt x="37" y="6"/>
                    </a:cubicBezTo>
                    <a:cubicBezTo>
                      <a:pt x="11" y="0"/>
                      <a:pt x="0" y="40"/>
                      <a:pt x="26" y="46"/>
                    </a:cubicBezTo>
                    <a:cubicBezTo>
                      <a:pt x="548" y="163"/>
                      <a:pt x="919" y="780"/>
                      <a:pt x="795" y="1293"/>
                    </a:cubicBezTo>
                    <a:cubicBezTo>
                      <a:pt x="789" y="1318"/>
                      <a:pt x="828" y="1329"/>
                      <a:pt x="835" y="1303"/>
                    </a:cubicBezTo>
                    <a:close/>
                  </a:path>
                </a:pathLst>
              </a:custGeom>
              <a:solidFill>
                <a:srgbClr val="DCEEF1">
                  <a:alpha val="56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24">
                <a:extLst>
                  <a:ext uri="{FF2B5EF4-FFF2-40B4-BE49-F238E27FC236}">
                    <a16:creationId xmlns:a16="http://schemas.microsoft.com/office/drawing/2014/main" id="{61DFBC72-5779-47D8-85B2-D6C07D06F81B}"/>
                  </a:ext>
                </a:extLst>
              </p:cNvPr>
              <p:cNvSpPr>
                <a:spLocks/>
              </p:cNvSpPr>
              <p:nvPr/>
            </p:nvSpPr>
            <p:spPr bwMode="auto">
              <a:xfrm>
                <a:off x="2431881" y="3104210"/>
                <a:ext cx="938158" cy="1369114"/>
              </a:xfrm>
              <a:custGeom>
                <a:avLst/>
                <a:gdLst>
                  <a:gd name="T0" fmla="*/ 648 w 718"/>
                  <a:gd name="T1" fmla="*/ 1022 h 1048"/>
                  <a:gd name="T2" fmla="*/ 36 w 718"/>
                  <a:gd name="T3" fmla="*/ 8 h 1048"/>
                  <a:gd name="T4" fmla="*/ 25 w 718"/>
                  <a:gd name="T5" fmla="*/ 47 h 1048"/>
                  <a:gd name="T6" fmla="*/ 609 w 718"/>
                  <a:gd name="T7" fmla="*/ 1011 h 1048"/>
                  <a:gd name="T8" fmla="*/ 648 w 718"/>
                  <a:gd name="T9" fmla="*/ 1022 h 1048"/>
                </a:gdLst>
                <a:ahLst/>
                <a:cxnLst>
                  <a:cxn ang="0">
                    <a:pos x="T0" y="T1"/>
                  </a:cxn>
                  <a:cxn ang="0">
                    <a:pos x="T2" y="T3"/>
                  </a:cxn>
                  <a:cxn ang="0">
                    <a:pos x="T4" y="T5"/>
                  </a:cxn>
                  <a:cxn ang="0">
                    <a:pos x="T6" y="T7"/>
                  </a:cxn>
                  <a:cxn ang="0">
                    <a:pos x="T8" y="T9"/>
                  </a:cxn>
                </a:cxnLst>
                <a:rect l="0" t="0" r="r" b="b"/>
                <a:pathLst>
                  <a:path w="718" h="1048">
                    <a:moveTo>
                      <a:pt x="648" y="1022"/>
                    </a:moveTo>
                    <a:cubicBezTo>
                      <a:pt x="718" y="612"/>
                      <a:pt x="447" y="126"/>
                      <a:pt x="36" y="8"/>
                    </a:cubicBezTo>
                    <a:cubicBezTo>
                      <a:pt x="11" y="0"/>
                      <a:pt x="0" y="40"/>
                      <a:pt x="25" y="47"/>
                    </a:cubicBezTo>
                    <a:cubicBezTo>
                      <a:pt x="413" y="159"/>
                      <a:pt x="675" y="623"/>
                      <a:pt x="609" y="1011"/>
                    </a:cubicBezTo>
                    <a:cubicBezTo>
                      <a:pt x="604" y="1037"/>
                      <a:pt x="644" y="1048"/>
                      <a:pt x="648" y="1022"/>
                    </a:cubicBezTo>
                    <a:close/>
                  </a:path>
                </a:pathLst>
              </a:custGeom>
              <a:solidFill>
                <a:srgbClr val="DCEEF1">
                  <a:alpha val="56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Freeform 25">
                <a:extLst>
                  <a:ext uri="{FF2B5EF4-FFF2-40B4-BE49-F238E27FC236}">
                    <a16:creationId xmlns:a16="http://schemas.microsoft.com/office/drawing/2014/main" id="{D5FB4D7C-DCFB-4090-91BD-1ACC453E1AE6}"/>
                  </a:ext>
                </a:extLst>
              </p:cNvPr>
              <p:cNvSpPr>
                <a:spLocks/>
              </p:cNvSpPr>
              <p:nvPr/>
            </p:nvSpPr>
            <p:spPr bwMode="auto">
              <a:xfrm>
                <a:off x="2460611" y="3341789"/>
                <a:ext cx="629859" cy="971860"/>
              </a:xfrm>
              <a:custGeom>
                <a:avLst/>
                <a:gdLst>
                  <a:gd name="T0" fmla="*/ 464 w 482"/>
                  <a:gd name="T1" fmla="*/ 717 h 744"/>
                  <a:gd name="T2" fmla="*/ 44 w 482"/>
                  <a:gd name="T3" fmla="*/ 11 h 744"/>
                  <a:gd name="T4" fmla="*/ 24 w 482"/>
                  <a:gd name="T5" fmla="*/ 46 h 744"/>
                  <a:gd name="T6" fmla="*/ 424 w 482"/>
                  <a:gd name="T7" fmla="*/ 717 h 744"/>
                  <a:gd name="T8" fmla="*/ 464 w 482"/>
                  <a:gd name="T9" fmla="*/ 717 h 744"/>
                </a:gdLst>
                <a:ahLst/>
                <a:cxnLst>
                  <a:cxn ang="0">
                    <a:pos x="T0" y="T1"/>
                  </a:cxn>
                  <a:cxn ang="0">
                    <a:pos x="T2" y="T3"/>
                  </a:cxn>
                  <a:cxn ang="0">
                    <a:pos x="T4" y="T5"/>
                  </a:cxn>
                  <a:cxn ang="0">
                    <a:pos x="T6" y="T7"/>
                  </a:cxn>
                  <a:cxn ang="0">
                    <a:pos x="T8" y="T9"/>
                  </a:cxn>
                </a:cxnLst>
                <a:rect l="0" t="0" r="r" b="b"/>
                <a:pathLst>
                  <a:path w="482" h="744">
                    <a:moveTo>
                      <a:pt x="464" y="717"/>
                    </a:moveTo>
                    <a:cubicBezTo>
                      <a:pt x="482" y="438"/>
                      <a:pt x="298" y="132"/>
                      <a:pt x="44" y="11"/>
                    </a:cubicBezTo>
                    <a:cubicBezTo>
                      <a:pt x="21" y="0"/>
                      <a:pt x="0" y="35"/>
                      <a:pt x="24" y="46"/>
                    </a:cubicBezTo>
                    <a:cubicBezTo>
                      <a:pt x="265" y="161"/>
                      <a:pt x="440" y="451"/>
                      <a:pt x="424" y="717"/>
                    </a:cubicBezTo>
                    <a:cubicBezTo>
                      <a:pt x="422" y="744"/>
                      <a:pt x="463" y="744"/>
                      <a:pt x="464" y="717"/>
                    </a:cubicBezTo>
                    <a:close/>
                  </a:path>
                </a:pathLst>
              </a:custGeom>
              <a:solidFill>
                <a:srgbClr val="DCEEF1">
                  <a:alpha val="56000"/>
                </a:srgbClr>
              </a:solidFill>
              <a:ln>
                <a:noFill/>
              </a:ln>
            </p:spPr>
            <p:txBody>
              <a:bodyPr vert="horz" wrap="square" lIns="91440" tIns="45720" rIns="91440" bIns="45720" numCol="1" anchor="t" anchorCtr="0" compatLnSpc="1">
                <a:prstTxWarp prst="textNoShape">
                  <a:avLst/>
                </a:prstTxWarp>
              </a:bodyPr>
              <a:lstStyle/>
              <a:p>
                <a:endParaRPr lang="en-US"/>
              </a:p>
            </p:txBody>
          </p:sp>
        </p:grpSp>
      </p:grpSp>
      <p:sp>
        <p:nvSpPr>
          <p:cNvPr id="59" name="Rectangle 58">
            <a:extLst>
              <a:ext uri="{FF2B5EF4-FFF2-40B4-BE49-F238E27FC236}">
                <a16:creationId xmlns:a16="http://schemas.microsoft.com/office/drawing/2014/main" id="{889322D5-0D35-41D4-9885-176C8B5FDAF6}"/>
              </a:ext>
            </a:extLst>
          </p:cNvPr>
          <p:cNvSpPr/>
          <p:nvPr/>
        </p:nvSpPr>
        <p:spPr>
          <a:xfrm>
            <a:off x="339699" y="1798485"/>
            <a:ext cx="10406959" cy="369332"/>
          </a:xfrm>
          <a:prstGeom prst="rect">
            <a:avLst/>
          </a:prstGeom>
        </p:spPr>
        <p:txBody>
          <a:bodyPr wrap="square">
            <a:spAutoFit/>
          </a:bodyPr>
          <a:lstStyle/>
          <a:p>
            <a:pPr marL="285750" indent="-285750">
              <a:buFont typeface="Arial" panose="020B0604020202020204" pitchFamily="34" charset="0"/>
              <a:buChar char="•"/>
            </a:pPr>
            <a:r>
              <a:rPr lang="en-US" sz="1600" b="1" dirty="0">
                <a:cs typeface="Calibri" panose="020F0502020204030204" pitchFamily="34" charset="0"/>
              </a:rPr>
              <a:t>The correlation coefficient between </a:t>
            </a:r>
            <a:r>
              <a:rPr lang="en-US" b="1" dirty="0">
                <a:solidFill>
                  <a:srgbClr val="2A9B18"/>
                </a:solidFill>
                <a:cs typeface="Calibri" panose="020F0502020204030204" pitchFamily="34" charset="0"/>
              </a:rPr>
              <a:t>Median Income &amp; Mean % Change in Home Values </a:t>
            </a:r>
            <a:r>
              <a:rPr lang="en-US" sz="1600" b="1" dirty="0">
                <a:cs typeface="Calibri" panose="020F0502020204030204" pitchFamily="34" charset="0"/>
              </a:rPr>
              <a:t>differs by 22%</a:t>
            </a:r>
          </a:p>
        </p:txBody>
      </p:sp>
      <p:sp>
        <p:nvSpPr>
          <p:cNvPr id="5" name="Rectangle 4">
            <a:extLst>
              <a:ext uri="{FF2B5EF4-FFF2-40B4-BE49-F238E27FC236}">
                <a16:creationId xmlns:a16="http://schemas.microsoft.com/office/drawing/2014/main" id="{701B0DC0-BCC2-48DC-8BDF-446D6B560C50}"/>
              </a:ext>
            </a:extLst>
          </p:cNvPr>
          <p:cNvSpPr/>
          <p:nvPr/>
        </p:nvSpPr>
        <p:spPr>
          <a:xfrm>
            <a:off x="137962" y="3355491"/>
            <a:ext cx="2536412" cy="584775"/>
          </a:xfrm>
          <a:prstGeom prst="rect">
            <a:avLst/>
          </a:prstGeom>
        </p:spPr>
        <p:txBody>
          <a:bodyPr wrap="square">
            <a:spAutoFit/>
          </a:bodyPr>
          <a:lstStyle/>
          <a:p>
            <a:pPr algn="ctr"/>
            <a:r>
              <a:rPr lang="en-US" sz="1600" b="1" dirty="0">
                <a:cs typeface="Calibri" panose="020F0502020204030204" pitchFamily="34" charset="0"/>
              </a:rPr>
              <a:t>Correlation of zip codes with windfarms:</a:t>
            </a:r>
          </a:p>
        </p:txBody>
      </p:sp>
      <p:sp>
        <p:nvSpPr>
          <p:cNvPr id="61" name="Rectangle 60">
            <a:extLst>
              <a:ext uri="{FF2B5EF4-FFF2-40B4-BE49-F238E27FC236}">
                <a16:creationId xmlns:a16="http://schemas.microsoft.com/office/drawing/2014/main" id="{7A063871-9AC1-42DB-A212-192E22BE74EF}"/>
              </a:ext>
            </a:extLst>
          </p:cNvPr>
          <p:cNvSpPr/>
          <p:nvPr/>
        </p:nvSpPr>
        <p:spPr>
          <a:xfrm>
            <a:off x="9242322" y="3355491"/>
            <a:ext cx="2536412" cy="584775"/>
          </a:xfrm>
          <a:prstGeom prst="rect">
            <a:avLst/>
          </a:prstGeom>
        </p:spPr>
        <p:txBody>
          <a:bodyPr wrap="square">
            <a:spAutoFit/>
          </a:bodyPr>
          <a:lstStyle/>
          <a:p>
            <a:pPr algn="ctr"/>
            <a:r>
              <a:rPr lang="en-US" sz="1600" b="1" dirty="0">
                <a:cs typeface="Calibri" panose="020F0502020204030204" pitchFamily="34" charset="0"/>
              </a:rPr>
              <a:t>Correlation of zip codes without windfarms:</a:t>
            </a:r>
          </a:p>
        </p:txBody>
      </p:sp>
      <p:sp>
        <p:nvSpPr>
          <p:cNvPr id="6" name="TextBox 5">
            <a:extLst>
              <a:ext uri="{FF2B5EF4-FFF2-40B4-BE49-F238E27FC236}">
                <a16:creationId xmlns:a16="http://schemas.microsoft.com/office/drawing/2014/main" id="{1A14420B-0A9B-434C-BD56-EFA4B52CE014}"/>
              </a:ext>
            </a:extLst>
          </p:cNvPr>
          <p:cNvSpPr txBox="1"/>
          <p:nvPr/>
        </p:nvSpPr>
        <p:spPr>
          <a:xfrm>
            <a:off x="1071347" y="4038289"/>
            <a:ext cx="587020" cy="369332"/>
          </a:xfrm>
          <a:prstGeom prst="rect">
            <a:avLst/>
          </a:prstGeom>
          <a:noFill/>
        </p:spPr>
        <p:txBody>
          <a:bodyPr wrap="none" rtlCol="0">
            <a:spAutoFit/>
          </a:bodyPr>
          <a:lstStyle/>
          <a:p>
            <a:r>
              <a:rPr lang="en-US" b="1" dirty="0">
                <a:solidFill>
                  <a:srgbClr val="2A9B18"/>
                </a:solidFill>
              </a:rPr>
              <a:t>19%</a:t>
            </a:r>
          </a:p>
        </p:txBody>
      </p:sp>
      <p:sp>
        <p:nvSpPr>
          <p:cNvPr id="62" name="TextBox 61">
            <a:extLst>
              <a:ext uri="{FF2B5EF4-FFF2-40B4-BE49-F238E27FC236}">
                <a16:creationId xmlns:a16="http://schemas.microsoft.com/office/drawing/2014/main" id="{4A3DB8FE-87A3-4FD5-9F3D-06A3DB813632}"/>
              </a:ext>
            </a:extLst>
          </p:cNvPr>
          <p:cNvSpPr txBox="1"/>
          <p:nvPr/>
        </p:nvSpPr>
        <p:spPr>
          <a:xfrm>
            <a:off x="10218621" y="4038289"/>
            <a:ext cx="587020" cy="369332"/>
          </a:xfrm>
          <a:prstGeom prst="rect">
            <a:avLst/>
          </a:prstGeom>
          <a:noFill/>
        </p:spPr>
        <p:txBody>
          <a:bodyPr wrap="none" rtlCol="0">
            <a:spAutoFit/>
          </a:bodyPr>
          <a:lstStyle/>
          <a:p>
            <a:r>
              <a:rPr lang="en-US" b="1" dirty="0">
                <a:solidFill>
                  <a:srgbClr val="2A9B18"/>
                </a:solidFill>
              </a:rPr>
              <a:t>41%</a:t>
            </a:r>
          </a:p>
        </p:txBody>
      </p:sp>
      <p:pic>
        <p:nvPicPr>
          <p:cNvPr id="60" name="Picture 59">
            <a:extLst>
              <a:ext uri="{FF2B5EF4-FFF2-40B4-BE49-F238E27FC236}">
                <a16:creationId xmlns:a16="http://schemas.microsoft.com/office/drawing/2014/main" id="{94DC9C65-AB8E-4A46-AFDC-8D58C78CB332}"/>
              </a:ext>
            </a:extLst>
          </p:cNvPr>
          <p:cNvPicPr>
            <a:picLocks noChangeAspect="1"/>
          </p:cNvPicPr>
          <p:nvPr/>
        </p:nvPicPr>
        <p:blipFill>
          <a:blip r:embed="rId2"/>
          <a:stretch>
            <a:fillRect/>
          </a:stretch>
        </p:blipFill>
        <p:spPr>
          <a:xfrm>
            <a:off x="3224979" y="2905028"/>
            <a:ext cx="5083277" cy="3355146"/>
          </a:xfrm>
          <a:prstGeom prst="rect">
            <a:avLst/>
          </a:prstGeom>
        </p:spPr>
      </p:pic>
      <p:sp>
        <p:nvSpPr>
          <p:cNvPr id="63" name="Slide Number Placeholder 2">
            <a:extLst>
              <a:ext uri="{FF2B5EF4-FFF2-40B4-BE49-F238E27FC236}">
                <a16:creationId xmlns:a16="http://schemas.microsoft.com/office/drawing/2014/main" id="{A717B782-08ED-48F9-BAAF-AED847793530}"/>
              </a:ext>
            </a:extLst>
          </p:cNvPr>
          <p:cNvSpPr>
            <a:spLocks noGrp="1"/>
          </p:cNvSpPr>
          <p:nvPr>
            <p:ph type="sldNum" sz="quarter" idx="12"/>
          </p:nvPr>
        </p:nvSpPr>
        <p:spPr>
          <a:xfrm>
            <a:off x="656167" y="6356351"/>
            <a:ext cx="2743200" cy="365125"/>
          </a:xfrm>
        </p:spPr>
        <p:txBody>
          <a:bodyPr/>
          <a:lstStyle/>
          <a:p>
            <a:fld id="{1855AA73-D913-4E8C-95D0-AE01A1CEE061}" type="slidenum">
              <a:rPr lang="en-US" altLang="en-US" smtClean="0"/>
              <a:pPr/>
              <a:t>10</a:t>
            </a:fld>
            <a:endParaRPr lang="en-US" altLang="en-US" dirty="0"/>
          </a:p>
        </p:txBody>
      </p:sp>
    </p:spTree>
    <p:extLst>
      <p:ext uri="{BB962C8B-B14F-4D97-AF65-F5344CB8AC3E}">
        <p14:creationId xmlns:p14="http://schemas.microsoft.com/office/powerpoint/2010/main" val="27049989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175DFD-D351-4F0F-BDCD-11E8CF5E7CA0}"/>
              </a:ext>
            </a:extLst>
          </p:cNvPr>
          <p:cNvSpPr>
            <a:spLocks noGrp="1"/>
          </p:cNvSpPr>
          <p:nvPr>
            <p:ph type="title"/>
          </p:nvPr>
        </p:nvSpPr>
        <p:spPr/>
        <p:txBody>
          <a:bodyPr/>
          <a:lstStyle/>
          <a:p>
            <a:r>
              <a:rPr lang="en-US" dirty="0"/>
              <a:t>Observations</a:t>
            </a:r>
            <a:br>
              <a:rPr lang="en-US" dirty="0"/>
            </a:br>
            <a:r>
              <a:rPr lang="en-US" dirty="0"/>
              <a:t>Significance</a:t>
            </a:r>
          </a:p>
        </p:txBody>
      </p:sp>
      <p:grpSp>
        <p:nvGrpSpPr>
          <p:cNvPr id="24" name="Group 23">
            <a:extLst>
              <a:ext uri="{FF2B5EF4-FFF2-40B4-BE49-F238E27FC236}">
                <a16:creationId xmlns:a16="http://schemas.microsoft.com/office/drawing/2014/main" id="{510D5079-76BF-401E-8A5A-2CEFD016FFE5}"/>
              </a:ext>
            </a:extLst>
          </p:cNvPr>
          <p:cNvGrpSpPr/>
          <p:nvPr/>
        </p:nvGrpSpPr>
        <p:grpSpPr>
          <a:xfrm>
            <a:off x="137962" y="127027"/>
            <a:ext cx="1100535" cy="1319185"/>
            <a:chOff x="5724861" y="1794281"/>
            <a:chExt cx="3300680" cy="4614769"/>
          </a:xfrm>
        </p:grpSpPr>
        <p:grpSp>
          <p:nvGrpSpPr>
            <p:cNvPr id="25" name="Group 24">
              <a:extLst>
                <a:ext uri="{FF2B5EF4-FFF2-40B4-BE49-F238E27FC236}">
                  <a16:creationId xmlns:a16="http://schemas.microsoft.com/office/drawing/2014/main" id="{550A6887-B5B8-4891-9DD3-DED2C8619BF8}"/>
                </a:ext>
              </a:extLst>
            </p:cNvPr>
            <p:cNvGrpSpPr/>
            <p:nvPr/>
          </p:nvGrpSpPr>
          <p:grpSpPr>
            <a:xfrm flipH="1">
              <a:off x="5981116" y="1943775"/>
              <a:ext cx="2791268" cy="4465275"/>
              <a:chOff x="1039555" y="2629810"/>
              <a:chExt cx="2791268" cy="4465275"/>
            </a:xfrm>
          </p:grpSpPr>
          <p:grpSp>
            <p:nvGrpSpPr>
              <p:cNvPr id="36" name="Group 35">
                <a:extLst>
                  <a:ext uri="{FF2B5EF4-FFF2-40B4-BE49-F238E27FC236}">
                    <a16:creationId xmlns:a16="http://schemas.microsoft.com/office/drawing/2014/main" id="{6C3F9F8C-96D1-4B09-AE4A-49D5DE73CAE3}"/>
                  </a:ext>
                </a:extLst>
              </p:cNvPr>
              <p:cNvGrpSpPr/>
              <p:nvPr/>
            </p:nvGrpSpPr>
            <p:grpSpPr>
              <a:xfrm>
                <a:off x="1039555" y="2629810"/>
                <a:ext cx="2791268" cy="4070324"/>
                <a:chOff x="-3621921" y="3283468"/>
                <a:chExt cx="2791268" cy="4070324"/>
              </a:xfrm>
            </p:grpSpPr>
            <p:sp>
              <p:nvSpPr>
                <p:cNvPr id="49" name="Freeform 5">
                  <a:extLst>
                    <a:ext uri="{FF2B5EF4-FFF2-40B4-BE49-F238E27FC236}">
                      <a16:creationId xmlns:a16="http://schemas.microsoft.com/office/drawing/2014/main" id="{3F819CCF-2619-4DF2-A219-F41961124FF8}"/>
                    </a:ext>
                  </a:extLst>
                </p:cNvPr>
                <p:cNvSpPr>
                  <a:spLocks/>
                </p:cNvSpPr>
                <p:nvPr/>
              </p:nvSpPr>
              <p:spPr bwMode="auto">
                <a:xfrm>
                  <a:off x="-2471048" y="4777449"/>
                  <a:ext cx="244761" cy="2576343"/>
                </a:xfrm>
                <a:custGeom>
                  <a:avLst/>
                  <a:gdLst>
                    <a:gd name="T0" fmla="*/ 275 w 443"/>
                    <a:gd name="T1" fmla="*/ 0 h 4663"/>
                    <a:gd name="T2" fmla="*/ 0 w 443"/>
                    <a:gd name="T3" fmla="*/ 4663 h 4663"/>
                    <a:gd name="T4" fmla="*/ 443 w 443"/>
                    <a:gd name="T5" fmla="*/ 4663 h 4663"/>
                    <a:gd name="T6" fmla="*/ 443 w 443"/>
                    <a:gd name="T7" fmla="*/ 0 h 4663"/>
                    <a:gd name="T8" fmla="*/ 275 w 443"/>
                    <a:gd name="T9" fmla="*/ 0 h 4663"/>
                  </a:gdLst>
                  <a:ahLst/>
                  <a:cxnLst>
                    <a:cxn ang="0">
                      <a:pos x="T0" y="T1"/>
                    </a:cxn>
                    <a:cxn ang="0">
                      <a:pos x="T2" y="T3"/>
                    </a:cxn>
                    <a:cxn ang="0">
                      <a:pos x="T4" y="T5"/>
                    </a:cxn>
                    <a:cxn ang="0">
                      <a:pos x="T6" y="T7"/>
                    </a:cxn>
                    <a:cxn ang="0">
                      <a:pos x="T8" y="T9"/>
                    </a:cxn>
                  </a:cxnLst>
                  <a:rect l="0" t="0" r="r" b="b"/>
                  <a:pathLst>
                    <a:path w="443" h="4663">
                      <a:moveTo>
                        <a:pt x="275" y="0"/>
                      </a:moveTo>
                      <a:lnTo>
                        <a:pt x="0" y="4663"/>
                      </a:lnTo>
                      <a:lnTo>
                        <a:pt x="443" y="4663"/>
                      </a:lnTo>
                      <a:lnTo>
                        <a:pt x="443" y="0"/>
                      </a:lnTo>
                      <a:lnTo>
                        <a:pt x="275" y="0"/>
                      </a:lnTo>
                      <a:close/>
                    </a:path>
                  </a:pathLst>
                </a:custGeom>
                <a:solidFill>
                  <a:srgbClr val="93959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6">
                  <a:extLst>
                    <a:ext uri="{FF2B5EF4-FFF2-40B4-BE49-F238E27FC236}">
                      <a16:creationId xmlns:a16="http://schemas.microsoft.com/office/drawing/2014/main" id="{436A668D-11F4-4478-B68A-D26DF607CC88}"/>
                    </a:ext>
                  </a:extLst>
                </p:cNvPr>
                <p:cNvSpPr>
                  <a:spLocks/>
                </p:cNvSpPr>
                <p:nvPr/>
              </p:nvSpPr>
              <p:spPr bwMode="auto">
                <a:xfrm>
                  <a:off x="-2226287" y="4777449"/>
                  <a:ext cx="244208" cy="2576343"/>
                </a:xfrm>
                <a:custGeom>
                  <a:avLst/>
                  <a:gdLst>
                    <a:gd name="T0" fmla="*/ 168 w 442"/>
                    <a:gd name="T1" fmla="*/ 0 h 4663"/>
                    <a:gd name="T2" fmla="*/ 442 w 442"/>
                    <a:gd name="T3" fmla="*/ 4663 h 4663"/>
                    <a:gd name="T4" fmla="*/ 0 w 442"/>
                    <a:gd name="T5" fmla="*/ 4663 h 4663"/>
                    <a:gd name="T6" fmla="*/ 0 w 442"/>
                    <a:gd name="T7" fmla="*/ 0 h 4663"/>
                    <a:gd name="T8" fmla="*/ 168 w 442"/>
                    <a:gd name="T9" fmla="*/ 0 h 4663"/>
                  </a:gdLst>
                  <a:ahLst/>
                  <a:cxnLst>
                    <a:cxn ang="0">
                      <a:pos x="T0" y="T1"/>
                    </a:cxn>
                    <a:cxn ang="0">
                      <a:pos x="T2" y="T3"/>
                    </a:cxn>
                    <a:cxn ang="0">
                      <a:pos x="T4" y="T5"/>
                    </a:cxn>
                    <a:cxn ang="0">
                      <a:pos x="T6" y="T7"/>
                    </a:cxn>
                    <a:cxn ang="0">
                      <a:pos x="T8" y="T9"/>
                    </a:cxn>
                  </a:cxnLst>
                  <a:rect l="0" t="0" r="r" b="b"/>
                  <a:pathLst>
                    <a:path w="442" h="4663">
                      <a:moveTo>
                        <a:pt x="168" y="0"/>
                      </a:moveTo>
                      <a:lnTo>
                        <a:pt x="442" y="4663"/>
                      </a:lnTo>
                      <a:lnTo>
                        <a:pt x="0" y="4663"/>
                      </a:lnTo>
                      <a:lnTo>
                        <a:pt x="0" y="0"/>
                      </a:lnTo>
                      <a:lnTo>
                        <a:pt x="168" y="0"/>
                      </a:lnTo>
                      <a:close/>
                    </a:path>
                  </a:pathLst>
                </a:custGeom>
                <a:solidFill>
                  <a:srgbClr val="8082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9">
                  <a:extLst>
                    <a:ext uri="{FF2B5EF4-FFF2-40B4-BE49-F238E27FC236}">
                      <a16:creationId xmlns:a16="http://schemas.microsoft.com/office/drawing/2014/main" id="{2698D3DD-8074-43A3-A395-EFA26C8A4F55}"/>
                    </a:ext>
                  </a:extLst>
                </p:cNvPr>
                <p:cNvSpPr>
                  <a:spLocks/>
                </p:cNvSpPr>
                <p:nvPr/>
              </p:nvSpPr>
              <p:spPr bwMode="auto">
                <a:xfrm>
                  <a:off x="-3599821" y="4787946"/>
                  <a:ext cx="1307785" cy="696712"/>
                </a:xfrm>
                <a:custGeom>
                  <a:avLst/>
                  <a:gdLst>
                    <a:gd name="T0" fmla="*/ 0 w 2367"/>
                    <a:gd name="T1" fmla="*/ 1178 h 1261"/>
                    <a:gd name="T2" fmla="*/ 2367 w 2367"/>
                    <a:gd name="T3" fmla="*/ 0 h 1261"/>
                    <a:gd name="T4" fmla="*/ 2195 w 2367"/>
                    <a:gd name="T5" fmla="*/ 570 h 1261"/>
                    <a:gd name="T6" fmla="*/ 42 w 2367"/>
                    <a:gd name="T7" fmla="*/ 1261 h 1261"/>
                    <a:gd name="T8" fmla="*/ 0 w 2367"/>
                    <a:gd name="T9" fmla="*/ 1178 h 1261"/>
                  </a:gdLst>
                  <a:ahLst/>
                  <a:cxnLst>
                    <a:cxn ang="0">
                      <a:pos x="T0" y="T1"/>
                    </a:cxn>
                    <a:cxn ang="0">
                      <a:pos x="T2" y="T3"/>
                    </a:cxn>
                    <a:cxn ang="0">
                      <a:pos x="T4" y="T5"/>
                    </a:cxn>
                    <a:cxn ang="0">
                      <a:pos x="T6" y="T7"/>
                    </a:cxn>
                    <a:cxn ang="0">
                      <a:pos x="T8" y="T9"/>
                    </a:cxn>
                  </a:cxnLst>
                  <a:rect l="0" t="0" r="r" b="b"/>
                  <a:pathLst>
                    <a:path w="2367" h="1261">
                      <a:moveTo>
                        <a:pt x="0" y="1178"/>
                      </a:moveTo>
                      <a:lnTo>
                        <a:pt x="2367" y="0"/>
                      </a:lnTo>
                      <a:lnTo>
                        <a:pt x="2195" y="570"/>
                      </a:lnTo>
                      <a:lnTo>
                        <a:pt x="42" y="1261"/>
                      </a:lnTo>
                      <a:lnTo>
                        <a:pt x="0" y="1178"/>
                      </a:lnTo>
                      <a:close/>
                    </a:path>
                  </a:pathLst>
                </a:custGeom>
                <a:solidFill>
                  <a:srgbClr val="D1D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10">
                  <a:extLst>
                    <a:ext uri="{FF2B5EF4-FFF2-40B4-BE49-F238E27FC236}">
                      <a16:creationId xmlns:a16="http://schemas.microsoft.com/office/drawing/2014/main" id="{086DBFB9-145A-4672-8B08-4E01CC6077C6}"/>
                    </a:ext>
                  </a:extLst>
                </p:cNvPr>
                <p:cNvSpPr>
                  <a:spLocks/>
                </p:cNvSpPr>
                <p:nvPr/>
              </p:nvSpPr>
              <p:spPr bwMode="auto">
                <a:xfrm>
                  <a:off x="-3621921" y="4675787"/>
                  <a:ext cx="1329886" cy="763013"/>
                </a:xfrm>
                <a:custGeom>
                  <a:avLst/>
                  <a:gdLst>
                    <a:gd name="T0" fmla="*/ 40 w 2407"/>
                    <a:gd name="T1" fmla="*/ 1381 h 1381"/>
                    <a:gd name="T2" fmla="*/ 2407 w 2407"/>
                    <a:gd name="T3" fmla="*/ 203 h 1381"/>
                    <a:gd name="T4" fmla="*/ 1849 w 2407"/>
                    <a:gd name="T5" fmla="*/ 0 h 1381"/>
                    <a:gd name="T6" fmla="*/ 0 w 2407"/>
                    <a:gd name="T7" fmla="*/ 1296 h 1381"/>
                    <a:gd name="T8" fmla="*/ 40 w 2407"/>
                    <a:gd name="T9" fmla="*/ 1381 h 1381"/>
                  </a:gdLst>
                  <a:ahLst/>
                  <a:cxnLst>
                    <a:cxn ang="0">
                      <a:pos x="T0" y="T1"/>
                    </a:cxn>
                    <a:cxn ang="0">
                      <a:pos x="T2" y="T3"/>
                    </a:cxn>
                    <a:cxn ang="0">
                      <a:pos x="T4" y="T5"/>
                    </a:cxn>
                    <a:cxn ang="0">
                      <a:pos x="T6" y="T7"/>
                    </a:cxn>
                    <a:cxn ang="0">
                      <a:pos x="T8" y="T9"/>
                    </a:cxn>
                  </a:cxnLst>
                  <a:rect l="0" t="0" r="r" b="b"/>
                  <a:pathLst>
                    <a:path w="2407" h="1381">
                      <a:moveTo>
                        <a:pt x="40" y="1381"/>
                      </a:moveTo>
                      <a:lnTo>
                        <a:pt x="2407" y="203"/>
                      </a:lnTo>
                      <a:lnTo>
                        <a:pt x="1849" y="0"/>
                      </a:lnTo>
                      <a:lnTo>
                        <a:pt x="0" y="1296"/>
                      </a:lnTo>
                      <a:lnTo>
                        <a:pt x="40" y="1381"/>
                      </a:lnTo>
                      <a:close/>
                    </a:path>
                  </a:pathLst>
                </a:custGeom>
                <a:solidFill>
                  <a:srgbClr val="E6E7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11">
                  <a:extLst>
                    <a:ext uri="{FF2B5EF4-FFF2-40B4-BE49-F238E27FC236}">
                      <a16:creationId xmlns:a16="http://schemas.microsoft.com/office/drawing/2014/main" id="{4D583A8C-4FF8-4678-B3E4-926E6D0D8372}"/>
                    </a:ext>
                  </a:extLst>
                </p:cNvPr>
                <p:cNvSpPr>
                  <a:spLocks/>
                </p:cNvSpPr>
                <p:nvPr/>
              </p:nvSpPr>
              <p:spPr bwMode="auto">
                <a:xfrm>
                  <a:off x="-2162196" y="4787946"/>
                  <a:ext cx="1308890" cy="692292"/>
                </a:xfrm>
                <a:custGeom>
                  <a:avLst/>
                  <a:gdLst>
                    <a:gd name="T0" fmla="*/ 2369 w 2369"/>
                    <a:gd name="T1" fmla="*/ 1168 h 1253"/>
                    <a:gd name="T2" fmla="*/ 0 w 2369"/>
                    <a:gd name="T3" fmla="*/ 0 h 1253"/>
                    <a:gd name="T4" fmla="*/ 175 w 2369"/>
                    <a:gd name="T5" fmla="*/ 568 h 1253"/>
                    <a:gd name="T6" fmla="*/ 2327 w 2369"/>
                    <a:gd name="T7" fmla="*/ 1253 h 1253"/>
                    <a:gd name="T8" fmla="*/ 2369 w 2369"/>
                    <a:gd name="T9" fmla="*/ 1168 h 1253"/>
                  </a:gdLst>
                  <a:ahLst/>
                  <a:cxnLst>
                    <a:cxn ang="0">
                      <a:pos x="T0" y="T1"/>
                    </a:cxn>
                    <a:cxn ang="0">
                      <a:pos x="T2" y="T3"/>
                    </a:cxn>
                    <a:cxn ang="0">
                      <a:pos x="T4" y="T5"/>
                    </a:cxn>
                    <a:cxn ang="0">
                      <a:pos x="T6" y="T7"/>
                    </a:cxn>
                    <a:cxn ang="0">
                      <a:pos x="T8" y="T9"/>
                    </a:cxn>
                  </a:cxnLst>
                  <a:rect l="0" t="0" r="r" b="b"/>
                  <a:pathLst>
                    <a:path w="2369" h="1253">
                      <a:moveTo>
                        <a:pt x="2369" y="1168"/>
                      </a:moveTo>
                      <a:lnTo>
                        <a:pt x="0" y="0"/>
                      </a:lnTo>
                      <a:lnTo>
                        <a:pt x="175" y="568"/>
                      </a:lnTo>
                      <a:lnTo>
                        <a:pt x="2327" y="1253"/>
                      </a:lnTo>
                      <a:lnTo>
                        <a:pt x="2369" y="1168"/>
                      </a:lnTo>
                      <a:close/>
                    </a:path>
                  </a:pathLst>
                </a:custGeom>
                <a:solidFill>
                  <a:srgbClr val="D1D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12">
                  <a:extLst>
                    <a:ext uri="{FF2B5EF4-FFF2-40B4-BE49-F238E27FC236}">
                      <a16:creationId xmlns:a16="http://schemas.microsoft.com/office/drawing/2014/main" id="{5F154092-865C-4543-BCE5-5504E83F247A}"/>
                    </a:ext>
                  </a:extLst>
                </p:cNvPr>
                <p:cNvSpPr>
                  <a:spLocks/>
                </p:cNvSpPr>
                <p:nvPr/>
              </p:nvSpPr>
              <p:spPr bwMode="auto">
                <a:xfrm>
                  <a:off x="-2162196" y="4674682"/>
                  <a:ext cx="1331543" cy="758593"/>
                </a:xfrm>
                <a:custGeom>
                  <a:avLst/>
                  <a:gdLst>
                    <a:gd name="T0" fmla="*/ 2369 w 2410"/>
                    <a:gd name="T1" fmla="*/ 1373 h 1373"/>
                    <a:gd name="T2" fmla="*/ 0 w 2410"/>
                    <a:gd name="T3" fmla="*/ 205 h 1373"/>
                    <a:gd name="T4" fmla="*/ 555 w 2410"/>
                    <a:gd name="T5" fmla="*/ 0 h 1373"/>
                    <a:gd name="T6" fmla="*/ 2410 w 2410"/>
                    <a:gd name="T7" fmla="*/ 1291 h 1373"/>
                    <a:gd name="T8" fmla="*/ 2369 w 2410"/>
                    <a:gd name="T9" fmla="*/ 1373 h 1373"/>
                  </a:gdLst>
                  <a:ahLst/>
                  <a:cxnLst>
                    <a:cxn ang="0">
                      <a:pos x="T0" y="T1"/>
                    </a:cxn>
                    <a:cxn ang="0">
                      <a:pos x="T2" y="T3"/>
                    </a:cxn>
                    <a:cxn ang="0">
                      <a:pos x="T4" y="T5"/>
                    </a:cxn>
                    <a:cxn ang="0">
                      <a:pos x="T6" y="T7"/>
                    </a:cxn>
                    <a:cxn ang="0">
                      <a:pos x="T8" y="T9"/>
                    </a:cxn>
                  </a:cxnLst>
                  <a:rect l="0" t="0" r="r" b="b"/>
                  <a:pathLst>
                    <a:path w="2410" h="1373">
                      <a:moveTo>
                        <a:pt x="2369" y="1373"/>
                      </a:moveTo>
                      <a:lnTo>
                        <a:pt x="0" y="205"/>
                      </a:lnTo>
                      <a:lnTo>
                        <a:pt x="555" y="0"/>
                      </a:lnTo>
                      <a:lnTo>
                        <a:pt x="2410" y="1291"/>
                      </a:lnTo>
                      <a:lnTo>
                        <a:pt x="2369" y="1373"/>
                      </a:lnTo>
                      <a:close/>
                    </a:path>
                  </a:pathLst>
                </a:custGeom>
                <a:solidFill>
                  <a:srgbClr val="E6E7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13">
                  <a:extLst>
                    <a:ext uri="{FF2B5EF4-FFF2-40B4-BE49-F238E27FC236}">
                      <a16:creationId xmlns:a16="http://schemas.microsoft.com/office/drawing/2014/main" id="{350F9D53-1624-4727-9009-DA69D265836D}"/>
                    </a:ext>
                  </a:extLst>
                </p:cNvPr>
                <p:cNvSpPr>
                  <a:spLocks/>
                </p:cNvSpPr>
                <p:nvPr/>
              </p:nvSpPr>
              <p:spPr bwMode="auto">
                <a:xfrm>
                  <a:off x="-2465524" y="3283468"/>
                  <a:ext cx="237578" cy="1459172"/>
                </a:xfrm>
                <a:custGeom>
                  <a:avLst/>
                  <a:gdLst>
                    <a:gd name="T0" fmla="*/ 428 w 430"/>
                    <a:gd name="T1" fmla="*/ 0 h 2641"/>
                    <a:gd name="T2" fmla="*/ 430 w 430"/>
                    <a:gd name="T3" fmla="*/ 2641 h 2641"/>
                    <a:gd name="T4" fmla="*/ 0 w 430"/>
                    <a:gd name="T5" fmla="*/ 2234 h 2641"/>
                    <a:gd name="T6" fmla="*/ 333 w 430"/>
                    <a:gd name="T7" fmla="*/ 0 h 2641"/>
                    <a:gd name="T8" fmla="*/ 428 w 430"/>
                    <a:gd name="T9" fmla="*/ 0 h 2641"/>
                  </a:gdLst>
                  <a:ahLst/>
                  <a:cxnLst>
                    <a:cxn ang="0">
                      <a:pos x="T0" y="T1"/>
                    </a:cxn>
                    <a:cxn ang="0">
                      <a:pos x="T2" y="T3"/>
                    </a:cxn>
                    <a:cxn ang="0">
                      <a:pos x="T4" y="T5"/>
                    </a:cxn>
                    <a:cxn ang="0">
                      <a:pos x="T6" y="T7"/>
                    </a:cxn>
                    <a:cxn ang="0">
                      <a:pos x="T8" y="T9"/>
                    </a:cxn>
                  </a:cxnLst>
                  <a:rect l="0" t="0" r="r" b="b"/>
                  <a:pathLst>
                    <a:path w="430" h="2641">
                      <a:moveTo>
                        <a:pt x="428" y="0"/>
                      </a:moveTo>
                      <a:lnTo>
                        <a:pt x="430" y="2641"/>
                      </a:lnTo>
                      <a:lnTo>
                        <a:pt x="0" y="2234"/>
                      </a:lnTo>
                      <a:lnTo>
                        <a:pt x="333" y="0"/>
                      </a:lnTo>
                      <a:lnTo>
                        <a:pt x="428" y="0"/>
                      </a:lnTo>
                      <a:close/>
                    </a:path>
                  </a:pathLst>
                </a:custGeom>
                <a:solidFill>
                  <a:srgbClr val="D1D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Freeform 14">
                  <a:extLst>
                    <a:ext uri="{FF2B5EF4-FFF2-40B4-BE49-F238E27FC236}">
                      <a16:creationId xmlns:a16="http://schemas.microsoft.com/office/drawing/2014/main" id="{A37F840D-6E97-47B1-B311-A378E045AA52}"/>
                    </a:ext>
                  </a:extLst>
                </p:cNvPr>
                <p:cNvSpPr>
                  <a:spLocks/>
                </p:cNvSpPr>
                <p:nvPr/>
              </p:nvSpPr>
              <p:spPr bwMode="auto">
                <a:xfrm>
                  <a:off x="-2229049" y="3283468"/>
                  <a:ext cx="240341" cy="1459172"/>
                </a:xfrm>
                <a:custGeom>
                  <a:avLst/>
                  <a:gdLst>
                    <a:gd name="T0" fmla="*/ 0 w 435"/>
                    <a:gd name="T1" fmla="*/ 0 h 2641"/>
                    <a:gd name="T2" fmla="*/ 2 w 435"/>
                    <a:gd name="T3" fmla="*/ 2641 h 2641"/>
                    <a:gd name="T4" fmla="*/ 435 w 435"/>
                    <a:gd name="T5" fmla="*/ 2232 h 2641"/>
                    <a:gd name="T6" fmla="*/ 92 w 435"/>
                    <a:gd name="T7" fmla="*/ 0 h 2641"/>
                    <a:gd name="T8" fmla="*/ 0 w 435"/>
                    <a:gd name="T9" fmla="*/ 0 h 2641"/>
                  </a:gdLst>
                  <a:ahLst/>
                  <a:cxnLst>
                    <a:cxn ang="0">
                      <a:pos x="T0" y="T1"/>
                    </a:cxn>
                    <a:cxn ang="0">
                      <a:pos x="T2" y="T3"/>
                    </a:cxn>
                    <a:cxn ang="0">
                      <a:pos x="T4" y="T5"/>
                    </a:cxn>
                    <a:cxn ang="0">
                      <a:pos x="T6" y="T7"/>
                    </a:cxn>
                    <a:cxn ang="0">
                      <a:pos x="T8" y="T9"/>
                    </a:cxn>
                  </a:cxnLst>
                  <a:rect l="0" t="0" r="r" b="b"/>
                  <a:pathLst>
                    <a:path w="435" h="2641">
                      <a:moveTo>
                        <a:pt x="0" y="0"/>
                      </a:moveTo>
                      <a:lnTo>
                        <a:pt x="2" y="2641"/>
                      </a:lnTo>
                      <a:lnTo>
                        <a:pt x="435" y="2232"/>
                      </a:lnTo>
                      <a:lnTo>
                        <a:pt x="92" y="0"/>
                      </a:lnTo>
                      <a:lnTo>
                        <a:pt x="0" y="0"/>
                      </a:lnTo>
                      <a:close/>
                    </a:path>
                  </a:pathLst>
                </a:custGeom>
                <a:solidFill>
                  <a:srgbClr val="E6E7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Freeform 15">
                  <a:extLst>
                    <a:ext uri="{FF2B5EF4-FFF2-40B4-BE49-F238E27FC236}">
                      <a16:creationId xmlns:a16="http://schemas.microsoft.com/office/drawing/2014/main" id="{9D853DB7-1C8C-4AD3-A1C0-ACE1AF59717F}"/>
                    </a:ext>
                  </a:extLst>
                </p:cNvPr>
                <p:cNvSpPr>
                  <a:spLocks/>
                </p:cNvSpPr>
                <p:nvPr/>
              </p:nvSpPr>
              <p:spPr bwMode="auto">
                <a:xfrm>
                  <a:off x="-2432923" y="4565839"/>
                  <a:ext cx="427088" cy="427641"/>
                </a:xfrm>
                <a:custGeom>
                  <a:avLst/>
                  <a:gdLst>
                    <a:gd name="T0" fmla="*/ 0 w 327"/>
                    <a:gd name="T1" fmla="*/ 164 h 327"/>
                    <a:gd name="T2" fmla="*/ 164 w 327"/>
                    <a:gd name="T3" fmla="*/ 327 h 327"/>
                    <a:gd name="T4" fmla="*/ 327 w 327"/>
                    <a:gd name="T5" fmla="*/ 164 h 327"/>
                    <a:gd name="T6" fmla="*/ 163 w 327"/>
                    <a:gd name="T7" fmla="*/ 0 h 327"/>
                    <a:gd name="T8" fmla="*/ 0 w 327"/>
                    <a:gd name="T9" fmla="*/ 164 h 327"/>
                  </a:gdLst>
                  <a:ahLst/>
                  <a:cxnLst>
                    <a:cxn ang="0">
                      <a:pos x="T0" y="T1"/>
                    </a:cxn>
                    <a:cxn ang="0">
                      <a:pos x="T2" y="T3"/>
                    </a:cxn>
                    <a:cxn ang="0">
                      <a:pos x="T4" y="T5"/>
                    </a:cxn>
                    <a:cxn ang="0">
                      <a:pos x="T6" y="T7"/>
                    </a:cxn>
                    <a:cxn ang="0">
                      <a:pos x="T8" y="T9"/>
                    </a:cxn>
                  </a:cxnLst>
                  <a:rect l="0" t="0" r="r" b="b"/>
                  <a:pathLst>
                    <a:path w="327" h="327">
                      <a:moveTo>
                        <a:pt x="0" y="164"/>
                      </a:moveTo>
                      <a:cubicBezTo>
                        <a:pt x="0" y="254"/>
                        <a:pt x="74" y="327"/>
                        <a:pt x="164" y="327"/>
                      </a:cubicBezTo>
                      <a:cubicBezTo>
                        <a:pt x="254" y="327"/>
                        <a:pt x="327" y="254"/>
                        <a:pt x="327" y="164"/>
                      </a:cubicBezTo>
                      <a:cubicBezTo>
                        <a:pt x="327" y="73"/>
                        <a:pt x="254" y="0"/>
                        <a:pt x="163" y="0"/>
                      </a:cubicBezTo>
                      <a:cubicBezTo>
                        <a:pt x="73" y="0"/>
                        <a:pt x="0" y="74"/>
                        <a:pt x="0" y="164"/>
                      </a:cubicBezTo>
                      <a:close/>
                    </a:path>
                  </a:pathLst>
                </a:custGeom>
                <a:solidFill>
                  <a:srgbClr val="BCBE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Freeform 16">
                  <a:extLst>
                    <a:ext uri="{FF2B5EF4-FFF2-40B4-BE49-F238E27FC236}">
                      <a16:creationId xmlns:a16="http://schemas.microsoft.com/office/drawing/2014/main" id="{1815D399-834B-497F-91A7-02AA1B05D29E}"/>
                    </a:ext>
                  </a:extLst>
                </p:cNvPr>
                <p:cNvSpPr>
                  <a:spLocks/>
                </p:cNvSpPr>
                <p:nvPr/>
              </p:nvSpPr>
              <p:spPr bwMode="auto">
                <a:xfrm>
                  <a:off x="-2335126" y="4664186"/>
                  <a:ext cx="231501" cy="230948"/>
                </a:xfrm>
                <a:custGeom>
                  <a:avLst/>
                  <a:gdLst>
                    <a:gd name="T0" fmla="*/ 0 w 177"/>
                    <a:gd name="T1" fmla="*/ 89 h 177"/>
                    <a:gd name="T2" fmla="*/ 89 w 177"/>
                    <a:gd name="T3" fmla="*/ 177 h 177"/>
                    <a:gd name="T4" fmla="*/ 177 w 177"/>
                    <a:gd name="T5" fmla="*/ 89 h 177"/>
                    <a:gd name="T6" fmla="*/ 88 w 177"/>
                    <a:gd name="T7" fmla="*/ 0 h 177"/>
                    <a:gd name="T8" fmla="*/ 0 w 177"/>
                    <a:gd name="T9" fmla="*/ 89 h 177"/>
                  </a:gdLst>
                  <a:ahLst/>
                  <a:cxnLst>
                    <a:cxn ang="0">
                      <a:pos x="T0" y="T1"/>
                    </a:cxn>
                    <a:cxn ang="0">
                      <a:pos x="T2" y="T3"/>
                    </a:cxn>
                    <a:cxn ang="0">
                      <a:pos x="T4" y="T5"/>
                    </a:cxn>
                    <a:cxn ang="0">
                      <a:pos x="T6" y="T7"/>
                    </a:cxn>
                    <a:cxn ang="0">
                      <a:pos x="T8" y="T9"/>
                    </a:cxn>
                  </a:cxnLst>
                  <a:rect l="0" t="0" r="r" b="b"/>
                  <a:pathLst>
                    <a:path w="177" h="177">
                      <a:moveTo>
                        <a:pt x="0" y="89"/>
                      </a:moveTo>
                      <a:cubicBezTo>
                        <a:pt x="0" y="138"/>
                        <a:pt x="40" y="177"/>
                        <a:pt x="89" y="177"/>
                      </a:cubicBezTo>
                      <a:cubicBezTo>
                        <a:pt x="138" y="177"/>
                        <a:pt x="177" y="137"/>
                        <a:pt x="177" y="89"/>
                      </a:cubicBezTo>
                      <a:cubicBezTo>
                        <a:pt x="177" y="40"/>
                        <a:pt x="137" y="0"/>
                        <a:pt x="88" y="0"/>
                      </a:cubicBezTo>
                      <a:cubicBezTo>
                        <a:pt x="40" y="0"/>
                        <a:pt x="0" y="40"/>
                        <a:pt x="0" y="89"/>
                      </a:cubicBezTo>
                      <a:close/>
                    </a:path>
                  </a:pathLst>
                </a:custGeom>
                <a:solidFill>
                  <a:srgbClr val="8082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37" name="Freeform 130">
                <a:extLst>
                  <a:ext uri="{FF2B5EF4-FFF2-40B4-BE49-F238E27FC236}">
                    <a16:creationId xmlns:a16="http://schemas.microsoft.com/office/drawing/2014/main" id="{D8F99AD8-1A22-46AC-A6C0-0E0C841A5076}"/>
                  </a:ext>
                </a:extLst>
              </p:cNvPr>
              <p:cNvSpPr>
                <a:spLocks/>
              </p:cNvSpPr>
              <p:nvPr/>
            </p:nvSpPr>
            <p:spPr bwMode="auto">
              <a:xfrm>
                <a:off x="1780964" y="6502314"/>
                <a:ext cx="663770" cy="514641"/>
              </a:xfrm>
              <a:custGeom>
                <a:avLst/>
                <a:gdLst>
                  <a:gd name="T0" fmla="*/ 192 w 192"/>
                  <a:gd name="T1" fmla="*/ 0 h 149"/>
                  <a:gd name="T2" fmla="*/ 0 w 192"/>
                  <a:gd name="T3" fmla="*/ 149 h 149"/>
                  <a:gd name="T4" fmla="*/ 192 w 192"/>
                  <a:gd name="T5" fmla="*/ 149 h 149"/>
                  <a:gd name="T6" fmla="*/ 192 w 192"/>
                  <a:gd name="T7" fmla="*/ 0 h 149"/>
                </a:gdLst>
                <a:ahLst/>
                <a:cxnLst>
                  <a:cxn ang="0">
                    <a:pos x="T0" y="T1"/>
                  </a:cxn>
                  <a:cxn ang="0">
                    <a:pos x="T2" y="T3"/>
                  </a:cxn>
                  <a:cxn ang="0">
                    <a:pos x="T4" y="T5"/>
                  </a:cxn>
                  <a:cxn ang="0">
                    <a:pos x="T6" y="T7"/>
                  </a:cxn>
                </a:cxnLst>
                <a:rect l="0" t="0" r="r" b="b"/>
                <a:pathLst>
                  <a:path w="192" h="149">
                    <a:moveTo>
                      <a:pt x="192" y="0"/>
                    </a:moveTo>
                    <a:cubicBezTo>
                      <a:pt x="86" y="0"/>
                      <a:pt x="0" y="67"/>
                      <a:pt x="0" y="149"/>
                    </a:cubicBezTo>
                    <a:cubicBezTo>
                      <a:pt x="192" y="149"/>
                      <a:pt x="192" y="149"/>
                      <a:pt x="192" y="149"/>
                    </a:cubicBezTo>
                    <a:lnTo>
                      <a:pt x="192" y="0"/>
                    </a:lnTo>
                    <a:close/>
                  </a:path>
                </a:pathLst>
              </a:custGeom>
              <a:solidFill>
                <a:srgbClr val="8AA3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131">
                <a:extLst>
                  <a:ext uri="{FF2B5EF4-FFF2-40B4-BE49-F238E27FC236}">
                    <a16:creationId xmlns:a16="http://schemas.microsoft.com/office/drawing/2014/main" id="{B69935DF-767C-4B31-AA34-43754DB1066E}"/>
                  </a:ext>
                </a:extLst>
              </p:cNvPr>
              <p:cNvSpPr>
                <a:spLocks/>
              </p:cNvSpPr>
              <p:nvPr/>
            </p:nvSpPr>
            <p:spPr bwMode="auto">
              <a:xfrm>
                <a:off x="2444734" y="6502314"/>
                <a:ext cx="663770" cy="514641"/>
              </a:xfrm>
              <a:custGeom>
                <a:avLst/>
                <a:gdLst>
                  <a:gd name="T0" fmla="*/ 192 w 192"/>
                  <a:gd name="T1" fmla="*/ 149 h 149"/>
                  <a:gd name="T2" fmla="*/ 0 w 192"/>
                  <a:gd name="T3" fmla="*/ 0 h 149"/>
                  <a:gd name="T4" fmla="*/ 0 w 192"/>
                  <a:gd name="T5" fmla="*/ 149 h 149"/>
                  <a:gd name="T6" fmla="*/ 192 w 192"/>
                  <a:gd name="T7" fmla="*/ 149 h 149"/>
                </a:gdLst>
                <a:ahLst/>
                <a:cxnLst>
                  <a:cxn ang="0">
                    <a:pos x="T0" y="T1"/>
                  </a:cxn>
                  <a:cxn ang="0">
                    <a:pos x="T2" y="T3"/>
                  </a:cxn>
                  <a:cxn ang="0">
                    <a:pos x="T4" y="T5"/>
                  </a:cxn>
                  <a:cxn ang="0">
                    <a:pos x="T6" y="T7"/>
                  </a:cxn>
                </a:cxnLst>
                <a:rect l="0" t="0" r="r" b="b"/>
                <a:pathLst>
                  <a:path w="192" h="149">
                    <a:moveTo>
                      <a:pt x="192" y="149"/>
                    </a:moveTo>
                    <a:cubicBezTo>
                      <a:pt x="192" y="67"/>
                      <a:pt x="106" y="0"/>
                      <a:pt x="0" y="0"/>
                    </a:cubicBezTo>
                    <a:cubicBezTo>
                      <a:pt x="0" y="149"/>
                      <a:pt x="0" y="149"/>
                      <a:pt x="0" y="149"/>
                    </a:cubicBezTo>
                    <a:lnTo>
                      <a:pt x="192" y="149"/>
                    </a:lnTo>
                    <a:close/>
                  </a:path>
                </a:pathLst>
              </a:custGeom>
              <a:solidFill>
                <a:srgbClr val="798C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39" name="Group 38">
                <a:extLst>
                  <a:ext uri="{FF2B5EF4-FFF2-40B4-BE49-F238E27FC236}">
                    <a16:creationId xmlns:a16="http://schemas.microsoft.com/office/drawing/2014/main" id="{57742458-40C6-439B-91DC-7CAA32B4ED42}"/>
                  </a:ext>
                </a:extLst>
              </p:cNvPr>
              <p:cNvGrpSpPr/>
              <p:nvPr/>
            </p:nvGrpSpPr>
            <p:grpSpPr>
              <a:xfrm>
                <a:off x="2315878" y="6783951"/>
                <a:ext cx="281503" cy="311134"/>
                <a:chOff x="-24706263" y="3438525"/>
                <a:chExt cx="542926" cy="600075"/>
              </a:xfrm>
            </p:grpSpPr>
            <p:sp>
              <p:nvSpPr>
                <p:cNvPr id="46" name="Freeform 105">
                  <a:extLst>
                    <a:ext uri="{FF2B5EF4-FFF2-40B4-BE49-F238E27FC236}">
                      <a16:creationId xmlns:a16="http://schemas.microsoft.com/office/drawing/2014/main" id="{F02B9432-FA0A-4FA8-ABD3-923E6DC0C266}"/>
                    </a:ext>
                  </a:extLst>
                </p:cNvPr>
                <p:cNvSpPr>
                  <a:spLocks/>
                </p:cNvSpPr>
                <p:nvPr/>
              </p:nvSpPr>
              <p:spPr bwMode="auto">
                <a:xfrm>
                  <a:off x="-24706263" y="3498850"/>
                  <a:ext cx="239713" cy="457200"/>
                </a:xfrm>
                <a:custGeom>
                  <a:avLst/>
                  <a:gdLst>
                    <a:gd name="T0" fmla="*/ 64 w 64"/>
                    <a:gd name="T1" fmla="*/ 42 h 122"/>
                    <a:gd name="T2" fmla="*/ 35 w 64"/>
                    <a:gd name="T3" fmla="*/ 11 h 122"/>
                    <a:gd name="T4" fmla="*/ 0 w 64"/>
                    <a:gd name="T5" fmla="*/ 0 h 122"/>
                    <a:gd name="T6" fmla="*/ 59 w 64"/>
                    <a:gd name="T7" fmla="*/ 58 h 122"/>
                    <a:gd name="T8" fmla="*/ 59 w 64"/>
                    <a:gd name="T9" fmla="*/ 122 h 122"/>
                    <a:gd name="T10" fmla="*/ 63 w 64"/>
                    <a:gd name="T11" fmla="*/ 122 h 122"/>
                    <a:gd name="T12" fmla="*/ 63 w 64"/>
                    <a:gd name="T13" fmla="*/ 52 h 122"/>
                    <a:gd name="T14" fmla="*/ 64 w 64"/>
                    <a:gd name="T15" fmla="*/ 42 h 1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4" h="122">
                      <a:moveTo>
                        <a:pt x="64" y="42"/>
                      </a:moveTo>
                      <a:cubicBezTo>
                        <a:pt x="64" y="21"/>
                        <a:pt x="44" y="11"/>
                        <a:pt x="35" y="11"/>
                      </a:cubicBezTo>
                      <a:cubicBezTo>
                        <a:pt x="12" y="11"/>
                        <a:pt x="0" y="0"/>
                        <a:pt x="0" y="0"/>
                      </a:cubicBezTo>
                      <a:cubicBezTo>
                        <a:pt x="8" y="74"/>
                        <a:pt x="50" y="62"/>
                        <a:pt x="59" y="58"/>
                      </a:cubicBezTo>
                      <a:cubicBezTo>
                        <a:pt x="59" y="122"/>
                        <a:pt x="59" y="122"/>
                        <a:pt x="59" y="122"/>
                      </a:cubicBezTo>
                      <a:cubicBezTo>
                        <a:pt x="63" y="122"/>
                        <a:pt x="63" y="122"/>
                        <a:pt x="63" y="122"/>
                      </a:cubicBezTo>
                      <a:cubicBezTo>
                        <a:pt x="63" y="52"/>
                        <a:pt x="63" y="52"/>
                        <a:pt x="63" y="52"/>
                      </a:cubicBezTo>
                      <a:cubicBezTo>
                        <a:pt x="64" y="50"/>
                        <a:pt x="64" y="47"/>
                        <a:pt x="64" y="42"/>
                      </a:cubicBezTo>
                      <a:close/>
                    </a:path>
                  </a:pathLst>
                </a:custGeom>
                <a:solidFill>
                  <a:srgbClr val="CDDD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106">
                  <a:extLst>
                    <a:ext uri="{FF2B5EF4-FFF2-40B4-BE49-F238E27FC236}">
                      <a16:creationId xmlns:a16="http://schemas.microsoft.com/office/drawing/2014/main" id="{18737928-C029-4694-A70B-8491633944BB}"/>
                    </a:ext>
                  </a:extLst>
                </p:cNvPr>
                <p:cNvSpPr>
                  <a:spLocks/>
                </p:cNvSpPr>
                <p:nvPr/>
              </p:nvSpPr>
              <p:spPr bwMode="auto">
                <a:xfrm>
                  <a:off x="-24469725" y="3438525"/>
                  <a:ext cx="306388" cy="517525"/>
                </a:xfrm>
                <a:custGeom>
                  <a:avLst/>
                  <a:gdLst>
                    <a:gd name="T0" fmla="*/ 1 w 82"/>
                    <a:gd name="T1" fmla="*/ 52 h 138"/>
                    <a:gd name="T2" fmla="*/ 38 w 82"/>
                    <a:gd name="T3" fmla="*/ 13 h 138"/>
                    <a:gd name="T4" fmla="*/ 82 w 82"/>
                    <a:gd name="T5" fmla="*/ 0 h 138"/>
                    <a:gd name="T6" fmla="*/ 6 w 82"/>
                    <a:gd name="T7" fmla="*/ 71 h 138"/>
                    <a:gd name="T8" fmla="*/ 6 w 82"/>
                    <a:gd name="T9" fmla="*/ 138 h 138"/>
                    <a:gd name="T10" fmla="*/ 0 w 82"/>
                    <a:gd name="T11" fmla="*/ 138 h 138"/>
                    <a:gd name="T12" fmla="*/ 1 w 82"/>
                    <a:gd name="T13" fmla="*/ 52 h 138"/>
                  </a:gdLst>
                  <a:ahLst/>
                  <a:cxnLst>
                    <a:cxn ang="0">
                      <a:pos x="T0" y="T1"/>
                    </a:cxn>
                    <a:cxn ang="0">
                      <a:pos x="T2" y="T3"/>
                    </a:cxn>
                    <a:cxn ang="0">
                      <a:pos x="T4" y="T5"/>
                    </a:cxn>
                    <a:cxn ang="0">
                      <a:pos x="T6" y="T7"/>
                    </a:cxn>
                    <a:cxn ang="0">
                      <a:pos x="T8" y="T9"/>
                    </a:cxn>
                    <a:cxn ang="0">
                      <a:pos x="T10" y="T11"/>
                    </a:cxn>
                    <a:cxn ang="0">
                      <a:pos x="T12" y="T13"/>
                    </a:cxn>
                  </a:cxnLst>
                  <a:rect l="0" t="0" r="r" b="b"/>
                  <a:pathLst>
                    <a:path w="82" h="138">
                      <a:moveTo>
                        <a:pt x="1" y="52"/>
                      </a:moveTo>
                      <a:cubicBezTo>
                        <a:pt x="1" y="27"/>
                        <a:pt x="23" y="13"/>
                        <a:pt x="38" y="13"/>
                      </a:cubicBezTo>
                      <a:cubicBezTo>
                        <a:pt x="66" y="13"/>
                        <a:pt x="82" y="0"/>
                        <a:pt x="82" y="0"/>
                      </a:cubicBezTo>
                      <a:cubicBezTo>
                        <a:pt x="71" y="92"/>
                        <a:pt x="17" y="77"/>
                        <a:pt x="6" y="71"/>
                      </a:cubicBezTo>
                      <a:cubicBezTo>
                        <a:pt x="6" y="138"/>
                        <a:pt x="6" y="138"/>
                        <a:pt x="6" y="138"/>
                      </a:cubicBezTo>
                      <a:cubicBezTo>
                        <a:pt x="0" y="138"/>
                        <a:pt x="0" y="138"/>
                        <a:pt x="0" y="138"/>
                      </a:cubicBezTo>
                      <a:cubicBezTo>
                        <a:pt x="0" y="138"/>
                        <a:pt x="1" y="58"/>
                        <a:pt x="1" y="52"/>
                      </a:cubicBezTo>
                      <a:close/>
                    </a:path>
                  </a:pathLst>
                </a:custGeom>
                <a:solidFill>
                  <a:srgbClr val="B3C6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107">
                  <a:extLst>
                    <a:ext uri="{FF2B5EF4-FFF2-40B4-BE49-F238E27FC236}">
                      <a16:creationId xmlns:a16="http://schemas.microsoft.com/office/drawing/2014/main" id="{F61D774D-534F-40E5-9774-AEBF17504CF1}"/>
                    </a:ext>
                  </a:extLst>
                </p:cNvPr>
                <p:cNvSpPr>
                  <a:spLocks/>
                </p:cNvSpPr>
                <p:nvPr/>
              </p:nvSpPr>
              <p:spPr bwMode="auto">
                <a:xfrm>
                  <a:off x="-24647525" y="3940175"/>
                  <a:ext cx="376238" cy="98425"/>
                </a:xfrm>
                <a:custGeom>
                  <a:avLst/>
                  <a:gdLst>
                    <a:gd name="T0" fmla="*/ 0 w 100"/>
                    <a:gd name="T1" fmla="*/ 26 h 26"/>
                    <a:gd name="T2" fmla="*/ 38 w 100"/>
                    <a:gd name="T3" fmla="*/ 4 h 26"/>
                    <a:gd name="T4" fmla="*/ 60 w 100"/>
                    <a:gd name="T5" fmla="*/ 5 h 26"/>
                    <a:gd name="T6" fmla="*/ 100 w 100"/>
                    <a:gd name="T7" fmla="*/ 26 h 26"/>
                    <a:gd name="T8" fmla="*/ 0 w 100"/>
                    <a:gd name="T9" fmla="*/ 26 h 26"/>
                  </a:gdLst>
                  <a:ahLst/>
                  <a:cxnLst>
                    <a:cxn ang="0">
                      <a:pos x="T0" y="T1"/>
                    </a:cxn>
                    <a:cxn ang="0">
                      <a:pos x="T2" y="T3"/>
                    </a:cxn>
                    <a:cxn ang="0">
                      <a:pos x="T4" y="T5"/>
                    </a:cxn>
                    <a:cxn ang="0">
                      <a:pos x="T6" y="T7"/>
                    </a:cxn>
                    <a:cxn ang="0">
                      <a:pos x="T8" y="T9"/>
                    </a:cxn>
                  </a:cxnLst>
                  <a:rect l="0" t="0" r="r" b="b"/>
                  <a:pathLst>
                    <a:path w="100" h="26">
                      <a:moveTo>
                        <a:pt x="0" y="26"/>
                      </a:moveTo>
                      <a:cubicBezTo>
                        <a:pt x="0" y="26"/>
                        <a:pt x="34" y="5"/>
                        <a:pt x="38" y="4"/>
                      </a:cubicBezTo>
                      <a:cubicBezTo>
                        <a:pt x="41" y="2"/>
                        <a:pt x="50" y="0"/>
                        <a:pt x="60" y="5"/>
                      </a:cubicBezTo>
                      <a:cubicBezTo>
                        <a:pt x="71" y="11"/>
                        <a:pt x="100" y="26"/>
                        <a:pt x="100" y="26"/>
                      </a:cubicBezTo>
                      <a:lnTo>
                        <a:pt x="0" y="26"/>
                      </a:lnTo>
                      <a:close/>
                    </a:path>
                  </a:pathLst>
                </a:custGeom>
                <a:solidFill>
                  <a:srgbClr val="778C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40" name="Group 39">
                <a:extLst>
                  <a:ext uri="{FF2B5EF4-FFF2-40B4-BE49-F238E27FC236}">
                    <a16:creationId xmlns:a16="http://schemas.microsoft.com/office/drawing/2014/main" id="{7289AAAE-DF0F-4597-9720-98CDF61D582A}"/>
                  </a:ext>
                </a:extLst>
              </p:cNvPr>
              <p:cNvGrpSpPr/>
              <p:nvPr/>
            </p:nvGrpSpPr>
            <p:grpSpPr>
              <a:xfrm>
                <a:off x="2017328" y="6722139"/>
                <a:ext cx="112766" cy="139928"/>
                <a:chOff x="-26214388" y="3490913"/>
                <a:chExt cx="217488" cy="269875"/>
              </a:xfrm>
            </p:grpSpPr>
            <p:sp>
              <p:nvSpPr>
                <p:cNvPr id="44" name="Freeform 134">
                  <a:extLst>
                    <a:ext uri="{FF2B5EF4-FFF2-40B4-BE49-F238E27FC236}">
                      <a16:creationId xmlns:a16="http://schemas.microsoft.com/office/drawing/2014/main" id="{A87DFD46-4292-434C-A1F7-DA5633AC6082}"/>
                    </a:ext>
                  </a:extLst>
                </p:cNvPr>
                <p:cNvSpPr>
                  <a:spLocks/>
                </p:cNvSpPr>
                <p:nvPr/>
              </p:nvSpPr>
              <p:spPr bwMode="auto">
                <a:xfrm>
                  <a:off x="-26214388" y="3490913"/>
                  <a:ext cx="119063" cy="225425"/>
                </a:xfrm>
                <a:custGeom>
                  <a:avLst/>
                  <a:gdLst>
                    <a:gd name="T0" fmla="*/ 32 w 32"/>
                    <a:gd name="T1" fmla="*/ 21 h 60"/>
                    <a:gd name="T2" fmla="*/ 18 w 32"/>
                    <a:gd name="T3" fmla="*/ 6 h 60"/>
                    <a:gd name="T4" fmla="*/ 0 w 32"/>
                    <a:gd name="T5" fmla="*/ 0 h 60"/>
                    <a:gd name="T6" fmla="*/ 30 w 32"/>
                    <a:gd name="T7" fmla="*/ 29 h 60"/>
                    <a:gd name="T8" fmla="*/ 30 w 32"/>
                    <a:gd name="T9" fmla="*/ 60 h 60"/>
                    <a:gd name="T10" fmla="*/ 32 w 32"/>
                    <a:gd name="T11" fmla="*/ 60 h 60"/>
                    <a:gd name="T12" fmla="*/ 32 w 32"/>
                    <a:gd name="T13" fmla="*/ 26 h 60"/>
                    <a:gd name="T14" fmla="*/ 32 w 32"/>
                    <a:gd name="T15" fmla="*/ 21 h 6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60">
                      <a:moveTo>
                        <a:pt x="32" y="21"/>
                      </a:moveTo>
                      <a:cubicBezTo>
                        <a:pt x="32" y="10"/>
                        <a:pt x="22" y="6"/>
                        <a:pt x="18" y="6"/>
                      </a:cubicBezTo>
                      <a:cubicBezTo>
                        <a:pt x="7" y="6"/>
                        <a:pt x="0" y="0"/>
                        <a:pt x="0" y="0"/>
                      </a:cubicBezTo>
                      <a:cubicBezTo>
                        <a:pt x="5" y="37"/>
                        <a:pt x="25" y="31"/>
                        <a:pt x="30" y="29"/>
                      </a:cubicBezTo>
                      <a:cubicBezTo>
                        <a:pt x="30" y="60"/>
                        <a:pt x="30" y="60"/>
                        <a:pt x="30" y="60"/>
                      </a:cubicBezTo>
                      <a:cubicBezTo>
                        <a:pt x="32" y="60"/>
                        <a:pt x="32" y="60"/>
                        <a:pt x="32" y="60"/>
                      </a:cubicBezTo>
                      <a:cubicBezTo>
                        <a:pt x="32" y="26"/>
                        <a:pt x="32" y="26"/>
                        <a:pt x="32" y="26"/>
                      </a:cubicBezTo>
                      <a:cubicBezTo>
                        <a:pt x="32" y="25"/>
                        <a:pt x="32" y="23"/>
                        <a:pt x="32" y="21"/>
                      </a:cubicBezTo>
                      <a:close/>
                    </a:path>
                  </a:pathLst>
                </a:custGeom>
                <a:solidFill>
                  <a:srgbClr val="CDDD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135">
                  <a:extLst>
                    <a:ext uri="{FF2B5EF4-FFF2-40B4-BE49-F238E27FC236}">
                      <a16:creationId xmlns:a16="http://schemas.microsoft.com/office/drawing/2014/main" id="{29307F08-856C-469B-A1D4-7BD9F0D052CE}"/>
                    </a:ext>
                  </a:extLst>
                </p:cNvPr>
                <p:cNvSpPr>
                  <a:spLocks/>
                </p:cNvSpPr>
                <p:nvPr/>
              </p:nvSpPr>
              <p:spPr bwMode="auto">
                <a:xfrm>
                  <a:off x="-26185813" y="3711575"/>
                  <a:ext cx="188913" cy="49213"/>
                </a:xfrm>
                <a:custGeom>
                  <a:avLst/>
                  <a:gdLst>
                    <a:gd name="T0" fmla="*/ 0 w 50"/>
                    <a:gd name="T1" fmla="*/ 13 h 13"/>
                    <a:gd name="T2" fmla="*/ 19 w 50"/>
                    <a:gd name="T3" fmla="*/ 1 h 13"/>
                    <a:gd name="T4" fmla="*/ 30 w 50"/>
                    <a:gd name="T5" fmla="*/ 2 h 13"/>
                    <a:gd name="T6" fmla="*/ 50 w 50"/>
                    <a:gd name="T7" fmla="*/ 13 h 13"/>
                    <a:gd name="T8" fmla="*/ 0 w 50"/>
                    <a:gd name="T9" fmla="*/ 13 h 13"/>
                  </a:gdLst>
                  <a:ahLst/>
                  <a:cxnLst>
                    <a:cxn ang="0">
                      <a:pos x="T0" y="T1"/>
                    </a:cxn>
                    <a:cxn ang="0">
                      <a:pos x="T2" y="T3"/>
                    </a:cxn>
                    <a:cxn ang="0">
                      <a:pos x="T4" y="T5"/>
                    </a:cxn>
                    <a:cxn ang="0">
                      <a:pos x="T6" y="T7"/>
                    </a:cxn>
                    <a:cxn ang="0">
                      <a:pos x="T8" y="T9"/>
                    </a:cxn>
                  </a:cxnLst>
                  <a:rect l="0" t="0" r="r" b="b"/>
                  <a:pathLst>
                    <a:path w="50" h="13">
                      <a:moveTo>
                        <a:pt x="0" y="13"/>
                      </a:moveTo>
                      <a:cubicBezTo>
                        <a:pt x="0" y="13"/>
                        <a:pt x="17" y="2"/>
                        <a:pt x="19" y="1"/>
                      </a:cubicBezTo>
                      <a:cubicBezTo>
                        <a:pt x="21" y="1"/>
                        <a:pt x="25" y="0"/>
                        <a:pt x="30" y="2"/>
                      </a:cubicBezTo>
                      <a:cubicBezTo>
                        <a:pt x="36" y="5"/>
                        <a:pt x="50" y="13"/>
                        <a:pt x="50" y="13"/>
                      </a:cubicBezTo>
                      <a:lnTo>
                        <a:pt x="0" y="13"/>
                      </a:lnTo>
                      <a:close/>
                    </a:path>
                  </a:pathLst>
                </a:custGeom>
                <a:solidFill>
                  <a:srgbClr val="778C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41" name="Group 40">
                <a:extLst>
                  <a:ext uri="{FF2B5EF4-FFF2-40B4-BE49-F238E27FC236}">
                    <a16:creationId xmlns:a16="http://schemas.microsoft.com/office/drawing/2014/main" id="{679EFA1C-2AB8-4930-933F-9520243505EE}"/>
                  </a:ext>
                </a:extLst>
              </p:cNvPr>
              <p:cNvGrpSpPr/>
              <p:nvPr/>
            </p:nvGrpSpPr>
            <p:grpSpPr>
              <a:xfrm>
                <a:off x="2083139" y="6582204"/>
                <a:ext cx="251047" cy="319365"/>
                <a:chOff x="-26114375" y="3430588"/>
                <a:chExt cx="484187" cy="615950"/>
              </a:xfrm>
            </p:grpSpPr>
            <p:sp>
              <p:nvSpPr>
                <p:cNvPr id="42" name="Freeform 132">
                  <a:extLst>
                    <a:ext uri="{FF2B5EF4-FFF2-40B4-BE49-F238E27FC236}">
                      <a16:creationId xmlns:a16="http://schemas.microsoft.com/office/drawing/2014/main" id="{22A44D49-ECFA-43B5-8760-FBADB38195FE}"/>
                    </a:ext>
                  </a:extLst>
                </p:cNvPr>
                <p:cNvSpPr>
                  <a:spLocks/>
                </p:cNvSpPr>
                <p:nvPr/>
              </p:nvSpPr>
              <p:spPr bwMode="auto">
                <a:xfrm>
                  <a:off x="-25938163" y="3430588"/>
                  <a:ext cx="307975" cy="517525"/>
                </a:xfrm>
                <a:custGeom>
                  <a:avLst/>
                  <a:gdLst>
                    <a:gd name="T0" fmla="*/ 1 w 82"/>
                    <a:gd name="T1" fmla="*/ 52 h 138"/>
                    <a:gd name="T2" fmla="*/ 38 w 82"/>
                    <a:gd name="T3" fmla="*/ 13 h 138"/>
                    <a:gd name="T4" fmla="*/ 82 w 82"/>
                    <a:gd name="T5" fmla="*/ 0 h 138"/>
                    <a:gd name="T6" fmla="*/ 6 w 82"/>
                    <a:gd name="T7" fmla="*/ 71 h 138"/>
                    <a:gd name="T8" fmla="*/ 6 w 82"/>
                    <a:gd name="T9" fmla="*/ 138 h 138"/>
                    <a:gd name="T10" fmla="*/ 0 w 82"/>
                    <a:gd name="T11" fmla="*/ 138 h 138"/>
                    <a:gd name="T12" fmla="*/ 1 w 82"/>
                    <a:gd name="T13" fmla="*/ 52 h 138"/>
                  </a:gdLst>
                  <a:ahLst/>
                  <a:cxnLst>
                    <a:cxn ang="0">
                      <a:pos x="T0" y="T1"/>
                    </a:cxn>
                    <a:cxn ang="0">
                      <a:pos x="T2" y="T3"/>
                    </a:cxn>
                    <a:cxn ang="0">
                      <a:pos x="T4" y="T5"/>
                    </a:cxn>
                    <a:cxn ang="0">
                      <a:pos x="T6" y="T7"/>
                    </a:cxn>
                    <a:cxn ang="0">
                      <a:pos x="T8" y="T9"/>
                    </a:cxn>
                    <a:cxn ang="0">
                      <a:pos x="T10" y="T11"/>
                    </a:cxn>
                    <a:cxn ang="0">
                      <a:pos x="T12" y="T13"/>
                    </a:cxn>
                  </a:cxnLst>
                  <a:rect l="0" t="0" r="r" b="b"/>
                  <a:pathLst>
                    <a:path w="82" h="138">
                      <a:moveTo>
                        <a:pt x="1" y="52"/>
                      </a:moveTo>
                      <a:cubicBezTo>
                        <a:pt x="1" y="27"/>
                        <a:pt x="23" y="13"/>
                        <a:pt x="38" y="13"/>
                      </a:cubicBezTo>
                      <a:cubicBezTo>
                        <a:pt x="66" y="13"/>
                        <a:pt x="82" y="0"/>
                        <a:pt x="82" y="0"/>
                      </a:cubicBezTo>
                      <a:cubicBezTo>
                        <a:pt x="71" y="92"/>
                        <a:pt x="17" y="77"/>
                        <a:pt x="6" y="71"/>
                      </a:cubicBezTo>
                      <a:cubicBezTo>
                        <a:pt x="6" y="138"/>
                        <a:pt x="6" y="138"/>
                        <a:pt x="6" y="138"/>
                      </a:cubicBezTo>
                      <a:cubicBezTo>
                        <a:pt x="0" y="138"/>
                        <a:pt x="0" y="138"/>
                        <a:pt x="0" y="138"/>
                      </a:cubicBezTo>
                      <a:cubicBezTo>
                        <a:pt x="0" y="138"/>
                        <a:pt x="1" y="58"/>
                        <a:pt x="1" y="52"/>
                      </a:cubicBezTo>
                      <a:close/>
                    </a:path>
                  </a:pathLst>
                </a:custGeom>
                <a:solidFill>
                  <a:srgbClr val="B3C6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133">
                  <a:extLst>
                    <a:ext uri="{FF2B5EF4-FFF2-40B4-BE49-F238E27FC236}">
                      <a16:creationId xmlns:a16="http://schemas.microsoft.com/office/drawing/2014/main" id="{2759149E-E94C-40EA-AFD1-73697AD1A997}"/>
                    </a:ext>
                  </a:extLst>
                </p:cNvPr>
                <p:cNvSpPr>
                  <a:spLocks/>
                </p:cNvSpPr>
                <p:nvPr/>
              </p:nvSpPr>
              <p:spPr bwMode="auto">
                <a:xfrm>
                  <a:off x="-26114375" y="3944938"/>
                  <a:ext cx="376238" cy="101600"/>
                </a:xfrm>
                <a:custGeom>
                  <a:avLst/>
                  <a:gdLst>
                    <a:gd name="T0" fmla="*/ 0 w 100"/>
                    <a:gd name="T1" fmla="*/ 27 h 27"/>
                    <a:gd name="T2" fmla="*/ 38 w 100"/>
                    <a:gd name="T3" fmla="*/ 4 h 27"/>
                    <a:gd name="T4" fmla="*/ 60 w 100"/>
                    <a:gd name="T5" fmla="*/ 6 h 27"/>
                    <a:gd name="T6" fmla="*/ 100 w 100"/>
                    <a:gd name="T7" fmla="*/ 27 h 27"/>
                    <a:gd name="T8" fmla="*/ 0 w 100"/>
                    <a:gd name="T9" fmla="*/ 27 h 27"/>
                  </a:gdLst>
                  <a:ahLst/>
                  <a:cxnLst>
                    <a:cxn ang="0">
                      <a:pos x="T0" y="T1"/>
                    </a:cxn>
                    <a:cxn ang="0">
                      <a:pos x="T2" y="T3"/>
                    </a:cxn>
                    <a:cxn ang="0">
                      <a:pos x="T4" y="T5"/>
                    </a:cxn>
                    <a:cxn ang="0">
                      <a:pos x="T6" y="T7"/>
                    </a:cxn>
                    <a:cxn ang="0">
                      <a:pos x="T8" y="T9"/>
                    </a:cxn>
                  </a:cxnLst>
                  <a:rect l="0" t="0" r="r" b="b"/>
                  <a:pathLst>
                    <a:path w="100" h="27">
                      <a:moveTo>
                        <a:pt x="0" y="27"/>
                      </a:moveTo>
                      <a:cubicBezTo>
                        <a:pt x="0" y="27"/>
                        <a:pt x="34" y="5"/>
                        <a:pt x="38" y="4"/>
                      </a:cubicBezTo>
                      <a:cubicBezTo>
                        <a:pt x="41" y="3"/>
                        <a:pt x="50" y="0"/>
                        <a:pt x="60" y="6"/>
                      </a:cubicBezTo>
                      <a:cubicBezTo>
                        <a:pt x="71" y="12"/>
                        <a:pt x="100" y="27"/>
                        <a:pt x="100" y="27"/>
                      </a:cubicBezTo>
                      <a:lnTo>
                        <a:pt x="0" y="27"/>
                      </a:lnTo>
                      <a:close/>
                    </a:path>
                  </a:pathLst>
                </a:custGeom>
                <a:solidFill>
                  <a:srgbClr val="778C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26" name="Group 25">
              <a:extLst>
                <a:ext uri="{FF2B5EF4-FFF2-40B4-BE49-F238E27FC236}">
                  <a16:creationId xmlns:a16="http://schemas.microsoft.com/office/drawing/2014/main" id="{E23FC56D-435D-415A-BA86-D0C68F991820}"/>
                </a:ext>
              </a:extLst>
            </p:cNvPr>
            <p:cNvGrpSpPr/>
            <p:nvPr/>
          </p:nvGrpSpPr>
          <p:grpSpPr>
            <a:xfrm flipH="1">
              <a:off x="5724861" y="1794281"/>
              <a:ext cx="3300680" cy="3085202"/>
              <a:chOff x="366056" y="2853371"/>
              <a:chExt cx="3300680" cy="3085202"/>
            </a:xfrm>
          </p:grpSpPr>
          <p:sp>
            <p:nvSpPr>
              <p:cNvPr id="27" name="Freeform 17">
                <a:extLst>
                  <a:ext uri="{FF2B5EF4-FFF2-40B4-BE49-F238E27FC236}">
                    <a16:creationId xmlns:a16="http://schemas.microsoft.com/office/drawing/2014/main" id="{568072DD-3380-472C-9DBF-823DBC50AA6B}"/>
                  </a:ext>
                </a:extLst>
              </p:cNvPr>
              <p:cNvSpPr>
                <a:spLocks/>
              </p:cNvSpPr>
              <p:nvPr/>
            </p:nvSpPr>
            <p:spPr bwMode="auto">
              <a:xfrm>
                <a:off x="995915" y="5363965"/>
                <a:ext cx="2038752" cy="574608"/>
              </a:xfrm>
              <a:custGeom>
                <a:avLst/>
                <a:gdLst>
                  <a:gd name="T0" fmla="*/ 1513 w 1560"/>
                  <a:gd name="T1" fmla="*/ 26 h 440"/>
                  <a:gd name="T2" fmla="*/ 48 w 1560"/>
                  <a:gd name="T3" fmla="*/ 19 h 440"/>
                  <a:gd name="T4" fmla="*/ 19 w 1560"/>
                  <a:gd name="T5" fmla="*/ 48 h 440"/>
                  <a:gd name="T6" fmla="*/ 1542 w 1560"/>
                  <a:gd name="T7" fmla="*/ 55 h 440"/>
                  <a:gd name="T8" fmla="*/ 1513 w 1560"/>
                  <a:gd name="T9" fmla="*/ 26 h 440"/>
                </a:gdLst>
                <a:ahLst/>
                <a:cxnLst>
                  <a:cxn ang="0">
                    <a:pos x="T0" y="T1"/>
                  </a:cxn>
                  <a:cxn ang="0">
                    <a:pos x="T2" y="T3"/>
                  </a:cxn>
                  <a:cxn ang="0">
                    <a:pos x="T4" y="T5"/>
                  </a:cxn>
                  <a:cxn ang="0">
                    <a:pos x="T6" y="T7"/>
                  </a:cxn>
                  <a:cxn ang="0">
                    <a:pos x="T8" y="T9"/>
                  </a:cxn>
                </a:cxnLst>
                <a:rect l="0" t="0" r="r" b="b"/>
                <a:pathLst>
                  <a:path w="1560" h="440">
                    <a:moveTo>
                      <a:pt x="1513" y="26"/>
                    </a:moveTo>
                    <a:cubicBezTo>
                      <a:pt x="1138" y="391"/>
                      <a:pt x="420" y="395"/>
                      <a:pt x="48" y="19"/>
                    </a:cubicBezTo>
                    <a:cubicBezTo>
                      <a:pt x="29" y="0"/>
                      <a:pt x="0" y="29"/>
                      <a:pt x="19" y="48"/>
                    </a:cubicBezTo>
                    <a:cubicBezTo>
                      <a:pt x="407" y="440"/>
                      <a:pt x="1151" y="435"/>
                      <a:pt x="1542" y="55"/>
                    </a:cubicBezTo>
                    <a:cubicBezTo>
                      <a:pt x="1560" y="37"/>
                      <a:pt x="1531" y="8"/>
                      <a:pt x="1513" y="26"/>
                    </a:cubicBezTo>
                    <a:close/>
                  </a:path>
                </a:pathLst>
              </a:custGeom>
              <a:solidFill>
                <a:srgbClr val="DCEEF1">
                  <a:alpha val="56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18">
                <a:extLst>
                  <a:ext uri="{FF2B5EF4-FFF2-40B4-BE49-F238E27FC236}">
                    <a16:creationId xmlns:a16="http://schemas.microsoft.com/office/drawing/2014/main" id="{35EA65CE-0194-495E-8493-252FBA54F292}"/>
                  </a:ext>
                </a:extLst>
              </p:cNvPr>
              <p:cNvSpPr>
                <a:spLocks/>
              </p:cNvSpPr>
              <p:nvPr/>
            </p:nvSpPr>
            <p:spPr bwMode="auto">
              <a:xfrm>
                <a:off x="1221890" y="5249043"/>
                <a:ext cx="1600614" cy="430956"/>
              </a:xfrm>
              <a:custGeom>
                <a:avLst/>
                <a:gdLst>
                  <a:gd name="T0" fmla="*/ 1176 w 1225"/>
                  <a:gd name="T1" fmla="*/ 17 h 330"/>
                  <a:gd name="T2" fmla="*/ 49 w 1225"/>
                  <a:gd name="T3" fmla="*/ 21 h 330"/>
                  <a:gd name="T4" fmla="*/ 20 w 1225"/>
                  <a:gd name="T5" fmla="*/ 50 h 330"/>
                  <a:gd name="T6" fmla="*/ 1205 w 1225"/>
                  <a:gd name="T7" fmla="*/ 46 h 330"/>
                  <a:gd name="T8" fmla="*/ 1176 w 1225"/>
                  <a:gd name="T9" fmla="*/ 17 h 330"/>
                </a:gdLst>
                <a:ahLst/>
                <a:cxnLst>
                  <a:cxn ang="0">
                    <a:pos x="T0" y="T1"/>
                  </a:cxn>
                  <a:cxn ang="0">
                    <a:pos x="T2" y="T3"/>
                  </a:cxn>
                  <a:cxn ang="0">
                    <a:pos x="T4" y="T5"/>
                  </a:cxn>
                  <a:cxn ang="0">
                    <a:pos x="T6" y="T7"/>
                  </a:cxn>
                  <a:cxn ang="0">
                    <a:pos x="T8" y="T9"/>
                  </a:cxn>
                </a:cxnLst>
                <a:rect l="0" t="0" r="r" b="b"/>
                <a:pathLst>
                  <a:path w="1225" h="330">
                    <a:moveTo>
                      <a:pt x="1176" y="17"/>
                    </a:moveTo>
                    <a:cubicBezTo>
                      <a:pt x="878" y="267"/>
                      <a:pt x="347" y="286"/>
                      <a:pt x="49" y="21"/>
                    </a:cubicBezTo>
                    <a:cubicBezTo>
                      <a:pt x="29" y="3"/>
                      <a:pt x="0" y="32"/>
                      <a:pt x="20" y="50"/>
                    </a:cubicBezTo>
                    <a:cubicBezTo>
                      <a:pt x="335" y="330"/>
                      <a:pt x="889" y="311"/>
                      <a:pt x="1205" y="46"/>
                    </a:cubicBezTo>
                    <a:cubicBezTo>
                      <a:pt x="1225" y="29"/>
                      <a:pt x="1196" y="0"/>
                      <a:pt x="1176" y="17"/>
                    </a:cubicBezTo>
                    <a:close/>
                  </a:path>
                </a:pathLst>
              </a:custGeom>
              <a:solidFill>
                <a:srgbClr val="DCEEF1">
                  <a:alpha val="56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19">
                <a:extLst>
                  <a:ext uri="{FF2B5EF4-FFF2-40B4-BE49-F238E27FC236}">
                    <a16:creationId xmlns:a16="http://schemas.microsoft.com/office/drawing/2014/main" id="{8DC2B101-82AA-40FD-9147-6881B856A8A4}"/>
                  </a:ext>
                </a:extLst>
              </p:cNvPr>
              <p:cNvSpPr>
                <a:spLocks/>
              </p:cNvSpPr>
              <p:nvPr/>
            </p:nvSpPr>
            <p:spPr bwMode="auto">
              <a:xfrm>
                <a:off x="1445103" y="5145725"/>
                <a:ext cx="1133193" cy="264099"/>
              </a:xfrm>
              <a:custGeom>
                <a:avLst/>
                <a:gdLst>
                  <a:gd name="T0" fmla="*/ 824 w 867"/>
                  <a:gd name="T1" fmla="*/ 15 h 202"/>
                  <a:gd name="T2" fmla="*/ 43 w 867"/>
                  <a:gd name="T3" fmla="*/ 23 h 202"/>
                  <a:gd name="T4" fmla="*/ 23 w 867"/>
                  <a:gd name="T5" fmla="*/ 58 h 202"/>
                  <a:gd name="T6" fmla="*/ 845 w 867"/>
                  <a:gd name="T7" fmla="*/ 50 h 202"/>
                  <a:gd name="T8" fmla="*/ 824 w 867"/>
                  <a:gd name="T9" fmla="*/ 15 h 202"/>
                </a:gdLst>
                <a:ahLst/>
                <a:cxnLst>
                  <a:cxn ang="0">
                    <a:pos x="T0" y="T1"/>
                  </a:cxn>
                  <a:cxn ang="0">
                    <a:pos x="T2" y="T3"/>
                  </a:cxn>
                  <a:cxn ang="0">
                    <a:pos x="T4" y="T5"/>
                  </a:cxn>
                  <a:cxn ang="0">
                    <a:pos x="T6" y="T7"/>
                  </a:cxn>
                  <a:cxn ang="0">
                    <a:pos x="T8" y="T9"/>
                  </a:cxn>
                </a:cxnLst>
                <a:rect l="0" t="0" r="r" b="b"/>
                <a:pathLst>
                  <a:path w="867" h="202">
                    <a:moveTo>
                      <a:pt x="824" y="15"/>
                    </a:moveTo>
                    <a:cubicBezTo>
                      <a:pt x="603" y="159"/>
                      <a:pt x="270" y="160"/>
                      <a:pt x="43" y="23"/>
                    </a:cubicBezTo>
                    <a:cubicBezTo>
                      <a:pt x="21" y="9"/>
                      <a:pt x="0" y="45"/>
                      <a:pt x="23" y="58"/>
                    </a:cubicBezTo>
                    <a:cubicBezTo>
                      <a:pt x="261" y="202"/>
                      <a:pt x="612" y="202"/>
                      <a:pt x="845" y="50"/>
                    </a:cubicBezTo>
                    <a:cubicBezTo>
                      <a:pt x="867" y="36"/>
                      <a:pt x="846" y="0"/>
                      <a:pt x="824" y="15"/>
                    </a:cubicBezTo>
                    <a:close/>
                  </a:path>
                </a:pathLst>
              </a:custGeom>
              <a:solidFill>
                <a:srgbClr val="DCEEF1">
                  <a:alpha val="56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20">
                <a:extLst>
                  <a:ext uri="{FF2B5EF4-FFF2-40B4-BE49-F238E27FC236}">
                    <a16:creationId xmlns:a16="http://schemas.microsoft.com/office/drawing/2014/main" id="{48F9C26A-338D-4167-82C7-ADC946A7DF9F}"/>
                  </a:ext>
                </a:extLst>
              </p:cNvPr>
              <p:cNvSpPr>
                <a:spLocks/>
              </p:cNvSpPr>
              <p:nvPr/>
            </p:nvSpPr>
            <p:spPr bwMode="auto">
              <a:xfrm>
                <a:off x="366056" y="2857239"/>
                <a:ext cx="1266347" cy="1728244"/>
              </a:xfrm>
              <a:custGeom>
                <a:avLst/>
                <a:gdLst>
                  <a:gd name="T0" fmla="*/ 165 w 969"/>
                  <a:gd name="T1" fmla="*/ 1287 h 1323"/>
                  <a:gd name="T2" fmla="*/ 943 w 969"/>
                  <a:gd name="T3" fmla="*/ 45 h 1323"/>
                  <a:gd name="T4" fmla="*/ 932 w 969"/>
                  <a:gd name="T5" fmla="*/ 6 h 1323"/>
                  <a:gd name="T6" fmla="*/ 125 w 969"/>
                  <a:gd name="T7" fmla="*/ 1298 h 1323"/>
                  <a:gd name="T8" fmla="*/ 165 w 969"/>
                  <a:gd name="T9" fmla="*/ 1287 h 1323"/>
                </a:gdLst>
                <a:ahLst/>
                <a:cxnLst>
                  <a:cxn ang="0">
                    <a:pos x="T0" y="T1"/>
                  </a:cxn>
                  <a:cxn ang="0">
                    <a:pos x="T2" y="T3"/>
                  </a:cxn>
                  <a:cxn ang="0">
                    <a:pos x="T4" y="T5"/>
                  </a:cxn>
                  <a:cxn ang="0">
                    <a:pos x="T6" y="T7"/>
                  </a:cxn>
                  <a:cxn ang="0">
                    <a:pos x="T8" y="T9"/>
                  </a:cxn>
                </a:cxnLst>
                <a:rect l="0" t="0" r="r" b="b"/>
                <a:pathLst>
                  <a:path w="969" h="1323">
                    <a:moveTo>
                      <a:pt x="165" y="1287"/>
                    </a:moveTo>
                    <a:cubicBezTo>
                      <a:pt x="45" y="773"/>
                      <a:pt x="421" y="159"/>
                      <a:pt x="943" y="45"/>
                    </a:cubicBezTo>
                    <a:cubicBezTo>
                      <a:pt x="969" y="40"/>
                      <a:pt x="958" y="0"/>
                      <a:pt x="932" y="6"/>
                    </a:cubicBezTo>
                    <a:cubicBezTo>
                      <a:pt x="387" y="125"/>
                      <a:pt x="0" y="763"/>
                      <a:pt x="125" y="1298"/>
                    </a:cubicBezTo>
                    <a:cubicBezTo>
                      <a:pt x="131" y="1323"/>
                      <a:pt x="171" y="1312"/>
                      <a:pt x="165" y="1287"/>
                    </a:cubicBezTo>
                    <a:close/>
                  </a:path>
                </a:pathLst>
              </a:custGeom>
              <a:solidFill>
                <a:srgbClr val="DCEEF1">
                  <a:alpha val="56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21">
                <a:extLst>
                  <a:ext uri="{FF2B5EF4-FFF2-40B4-BE49-F238E27FC236}">
                    <a16:creationId xmlns:a16="http://schemas.microsoft.com/office/drawing/2014/main" id="{72B66BF6-C51E-498E-8BD8-5DE1E8C5D32D}"/>
                  </a:ext>
                </a:extLst>
              </p:cNvPr>
              <p:cNvSpPr>
                <a:spLocks/>
              </p:cNvSpPr>
              <p:nvPr/>
            </p:nvSpPr>
            <p:spPr bwMode="auto">
              <a:xfrm>
                <a:off x="662752" y="3108077"/>
                <a:ext cx="944788" cy="1363589"/>
              </a:xfrm>
              <a:custGeom>
                <a:avLst/>
                <a:gdLst>
                  <a:gd name="T0" fmla="*/ 107 w 723"/>
                  <a:gd name="T1" fmla="*/ 1007 h 1044"/>
                  <a:gd name="T2" fmla="*/ 697 w 723"/>
                  <a:gd name="T3" fmla="*/ 47 h 1044"/>
                  <a:gd name="T4" fmla="*/ 686 w 723"/>
                  <a:gd name="T5" fmla="*/ 7 h 1044"/>
                  <a:gd name="T6" fmla="*/ 68 w 723"/>
                  <a:gd name="T7" fmla="*/ 1018 h 1044"/>
                  <a:gd name="T8" fmla="*/ 107 w 723"/>
                  <a:gd name="T9" fmla="*/ 1007 h 1044"/>
                </a:gdLst>
                <a:ahLst/>
                <a:cxnLst>
                  <a:cxn ang="0">
                    <a:pos x="T0" y="T1"/>
                  </a:cxn>
                  <a:cxn ang="0">
                    <a:pos x="T2" y="T3"/>
                  </a:cxn>
                  <a:cxn ang="0">
                    <a:pos x="T4" y="T5"/>
                  </a:cxn>
                  <a:cxn ang="0">
                    <a:pos x="T6" y="T7"/>
                  </a:cxn>
                  <a:cxn ang="0">
                    <a:pos x="T8" y="T9"/>
                  </a:cxn>
                </a:cxnLst>
                <a:rect l="0" t="0" r="r" b="b"/>
                <a:pathLst>
                  <a:path w="723" h="1044">
                    <a:moveTo>
                      <a:pt x="107" y="1007"/>
                    </a:moveTo>
                    <a:cubicBezTo>
                      <a:pt x="43" y="618"/>
                      <a:pt x="309" y="156"/>
                      <a:pt x="697" y="47"/>
                    </a:cubicBezTo>
                    <a:cubicBezTo>
                      <a:pt x="723" y="40"/>
                      <a:pt x="712" y="0"/>
                      <a:pt x="686" y="7"/>
                    </a:cubicBezTo>
                    <a:cubicBezTo>
                      <a:pt x="275" y="123"/>
                      <a:pt x="0" y="607"/>
                      <a:pt x="68" y="1018"/>
                    </a:cubicBezTo>
                    <a:cubicBezTo>
                      <a:pt x="72" y="1044"/>
                      <a:pt x="111" y="1033"/>
                      <a:pt x="107" y="1007"/>
                    </a:cubicBezTo>
                    <a:close/>
                  </a:path>
                </a:pathLst>
              </a:custGeom>
              <a:solidFill>
                <a:srgbClr val="DCEEF1">
                  <a:alpha val="56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Freeform 22">
                <a:extLst>
                  <a:ext uri="{FF2B5EF4-FFF2-40B4-BE49-F238E27FC236}">
                    <a16:creationId xmlns:a16="http://schemas.microsoft.com/office/drawing/2014/main" id="{8596A8E5-21E4-4FA7-AC3B-C95CB0B43853}"/>
                  </a:ext>
                </a:extLst>
              </p:cNvPr>
              <p:cNvSpPr>
                <a:spLocks/>
              </p:cNvSpPr>
              <p:nvPr/>
            </p:nvSpPr>
            <p:spPr bwMode="auto">
              <a:xfrm>
                <a:off x="942322" y="3344550"/>
                <a:ext cx="633726" cy="967993"/>
              </a:xfrm>
              <a:custGeom>
                <a:avLst/>
                <a:gdLst>
                  <a:gd name="T0" fmla="*/ 57 w 485"/>
                  <a:gd name="T1" fmla="*/ 715 h 741"/>
                  <a:gd name="T2" fmla="*/ 462 w 485"/>
                  <a:gd name="T3" fmla="*/ 47 h 741"/>
                  <a:gd name="T4" fmla="*/ 441 w 485"/>
                  <a:gd name="T5" fmla="*/ 11 h 741"/>
                  <a:gd name="T6" fmla="*/ 16 w 485"/>
                  <a:gd name="T7" fmla="*/ 715 h 741"/>
                  <a:gd name="T8" fmla="*/ 57 w 485"/>
                  <a:gd name="T9" fmla="*/ 715 h 741"/>
                </a:gdLst>
                <a:ahLst/>
                <a:cxnLst>
                  <a:cxn ang="0">
                    <a:pos x="T0" y="T1"/>
                  </a:cxn>
                  <a:cxn ang="0">
                    <a:pos x="T2" y="T3"/>
                  </a:cxn>
                  <a:cxn ang="0">
                    <a:pos x="T4" y="T5"/>
                  </a:cxn>
                  <a:cxn ang="0">
                    <a:pos x="T6" y="T7"/>
                  </a:cxn>
                  <a:cxn ang="0">
                    <a:pos x="T8" y="T9"/>
                  </a:cxn>
                </a:cxnLst>
                <a:rect l="0" t="0" r="r" b="b"/>
                <a:pathLst>
                  <a:path w="485" h="741">
                    <a:moveTo>
                      <a:pt x="57" y="715"/>
                    </a:moveTo>
                    <a:cubicBezTo>
                      <a:pt x="42" y="449"/>
                      <a:pt x="219" y="160"/>
                      <a:pt x="462" y="47"/>
                    </a:cubicBezTo>
                    <a:cubicBezTo>
                      <a:pt x="485" y="36"/>
                      <a:pt x="465" y="0"/>
                      <a:pt x="441" y="11"/>
                    </a:cubicBezTo>
                    <a:cubicBezTo>
                      <a:pt x="187" y="130"/>
                      <a:pt x="0" y="435"/>
                      <a:pt x="16" y="715"/>
                    </a:cubicBezTo>
                    <a:cubicBezTo>
                      <a:pt x="17" y="741"/>
                      <a:pt x="58" y="741"/>
                      <a:pt x="57" y="715"/>
                    </a:cubicBezTo>
                    <a:close/>
                  </a:path>
                </a:pathLst>
              </a:custGeom>
              <a:solidFill>
                <a:srgbClr val="DCEEF1">
                  <a:alpha val="56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Freeform 23">
                <a:extLst>
                  <a:ext uri="{FF2B5EF4-FFF2-40B4-BE49-F238E27FC236}">
                    <a16:creationId xmlns:a16="http://schemas.microsoft.com/office/drawing/2014/main" id="{251E4406-416E-4C2B-B78D-CFC35A81B4D9}"/>
                  </a:ext>
                </a:extLst>
              </p:cNvPr>
              <p:cNvSpPr>
                <a:spLocks/>
              </p:cNvSpPr>
              <p:nvPr/>
            </p:nvSpPr>
            <p:spPr bwMode="auto">
              <a:xfrm>
                <a:off x="2408677" y="2853371"/>
                <a:ext cx="1258059" cy="1735978"/>
              </a:xfrm>
              <a:custGeom>
                <a:avLst/>
                <a:gdLst>
                  <a:gd name="T0" fmla="*/ 835 w 963"/>
                  <a:gd name="T1" fmla="*/ 1303 h 1329"/>
                  <a:gd name="T2" fmla="*/ 37 w 963"/>
                  <a:gd name="T3" fmla="*/ 6 h 1329"/>
                  <a:gd name="T4" fmla="*/ 26 w 963"/>
                  <a:gd name="T5" fmla="*/ 46 h 1329"/>
                  <a:gd name="T6" fmla="*/ 795 w 963"/>
                  <a:gd name="T7" fmla="*/ 1293 h 1329"/>
                  <a:gd name="T8" fmla="*/ 835 w 963"/>
                  <a:gd name="T9" fmla="*/ 1303 h 1329"/>
                </a:gdLst>
                <a:ahLst/>
                <a:cxnLst>
                  <a:cxn ang="0">
                    <a:pos x="T0" y="T1"/>
                  </a:cxn>
                  <a:cxn ang="0">
                    <a:pos x="T2" y="T3"/>
                  </a:cxn>
                  <a:cxn ang="0">
                    <a:pos x="T4" y="T5"/>
                  </a:cxn>
                  <a:cxn ang="0">
                    <a:pos x="T6" y="T7"/>
                  </a:cxn>
                  <a:cxn ang="0">
                    <a:pos x="T8" y="T9"/>
                  </a:cxn>
                </a:cxnLst>
                <a:rect l="0" t="0" r="r" b="b"/>
                <a:pathLst>
                  <a:path w="963" h="1329">
                    <a:moveTo>
                      <a:pt x="835" y="1303"/>
                    </a:moveTo>
                    <a:cubicBezTo>
                      <a:pt x="963" y="769"/>
                      <a:pt x="581" y="129"/>
                      <a:pt x="37" y="6"/>
                    </a:cubicBezTo>
                    <a:cubicBezTo>
                      <a:pt x="11" y="0"/>
                      <a:pt x="0" y="40"/>
                      <a:pt x="26" y="46"/>
                    </a:cubicBezTo>
                    <a:cubicBezTo>
                      <a:pt x="548" y="163"/>
                      <a:pt x="919" y="780"/>
                      <a:pt x="795" y="1293"/>
                    </a:cubicBezTo>
                    <a:cubicBezTo>
                      <a:pt x="789" y="1318"/>
                      <a:pt x="828" y="1329"/>
                      <a:pt x="835" y="1303"/>
                    </a:cubicBezTo>
                    <a:close/>
                  </a:path>
                </a:pathLst>
              </a:custGeom>
              <a:solidFill>
                <a:srgbClr val="DCEEF1">
                  <a:alpha val="56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24">
                <a:extLst>
                  <a:ext uri="{FF2B5EF4-FFF2-40B4-BE49-F238E27FC236}">
                    <a16:creationId xmlns:a16="http://schemas.microsoft.com/office/drawing/2014/main" id="{61DFBC72-5779-47D8-85B2-D6C07D06F81B}"/>
                  </a:ext>
                </a:extLst>
              </p:cNvPr>
              <p:cNvSpPr>
                <a:spLocks/>
              </p:cNvSpPr>
              <p:nvPr/>
            </p:nvSpPr>
            <p:spPr bwMode="auto">
              <a:xfrm>
                <a:off x="2431881" y="3104210"/>
                <a:ext cx="938158" cy="1369114"/>
              </a:xfrm>
              <a:custGeom>
                <a:avLst/>
                <a:gdLst>
                  <a:gd name="T0" fmla="*/ 648 w 718"/>
                  <a:gd name="T1" fmla="*/ 1022 h 1048"/>
                  <a:gd name="T2" fmla="*/ 36 w 718"/>
                  <a:gd name="T3" fmla="*/ 8 h 1048"/>
                  <a:gd name="T4" fmla="*/ 25 w 718"/>
                  <a:gd name="T5" fmla="*/ 47 h 1048"/>
                  <a:gd name="T6" fmla="*/ 609 w 718"/>
                  <a:gd name="T7" fmla="*/ 1011 h 1048"/>
                  <a:gd name="T8" fmla="*/ 648 w 718"/>
                  <a:gd name="T9" fmla="*/ 1022 h 1048"/>
                </a:gdLst>
                <a:ahLst/>
                <a:cxnLst>
                  <a:cxn ang="0">
                    <a:pos x="T0" y="T1"/>
                  </a:cxn>
                  <a:cxn ang="0">
                    <a:pos x="T2" y="T3"/>
                  </a:cxn>
                  <a:cxn ang="0">
                    <a:pos x="T4" y="T5"/>
                  </a:cxn>
                  <a:cxn ang="0">
                    <a:pos x="T6" y="T7"/>
                  </a:cxn>
                  <a:cxn ang="0">
                    <a:pos x="T8" y="T9"/>
                  </a:cxn>
                </a:cxnLst>
                <a:rect l="0" t="0" r="r" b="b"/>
                <a:pathLst>
                  <a:path w="718" h="1048">
                    <a:moveTo>
                      <a:pt x="648" y="1022"/>
                    </a:moveTo>
                    <a:cubicBezTo>
                      <a:pt x="718" y="612"/>
                      <a:pt x="447" y="126"/>
                      <a:pt x="36" y="8"/>
                    </a:cubicBezTo>
                    <a:cubicBezTo>
                      <a:pt x="11" y="0"/>
                      <a:pt x="0" y="40"/>
                      <a:pt x="25" y="47"/>
                    </a:cubicBezTo>
                    <a:cubicBezTo>
                      <a:pt x="413" y="159"/>
                      <a:pt x="675" y="623"/>
                      <a:pt x="609" y="1011"/>
                    </a:cubicBezTo>
                    <a:cubicBezTo>
                      <a:pt x="604" y="1037"/>
                      <a:pt x="644" y="1048"/>
                      <a:pt x="648" y="1022"/>
                    </a:cubicBezTo>
                    <a:close/>
                  </a:path>
                </a:pathLst>
              </a:custGeom>
              <a:solidFill>
                <a:srgbClr val="DCEEF1">
                  <a:alpha val="56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Freeform 25">
                <a:extLst>
                  <a:ext uri="{FF2B5EF4-FFF2-40B4-BE49-F238E27FC236}">
                    <a16:creationId xmlns:a16="http://schemas.microsoft.com/office/drawing/2014/main" id="{D5FB4D7C-DCFB-4090-91BD-1ACC453E1AE6}"/>
                  </a:ext>
                </a:extLst>
              </p:cNvPr>
              <p:cNvSpPr>
                <a:spLocks/>
              </p:cNvSpPr>
              <p:nvPr/>
            </p:nvSpPr>
            <p:spPr bwMode="auto">
              <a:xfrm>
                <a:off x="2460611" y="3341789"/>
                <a:ext cx="629859" cy="971860"/>
              </a:xfrm>
              <a:custGeom>
                <a:avLst/>
                <a:gdLst>
                  <a:gd name="T0" fmla="*/ 464 w 482"/>
                  <a:gd name="T1" fmla="*/ 717 h 744"/>
                  <a:gd name="T2" fmla="*/ 44 w 482"/>
                  <a:gd name="T3" fmla="*/ 11 h 744"/>
                  <a:gd name="T4" fmla="*/ 24 w 482"/>
                  <a:gd name="T5" fmla="*/ 46 h 744"/>
                  <a:gd name="T6" fmla="*/ 424 w 482"/>
                  <a:gd name="T7" fmla="*/ 717 h 744"/>
                  <a:gd name="T8" fmla="*/ 464 w 482"/>
                  <a:gd name="T9" fmla="*/ 717 h 744"/>
                </a:gdLst>
                <a:ahLst/>
                <a:cxnLst>
                  <a:cxn ang="0">
                    <a:pos x="T0" y="T1"/>
                  </a:cxn>
                  <a:cxn ang="0">
                    <a:pos x="T2" y="T3"/>
                  </a:cxn>
                  <a:cxn ang="0">
                    <a:pos x="T4" y="T5"/>
                  </a:cxn>
                  <a:cxn ang="0">
                    <a:pos x="T6" y="T7"/>
                  </a:cxn>
                  <a:cxn ang="0">
                    <a:pos x="T8" y="T9"/>
                  </a:cxn>
                </a:cxnLst>
                <a:rect l="0" t="0" r="r" b="b"/>
                <a:pathLst>
                  <a:path w="482" h="744">
                    <a:moveTo>
                      <a:pt x="464" y="717"/>
                    </a:moveTo>
                    <a:cubicBezTo>
                      <a:pt x="482" y="438"/>
                      <a:pt x="298" y="132"/>
                      <a:pt x="44" y="11"/>
                    </a:cubicBezTo>
                    <a:cubicBezTo>
                      <a:pt x="21" y="0"/>
                      <a:pt x="0" y="35"/>
                      <a:pt x="24" y="46"/>
                    </a:cubicBezTo>
                    <a:cubicBezTo>
                      <a:pt x="265" y="161"/>
                      <a:pt x="440" y="451"/>
                      <a:pt x="424" y="717"/>
                    </a:cubicBezTo>
                    <a:cubicBezTo>
                      <a:pt x="422" y="744"/>
                      <a:pt x="463" y="744"/>
                      <a:pt x="464" y="717"/>
                    </a:cubicBezTo>
                    <a:close/>
                  </a:path>
                </a:pathLst>
              </a:custGeom>
              <a:solidFill>
                <a:srgbClr val="DCEEF1">
                  <a:alpha val="56000"/>
                </a:srgbClr>
              </a:solidFill>
              <a:ln>
                <a:noFill/>
              </a:ln>
            </p:spPr>
            <p:txBody>
              <a:bodyPr vert="horz" wrap="square" lIns="91440" tIns="45720" rIns="91440" bIns="45720" numCol="1" anchor="t" anchorCtr="0" compatLnSpc="1">
                <a:prstTxWarp prst="textNoShape">
                  <a:avLst/>
                </a:prstTxWarp>
              </a:bodyPr>
              <a:lstStyle/>
              <a:p>
                <a:endParaRPr lang="en-US"/>
              </a:p>
            </p:txBody>
          </p:sp>
        </p:grpSp>
      </p:grpSp>
      <p:sp>
        <p:nvSpPr>
          <p:cNvPr id="59" name="Rectangle 58">
            <a:extLst>
              <a:ext uri="{FF2B5EF4-FFF2-40B4-BE49-F238E27FC236}">
                <a16:creationId xmlns:a16="http://schemas.microsoft.com/office/drawing/2014/main" id="{889322D5-0D35-41D4-9885-176C8B5FDAF6}"/>
              </a:ext>
            </a:extLst>
          </p:cNvPr>
          <p:cNvSpPr/>
          <p:nvPr/>
        </p:nvSpPr>
        <p:spPr>
          <a:xfrm>
            <a:off x="2861221" y="1750351"/>
            <a:ext cx="6381101" cy="615553"/>
          </a:xfrm>
          <a:prstGeom prst="rect">
            <a:avLst/>
          </a:prstGeom>
        </p:spPr>
        <p:txBody>
          <a:bodyPr wrap="square">
            <a:spAutoFit/>
          </a:bodyPr>
          <a:lstStyle/>
          <a:p>
            <a:pPr marL="285750" indent="-285750">
              <a:buFont typeface="Arial" panose="020B0604020202020204" pitchFamily="34" charset="0"/>
              <a:buChar char="•"/>
            </a:pPr>
            <a:r>
              <a:rPr lang="en-US" sz="1600" b="1" dirty="0">
                <a:cs typeface="Calibri" panose="020F0502020204030204" pitchFamily="34" charset="0"/>
              </a:rPr>
              <a:t>Using 2017 data, there </a:t>
            </a:r>
            <a:r>
              <a:rPr lang="en-US" b="1" dirty="0">
                <a:solidFill>
                  <a:srgbClr val="2A9B18"/>
                </a:solidFill>
                <a:cs typeface="Calibri" panose="020F0502020204030204" pitchFamily="34" charset="0"/>
              </a:rPr>
              <a:t>is not </a:t>
            </a:r>
            <a:r>
              <a:rPr lang="en-US" sz="1600" b="1" dirty="0">
                <a:cs typeface="Calibri" panose="020F0502020204030204" pitchFamily="34" charset="0"/>
              </a:rPr>
              <a:t>a statistically significant difference in mean home values for zip codes with versus without windfarms</a:t>
            </a:r>
          </a:p>
        </p:txBody>
      </p:sp>
      <p:sp>
        <p:nvSpPr>
          <p:cNvPr id="63" name="Rectangle 62">
            <a:extLst>
              <a:ext uri="{FF2B5EF4-FFF2-40B4-BE49-F238E27FC236}">
                <a16:creationId xmlns:a16="http://schemas.microsoft.com/office/drawing/2014/main" id="{A09C41AB-4181-493F-8E69-F29BDD1122A0}"/>
              </a:ext>
            </a:extLst>
          </p:cNvPr>
          <p:cNvSpPr/>
          <p:nvPr/>
        </p:nvSpPr>
        <p:spPr>
          <a:xfrm>
            <a:off x="982170" y="3163182"/>
            <a:ext cx="4614067" cy="369332"/>
          </a:xfrm>
          <a:prstGeom prst="rect">
            <a:avLst/>
          </a:prstGeom>
        </p:spPr>
        <p:txBody>
          <a:bodyPr wrap="square">
            <a:spAutoFit/>
          </a:bodyPr>
          <a:lstStyle/>
          <a:p>
            <a:pPr algn="ctr"/>
            <a:r>
              <a:rPr lang="en-US" sz="1600" i="1" dirty="0">
                <a:cs typeface="Calibri" panose="020F0502020204030204" pitchFamily="34" charset="0"/>
              </a:rPr>
              <a:t>Mean home value for zip codes </a:t>
            </a:r>
            <a:r>
              <a:rPr lang="en-US" b="1" i="1" dirty="0">
                <a:solidFill>
                  <a:srgbClr val="2A9B18"/>
                </a:solidFill>
                <a:cs typeface="Calibri" panose="020F0502020204030204" pitchFamily="34" charset="0"/>
              </a:rPr>
              <a:t>with windfarms</a:t>
            </a:r>
          </a:p>
        </p:txBody>
      </p:sp>
      <p:sp>
        <p:nvSpPr>
          <p:cNvPr id="64" name="Rectangle 63">
            <a:extLst>
              <a:ext uri="{FF2B5EF4-FFF2-40B4-BE49-F238E27FC236}">
                <a16:creationId xmlns:a16="http://schemas.microsoft.com/office/drawing/2014/main" id="{6B61DD1C-2C52-47D0-A866-33B45890FA14}"/>
              </a:ext>
            </a:extLst>
          </p:cNvPr>
          <p:cNvSpPr/>
          <p:nvPr/>
        </p:nvSpPr>
        <p:spPr>
          <a:xfrm>
            <a:off x="5883549" y="3163182"/>
            <a:ext cx="4614067" cy="369332"/>
          </a:xfrm>
          <a:prstGeom prst="rect">
            <a:avLst/>
          </a:prstGeom>
        </p:spPr>
        <p:txBody>
          <a:bodyPr wrap="square">
            <a:spAutoFit/>
          </a:bodyPr>
          <a:lstStyle/>
          <a:p>
            <a:pPr algn="ctr"/>
            <a:r>
              <a:rPr lang="en-US" sz="1600" i="1" dirty="0">
                <a:cs typeface="Calibri" panose="020F0502020204030204" pitchFamily="34" charset="0"/>
              </a:rPr>
              <a:t>Mean home value for zip codes </a:t>
            </a:r>
            <a:r>
              <a:rPr lang="en-US" b="1" i="1" dirty="0">
                <a:solidFill>
                  <a:srgbClr val="2A9B18"/>
                </a:solidFill>
                <a:cs typeface="Calibri" panose="020F0502020204030204" pitchFamily="34" charset="0"/>
              </a:rPr>
              <a:t>without windfarms</a:t>
            </a:r>
          </a:p>
        </p:txBody>
      </p:sp>
      <p:sp>
        <p:nvSpPr>
          <p:cNvPr id="65" name="TextBox 64">
            <a:extLst>
              <a:ext uri="{FF2B5EF4-FFF2-40B4-BE49-F238E27FC236}">
                <a16:creationId xmlns:a16="http://schemas.microsoft.com/office/drawing/2014/main" id="{46D1C3B6-F48B-4368-B842-0DB2F76E94E2}"/>
              </a:ext>
            </a:extLst>
          </p:cNvPr>
          <p:cNvSpPr txBox="1"/>
          <p:nvPr/>
        </p:nvSpPr>
        <p:spPr>
          <a:xfrm>
            <a:off x="3358218" y="3926054"/>
            <a:ext cx="1063112" cy="369332"/>
          </a:xfrm>
          <a:prstGeom prst="rect">
            <a:avLst/>
          </a:prstGeom>
          <a:noFill/>
        </p:spPr>
        <p:txBody>
          <a:bodyPr wrap="none" rtlCol="0">
            <a:spAutoFit/>
          </a:bodyPr>
          <a:lstStyle/>
          <a:p>
            <a:r>
              <a:rPr lang="en-US" b="1" dirty="0"/>
              <a:t>$360,000</a:t>
            </a:r>
          </a:p>
        </p:txBody>
      </p:sp>
      <p:sp>
        <p:nvSpPr>
          <p:cNvPr id="66" name="TextBox 65">
            <a:extLst>
              <a:ext uri="{FF2B5EF4-FFF2-40B4-BE49-F238E27FC236}">
                <a16:creationId xmlns:a16="http://schemas.microsoft.com/office/drawing/2014/main" id="{B68EC657-452C-470C-9356-F10A4566BFAA}"/>
              </a:ext>
            </a:extLst>
          </p:cNvPr>
          <p:cNvSpPr txBox="1"/>
          <p:nvPr/>
        </p:nvSpPr>
        <p:spPr>
          <a:xfrm>
            <a:off x="8822947" y="3926054"/>
            <a:ext cx="1063112" cy="369332"/>
          </a:xfrm>
          <a:prstGeom prst="rect">
            <a:avLst/>
          </a:prstGeom>
          <a:noFill/>
        </p:spPr>
        <p:txBody>
          <a:bodyPr wrap="none" rtlCol="0">
            <a:spAutoFit/>
          </a:bodyPr>
          <a:lstStyle/>
          <a:p>
            <a:r>
              <a:rPr lang="en-US" b="1" dirty="0"/>
              <a:t>$400,000</a:t>
            </a:r>
          </a:p>
        </p:txBody>
      </p:sp>
      <p:grpSp>
        <p:nvGrpSpPr>
          <p:cNvPr id="18" name="Group 17">
            <a:extLst>
              <a:ext uri="{FF2B5EF4-FFF2-40B4-BE49-F238E27FC236}">
                <a16:creationId xmlns:a16="http://schemas.microsoft.com/office/drawing/2014/main" id="{B097E6B9-A7EB-48CF-AC93-E0FF40553C4C}"/>
              </a:ext>
            </a:extLst>
          </p:cNvPr>
          <p:cNvGrpSpPr/>
          <p:nvPr/>
        </p:nvGrpSpPr>
        <p:grpSpPr>
          <a:xfrm>
            <a:off x="48191" y="6161956"/>
            <a:ext cx="1091380" cy="655311"/>
            <a:chOff x="1683432" y="6172855"/>
            <a:chExt cx="1091380" cy="655311"/>
          </a:xfrm>
        </p:grpSpPr>
        <p:sp>
          <p:nvSpPr>
            <p:cNvPr id="5" name="Rectangle 4">
              <a:extLst>
                <a:ext uri="{FF2B5EF4-FFF2-40B4-BE49-F238E27FC236}">
                  <a16:creationId xmlns:a16="http://schemas.microsoft.com/office/drawing/2014/main" id="{701B0DC0-BCC2-48DC-8BDF-446D6B560C50}"/>
                </a:ext>
              </a:extLst>
            </p:cNvPr>
            <p:cNvSpPr/>
            <p:nvPr/>
          </p:nvSpPr>
          <p:spPr>
            <a:xfrm>
              <a:off x="1683432" y="6172855"/>
              <a:ext cx="1091380" cy="338554"/>
            </a:xfrm>
            <a:prstGeom prst="rect">
              <a:avLst/>
            </a:prstGeom>
          </p:spPr>
          <p:txBody>
            <a:bodyPr wrap="square">
              <a:spAutoFit/>
            </a:bodyPr>
            <a:lstStyle/>
            <a:p>
              <a:pPr algn="ctr"/>
              <a:r>
                <a:rPr lang="en-US" sz="1600" i="1" dirty="0">
                  <a:cs typeface="Calibri" panose="020F0502020204030204" pitchFamily="34" charset="0"/>
                </a:rPr>
                <a:t>p-Value</a:t>
              </a:r>
            </a:p>
          </p:txBody>
        </p:sp>
        <p:sp>
          <p:nvSpPr>
            <p:cNvPr id="6" name="TextBox 5">
              <a:extLst>
                <a:ext uri="{FF2B5EF4-FFF2-40B4-BE49-F238E27FC236}">
                  <a16:creationId xmlns:a16="http://schemas.microsoft.com/office/drawing/2014/main" id="{1A14420B-0A9B-434C-BD56-EFA4B52CE014}"/>
                </a:ext>
              </a:extLst>
            </p:cNvPr>
            <p:cNvSpPr txBox="1"/>
            <p:nvPr/>
          </p:nvSpPr>
          <p:spPr>
            <a:xfrm>
              <a:off x="1909240" y="6489612"/>
              <a:ext cx="551754" cy="338554"/>
            </a:xfrm>
            <a:prstGeom prst="rect">
              <a:avLst/>
            </a:prstGeom>
            <a:noFill/>
          </p:spPr>
          <p:txBody>
            <a:bodyPr wrap="none" rtlCol="0">
              <a:spAutoFit/>
            </a:bodyPr>
            <a:lstStyle/>
            <a:p>
              <a:r>
                <a:rPr lang="en-US" sz="1600" b="1" dirty="0"/>
                <a:t>0.99</a:t>
              </a:r>
            </a:p>
          </p:txBody>
        </p:sp>
      </p:grpSp>
      <p:grpSp>
        <p:nvGrpSpPr>
          <p:cNvPr id="19" name="Group 18">
            <a:extLst>
              <a:ext uri="{FF2B5EF4-FFF2-40B4-BE49-F238E27FC236}">
                <a16:creationId xmlns:a16="http://schemas.microsoft.com/office/drawing/2014/main" id="{152EA388-3BEB-4331-9463-EAF4EF7D2B42}"/>
              </a:ext>
            </a:extLst>
          </p:cNvPr>
          <p:cNvGrpSpPr/>
          <p:nvPr/>
        </p:nvGrpSpPr>
        <p:grpSpPr>
          <a:xfrm>
            <a:off x="8294285" y="6187318"/>
            <a:ext cx="3856554" cy="655311"/>
            <a:chOff x="6228108" y="6172855"/>
            <a:chExt cx="3856554" cy="655311"/>
          </a:xfrm>
        </p:grpSpPr>
        <p:sp>
          <p:nvSpPr>
            <p:cNvPr id="61" name="Rectangle 60">
              <a:extLst>
                <a:ext uri="{FF2B5EF4-FFF2-40B4-BE49-F238E27FC236}">
                  <a16:creationId xmlns:a16="http://schemas.microsoft.com/office/drawing/2014/main" id="{7A063871-9AC1-42DB-A212-192E22BE74EF}"/>
                </a:ext>
              </a:extLst>
            </p:cNvPr>
            <p:cNvSpPr/>
            <p:nvPr/>
          </p:nvSpPr>
          <p:spPr>
            <a:xfrm>
              <a:off x="6228108" y="6172855"/>
              <a:ext cx="3856554" cy="338554"/>
            </a:xfrm>
            <a:prstGeom prst="rect">
              <a:avLst/>
            </a:prstGeom>
          </p:spPr>
          <p:txBody>
            <a:bodyPr wrap="square">
              <a:spAutoFit/>
            </a:bodyPr>
            <a:lstStyle/>
            <a:p>
              <a:pPr algn="ctr"/>
              <a:r>
                <a:rPr lang="en-US" sz="1600" i="1" dirty="0">
                  <a:cs typeface="Calibri" panose="020F0502020204030204" pitchFamily="34" charset="0"/>
                </a:rPr>
                <a:t>Difference in value 95% confidence Interval</a:t>
              </a:r>
            </a:p>
          </p:txBody>
        </p:sp>
        <p:sp>
          <p:nvSpPr>
            <p:cNvPr id="62" name="TextBox 61">
              <a:extLst>
                <a:ext uri="{FF2B5EF4-FFF2-40B4-BE49-F238E27FC236}">
                  <a16:creationId xmlns:a16="http://schemas.microsoft.com/office/drawing/2014/main" id="{4A3DB8FE-87A3-4FD5-9F3D-06A3DB813632}"/>
                </a:ext>
              </a:extLst>
            </p:cNvPr>
            <p:cNvSpPr txBox="1"/>
            <p:nvPr/>
          </p:nvSpPr>
          <p:spPr>
            <a:xfrm>
              <a:off x="7392377" y="6492628"/>
              <a:ext cx="2002641" cy="335538"/>
            </a:xfrm>
            <a:prstGeom prst="rect">
              <a:avLst/>
            </a:prstGeom>
            <a:noFill/>
          </p:spPr>
          <p:txBody>
            <a:bodyPr wrap="square" rtlCol="0">
              <a:spAutoFit/>
            </a:bodyPr>
            <a:lstStyle/>
            <a:p>
              <a:r>
                <a:rPr lang="en-US" sz="1600" b="1" dirty="0"/>
                <a:t>-$90,000 to $188,000</a:t>
              </a:r>
            </a:p>
          </p:txBody>
        </p:sp>
      </p:grpSp>
      <p:sp>
        <p:nvSpPr>
          <p:cNvPr id="67" name="Rectangle 66">
            <a:extLst>
              <a:ext uri="{FF2B5EF4-FFF2-40B4-BE49-F238E27FC236}">
                <a16:creationId xmlns:a16="http://schemas.microsoft.com/office/drawing/2014/main" id="{F3CE5BE5-DB9E-45E0-A709-B9C096EDFF3F}"/>
              </a:ext>
            </a:extLst>
          </p:cNvPr>
          <p:cNvSpPr/>
          <p:nvPr/>
        </p:nvSpPr>
        <p:spPr>
          <a:xfrm>
            <a:off x="4642487" y="5317757"/>
            <a:ext cx="1907499" cy="338554"/>
          </a:xfrm>
          <a:prstGeom prst="rect">
            <a:avLst/>
          </a:prstGeom>
        </p:spPr>
        <p:txBody>
          <a:bodyPr wrap="square">
            <a:spAutoFit/>
          </a:bodyPr>
          <a:lstStyle/>
          <a:p>
            <a:pPr algn="ctr"/>
            <a:r>
              <a:rPr lang="en-US" sz="1600" i="1" dirty="0">
                <a:cs typeface="Calibri" panose="020F0502020204030204" pitchFamily="34" charset="0"/>
              </a:rPr>
              <a:t>Difference: </a:t>
            </a:r>
          </a:p>
        </p:txBody>
      </p:sp>
      <p:sp>
        <p:nvSpPr>
          <p:cNvPr id="68" name="TextBox 67">
            <a:extLst>
              <a:ext uri="{FF2B5EF4-FFF2-40B4-BE49-F238E27FC236}">
                <a16:creationId xmlns:a16="http://schemas.microsoft.com/office/drawing/2014/main" id="{8CD8254D-39C2-4B06-A0FB-5F0175D85CCD}"/>
              </a:ext>
            </a:extLst>
          </p:cNvPr>
          <p:cNvSpPr txBox="1"/>
          <p:nvPr/>
        </p:nvSpPr>
        <p:spPr>
          <a:xfrm>
            <a:off x="5153667" y="5634514"/>
            <a:ext cx="862737" cy="338554"/>
          </a:xfrm>
          <a:prstGeom prst="rect">
            <a:avLst/>
          </a:prstGeom>
          <a:noFill/>
        </p:spPr>
        <p:txBody>
          <a:bodyPr wrap="none" rtlCol="0">
            <a:spAutoFit/>
          </a:bodyPr>
          <a:lstStyle/>
          <a:p>
            <a:r>
              <a:rPr lang="en-US" sz="1600" b="1" dirty="0"/>
              <a:t>$40,000</a:t>
            </a:r>
          </a:p>
        </p:txBody>
      </p:sp>
      <p:grpSp>
        <p:nvGrpSpPr>
          <p:cNvPr id="79" name="Group 78">
            <a:extLst>
              <a:ext uri="{FF2B5EF4-FFF2-40B4-BE49-F238E27FC236}">
                <a16:creationId xmlns:a16="http://schemas.microsoft.com/office/drawing/2014/main" id="{EA5621BD-A6CD-4F19-9221-82310C963DA2}"/>
              </a:ext>
            </a:extLst>
          </p:cNvPr>
          <p:cNvGrpSpPr/>
          <p:nvPr/>
        </p:nvGrpSpPr>
        <p:grpSpPr>
          <a:xfrm>
            <a:off x="1842726" y="3592535"/>
            <a:ext cx="568261" cy="303073"/>
            <a:chOff x="11601450" y="862013"/>
            <a:chExt cx="285750" cy="152400"/>
          </a:xfrm>
          <a:solidFill>
            <a:srgbClr val="6CDE9D">
              <a:lumMod val="75000"/>
            </a:srgbClr>
          </a:solidFill>
        </p:grpSpPr>
        <p:sp>
          <p:nvSpPr>
            <p:cNvPr id="80" name="Freeform 173">
              <a:extLst>
                <a:ext uri="{FF2B5EF4-FFF2-40B4-BE49-F238E27FC236}">
                  <a16:creationId xmlns:a16="http://schemas.microsoft.com/office/drawing/2014/main" id="{2AEF6305-DB14-4437-8F37-D097C1A7355E}"/>
                </a:ext>
              </a:extLst>
            </p:cNvPr>
            <p:cNvSpPr>
              <a:spLocks noEditPoints="1"/>
            </p:cNvSpPr>
            <p:nvPr/>
          </p:nvSpPr>
          <p:spPr bwMode="auto">
            <a:xfrm>
              <a:off x="11601450" y="862013"/>
              <a:ext cx="285750" cy="152400"/>
            </a:xfrm>
            <a:custGeom>
              <a:avLst/>
              <a:gdLst>
                <a:gd name="T0" fmla="*/ 425 w 902"/>
                <a:gd name="T1" fmla="*/ 30 h 481"/>
                <a:gd name="T2" fmla="*/ 453 w 902"/>
                <a:gd name="T3" fmla="*/ 158 h 481"/>
                <a:gd name="T4" fmla="*/ 64 w 902"/>
                <a:gd name="T5" fmla="*/ 180 h 481"/>
                <a:gd name="T6" fmla="*/ 184 w 902"/>
                <a:gd name="T7" fmla="*/ 155 h 481"/>
                <a:gd name="T8" fmla="*/ 180 w 902"/>
                <a:gd name="T9" fmla="*/ 180 h 481"/>
                <a:gd name="T10" fmla="*/ 481 w 902"/>
                <a:gd name="T11" fmla="*/ 180 h 481"/>
                <a:gd name="T12" fmla="*/ 661 w 902"/>
                <a:gd name="T13" fmla="*/ 286 h 481"/>
                <a:gd name="T14" fmla="*/ 898 w 902"/>
                <a:gd name="T15" fmla="*/ 130 h 481"/>
                <a:gd name="T16" fmla="*/ 902 w 902"/>
                <a:gd name="T17" fmla="*/ 120 h 481"/>
                <a:gd name="T18" fmla="*/ 898 w 902"/>
                <a:gd name="T19" fmla="*/ 109 h 481"/>
                <a:gd name="T20" fmla="*/ 887 w 902"/>
                <a:gd name="T21" fmla="*/ 105 h 481"/>
                <a:gd name="T22" fmla="*/ 657 w 902"/>
                <a:gd name="T23" fmla="*/ 256 h 481"/>
                <a:gd name="T24" fmla="*/ 666 w 902"/>
                <a:gd name="T25" fmla="*/ 210 h 481"/>
                <a:gd name="T26" fmla="*/ 901 w 902"/>
                <a:gd name="T27" fmla="*/ 50 h 481"/>
                <a:gd name="T28" fmla="*/ 896 w 902"/>
                <a:gd name="T29" fmla="*/ 33 h 481"/>
                <a:gd name="T30" fmla="*/ 700 w 902"/>
                <a:gd name="T31" fmla="*/ 27 h 481"/>
                <a:gd name="T32" fmla="*/ 706 w 902"/>
                <a:gd name="T33" fmla="*/ 10 h 481"/>
                <a:gd name="T34" fmla="*/ 692 w 902"/>
                <a:gd name="T35" fmla="*/ 0 h 481"/>
                <a:gd name="T36" fmla="*/ 372 w 902"/>
                <a:gd name="T37" fmla="*/ 30 h 481"/>
                <a:gd name="T38" fmla="*/ 6 w 902"/>
                <a:gd name="T39" fmla="*/ 183 h 481"/>
                <a:gd name="T40" fmla="*/ 0 w 902"/>
                <a:gd name="T41" fmla="*/ 200 h 481"/>
                <a:gd name="T42" fmla="*/ 15 w 902"/>
                <a:gd name="T43" fmla="*/ 211 h 481"/>
                <a:gd name="T44" fmla="*/ 12 w 902"/>
                <a:gd name="T45" fmla="*/ 241 h 481"/>
                <a:gd name="T46" fmla="*/ 2 w 902"/>
                <a:gd name="T47" fmla="*/ 247 h 481"/>
                <a:gd name="T48" fmla="*/ 0 w 902"/>
                <a:gd name="T49" fmla="*/ 258 h 481"/>
                <a:gd name="T50" fmla="*/ 6 w 902"/>
                <a:gd name="T51" fmla="*/ 267 h 481"/>
                <a:gd name="T52" fmla="*/ 180 w 902"/>
                <a:gd name="T53" fmla="*/ 271 h 481"/>
                <a:gd name="T54" fmla="*/ 9 w 902"/>
                <a:gd name="T55" fmla="*/ 302 h 481"/>
                <a:gd name="T56" fmla="*/ 1 w 902"/>
                <a:gd name="T57" fmla="*/ 309 h 481"/>
                <a:gd name="T58" fmla="*/ 1 w 902"/>
                <a:gd name="T59" fmla="*/ 321 h 481"/>
                <a:gd name="T60" fmla="*/ 9 w 902"/>
                <a:gd name="T61" fmla="*/ 330 h 481"/>
                <a:gd name="T62" fmla="*/ 180 w 902"/>
                <a:gd name="T63" fmla="*/ 361 h 481"/>
                <a:gd name="T64" fmla="*/ 6 w 902"/>
                <a:gd name="T65" fmla="*/ 363 h 481"/>
                <a:gd name="T66" fmla="*/ 0 w 902"/>
                <a:gd name="T67" fmla="*/ 372 h 481"/>
                <a:gd name="T68" fmla="*/ 2 w 902"/>
                <a:gd name="T69" fmla="*/ 384 h 481"/>
                <a:gd name="T70" fmla="*/ 12 w 902"/>
                <a:gd name="T71" fmla="*/ 391 h 481"/>
                <a:gd name="T72" fmla="*/ 15 w 902"/>
                <a:gd name="T73" fmla="*/ 421 h 481"/>
                <a:gd name="T74" fmla="*/ 4 w 902"/>
                <a:gd name="T75" fmla="*/ 425 h 481"/>
                <a:gd name="T76" fmla="*/ 0 w 902"/>
                <a:gd name="T77" fmla="*/ 436 h 481"/>
                <a:gd name="T78" fmla="*/ 4 w 902"/>
                <a:gd name="T79" fmla="*/ 446 h 481"/>
                <a:gd name="T80" fmla="*/ 15 w 902"/>
                <a:gd name="T81" fmla="*/ 451 h 481"/>
                <a:gd name="T82" fmla="*/ 181 w 902"/>
                <a:gd name="T83" fmla="*/ 472 h 481"/>
                <a:gd name="T84" fmla="*/ 190 w 902"/>
                <a:gd name="T85" fmla="*/ 480 h 481"/>
                <a:gd name="T86" fmla="*/ 469 w 902"/>
                <a:gd name="T87" fmla="*/ 481 h 481"/>
                <a:gd name="T88" fmla="*/ 479 w 902"/>
                <a:gd name="T89" fmla="*/ 474 h 481"/>
                <a:gd name="T90" fmla="*/ 481 w 902"/>
                <a:gd name="T91" fmla="*/ 451 h 481"/>
                <a:gd name="T92" fmla="*/ 896 w 902"/>
                <a:gd name="T93" fmla="*/ 297 h 481"/>
                <a:gd name="T94" fmla="*/ 902 w 902"/>
                <a:gd name="T95" fmla="*/ 288 h 481"/>
                <a:gd name="T96" fmla="*/ 900 w 902"/>
                <a:gd name="T97" fmla="*/ 277 h 481"/>
                <a:gd name="T98" fmla="*/ 890 w 902"/>
                <a:gd name="T99" fmla="*/ 271 h 481"/>
                <a:gd name="T100" fmla="*/ 878 w 902"/>
                <a:gd name="T101" fmla="*/ 273 h 481"/>
                <a:gd name="T102" fmla="*/ 661 w 902"/>
                <a:gd name="T103" fmla="*/ 376 h 481"/>
                <a:gd name="T104" fmla="*/ 898 w 902"/>
                <a:gd name="T105" fmla="*/ 220 h 481"/>
                <a:gd name="T106" fmla="*/ 902 w 902"/>
                <a:gd name="T107" fmla="*/ 211 h 481"/>
                <a:gd name="T108" fmla="*/ 898 w 902"/>
                <a:gd name="T109" fmla="*/ 200 h 481"/>
                <a:gd name="T110" fmla="*/ 887 w 902"/>
                <a:gd name="T111" fmla="*/ 196 h 481"/>
                <a:gd name="T112" fmla="*/ 657 w 902"/>
                <a:gd name="T113" fmla="*/ 346 h 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2" h="481">
                  <a:moveTo>
                    <a:pt x="451" y="451"/>
                  </a:moveTo>
                  <a:lnTo>
                    <a:pt x="210" y="451"/>
                  </a:lnTo>
                  <a:lnTo>
                    <a:pt x="210" y="173"/>
                  </a:lnTo>
                  <a:lnTo>
                    <a:pt x="425" y="30"/>
                  </a:lnTo>
                  <a:lnTo>
                    <a:pt x="642" y="30"/>
                  </a:lnTo>
                  <a:lnTo>
                    <a:pt x="457" y="153"/>
                  </a:lnTo>
                  <a:lnTo>
                    <a:pt x="455" y="155"/>
                  </a:lnTo>
                  <a:lnTo>
                    <a:pt x="453" y="158"/>
                  </a:lnTo>
                  <a:lnTo>
                    <a:pt x="451" y="161"/>
                  </a:lnTo>
                  <a:lnTo>
                    <a:pt x="451" y="165"/>
                  </a:lnTo>
                  <a:lnTo>
                    <a:pt x="451" y="451"/>
                  </a:lnTo>
                  <a:close/>
                  <a:moveTo>
                    <a:pt x="64" y="180"/>
                  </a:moveTo>
                  <a:lnTo>
                    <a:pt x="245" y="60"/>
                  </a:lnTo>
                  <a:lnTo>
                    <a:pt x="326" y="60"/>
                  </a:lnTo>
                  <a:lnTo>
                    <a:pt x="186" y="153"/>
                  </a:lnTo>
                  <a:lnTo>
                    <a:pt x="184" y="155"/>
                  </a:lnTo>
                  <a:lnTo>
                    <a:pt x="182" y="158"/>
                  </a:lnTo>
                  <a:lnTo>
                    <a:pt x="181" y="161"/>
                  </a:lnTo>
                  <a:lnTo>
                    <a:pt x="180" y="165"/>
                  </a:lnTo>
                  <a:lnTo>
                    <a:pt x="180" y="180"/>
                  </a:lnTo>
                  <a:lnTo>
                    <a:pt x="64" y="180"/>
                  </a:lnTo>
                  <a:close/>
                  <a:moveTo>
                    <a:pt x="838" y="60"/>
                  </a:moveTo>
                  <a:lnTo>
                    <a:pt x="657" y="180"/>
                  </a:lnTo>
                  <a:lnTo>
                    <a:pt x="481" y="180"/>
                  </a:lnTo>
                  <a:lnTo>
                    <a:pt x="481" y="173"/>
                  </a:lnTo>
                  <a:lnTo>
                    <a:pt x="651" y="60"/>
                  </a:lnTo>
                  <a:lnTo>
                    <a:pt x="838" y="60"/>
                  </a:lnTo>
                  <a:close/>
                  <a:moveTo>
                    <a:pt x="661" y="286"/>
                  </a:moveTo>
                  <a:lnTo>
                    <a:pt x="666" y="285"/>
                  </a:lnTo>
                  <a:lnTo>
                    <a:pt x="670" y="282"/>
                  </a:lnTo>
                  <a:lnTo>
                    <a:pt x="896" y="132"/>
                  </a:lnTo>
                  <a:lnTo>
                    <a:pt x="898" y="130"/>
                  </a:lnTo>
                  <a:lnTo>
                    <a:pt x="900" y="128"/>
                  </a:lnTo>
                  <a:lnTo>
                    <a:pt x="901" y="126"/>
                  </a:lnTo>
                  <a:lnTo>
                    <a:pt x="902" y="123"/>
                  </a:lnTo>
                  <a:lnTo>
                    <a:pt x="902" y="120"/>
                  </a:lnTo>
                  <a:lnTo>
                    <a:pt x="902" y="117"/>
                  </a:lnTo>
                  <a:lnTo>
                    <a:pt x="901" y="114"/>
                  </a:lnTo>
                  <a:lnTo>
                    <a:pt x="900" y="112"/>
                  </a:lnTo>
                  <a:lnTo>
                    <a:pt x="898" y="109"/>
                  </a:lnTo>
                  <a:lnTo>
                    <a:pt x="896" y="108"/>
                  </a:lnTo>
                  <a:lnTo>
                    <a:pt x="892" y="106"/>
                  </a:lnTo>
                  <a:lnTo>
                    <a:pt x="890" y="106"/>
                  </a:lnTo>
                  <a:lnTo>
                    <a:pt x="887" y="105"/>
                  </a:lnTo>
                  <a:lnTo>
                    <a:pt x="884" y="106"/>
                  </a:lnTo>
                  <a:lnTo>
                    <a:pt x="882" y="106"/>
                  </a:lnTo>
                  <a:lnTo>
                    <a:pt x="878" y="108"/>
                  </a:lnTo>
                  <a:lnTo>
                    <a:pt x="657" y="256"/>
                  </a:lnTo>
                  <a:lnTo>
                    <a:pt x="481" y="256"/>
                  </a:lnTo>
                  <a:lnTo>
                    <a:pt x="481" y="211"/>
                  </a:lnTo>
                  <a:lnTo>
                    <a:pt x="661" y="211"/>
                  </a:lnTo>
                  <a:lnTo>
                    <a:pt x="666" y="210"/>
                  </a:lnTo>
                  <a:lnTo>
                    <a:pt x="670" y="207"/>
                  </a:lnTo>
                  <a:lnTo>
                    <a:pt x="896" y="57"/>
                  </a:lnTo>
                  <a:lnTo>
                    <a:pt x="899" y="54"/>
                  </a:lnTo>
                  <a:lnTo>
                    <a:pt x="901" y="50"/>
                  </a:lnTo>
                  <a:lnTo>
                    <a:pt x="902" y="46"/>
                  </a:lnTo>
                  <a:lnTo>
                    <a:pt x="901" y="40"/>
                  </a:lnTo>
                  <a:lnTo>
                    <a:pt x="899" y="36"/>
                  </a:lnTo>
                  <a:lnTo>
                    <a:pt x="896" y="33"/>
                  </a:lnTo>
                  <a:lnTo>
                    <a:pt x="891" y="31"/>
                  </a:lnTo>
                  <a:lnTo>
                    <a:pt x="887" y="30"/>
                  </a:lnTo>
                  <a:lnTo>
                    <a:pt x="696" y="30"/>
                  </a:lnTo>
                  <a:lnTo>
                    <a:pt x="700" y="27"/>
                  </a:lnTo>
                  <a:lnTo>
                    <a:pt x="704" y="24"/>
                  </a:lnTo>
                  <a:lnTo>
                    <a:pt x="706" y="20"/>
                  </a:lnTo>
                  <a:lnTo>
                    <a:pt x="707" y="16"/>
                  </a:lnTo>
                  <a:lnTo>
                    <a:pt x="706" y="10"/>
                  </a:lnTo>
                  <a:lnTo>
                    <a:pt x="704" y="6"/>
                  </a:lnTo>
                  <a:lnTo>
                    <a:pt x="701" y="3"/>
                  </a:lnTo>
                  <a:lnTo>
                    <a:pt x="696" y="1"/>
                  </a:lnTo>
                  <a:lnTo>
                    <a:pt x="692" y="0"/>
                  </a:lnTo>
                  <a:lnTo>
                    <a:pt x="421" y="0"/>
                  </a:lnTo>
                  <a:lnTo>
                    <a:pt x="417" y="1"/>
                  </a:lnTo>
                  <a:lnTo>
                    <a:pt x="412" y="2"/>
                  </a:lnTo>
                  <a:lnTo>
                    <a:pt x="372" y="30"/>
                  </a:lnTo>
                  <a:lnTo>
                    <a:pt x="240" y="30"/>
                  </a:lnTo>
                  <a:lnTo>
                    <a:pt x="236" y="31"/>
                  </a:lnTo>
                  <a:lnTo>
                    <a:pt x="232" y="33"/>
                  </a:lnTo>
                  <a:lnTo>
                    <a:pt x="6" y="183"/>
                  </a:lnTo>
                  <a:lnTo>
                    <a:pt x="3" y="186"/>
                  </a:lnTo>
                  <a:lnTo>
                    <a:pt x="1" y="190"/>
                  </a:lnTo>
                  <a:lnTo>
                    <a:pt x="0" y="195"/>
                  </a:lnTo>
                  <a:lnTo>
                    <a:pt x="0" y="200"/>
                  </a:lnTo>
                  <a:lnTo>
                    <a:pt x="2" y="204"/>
                  </a:lnTo>
                  <a:lnTo>
                    <a:pt x="6" y="207"/>
                  </a:lnTo>
                  <a:lnTo>
                    <a:pt x="10" y="210"/>
                  </a:lnTo>
                  <a:lnTo>
                    <a:pt x="15" y="211"/>
                  </a:lnTo>
                  <a:lnTo>
                    <a:pt x="180" y="211"/>
                  </a:lnTo>
                  <a:lnTo>
                    <a:pt x="180" y="241"/>
                  </a:lnTo>
                  <a:lnTo>
                    <a:pt x="15" y="241"/>
                  </a:lnTo>
                  <a:lnTo>
                    <a:pt x="12" y="241"/>
                  </a:lnTo>
                  <a:lnTo>
                    <a:pt x="9" y="242"/>
                  </a:lnTo>
                  <a:lnTo>
                    <a:pt x="6" y="243"/>
                  </a:lnTo>
                  <a:lnTo>
                    <a:pt x="4" y="245"/>
                  </a:lnTo>
                  <a:lnTo>
                    <a:pt x="2" y="247"/>
                  </a:lnTo>
                  <a:lnTo>
                    <a:pt x="1" y="249"/>
                  </a:lnTo>
                  <a:lnTo>
                    <a:pt x="0" y="252"/>
                  </a:lnTo>
                  <a:lnTo>
                    <a:pt x="0" y="256"/>
                  </a:lnTo>
                  <a:lnTo>
                    <a:pt x="0" y="258"/>
                  </a:lnTo>
                  <a:lnTo>
                    <a:pt x="1" y="261"/>
                  </a:lnTo>
                  <a:lnTo>
                    <a:pt x="2" y="263"/>
                  </a:lnTo>
                  <a:lnTo>
                    <a:pt x="4" y="266"/>
                  </a:lnTo>
                  <a:lnTo>
                    <a:pt x="6" y="267"/>
                  </a:lnTo>
                  <a:lnTo>
                    <a:pt x="9" y="270"/>
                  </a:lnTo>
                  <a:lnTo>
                    <a:pt x="12" y="270"/>
                  </a:lnTo>
                  <a:lnTo>
                    <a:pt x="15" y="271"/>
                  </a:lnTo>
                  <a:lnTo>
                    <a:pt x="180" y="271"/>
                  </a:lnTo>
                  <a:lnTo>
                    <a:pt x="180" y="301"/>
                  </a:lnTo>
                  <a:lnTo>
                    <a:pt x="15" y="301"/>
                  </a:lnTo>
                  <a:lnTo>
                    <a:pt x="12" y="301"/>
                  </a:lnTo>
                  <a:lnTo>
                    <a:pt x="9" y="302"/>
                  </a:lnTo>
                  <a:lnTo>
                    <a:pt x="6" y="303"/>
                  </a:lnTo>
                  <a:lnTo>
                    <a:pt x="4" y="305"/>
                  </a:lnTo>
                  <a:lnTo>
                    <a:pt x="2" y="307"/>
                  </a:lnTo>
                  <a:lnTo>
                    <a:pt x="1" y="309"/>
                  </a:lnTo>
                  <a:lnTo>
                    <a:pt x="0" y="312"/>
                  </a:lnTo>
                  <a:lnTo>
                    <a:pt x="0" y="316"/>
                  </a:lnTo>
                  <a:lnTo>
                    <a:pt x="0" y="319"/>
                  </a:lnTo>
                  <a:lnTo>
                    <a:pt x="1" y="321"/>
                  </a:lnTo>
                  <a:lnTo>
                    <a:pt x="2" y="324"/>
                  </a:lnTo>
                  <a:lnTo>
                    <a:pt x="4" y="326"/>
                  </a:lnTo>
                  <a:lnTo>
                    <a:pt x="6" y="327"/>
                  </a:lnTo>
                  <a:lnTo>
                    <a:pt x="9" y="330"/>
                  </a:lnTo>
                  <a:lnTo>
                    <a:pt x="12" y="331"/>
                  </a:lnTo>
                  <a:lnTo>
                    <a:pt x="15" y="331"/>
                  </a:lnTo>
                  <a:lnTo>
                    <a:pt x="180" y="331"/>
                  </a:lnTo>
                  <a:lnTo>
                    <a:pt x="180" y="361"/>
                  </a:lnTo>
                  <a:lnTo>
                    <a:pt x="15" y="361"/>
                  </a:lnTo>
                  <a:lnTo>
                    <a:pt x="12" y="361"/>
                  </a:lnTo>
                  <a:lnTo>
                    <a:pt x="9" y="362"/>
                  </a:lnTo>
                  <a:lnTo>
                    <a:pt x="6" y="363"/>
                  </a:lnTo>
                  <a:lnTo>
                    <a:pt x="4" y="365"/>
                  </a:lnTo>
                  <a:lnTo>
                    <a:pt x="2" y="367"/>
                  </a:lnTo>
                  <a:lnTo>
                    <a:pt x="1" y="369"/>
                  </a:lnTo>
                  <a:lnTo>
                    <a:pt x="0" y="372"/>
                  </a:lnTo>
                  <a:lnTo>
                    <a:pt x="0" y="376"/>
                  </a:lnTo>
                  <a:lnTo>
                    <a:pt x="0" y="379"/>
                  </a:lnTo>
                  <a:lnTo>
                    <a:pt x="1" y="381"/>
                  </a:lnTo>
                  <a:lnTo>
                    <a:pt x="2" y="384"/>
                  </a:lnTo>
                  <a:lnTo>
                    <a:pt x="4" y="386"/>
                  </a:lnTo>
                  <a:lnTo>
                    <a:pt x="6" y="388"/>
                  </a:lnTo>
                  <a:lnTo>
                    <a:pt x="9" y="390"/>
                  </a:lnTo>
                  <a:lnTo>
                    <a:pt x="12" y="391"/>
                  </a:lnTo>
                  <a:lnTo>
                    <a:pt x="15" y="391"/>
                  </a:lnTo>
                  <a:lnTo>
                    <a:pt x="180" y="391"/>
                  </a:lnTo>
                  <a:lnTo>
                    <a:pt x="180" y="421"/>
                  </a:lnTo>
                  <a:lnTo>
                    <a:pt x="15" y="421"/>
                  </a:lnTo>
                  <a:lnTo>
                    <a:pt x="12" y="421"/>
                  </a:lnTo>
                  <a:lnTo>
                    <a:pt x="9" y="422"/>
                  </a:lnTo>
                  <a:lnTo>
                    <a:pt x="6" y="423"/>
                  </a:lnTo>
                  <a:lnTo>
                    <a:pt x="4" y="425"/>
                  </a:lnTo>
                  <a:lnTo>
                    <a:pt x="2" y="427"/>
                  </a:lnTo>
                  <a:lnTo>
                    <a:pt x="1" y="430"/>
                  </a:lnTo>
                  <a:lnTo>
                    <a:pt x="0" y="432"/>
                  </a:lnTo>
                  <a:lnTo>
                    <a:pt x="0" y="436"/>
                  </a:lnTo>
                  <a:lnTo>
                    <a:pt x="0" y="439"/>
                  </a:lnTo>
                  <a:lnTo>
                    <a:pt x="1" y="442"/>
                  </a:lnTo>
                  <a:lnTo>
                    <a:pt x="2" y="444"/>
                  </a:lnTo>
                  <a:lnTo>
                    <a:pt x="4" y="446"/>
                  </a:lnTo>
                  <a:lnTo>
                    <a:pt x="6" y="448"/>
                  </a:lnTo>
                  <a:lnTo>
                    <a:pt x="9" y="450"/>
                  </a:lnTo>
                  <a:lnTo>
                    <a:pt x="12" y="451"/>
                  </a:lnTo>
                  <a:lnTo>
                    <a:pt x="15" y="451"/>
                  </a:lnTo>
                  <a:lnTo>
                    <a:pt x="180" y="451"/>
                  </a:lnTo>
                  <a:lnTo>
                    <a:pt x="180" y="466"/>
                  </a:lnTo>
                  <a:lnTo>
                    <a:pt x="181" y="469"/>
                  </a:lnTo>
                  <a:lnTo>
                    <a:pt x="181" y="472"/>
                  </a:lnTo>
                  <a:lnTo>
                    <a:pt x="183" y="474"/>
                  </a:lnTo>
                  <a:lnTo>
                    <a:pt x="184" y="476"/>
                  </a:lnTo>
                  <a:lnTo>
                    <a:pt x="187" y="478"/>
                  </a:lnTo>
                  <a:lnTo>
                    <a:pt x="190" y="480"/>
                  </a:lnTo>
                  <a:lnTo>
                    <a:pt x="193" y="481"/>
                  </a:lnTo>
                  <a:lnTo>
                    <a:pt x="195" y="481"/>
                  </a:lnTo>
                  <a:lnTo>
                    <a:pt x="466" y="481"/>
                  </a:lnTo>
                  <a:lnTo>
                    <a:pt x="469" y="481"/>
                  </a:lnTo>
                  <a:lnTo>
                    <a:pt x="471" y="480"/>
                  </a:lnTo>
                  <a:lnTo>
                    <a:pt x="475" y="478"/>
                  </a:lnTo>
                  <a:lnTo>
                    <a:pt x="477" y="476"/>
                  </a:lnTo>
                  <a:lnTo>
                    <a:pt x="479" y="474"/>
                  </a:lnTo>
                  <a:lnTo>
                    <a:pt x="480" y="472"/>
                  </a:lnTo>
                  <a:lnTo>
                    <a:pt x="481" y="469"/>
                  </a:lnTo>
                  <a:lnTo>
                    <a:pt x="481" y="466"/>
                  </a:lnTo>
                  <a:lnTo>
                    <a:pt x="481" y="451"/>
                  </a:lnTo>
                  <a:lnTo>
                    <a:pt x="661" y="451"/>
                  </a:lnTo>
                  <a:lnTo>
                    <a:pt x="666" y="450"/>
                  </a:lnTo>
                  <a:lnTo>
                    <a:pt x="670" y="448"/>
                  </a:lnTo>
                  <a:lnTo>
                    <a:pt x="896" y="297"/>
                  </a:lnTo>
                  <a:lnTo>
                    <a:pt x="898" y="296"/>
                  </a:lnTo>
                  <a:lnTo>
                    <a:pt x="900" y="293"/>
                  </a:lnTo>
                  <a:lnTo>
                    <a:pt x="901" y="291"/>
                  </a:lnTo>
                  <a:lnTo>
                    <a:pt x="902" y="288"/>
                  </a:lnTo>
                  <a:lnTo>
                    <a:pt x="902" y="286"/>
                  </a:lnTo>
                  <a:lnTo>
                    <a:pt x="902" y="282"/>
                  </a:lnTo>
                  <a:lnTo>
                    <a:pt x="901" y="279"/>
                  </a:lnTo>
                  <a:lnTo>
                    <a:pt x="900" y="277"/>
                  </a:lnTo>
                  <a:lnTo>
                    <a:pt x="898" y="275"/>
                  </a:lnTo>
                  <a:lnTo>
                    <a:pt x="896" y="273"/>
                  </a:lnTo>
                  <a:lnTo>
                    <a:pt x="892" y="272"/>
                  </a:lnTo>
                  <a:lnTo>
                    <a:pt x="890" y="271"/>
                  </a:lnTo>
                  <a:lnTo>
                    <a:pt x="887" y="271"/>
                  </a:lnTo>
                  <a:lnTo>
                    <a:pt x="884" y="271"/>
                  </a:lnTo>
                  <a:lnTo>
                    <a:pt x="882" y="272"/>
                  </a:lnTo>
                  <a:lnTo>
                    <a:pt x="878" y="273"/>
                  </a:lnTo>
                  <a:lnTo>
                    <a:pt x="657" y="421"/>
                  </a:lnTo>
                  <a:lnTo>
                    <a:pt x="481" y="421"/>
                  </a:lnTo>
                  <a:lnTo>
                    <a:pt x="481" y="376"/>
                  </a:lnTo>
                  <a:lnTo>
                    <a:pt x="661" y="376"/>
                  </a:lnTo>
                  <a:lnTo>
                    <a:pt x="666" y="375"/>
                  </a:lnTo>
                  <a:lnTo>
                    <a:pt x="670" y="373"/>
                  </a:lnTo>
                  <a:lnTo>
                    <a:pt x="896" y="222"/>
                  </a:lnTo>
                  <a:lnTo>
                    <a:pt x="898" y="220"/>
                  </a:lnTo>
                  <a:lnTo>
                    <a:pt x="900" y="218"/>
                  </a:lnTo>
                  <a:lnTo>
                    <a:pt x="901" y="216"/>
                  </a:lnTo>
                  <a:lnTo>
                    <a:pt x="902" y="213"/>
                  </a:lnTo>
                  <a:lnTo>
                    <a:pt x="902" y="211"/>
                  </a:lnTo>
                  <a:lnTo>
                    <a:pt x="902" y="207"/>
                  </a:lnTo>
                  <a:lnTo>
                    <a:pt x="901" y="204"/>
                  </a:lnTo>
                  <a:lnTo>
                    <a:pt x="900" y="202"/>
                  </a:lnTo>
                  <a:lnTo>
                    <a:pt x="898" y="200"/>
                  </a:lnTo>
                  <a:lnTo>
                    <a:pt x="896" y="198"/>
                  </a:lnTo>
                  <a:lnTo>
                    <a:pt x="892" y="197"/>
                  </a:lnTo>
                  <a:lnTo>
                    <a:pt x="890" y="196"/>
                  </a:lnTo>
                  <a:lnTo>
                    <a:pt x="887" y="196"/>
                  </a:lnTo>
                  <a:lnTo>
                    <a:pt x="884" y="196"/>
                  </a:lnTo>
                  <a:lnTo>
                    <a:pt x="882" y="197"/>
                  </a:lnTo>
                  <a:lnTo>
                    <a:pt x="878" y="198"/>
                  </a:lnTo>
                  <a:lnTo>
                    <a:pt x="657" y="346"/>
                  </a:lnTo>
                  <a:lnTo>
                    <a:pt x="481" y="346"/>
                  </a:lnTo>
                  <a:lnTo>
                    <a:pt x="481" y="286"/>
                  </a:lnTo>
                  <a:lnTo>
                    <a:pt x="661" y="286"/>
                  </a:lnTo>
                  <a:close/>
                </a:path>
              </a:pathLst>
            </a:custGeom>
            <a:grpFill/>
            <a:ln w="9525">
              <a:solidFill>
                <a:srgbClr val="2A9B18"/>
              </a:solidFill>
              <a:round/>
              <a:headEnd/>
              <a:tailEnd/>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Calibri Light"/>
                <a:cs typeface="+mn-cs"/>
              </a:endParaRPr>
            </a:p>
          </p:txBody>
        </p:sp>
        <p:sp>
          <p:nvSpPr>
            <p:cNvPr id="81" name="Freeform 174">
              <a:extLst>
                <a:ext uri="{FF2B5EF4-FFF2-40B4-BE49-F238E27FC236}">
                  <a16:creationId xmlns:a16="http://schemas.microsoft.com/office/drawing/2014/main" id="{9AB180DD-7AC1-4B15-B07E-528074C2D5BC}"/>
                </a:ext>
              </a:extLst>
            </p:cNvPr>
            <p:cNvSpPr>
              <a:spLocks/>
            </p:cNvSpPr>
            <p:nvPr/>
          </p:nvSpPr>
          <p:spPr bwMode="auto">
            <a:xfrm>
              <a:off x="11687175" y="909638"/>
              <a:ext cx="38100" cy="85725"/>
            </a:xfrm>
            <a:custGeom>
              <a:avLst/>
              <a:gdLst>
                <a:gd name="T0" fmla="*/ 72 w 120"/>
                <a:gd name="T1" fmla="*/ 63 h 271"/>
                <a:gd name="T2" fmla="*/ 85 w 120"/>
                <a:gd name="T3" fmla="*/ 74 h 271"/>
                <a:gd name="T4" fmla="*/ 90 w 120"/>
                <a:gd name="T5" fmla="*/ 91 h 271"/>
                <a:gd name="T6" fmla="*/ 92 w 120"/>
                <a:gd name="T7" fmla="*/ 98 h 271"/>
                <a:gd name="T8" fmla="*/ 99 w 120"/>
                <a:gd name="T9" fmla="*/ 105 h 271"/>
                <a:gd name="T10" fmla="*/ 108 w 120"/>
                <a:gd name="T11" fmla="*/ 105 h 271"/>
                <a:gd name="T12" fmla="*/ 116 w 120"/>
                <a:gd name="T13" fmla="*/ 101 h 271"/>
                <a:gd name="T14" fmla="*/ 120 w 120"/>
                <a:gd name="T15" fmla="*/ 93 h 271"/>
                <a:gd name="T16" fmla="*/ 117 w 120"/>
                <a:gd name="T17" fmla="*/ 70 h 271"/>
                <a:gd name="T18" fmla="*/ 101 w 120"/>
                <a:gd name="T19" fmla="*/ 46 h 271"/>
                <a:gd name="T20" fmla="*/ 75 w 120"/>
                <a:gd name="T21" fmla="*/ 32 h 271"/>
                <a:gd name="T22" fmla="*/ 74 w 120"/>
                <a:gd name="T23" fmla="*/ 9 h 271"/>
                <a:gd name="T24" fmla="*/ 68 w 120"/>
                <a:gd name="T25" fmla="*/ 3 h 271"/>
                <a:gd name="T26" fmla="*/ 60 w 120"/>
                <a:gd name="T27" fmla="*/ 0 h 271"/>
                <a:gd name="T28" fmla="*/ 51 w 120"/>
                <a:gd name="T29" fmla="*/ 3 h 271"/>
                <a:gd name="T30" fmla="*/ 46 w 120"/>
                <a:gd name="T31" fmla="*/ 9 h 271"/>
                <a:gd name="T32" fmla="*/ 45 w 120"/>
                <a:gd name="T33" fmla="*/ 32 h 271"/>
                <a:gd name="T34" fmla="*/ 19 w 120"/>
                <a:gd name="T35" fmla="*/ 46 h 271"/>
                <a:gd name="T36" fmla="*/ 3 w 120"/>
                <a:gd name="T37" fmla="*/ 70 h 271"/>
                <a:gd name="T38" fmla="*/ 0 w 120"/>
                <a:gd name="T39" fmla="*/ 96 h 271"/>
                <a:gd name="T40" fmla="*/ 4 w 120"/>
                <a:gd name="T41" fmla="*/ 113 h 271"/>
                <a:gd name="T42" fmla="*/ 13 w 120"/>
                <a:gd name="T43" fmla="*/ 128 h 271"/>
                <a:gd name="T44" fmla="*/ 26 w 120"/>
                <a:gd name="T45" fmla="*/ 140 h 271"/>
                <a:gd name="T46" fmla="*/ 42 w 120"/>
                <a:gd name="T47" fmla="*/ 147 h 271"/>
                <a:gd name="T48" fmla="*/ 60 w 120"/>
                <a:gd name="T49" fmla="*/ 151 h 271"/>
                <a:gd name="T50" fmla="*/ 76 w 120"/>
                <a:gd name="T51" fmla="*/ 156 h 271"/>
                <a:gd name="T52" fmla="*/ 88 w 120"/>
                <a:gd name="T53" fmla="*/ 169 h 271"/>
                <a:gd name="T54" fmla="*/ 89 w 120"/>
                <a:gd name="T55" fmla="*/ 186 h 271"/>
                <a:gd name="T56" fmla="*/ 80 w 120"/>
                <a:gd name="T57" fmla="*/ 202 h 271"/>
                <a:gd name="T58" fmla="*/ 65 w 120"/>
                <a:gd name="T59" fmla="*/ 210 h 271"/>
                <a:gd name="T60" fmla="*/ 60 w 120"/>
                <a:gd name="T61" fmla="*/ 211 h 271"/>
                <a:gd name="T62" fmla="*/ 48 w 120"/>
                <a:gd name="T63" fmla="*/ 208 h 271"/>
                <a:gd name="T64" fmla="*/ 34 w 120"/>
                <a:gd name="T65" fmla="*/ 198 h 271"/>
                <a:gd name="T66" fmla="*/ 30 w 120"/>
                <a:gd name="T67" fmla="*/ 181 h 271"/>
                <a:gd name="T68" fmla="*/ 27 w 120"/>
                <a:gd name="T69" fmla="*/ 172 h 271"/>
                <a:gd name="T70" fmla="*/ 20 w 120"/>
                <a:gd name="T71" fmla="*/ 167 h 271"/>
                <a:gd name="T72" fmla="*/ 12 w 120"/>
                <a:gd name="T73" fmla="*/ 166 h 271"/>
                <a:gd name="T74" fmla="*/ 4 w 120"/>
                <a:gd name="T75" fmla="*/ 170 h 271"/>
                <a:gd name="T76" fmla="*/ 0 w 120"/>
                <a:gd name="T77" fmla="*/ 177 h 271"/>
                <a:gd name="T78" fmla="*/ 3 w 120"/>
                <a:gd name="T79" fmla="*/ 200 h 271"/>
                <a:gd name="T80" fmla="*/ 19 w 120"/>
                <a:gd name="T81" fmla="*/ 225 h 271"/>
                <a:gd name="T82" fmla="*/ 45 w 120"/>
                <a:gd name="T83" fmla="*/ 238 h 271"/>
                <a:gd name="T84" fmla="*/ 46 w 120"/>
                <a:gd name="T85" fmla="*/ 261 h 271"/>
                <a:gd name="T86" fmla="*/ 51 w 120"/>
                <a:gd name="T87" fmla="*/ 268 h 271"/>
                <a:gd name="T88" fmla="*/ 60 w 120"/>
                <a:gd name="T89" fmla="*/ 271 h 271"/>
                <a:gd name="T90" fmla="*/ 68 w 120"/>
                <a:gd name="T91" fmla="*/ 268 h 271"/>
                <a:gd name="T92" fmla="*/ 74 w 120"/>
                <a:gd name="T93" fmla="*/ 261 h 271"/>
                <a:gd name="T94" fmla="*/ 75 w 120"/>
                <a:gd name="T95" fmla="*/ 238 h 271"/>
                <a:gd name="T96" fmla="*/ 101 w 120"/>
                <a:gd name="T97" fmla="*/ 225 h 271"/>
                <a:gd name="T98" fmla="*/ 117 w 120"/>
                <a:gd name="T99" fmla="*/ 200 h 271"/>
                <a:gd name="T100" fmla="*/ 120 w 120"/>
                <a:gd name="T101" fmla="*/ 174 h 271"/>
                <a:gd name="T102" fmla="*/ 115 w 120"/>
                <a:gd name="T103" fmla="*/ 157 h 271"/>
                <a:gd name="T104" fmla="*/ 106 w 120"/>
                <a:gd name="T105" fmla="*/ 142 h 271"/>
                <a:gd name="T106" fmla="*/ 93 w 120"/>
                <a:gd name="T107" fmla="*/ 130 h 271"/>
                <a:gd name="T108" fmla="*/ 77 w 120"/>
                <a:gd name="T109" fmla="*/ 123 h 271"/>
                <a:gd name="T110" fmla="*/ 60 w 120"/>
                <a:gd name="T111" fmla="*/ 121 h 271"/>
                <a:gd name="T112" fmla="*/ 43 w 120"/>
                <a:gd name="T113" fmla="*/ 115 h 271"/>
                <a:gd name="T114" fmla="*/ 32 w 120"/>
                <a:gd name="T115" fmla="*/ 102 h 271"/>
                <a:gd name="T116" fmla="*/ 30 w 120"/>
                <a:gd name="T117" fmla="*/ 84 h 271"/>
                <a:gd name="T118" fmla="*/ 39 w 120"/>
                <a:gd name="T119" fmla="*/ 69 h 271"/>
                <a:gd name="T120" fmla="*/ 54 w 120"/>
                <a:gd name="T121" fmla="*/ 61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20" h="271">
                  <a:moveTo>
                    <a:pt x="60" y="61"/>
                  </a:moveTo>
                  <a:lnTo>
                    <a:pt x="65" y="61"/>
                  </a:lnTo>
                  <a:lnTo>
                    <a:pt x="72" y="63"/>
                  </a:lnTo>
                  <a:lnTo>
                    <a:pt x="76" y="65"/>
                  </a:lnTo>
                  <a:lnTo>
                    <a:pt x="80" y="69"/>
                  </a:lnTo>
                  <a:lnTo>
                    <a:pt x="85" y="74"/>
                  </a:lnTo>
                  <a:lnTo>
                    <a:pt x="88" y="79"/>
                  </a:lnTo>
                  <a:lnTo>
                    <a:pt x="89" y="84"/>
                  </a:lnTo>
                  <a:lnTo>
                    <a:pt x="90" y="91"/>
                  </a:lnTo>
                  <a:lnTo>
                    <a:pt x="90" y="93"/>
                  </a:lnTo>
                  <a:lnTo>
                    <a:pt x="91" y="96"/>
                  </a:lnTo>
                  <a:lnTo>
                    <a:pt x="92" y="98"/>
                  </a:lnTo>
                  <a:lnTo>
                    <a:pt x="94" y="101"/>
                  </a:lnTo>
                  <a:lnTo>
                    <a:pt x="96" y="102"/>
                  </a:lnTo>
                  <a:lnTo>
                    <a:pt x="99" y="105"/>
                  </a:lnTo>
                  <a:lnTo>
                    <a:pt x="102" y="105"/>
                  </a:lnTo>
                  <a:lnTo>
                    <a:pt x="105" y="106"/>
                  </a:lnTo>
                  <a:lnTo>
                    <a:pt x="108" y="105"/>
                  </a:lnTo>
                  <a:lnTo>
                    <a:pt x="110" y="105"/>
                  </a:lnTo>
                  <a:lnTo>
                    <a:pt x="114" y="102"/>
                  </a:lnTo>
                  <a:lnTo>
                    <a:pt x="116" y="101"/>
                  </a:lnTo>
                  <a:lnTo>
                    <a:pt x="117" y="98"/>
                  </a:lnTo>
                  <a:lnTo>
                    <a:pt x="119" y="96"/>
                  </a:lnTo>
                  <a:lnTo>
                    <a:pt x="120" y="93"/>
                  </a:lnTo>
                  <a:lnTo>
                    <a:pt x="120" y="91"/>
                  </a:lnTo>
                  <a:lnTo>
                    <a:pt x="119" y="80"/>
                  </a:lnTo>
                  <a:lnTo>
                    <a:pt x="117" y="70"/>
                  </a:lnTo>
                  <a:lnTo>
                    <a:pt x="113" y="62"/>
                  </a:lnTo>
                  <a:lnTo>
                    <a:pt x="107" y="53"/>
                  </a:lnTo>
                  <a:lnTo>
                    <a:pt x="101" y="46"/>
                  </a:lnTo>
                  <a:lnTo>
                    <a:pt x="92" y="40"/>
                  </a:lnTo>
                  <a:lnTo>
                    <a:pt x="84" y="36"/>
                  </a:lnTo>
                  <a:lnTo>
                    <a:pt x="75" y="32"/>
                  </a:lnTo>
                  <a:lnTo>
                    <a:pt x="75" y="15"/>
                  </a:lnTo>
                  <a:lnTo>
                    <a:pt x="74" y="12"/>
                  </a:lnTo>
                  <a:lnTo>
                    <a:pt x="74" y="9"/>
                  </a:lnTo>
                  <a:lnTo>
                    <a:pt x="72" y="7"/>
                  </a:lnTo>
                  <a:lnTo>
                    <a:pt x="71" y="5"/>
                  </a:lnTo>
                  <a:lnTo>
                    <a:pt x="68" y="3"/>
                  </a:lnTo>
                  <a:lnTo>
                    <a:pt x="65" y="2"/>
                  </a:lnTo>
                  <a:lnTo>
                    <a:pt x="62" y="1"/>
                  </a:lnTo>
                  <a:lnTo>
                    <a:pt x="60" y="0"/>
                  </a:lnTo>
                  <a:lnTo>
                    <a:pt x="57" y="1"/>
                  </a:lnTo>
                  <a:lnTo>
                    <a:pt x="54" y="1"/>
                  </a:lnTo>
                  <a:lnTo>
                    <a:pt x="51" y="3"/>
                  </a:lnTo>
                  <a:lnTo>
                    <a:pt x="49" y="5"/>
                  </a:lnTo>
                  <a:lnTo>
                    <a:pt x="47" y="7"/>
                  </a:lnTo>
                  <a:lnTo>
                    <a:pt x="46" y="9"/>
                  </a:lnTo>
                  <a:lnTo>
                    <a:pt x="45" y="12"/>
                  </a:lnTo>
                  <a:lnTo>
                    <a:pt x="45" y="15"/>
                  </a:lnTo>
                  <a:lnTo>
                    <a:pt x="45" y="32"/>
                  </a:lnTo>
                  <a:lnTo>
                    <a:pt x="35" y="35"/>
                  </a:lnTo>
                  <a:lnTo>
                    <a:pt x="27" y="40"/>
                  </a:lnTo>
                  <a:lnTo>
                    <a:pt x="19" y="46"/>
                  </a:lnTo>
                  <a:lnTo>
                    <a:pt x="13" y="53"/>
                  </a:lnTo>
                  <a:lnTo>
                    <a:pt x="6" y="62"/>
                  </a:lnTo>
                  <a:lnTo>
                    <a:pt x="3" y="70"/>
                  </a:lnTo>
                  <a:lnTo>
                    <a:pt x="0" y="80"/>
                  </a:lnTo>
                  <a:lnTo>
                    <a:pt x="0" y="91"/>
                  </a:lnTo>
                  <a:lnTo>
                    <a:pt x="0" y="96"/>
                  </a:lnTo>
                  <a:lnTo>
                    <a:pt x="1" y="102"/>
                  </a:lnTo>
                  <a:lnTo>
                    <a:pt x="2" y="108"/>
                  </a:lnTo>
                  <a:lnTo>
                    <a:pt x="4" y="113"/>
                  </a:lnTo>
                  <a:lnTo>
                    <a:pt x="6" y="119"/>
                  </a:lnTo>
                  <a:lnTo>
                    <a:pt x="10" y="124"/>
                  </a:lnTo>
                  <a:lnTo>
                    <a:pt x="13" y="128"/>
                  </a:lnTo>
                  <a:lnTo>
                    <a:pt x="17" y="132"/>
                  </a:lnTo>
                  <a:lnTo>
                    <a:pt x="21" y="137"/>
                  </a:lnTo>
                  <a:lnTo>
                    <a:pt x="26" y="140"/>
                  </a:lnTo>
                  <a:lnTo>
                    <a:pt x="31" y="143"/>
                  </a:lnTo>
                  <a:lnTo>
                    <a:pt x="36" y="145"/>
                  </a:lnTo>
                  <a:lnTo>
                    <a:pt x="42" y="147"/>
                  </a:lnTo>
                  <a:lnTo>
                    <a:pt x="47" y="150"/>
                  </a:lnTo>
                  <a:lnTo>
                    <a:pt x="54" y="151"/>
                  </a:lnTo>
                  <a:lnTo>
                    <a:pt x="60" y="151"/>
                  </a:lnTo>
                  <a:lnTo>
                    <a:pt x="65" y="151"/>
                  </a:lnTo>
                  <a:lnTo>
                    <a:pt x="72" y="153"/>
                  </a:lnTo>
                  <a:lnTo>
                    <a:pt x="76" y="156"/>
                  </a:lnTo>
                  <a:lnTo>
                    <a:pt x="80" y="159"/>
                  </a:lnTo>
                  <a:lnTo>
                    <a:pt x="85" y="163"/>
                  </a:lnTo>
                  <a:lnTo>
                    <a:pt x="88" y="169"/>
                  </a:lnTo>
                  <a:lnTo>
                    <a:pt x="89" y="174"/>
                  </a:lnTo>
                  <a:lnTo>
                    <a:pt x="90" y="181"/>
                  </a:lnTo>
                  <a:lnTo>
                    <a:pt x="89" y="186"/>
                  </a:lnTo>
                  <a:lnTo>
                    <a:pt x="88" y="192"/>
                  </a:lnTo>
                  <a:lnTo>
                    <a:pt x="85" y="198"/>
                  </a:lnTo>
                  <a:lnTo>
                    <a:pt x="80" y="202"/>
                  </a:lnTo>
                  <a:lnTo>
                    <a:pt x="76" y="205"/>
                  </a:lnTo>
                  <a:lnTo>
                    <a:pt x="72" y="208"/>
                  </a:lnTo>
                  <a:lnTo>
                    <a:pt x="65" y="210"/>
                  </a:lnTo>
                  <a:lnTo>
                    <a:pt x="60" y="211"/>
                  </a:lnTo>
                  <a:lnTo>
                    <a:pt x="60" y="211"/>
                  </a:lnTo>
                  <a:lnTo>
                    <a:pt x="60" y="211"/>
                  </a:lnTo>
                  <a:lnTo>
                    <a:pt x="60" y="211"/>
                  </a:lnTo>
                  <a:lnTo>
                    <a:pt x="54" y="210"/>
                  </a:lnTo>
                  <a:lnTo>
                    <a:pt x="48" y="208"/>
                  </a:lnTo>
                  <a:lnTo>
                    <a:pt x="43" y="205"/>
                  </a:lnTo>
                  <a:lnTo>
                    <a:pt x="39" y="202"/>
                  </a:lnTo>
                  <a:lnTo>
                    <a:pt x="34" y="198"/>
                  </a:lnTo>
                  <a:lnTo>
                    <a:pt x="32" y="192"/>
                  </a:lnTo>
                  <a:lnTo>
                    <a:pt x="30" y="187"/>
                  </a:lnTo>
                  <a:lnTo>
                    <a:pt x="30" y="181"/>
                  </a:lnTo>
                  <a:lnTo>
                    <a:pt x="29" y="177"/>
                  </a:lnTo>
                  <a:lnTo>
                    <a:pt x="28" y="174"/>
                  </a:lnTo>
                  <a:lnTo>
                    <a:pt x="27" y="172"/>
                  </a:lnTo>
                  <a:lnTo>
                    <a:pt x="25" y="170"/>
                  </a:lnTo>
                  <a:lnTo>
                    <a:pt x="23" y="168"/>
                  </a:lnTo>
                  <a:lnTo>
                    <a:pt x="20" y="167"/>
                  </a:lnTo>
                  <a:lnTo>
                    <a:pt x="17" y="166"/>
                  </a:lnTo>
                  <a:lnTo>
                    <a:pt x="15" y="166"/>
                  </a:lnTo>
                  <a:lnTo>
                    <a:pt x="12" y="166"/>
                  </a:lnTo>
                  <a:lnTo>
                    <a:pt x="9" y="167"/>
                  </a:lnTo>
                  <a:lnTo>
                    <a:pt x="6" y="168"/>
                  </a:lnTo>
                  <a:lnTo>
                    <a:pt x="4" y="170"/>
                  </a:lnTo>
                  <a:lnTo>
                    <a:pt x="2" y="172"/>
                  </a:lnTo>
                  <a:lnTo>
                    <a:pt x="1" y="174"/>
                  </a:lnTo>
                  <a:lnTo>
                    <a:pt x="0" y="177"/>
                  </a:lnTo>
                  <a:lnTo>
                    <a:pt x="0" y="181"/>
                  </a:lnTo>
                  <a:lnTo>
                    <a:pt x="0" y="190"/>
                  </a:lnTo>
                  <a:lnTo>
                    <a:pt x="3" y="200"/>
                  </a:lnTo>
                  <a:lnTo>
                    <a:pt x="6" y="210"/>
                  </a:lnTo>
                  <a:lnTo>
                    <a:pt x="13" y="217"/>
                  </a:lnTo>
                  <a:lnTo>
                    <a:pt x="19" y="225"/>
                  </a:lnTo>
                  <a:lnTo>
                    <a:pt x="27" y="231"/>
                  </a:lnTo>
                  <a:lnTo>
                    <a:pt x="35" y="235"/>
                  </a:lnTo>
                  <a:lnTo>
                    <a:pt x="45" y="238"/>
                  </a:lnTo>
                  <a:lnTo>
                    <a:pt x="45" y="256"/>
                  </a:lnTo>
                  <a:lnTo>
                    <a:pt x="45" y="259"/>
                  </a:lnTo>
                  <a:lnTo>
                    <a:pt x="46" y="261"/>
                  </a:lnTo>
                  <a:lnTo>
                    <a:pt x="47" y="264"/>
                  </a:lnTo>
                  <a:lnTo>
                    <a:pt x="49" y="266"/>
                  </a:lnTo>
                  <a:lnTo>
                    <a:pt x="51" y="268"/>
                  </a:lnTo>
                  <a:lnTo>
                    <a:pt x="54" y="270"/>
                  </a:lnTo>
                  <a:lnTo>
                    <a:pt x="57" y="271"/>
                  </a:lnTo>
                  <a:lnTo>
                    <a:pt x="60" y="271"/>
                  </a:lnTo>
                  <a:lnTo>
                    <a:pt x="62" y="271"/>
                  </a:lnTo>
                  <a:lnTo>
                    <a:pt x="65" y="270"/>
                  </a:lnTo>
                  <a:lnTo>
                    <a:pt x="68" y="268"/>
                  </a:lnTo>
                  <a:lnTo>
                    <a:pt x="71" y="266"/>
                  </a:lnTo>
                  <a:lnTo>
                    <a:pt x="72" y="264"/>
                  </a:lnTo>
                  <a:lnTo>
                    <a:pt x="74" y="261"/>
                  </a:lnTo>
                  <a:lnTo>
                    <a:pt x="74" y="259"/>
                  </a:lnTo>
                  <a:lnTo>
                    <a:pt x="75" y="256"/>
                  </a:lnTo>
                  <a:lnTo>
                    <a:pt x="75" y="238"/>
                  </a:lnTo>
                  <a:lnTo>
                    <a:pt x="84" y="235"/>
                  </a:lnTo>
                  <a:lnTo>
                    <a:pt x="92" y="231"/>
                  </a:lnTo>
                  <a:lnTo>
                    <a:pt x="101" y="225"/>
                  </a:lnTo>
                  <a:lnTo>
                    <a:pt x="107" y="217"/>
                  </a:lnTo>
                  <a:lnTo>
                    <a:pt x="113" y="210"/>
                  </a:lnTo>
                  <a:lnTo>
                    <a:pt x="117" y="200"/>
                  </a:lnTo>
                  <a:lnTo>
                    <a:pt x="119" y="190"/>
                  </a:lnTo>
                  <a:lnTo>
                    <a:pt x="120" y="181"/>
                  </a:lnTo>
                  <a:lnTo>
                    <a:pt x="120" y="174"/>
                  </a:lnTo>
                  <a:lnTo>
                    <a:pt x="119" y="169"/>
                  </a:lnTo>
                  <a:lnTo>
                    <a:pt x="117" y="162"/>
                  </a:lnTo>
                  <a:lnTo>
                    <a:pt x="115" y="157"/>
                  </a:lnTo>
                  <a:lnTo>
                    <a:pt x="113" y="152"/>
                  </a:lnTo>
                  <a:lnTo>
                    <a:pt x="109" y="146"/>
                  </a:lnTo>
                  <a:lnTo>
                    <a:pt x="106" y="142"/>
                  </a:lnTo>
                  <a:lnTo>
                    <a:pt x="102" y="138"/>
                  </a:lnTo>
                  <a:lnTo>
                    <a:pt x="98" y="135"/>
                  </a:lnTo>
                  <a:lnTo>
                    <a:pt x="93" y="130"/>
                  </a:lnTo>
                  <a:lnTo>
                    <a:pt x="88" y="128"/>
                  </a:lnTo>
                  <a:lnTo>
                    <a:pt x="83" y="125"/>
                  </a:lnTo>
                  <a:lnTo>
                    <a:pt x="77" y="123"/>
                  </a:lnTo>
                  <a:lnTo>
                    <a:pt x="72" y="122"/>
                  </a:lnTo>
                  <a:lnTo>
                    <a:pt x="65" y="121"/>
                  </a:lnTo>
                  <a:lnTo>
                    <a:pt x="60" y="121"/>
                  </a:lnTo>
                  <a:lnTo>
                    <a:pt x="54" y="120"/>
                  </a:lnTo>
                  <a:lnTo>
                    <a:pt x="48" y="117"/>
                  </a:lnTo>
                  <a:lnTo>
                    <a:pt x="43" y="115"/>
                  </a:lnTo>
                  <a:lnTo>
                    <a:pt x="39" y="111"/>
                  </a:lnTo>
                  <a:lnTo>
                    <a:pt x="34" y="107"/>
                  </a:lnTo>
                  <a:lnTo>
                    <a:pt x="32" y="102"/>
                  </a:lnTo>
                  <a:lnTo>
                    <a:pt x="30" y="96"/>
                  </a:lnTo>
                  <a:lnTo>
                    <a:pt x="30" y="91"/>
                  </a:lnTo>
                  <a:lnTo>
                    <a:pt x="30" y="84"/>
                  </a:lnTo>
                  <a:lnTo>
                    <a:pt x="32" y="79"/>
                  </a:lnTo>
                  <a:lnTo>
                    <a:pt x="34" y="74"/>
                  </a:lnTo>
                  <a:lnTo>
                    <a:pt x="39" y="69"/>
                  </a:lnTo>
                  <a:lnTo>
                    <a:pt x="43" y="65"/>
                  </a:lnTo>
                  <a:lnTo>
                    <a:pt x="48" y="63"/>
                  </a:lnTo>
                  <a:lnTo>
                    <a:pt x="54" y="61"/>
                  </a:lnTo>
                  <a:lnTo>
                    <a:pt x="60" y="61"/>
                  </a:lnTo>
                  <a:close/>
                </a:path>
              </a:pathLst>
            </a:custGeom>
            <a:grpFill/>
            <a:ln w="9525">
              <a:solidFill>
                <a:srgbClr val="2A9B18"/>
              </a:solidFill>
              <a:round/>
              <a:headEnd/>
              <a:tailEnd/>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Calibri Light"/>
                <a:cs typeface="+mn-cs"/>
              </a:endParaRPr>
            </a:p>
          </p:txBody>
        </p:sp>
      </p:grpSp>
      <p:grpSp>
        <p:nvGrpSpPr>
          <p:cNvPr id="82" name="Group 81">
            <a:extLst>
              <a:ext uri="{FF2B5EF4-FFF2-40B4-BE49-F238E27FC236}">
                <a16:creationId xmlns:a16="http://schemas.microsoft.com/office/drawing/2014/main" id="{716260A0-D08A-4D1B-8D0A-5A7C3C33BDAC}"/>
              </a:ext>
            </a:extLst>
          </p:cNvPr>
          <p:cNvGrpSpPr/>
          <p:nvPr/>
        </p:nvGrpSpPr>
        <p:grpSpPr>
          <a:xfrm>
            <a:off x="4790998" y="2620864"/>
            <a:ext cx="568261" cy="303073"/>
            <a:chOff x="11601450" y="862013"/>
            <a:chExt cx="285750" cy="152400"/>
          </a:xfrm>
          <a:solidFill>
            <a:srgbClr val="6CDE9D">
              <a:lumMod val="75000"/>
            </a:srgbClr>
          </a:solidFill>
        </p:grpSpPr>
        <p:sp>
          <p:nvSpPr>
            <p:cNvPr id="83" name="Freeform 173">
              <a:extLst>
                <a:ext uri="{FF2B5EF4-FFF2-40B4-BE49-F238E27FC236}">
                  <a16:creationId xmlns:a16="http://schemas.microsoft.com/office/drawing/2014/main" id="{AF31DF25-E54D-488D-9EFF-F40692F211B7}"/>
                </a:ext>
              </a:extLst>
            </p:cNvPr>
            <p:cNvSpPr>
              <a:spLocks noEditPoints="1"/>
            </p:cNvSpPr>
            <p:nvPr/>
          </p:nvSpPr>
          <p:spPr bwMode="auto">
            <a:xfrm>
              <a:off x="11601450" y="862013"/>
              <a:ext cx="285750" cy="152400"/>
            </a:xfrm>
            <a:custGeom>
              <a:avLst/>
              <a:gdLst>
                <a:gd name="T0" fmla="*/ 425 w 902"/>
                <a:gd name="T1" fmla="*/ 30 h 481"/>
                <a:gd name="T2" fmla="*/ 453 w 902"/>
                <a:gd name="T3" fmla="*/ 158 h 481"/>
                <a:gd name="T4" fmla="*/ 64 w 902"/>
                <a:gd name="T5" fmla="*/ 180 h 481"/>
                <a:gd name="T6" fmla="*/ 184 w 902"/>
                <a:gd name="T7" fmla="*/ 155 h 481"/>
                <a:gd name="T8" fmla="*/ 180 w 902"/>
                <a:gd name="T9" fmla="*/ 180 h 481"/>
                <a:gd name="T10" fmla="*/ 481 w 902"/>
                <a:gd name="T11" fmla="*/ 180 h 481"/>
                <a:gd name="T12" fmla="*/ 661 w 902"/>
                <a:gd name="T13" fmla="*/ 286 h 481"/>
                <a:gd name="T14" fmla="*/ 898 w 902"/>
                <a:gd name="T15" fmla="*/ 130 h 481"/>
                <a:gd name="T16" fmla="*/ 902 w 902"/>
                <a:gd name="T17" fmla="*/ 120 h 481"/>
                <a:gd name="T18" fmla="*/ 898 w 902"/>
                <a:gd name="T19" fmla="*/ 109 h 481"/>
                <a:gd name="T20" fmla="*/ 887 w 902"/>
                <a:gd name="T21" fmla="*/ 105 h 481"/>
                <a:gd name="T22" fmla="*/ 657 w 902"/>
                <a:gd name="T23" fmla="*/ 256 h 481"/>
                <a:gd name="T24" fmla="*/ 666 w 902"/>
                <a:gd name="T25" fmla="*/ 210 h 481"/>
                <a:gd name="T26" fmla="*/ 901 w 902"/>
                <a:gd name="T27" fmla="*/ 50 h 481"/>
                <a:gd name="T28" fmla="*/ 896 w 902"/>
                <a:gd name="T29" fmla="*/ 33 h 481"/>
                <a:gd name="T30" fmla="*/ 700 w 902"/>
                <a:gd name="T31" fmla="*/ 27 h 481"/>
                <a:gd name="T32" fmla="*/ 706 w 902"/>
                <a:gd name="T33" fmla="*/ 10 h 481"/>
                <a:gd name="T34" fmla="*/ 692 w 902"/>
                <a:gd name="T35" fmla="*/ 0 h 481"/>
                <a:gd name="T36" fmla="*/ 372 w 902"/>
                <a:gd name="T37" fmla="*/ 30 h 481"/>
                <a:gd name="T38" fmla="*/ 6 w 902"/>
                <a:gd name="T39" fmla="*/ 183 h 481"/>
                <a:gd name="T40" fmla="*/ 0 w 902"/>
                <a:gd name="T41" fmla="*/ 200 h 481"/>
                <a:gd name="T42" fmla="*/ 15 w 902"/>
                <a:gd name="T43" fmla="*/ 211 h 481"/>
                <a:gd name="T44" fmla="*/ 12 w 902"/>
                <a:gd name="T45" fmla="*/ 241 h 481"/>
                <a:gd name="T46" fmla="*/ 2 w 902"/>
                <a:gd name="T47" fmla="*/ 247 h 481"/>
                <a:gd name="T48" fmla="*/ 0 w 902"/>
                <a:gd name="T49" fmla="*/ 258 h 481"/>
                <a:gd name="T50" fmla="*/ 6 w 902"/>
                <a:gd name="T51" fmla="*/ 267 h 481"/>
                <a:gd name="T52" fmla="*/ 180 w 902"/>
                <a:gd name="T53" fmla="*/ 271 h 481"/>
                <a:gd name="T54" fmla="*/ 9 w 902"/>
                <a:gd name="T55" fmla="*/ 302 h 481"/>
                <a:gd name="T56" fmla="*/ 1 w 902"/>
                <a:gd name="T57" fmla="*/ 309 h 481"/>
                <a:gd name="T58" fmla="*/ 1 w 902"/>
                <a:gd name="T59" fmla="*/ 321 h 481"/>
                <a:gd name="T60" fmla="*/ 9 w 902"/>
                <a:gd name="T61" fmla="*/ 330 h 481"/>
                <a:gd name="T62" fmla="*/ 180 w 902"/>
                <a:gd name="T63" fmla="*/ 361 h 481"/>
                <a:gd name="T64" fmla="*/ 6 w 902"/>
                <a:gd name="T65" fmla="*/ 363 h 481"/>
                <a:gd name="T66" fmla="*/ 0 w 902"/>
                <a:gd name="T67" fmla="*/ 372 h 481"/>
                <a:gd name="T68" fmla="*/ 2 w 902"/>
                <a:gd name="T69" fmla="*/ 384 h 481"/>
                <a:gd name="T70" fmla="*/ 12 w 902"/>
                <a:gd name="T71" fmla="*/ 391 h 481"/>
                <a:gd name="T72" fmla="*/ 15 w 902"/>
                <a:gd name="T73" fmla="*/ 421 h 481"/>
                <a:gd name="T74" fmla="*/ 4 w 902"/>
                <a:gd name="T75" fmla="*/ 425 h 481"/>
                <a:gd name="T76" fmla="*/ 0 w 902"/>
                <a:gd name="T77" fmla="*/ 436 h 481"/>
                <a:gd name="T78" fmla="*/ 4 w 902"/>
                <a:gd name="T79" fmla="*/ 446 h 481"/>
                <a:gd name="T80" fmla="*/ 15 w 902"/>
                <a:gd name="T81" fmla="*/ 451 h 481"/>
                <a:gd name="T82" fmla="*/ 181 w 902"/>
                <a:gd name="T83" fmla="*/ 472 h 481"/>
                <a:gd name="T84" fmla="*/ 190 w 902"/>
                <a:gd name="T85" fmla="*/ 480 h 481"/>
                <a:gd name="T86" fmla="*/ 469 w 902"/>
                <a:gd name="T87" fmla="*/ 481 h 481"/>
                <a:gd name="T88" fmla="*/ 479 w 902"/>
                <a:gd name="T89" fmla="*/ 474 h 481"/>
                <a:gd name="T90" fmla="*/ 481 w 902"/>
                <a:gd name="T91" fmla="*/ 451 h 481"/>
                <a:gd name="T92" fmla="*/ 896 w 902"/>
                <a:gd name="T93" fmla="*/ 297 h 481"/>
                <a:gd name="T94" fmla="*/ 902 w 902"/>
                <a:gd name="T95" fmla="*/ 288 h 481"/>
                <a:gd name="T96" fmla="*/ 900 w 902"/>
                <a:gd name="T97" fmla="*/ 277 h 481"/>
                <a:gd name="T98" fmla="*/ 890 w 902"/>
                <a:gd name="T99" fmla="*/ 271 h 481"/>
                <a:gd name="T100" fmla="*/ 878 w 902"/>
                <a:gd name="T101" fmla="*/ 273 h 481"/>
                <a:gd name="T102" fmla="*/ 661 w 902"/>
                <a:gd name="T103" fmla="*/ 376 h 481"/>
                <a:gd name="T104" fmla="*/ 898 w 902"/>
                <a:gd name="T105" fmla="*/ 220 h 481"/>
                <a:gd name="T106" fmla="*/ 902 w 902"/>
                <a:gd name="T107" fmla="*/ 211 h 481"/>
                <a:gd name="T108" fmla="*/ 898 w 902"/>
                <a:gd name="T109" fmla="*/ 200 h 481"/>
                <a:gd name="T110" fmla="*/ 887 w 902"/>
                <a:gd name="T111" fmla="*/ 196 h 481"/>
                <a:gd name="T112" fmla="*/ 657 w 902"/>
                <a:gd name="T113" fmla="*/ 346 h 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2" h="481">
                  <a:moveTo>
                    <a:pt x="451" y="451"/>
                  </a:moveTo>
                  <a:lnTo>
                    <a:pt x="210" y="451"/>
                  </a:lnTo>
                  <a:lnTo>
                    <a:pt x="210" y="173"/>
                  </a:lnTo>
                  <a:lnTo>
                    <a:pt x="425" y="30"/>
                  </a:lnTo>
                  <a:lnTo>
                    <a:pt x="642" y="30"/>
                  </a:lnTo>
                  <a:lnTo>
                    <a:pt x="457" y="153"/>
                  </a:lnTo>
                  <a:lnTo>
                    <a:pt x="455" y="155"/>
                  </a:lnTo>
                  <a:lnTo>
                    <a:pt x="453" y="158"/>
                  </a:lnTo>
                  <a:lnTo>
                    <a:pt x="451" y="161"/>
                  </a:lnTo>
                  <a:lnTo>
                    <a:pt x="451" y="165"/>
                  </a:lnTo>
                  <a:lnTo>
                    <a:pt x="451" y="451"/>
                  </a:lnTo>
                  <a:close/>
                  <a:moveTo>
                    <a:pt x="64" y="180"/>
                  </a:moveTo>
                  <a:lnTo>
                    <a:pt x="245" y="60"/>
                  </a:lnTo>
                  <a:lnTo>
                    <a:pt x="326" y="60"/>
                  </a:lnTo>
                  <a:lnTo>
                    <a:pt x="186" y="153"/>
                  </a:lnTo>
                  <a:lnTo>
                    <a:pt x="184" y="155"/>
                  </a:lnTo>
                  <a:lnTo>
                    <a:pt x="182" y="158"/>
                  </a:lnTo>
                  <a:lnTo>
                    <a:pt x="181" y="161"/>
                  </a:lnTo>
                  <a:lnTo>
                    <a:pt x="180" y="165"/>
                  </a:lnTo>
                  <a:lnTo>
                    <a:pt x="180" y="180"/>
                  </a:lnTo>
                  <a:lnTo>
                    <a:pt x="64" y="180"/>
                  </a:lnTo>
                  <a:close/>
                  <a:moveTo>
                    <a:pt x="838" y="60"/>
                  </a:moveTo>
                  <a:lnTo>
                    <a:pt x="657" y="180"/>
                  </a:lnTo>
                  <a:lnTo>
                    <a:pt x="481" y="180"/>
                  </a:lnTo>
                  <a:lnTo>
                    <a:pt x="481" y="173"/>
                  </a:lnTo>
                  <a:lnTo>
                    <a:pt x="651" y="60"/>
                  </a:lnTo>
                  <a:lnTo>
                    <a:pt x="838" y="60"/>
                  </a:lnTo>
                  <a:close/>
                  <a:moveTo>
                    <a:pt x="661" y="286"/>
                  </a:moveTo>
                  <a:lnTo>
                    <a:pt x="666" y="285"/>
                  </a:lnTo>
                  <a:lnTo>
                    <a:pt x="670" y="282"/>
                  </a:lnTo>
                  <a:lnTo>
                    <a:pt x="896" y="132"/>
                  </a:lnTo>
                  <a:lnTo>
                    <a:pt x="898" y="130"/>
                  </a:lnTo>
                  <a:lnTo>
                    <a:pt x="900" y="128"/>
                  </a:lnTo>
                  <a:lnTo>
                    <a:pt x="901" y="126"/>
                  </a:lnTo>
                  <a:lnTo>
                    <a:pt x="902" y="123"/>
                  </a:lnTo>
                  <a:lnTo>
                    <a:pt x="902" y="120"/>
                  </a:lnTo>
                  <a:lnTo>
                    <a:pt x="902" y="117"/>
                  </a:lnTo>
                  <a:lnTo>
                    <a:pt x="901" y="114"/>
                  </a:lnTo>
                  <a:lnTo>
                    <a:pt x="900" y="112"/>
                  </a:lnTo>
                  <a:lnTo>
                    <a:pt x="898" y="109"/>
                  </a:lnTo>
                  <a:lnTo>
                    <a:pt x="896" y="108"/>
                  </a:lnTo>
                  <a:lnTo>
                    <a:pt x="892" y="106"/>
                  </a:lnTo>
                  <a:lnTo>
                    <a:pt x="890" y="106"/>
                  </a:lnTo>
                  <a:lnTo>
                    <a:pt x="887" y="105"/>
                  </a:lnTo>
                  <a:lnTo>
                    <a:pt x="884" y="106"/>
                  </a:lnTo>
                  <a:lnTo>
                    <a:pt x="882" y="106"/>
                  </a:lnTo>
                  <a:lnTo>
                    <a:pt x="878" y="108"/>
                  </a:lnTo>
                  <a:lnTo>
                    <a:pt x="657" y="256"/>
                  </a:lnTo>
                  <a:lnTo>
                    <a:pt x="481" y="256"/>
                  </a:lnTo>
                  <a:lnTo>
                    <a:pt x="481" y="211"/>
                  </a:lnTo>
                  <a:lnTo>
                    <a:pt x="661" y="211"/>
                  </a:lnTo>
                  <a:lnTo>
                    <a:pt x="666" y="210"/>
                  </a:lnTo>
                  <a:lnTo>
                    <a:pt x="670" y="207"/>
                  </a:lnTo>
                  <a:lnTo>
                    <a:pt x="896" y="57"/>
                  </a:lnTo>
                  <a:lnTo>
                    <a:pt x="899" y="54"/>
                  </a:lnTo>
                  <a:lnTo>
                    <a:pt x="901" y="50"/>
                  </a:lnTo>
                  <a:lnTo>
                    <a:pt x="902" y="46"/>
                  </a:lnTo>
                  <a:lnTo>
                    <a:pt x="901" y="40"/>
                  </a:lnTo>
                  <a:lnTo>
                    <a:pt x="899" y="36"/>
                  </a:lnTo>
                  <a:lnTo>
                    <a:pt x="896" y="33"/>
                  </a:lnTo>
                  <a:lnTo>
                    <a:pt x="891" y="31"/>
                  </a:lnTo>
                  <a:lnTo>
                    <a:pt x="887" y="30"/>
                  </a:lnTo>
                  <a:lnTo>
                    <a:pt x="696" y="30"/>
                  </a:lnTo>
                  <a:lnTo>
                    <a:pt x="700" y="27"/>
                  </a:lnTo>
                  <a:lnTo>
                    <a:pt x="704" y="24"/>
                  </a:lnTo>
                  <a:lnTo>
                    <a:pt x="706" y="20"/>
                  </a:lnTo>
                  <a:lnTo>
                    <a:pt x="707" y="16"/>
                  </a:lnTo>
                  <a:lnTo>
                    <a:pt x="706" y="10"/>
                  </a:lnTo>
                  <a:lnTo>
                    <a:pt x="704" y="6"/>
                  </a:lnTo>
                  <a:lnTo>
                    <a:pt x="701" y="3"/>
                  </a:lnTo>
                  <a:lnTo>
                    <a:pt x="696" y="1"/>
                  </a:lnTo>
                  <a:lnTo>
                    <a:pt x="692" y="0"/>
                  </a:lnTo>
                  <a:lnTo>
                    <a:pt x="421" y="0"/>
                  </a:lnTo>
                  <a:lnTo>
                    <a:pt x="417" y="1"/>
                  </a:lnTo>
                  <a:lnTo>
                    <a:pt x="412" y="2"/>
                  </a:lnTo>
                  <a:lnTo>
                    <a:pt x="372" y="30"/>
                  </a:lnTo>
                  <a:lnTo>
                    <a:pt x="240" y="30"/>
                  </a:lnTo>
                  <a:lnTo>
                    <a:pt x="236" y="31"/>
                  </a:lnTo>
                  <a:lnTo>
                    <a:pt x="232" y="33"/>
                  </a:lnTo>
                  <a:lnTo>
                    <a:pt x="6" y="183"/>
                  </a:lnTo>
                  <a:lnTo>
                    <a:pt x="3" y="186"/>
                  </a:lnTo>
                  <a:lnTo>
                    <a:pt x="1" y="190"/>
                  </a:lnTo>
                  <a:lnTo>
                    <a:pt x="0" y="195"/>
                  </a:lnTo>
                  <a:lnTo>
                    <a:pt x="0" y="200"/>
                  </a:lnTo>
                  <a:lnTo>
                    <a:pt x="2" y="204"/>
                  </a:lnTo>
                  <a:lnTo>
                    <a:pt x="6" y="207"/>
                  </a:lnTo>
                  <a:lnTo>
                    <a:pt x="10" y="210"/>
                  </a:lnTo>
                  <a:lnTo>
                    <a:pt x="15" y="211"/>
                  </a:lnTo>
                  <a:lnTo>
                    <a:pt x="180" y="211"/>
                  </a:lnTo>
                  <a:lnTo>
                    <a:pt x="180" y="241"/>
                  </a:lnTo>
                  <a:lnTo>
                    <a:pt x="15" y="241"/>
                  </a:lnTo>
                  <a:lnTo>
                    <a:pt x="12" y="241"/>
                  </a:lnTo>
                  <a:lnTo>
                    <a:pt x="9" y="242"/>
                  </a:lnTo>
                  <a:lnTo>
                    <a:pt x="6" y="243"/>
                  </a:lnTo>
                  <a:lnTo>
                    <a:pt x="4" y="245"/>
                  </a:lnTo>
                  <a:lnTo>
                    <a:pt x="2" y="247"/>
                  </a:lnTo>
                  <a:lnTo>
                    <a:pt x="1" y="249"/>
                  </a:lnTo>
                  <a:lnTo>
                    <a:pt x="0" y="252"/>
                  </a:lnTo>
                  <a:lnTo>
                    <a:pt x="0" y="256"/>
                  </a:lnTo>
                  <a:lnTo>
                    <a:pt x="0" y="258"/>
                  </a:lnTo>
                  <a:lnTo>
                    <a:pt x="1" y="261"/>
                  </a:lnTo>
                  <a:lnTo>
                    <a:pt x="2" y="263"/>
                  </a:lnTo>
                  <a:lnTo>
                    <a:pt x="4" y="266"/>
                  </a:lnTo>
                  <a:lnTo>
                    <a:pt x="6" y="267"/>
                  </a:lnTo>
                  <a:lnTo>
                    <a:pt x="9" y="270"/>
                  </a:lnTo>
                  <a:lnTo>
                    <a:pt x="12" y="270"/>
                  </a:lnTo>
                  <a:lnTo>
                    <a:pt x="15" y="271"/>
                  </a:lnTo>
                  <a:lnTo>
                    <a:pt x="180" y="271"/>
                  </a:lnTo>
                  <a:lnTo>
                    <a:pt x="180" y="301"/>
                  </a:lnTo>
                  <a:lnTo>
                    <a:pt x="15" y="301"/>
                  </a:lnTo>
                  <a:lnTo>
                    <a:pt x="12" y="301"/>
                  </a:lnTo>
                  <a:lnTo>
                    <a:pt x="9" y="302"/>
                  </a:lnTo>
                  <a:lnTo>
                    <a:pt x="6" y="303"/>
                  </a:lnTo>
                  <a:lnTo>
                    <a:pt x="4" y="305"/>
                  </a:lnTo>
                  <a:lnTo>
                    <a:pt x="2" y="307"/>
                  </a:lnTo>
                  <a:lnTo>
                    <a:pt x="1" y="309"/>
                  </a:lnTo>
                  <a:lnTo>
                    <a:pt x="0" y="312"/>
                  </a:lnTo>
                  <a:lnTo>
                    <a:pt x="0" y="316"/>
                  </a:lnTo>
                  <a:lnTo>
                    <a:pt x="0" y="319"/>
                  </a:lnTo>
                  <a:lnTo>
                    <a:pt x="1" y="321"/>
                  </a:lnTo>
                  <a:lnTo>
                    <a:pt x="2" y="324"/>
                  </a:lnTo>
                  <a:lnTo>
                    <a:pt x="4" y="326"/>
                  </a:lnTo>
                  <a:lnTo>
                    <a:pt x="6" y="327"/>
                  </a:lnTo>
                  <a:lnTo>
                    <a:pt x="9" y="330"/>
                  </a:lnTo>
                  <a:lnTo>
                    <a:pt x="12" y="331"/>
                  </a:lnTo>
                  <a:lnTo>
                    <a:pt x="15" y="331"/>
                  </a:lnTo>
                  <a:lnTo>
                    <a:pt x="180" y="331"/>
                  </a:lnTo>
                  <a:lnTo>
                    <a:pt x="180" y="361"/>
                  </a:lnTo>
                  <a:lnTo>
                    <a:pt x="15" y="361"/>
                  </a:lnTo>
                  <a:lnTo>
                    <a:pt x="12" y="361"/>
                  </a:lnTo>
                  <a:lnTo>
                    <a:pt x="9" y="362"/>
                  </a:lnTo>
                  <a:lnTo>
                    <a:pt x="6" y="363"/>
                  </a:lnTo>
                  <a:lnTo>
                    <a:pt x="4" y="365"/>
                  </a:lnTo>
                  <a:lnTo>
                    <a:pt x="2" y="367"/>
                  </a:lnTo>
                  <a:lnTo>
                    <a:pt x="1" y="369"/>
                  </a:lnTo>
                  <a:lnTo>
                    <a:pt x="0" y="372"/>
                  </a:lnTo>
                  <a:lnTo>
                    <a:pt x="0" y="376"/>
                  </a:lnTo>
                  <a:lnTo>
                    <a:pt x="0" y="379"/>
                  </a:lnTo>
                  <a:lnTo>
                    <a:pt x="1" y="381"/>
                  </a:lnTo>
                  <a:lnTo>
                    <a:pt x="2" y="384"/>
                  </a:lnTo>
                  <a:lnTo>
                    <a:pt x="4" y="386"/>
                  </a:lnTo>
                  <a:lnTo>
                    <a:pt x="6" y="388"/>
                  </a:lnTo>
                  <a:lnTo>
                    <a:pt x="9" y="390"/>
                  </a:lnTo>
                  <a:lnTo>
                    <a:pt x="12" y="391"/>
                  </a:lnTo>
                  <a:lnTo>
                    <a:pt x="15" y="391"/>
                  </a:lnTo>
                  <a:lnTo>
                    <a:pt x="180" y="391"/>
                  </a:lnTo>
                  <a:lnTo>
                    <a:pt x="180" y="421"/>
                  </a:lnTo>
                  <a:lnTo>
                    <a:pt x="15" y="421"/>
                  </a:lnTo>
                  <a:lnTo>
                    <a:pt x="12" y="421"/>
                  </a:lnTo>
                  <a:lnTo>
                    <a:pt x="9" y="422"/>
                  </a:lnTo>
                  <a:lnTo>
                    <a:pt x="6" y="423"/>
                  </a:lnTo>
                  <a:lnTo>
                    <a:pt x="4" y="425"/>
                  </a:lnTo>
                  <a:lnTo>
                    <a:pt x="2" y="427"/>
                  </a:lnTo>
                  <a:lnTo>
                    <a:pt x="1" y="430"/>
                  </a:lnTo>
                  <a:lnTo>
                    <a:pt x="0" y="432"/>
                  </a:lnTo>
                  <a:lnTo>
                    <a:pt x="0" y="436"/>
                  </a:lnTo>
                  <a:lnTo>
                    <a:pt x="0" y="439"/>
                  </a:lnTo>
                  <a:lnTo>
                    <a:pt x="1" y="442"/>
                  </a:lnTo>
                  <a:lnTo>
                    <a:pt x="2" y="444"/>
                  </a:lnTo>
                  <a:lnTo>
                    <a:pt x="4" y="446"/>
                  </a:lnTo>
                  <a:lnTo>
                    <a:pt x="6" y="448"/>
                  </a:lnTo>
                  <a:lnTo>
                    <a:pt x="9" y="450"/>
                  </a:lnTo>
                  <a:lnTo>
                    <a:pt x="12" y="451"/>
                  </a:lnTo>
                  <a:lnTo>
                    <a:pt x="15" y="451"/>
                  </a:lnTo>
                  <a:lnTo>
                    <a:pt x="180" y="451"/>
                  </a:lnTo>
                  <a:lnTo>
                    <a:pt x="180" y="466"/>
                  </a:lnTo>
                  <a:lnTo>
                    <a:pt x="181" y="469"/>
                  </a:lnTo>
                  <a:lnTo>
                    <a:pt x="181" y="472"/>
                  </a:lnTo>
                  <a:lnTo>
                    <a:pt x="183" y="474"/>
                  </a:lnTo>
                  <a:lnTo>
                    <a:pt x="184" y="476"/>
                  </a:lnTo>
                  <a:lnTo>
                    <a:pt x="187" y="478"/>
                  </a:lnTo>
                  <a:lnTo>
                    <a:pt x="190" y="480"/>
                  </a:lnTo>
                  <a:lnTo>
                    <a:pt x="193" y="481"/>
                  </a:lnTo>
                  <a:lnTo>
                    <a:pt x="195" y="481"/>
                  </a:lnTo>
                  <a:lnTo>
                    <a:pt x="466" y="481"/>
                  </a:lnTo>
                  <a:lnTo>
                    <a:pt x="469" y="481"/>
                  </a:lnTo>
                  <a:lnTo>
                    <a:pt x="471" y="480"/>
                  </a:lnTo>
                  <a:lnTo>
                    <a:pt x="475" y="478"/>
                  </a:lnTo>
                  <a:lnTo>
                    <a:pt x="477" y="476"/>
                  </a:lnTo>
                  <a:lnTo>
                    <a:pt x="479" y="474"/>
                  </a:lnTo>
                  <a:lnTo>
                    <a:pt x="480" y="472"/>
                  </a:lnTo>
                  <a:lnTo>
                    <a:pt x="481" y="469"/>
                  </a:lnTo>
                  <a:lnTo>
                    <a:pt x="481" y="466"/>
                  </a:lnTo>
                  <a:lnTo>
                    <a:pt x="481" y="451"/>
                  </a:lnTo>
                  <a:lnTo>
                    <a:pt x="661" y="451"/>
                  </a:lnTo>
                  <a:lnTo>
                    <a:pt x="666" y="450"/>
                  </a:lnTo>
                  <a:lnTo>
                    <a:pt x="670" y="448"/>
                  </a:lnTo>
                  <a:lnTo>
                    <a:pt x="896" y="297"/>
                  </a:lnTo>
                  <a:lnTo>
                    <a:pt x="898" y="296"/>
                  </a:lnTo>
                  <a:lnTo>
                    <a:pt x="900" y="293"/>
                  </a:lnTo>
                  <a:lnTo>
                    <a:pt x="901" y="291"/>
                  </a:lnTo>
                  <a:lnTo>
                    <a:pt x="902" y="288"/>
                  </a:lnTo>
                  <a:lnTo>
                    <a:pt x="902" y="286"/>
                  </a:lnTo>
                  <a:lnTo>
                    <a:pt x="902" y="282"/>
                  </a:lnTo>
                  <a:lnTo>
                    <a:pt x="901" y="279"/>
                  </a:lnTo>
                  <a:lnTo>
                    <a:pt x="900" y="277"/>
                  </a:lnTo>
                  <a:lnTo>
                    <a:pt x="898" y="275"/>
                  </a:lnTo>
                  <a:lnTo>
                    <a:pt x="896" y="273"/>
                  </a:lnTo>
                  <a:lnTo>
                    <a:pt x="892" y="272"/>
                  </a:lnTo>
                  <a:lnTo>
                    <a:pt x="890" y="271"/>
                  </a:lnTo>
                  <a:lnTo>
                    <a:pt x="887" y="271"/>
                  </a:lnTo>
                  <a:lnTo>
                    <a:pt x="884" y="271"/>
                  </a:lnTo>
                  <a:lnTo>
                    <a:pt x="882" y="272"/>
                  </a:lnTo>
                  <a:lnTo>
                    <a:pt x="878" y="273"/>
                  </a:lnTo>
                  <a:lnTo>
                    <a:pt x="657" y="421"/>
                  </a:lnTo>
                  <a:lnTo>
                    <a:pt x="481" y="421"/>
                  </a:lnTo>
                  <a:lnTo>
                    <a:pt x="481" y="376"/>
                  </a:lnTo>
                  <a:lnTo>
                    <a:pt x="661" y="376"/>
                  </a:lnTo>
                  <a:lnTo>
                    <a:pt x="666" y="375"/>
                  </a:lnTo>
                  <a:lnTo>
                    <a:pt x="670" y="373"/>
                  </a:lnTo>
                  <a:lnTo>
                    <a:pt x="896" y="222"/>
                  </a:lnTo>
                  <a:lnTo>
                    <a:pt x="898" y="220"/>
                  </a:lnTo>
                  <a:lnTo>
                    <a:pt x="900" y="218"/>
                  </a:lnTo>
                  <a:lnTo>
                    <a:pt x="901" y="216"/>
                  </a:lnTo>
                  <a:lnTo>
                    <a:pt x="902" y="213"/>
                  </a:lnTo>
                  <a:lnTo>
                    <a:pt x="902" y="211"/>
                  </a:lnTo>
                  <a:lnTo>
                    <a:pt x="902" y="207"/>
                  </a:lnTo>
                  <a:lnTo>
                    <a:pt x="901" y="204"/>
                  </a:lnTo>
                  <a:lnTo>
                    <a:pt x="900" y="202"/>
                  </a:lnTo>
                  <a:lnTo>
                    <a:pt x="898" y="200"/>
                  </a:lnTo>
                  <a:lnTo>
                    <a:pt x="896" y="198"/>
                  </a:lnTo>
                  <a:lnTo>
                    <a:pt x="892" y="197"/>
                  </a:lnTo>
                  <a:lnTo>
                    <a:pt x="890" y="196"/>
                  </a:lnTo>
                  <a:lnTo>
                    <a:pt x="887" y="196"/>
                  </a:lnTo>
                  <a:lnTo>
                    <a:pt x="884" y="196"/>
                  </a:lnTo>
                  <a:lnTo>
                    <a:pt x="882" y="197"/>
                  </a:lnTo>
                  <a:lnTo>
                    <a:pt x="878" y="198"/>
                  </a:lnTo>
                  <a:lnTo>
                    <a:pt x="657" y="346"/>
                  </a:lnTo>
                  <a:lnTo>
                    <a:pt x="481" y="346"/>
                  </a:lnTo>
                  <a:lnTo>
                    <a:pt x="481" y="286"/>
                  </a:lnTo>
                  <a:lnTo>
                    <a:pt x="661" y="286"/>
                  </a:lnTo>
                  <a:close/>
                </a:path>
              </a:pathLst>
            </a:custGeom>
            <a:grpFill/>
            <a:ln w="9525">
              <a:solidFill>
                <a:srgbClr val="2A9B18"/>
              </a:solidFill>
              <a:round/>
              <a:headEnd/>
              <a:tailEnd/>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Calibri Light"/>
                <a:cs typeface="+mn-cs"/>
              </a:endParaRPr>
            </a:p>
          </p:txBody>
        </p:sp>
        <p:sp>
          <p:nvSpPr>
            <p:cNvPr id="84" name="Freeform 174">
              <a:extLst>
                <a:ext uri="{FF2B5EF4-FFF2-40B4-BE49-F238E27FC236}">
                  <a16:creationId xmlns:a16="http://schemas.microsoft.com/office/drawing/2014/main" id="{C3844EE1-F1F0-46F6-97C4-3604C4FC1BD6}"/>
                </a:ext>
              </a:extLst>
            </p:cNvPr>
            <p:cNvSpPr>
              <a:spLocks/>
            </p:cNvSpPr>
            <p:nvPr/>
          </p:nvSpPr>
          <p:spPr bwMode="auto">
            <a:xfrm>
              <a:off x="11687175" y="909638"/>
              <a:ext cx="38100" cy="85725"/>
            </a:xfrm>
            <a:custGeom>
              <a:avLst/>
              <a:gdLst>
                <a:gd name="T0" fmla="*/ 72 w 120"/>
                <a:gd name="T1" fmla="*/ 63 h 271"/>
                <a:gd name="T2" fmla="*/ 85 w 120"/>
                <a:gd name="T3" fmla="*/ 74 h 271"/>
                <a:gd name="T4" fmla="*/ 90 w 120"/>
                <a:gd name="T5" fmla="*/ 91 h 271"/>
                <a:gd name="T6" fmla="*/ 92 w 120"/>
                <a:gd name="T7" fmla="*/ 98 h 271"/>
                <a:gd name="T8" fmla="*/ 99 w 120"/>
                <a:gd name="T9" fmla="*/ 105 h 271"/>
                <a:gd name="T10" fmla="*/ 108 w 120"/>
                <a:gd name="T11" fmla="*/ 105 h 271"/>
                <a:gd name="T12" fmla="*/ 116 w 120"/>
                <a:gd name="T13" fmla="*/ 101 h 271"/>
                <a:gd name="T14" fmla="*/ 120 w 120"/>
                <a:gd name="T15" fmla="*/ 93 h 271"/>
                <a:gd name="T16" fmla="*/ 117 w 120"/>
                <a:gd name="T17" fmla="*/ 70 h 271"/>
                <a:gd name="T18" fmla="*/ 101 w 120"/>
                <a:gd name="T19" fmla="*/ 46 h 271"/>
                <a:gd name="T20" fmla="*/ 75 w 120"/>
                <a:gd name="T21" fmla="*/ 32 h 271"/>
                <a:gd name="T22" fmla="*/ 74 w 120"/>
                <a:gd name="T23" fmla="*/ 9 h 271"/>
                <a:gd name="T24" fmla="*/ 68 w 120"/>
                <a:gd name="T25" fmla="*/ 3 h 271"/>
                <a:gd name="T26" fmla="*/ 60 w 120"/>
                <a:gd name="T27" fmla="*/ 0 h 271"/>
                <a:gd name="T28" fmla="*/ 51 w 120"/>
                <a:gd name="T29" fmla="*/ 3 h 271"/>
                <a:gd name="T30" fmla="*/ 46 w 120"/>
                <a:gd name="T31" fmla="*/ 9 h 271"/>
                <a:gd name="T32" fmla="*/ 45 w 120"/>
                <a:gd name="T33" fmla="*/ 32 h 271"/>
                <a:gd name="T34" fmla="*/ 19 w 120"/>
                <a:gd name="T35" fmla="*/ 46 h 271"/>
                <a:gd name="T36" fmla="*/ 3 w 120"/>
                <a:gd name="T37" fmla="*/ 70 h 271"/>
                <a:gd name="T38" fmla="*/ 0 w 120"/>
                <a:gd name="T39" fmla="*/ 96 h 271"/>
                <a:gd name="T40" fmla="*/ 4 w 120"/>
                <a:gd name="T41" fmla="*/ 113 h 271"/>
                <a:gd name="T42" fmla="*/ 13 w 120"/>
                <a:gd name="T43" fmla="*/ 128 h 271"/>
                <a:gd name="T44" fmla="*/ 26 w 120"/>
                <a:gd name="T45" fmla="*/ 140 h 271"/>
                <a:gd name="T46" fmla="*/ 42 w 120"/>
                <a:gd name="T47" fmla="*/ 147 h 271"/>
                <a:gd name="T48" fmla="*/ 60 w 120"/>
                <a:gd name="T49" fmla="*/ 151 h 271"/>
                <a:gd name="T50" fmla="*/ 76 w 120"/>
                <a:gd name="T51" fmla="*/ 156 h 271"/>
                <a:gd name="T52" fmla="*/ 88 w 120"/>
                <a:gd name="T53" fmla="*/ 169 h 271"/>
                <a:gd name="T54" fmla="*/ 89 w 120"/>
                <a:gd name="T55" fmla="*/ 186 h 271"/>
                <a:gd name="T56" fmla="*/ 80 w 120"/>
                <a:gd name="T57" fmla="*/ 202 h 271"/>
                <a:gd name="T58" fmla="*/ 65 w 120"/>
                <a:gd name="T59" fmla="*/ 210 h 271"/>
                <a:gd name="T60" fmla="*/ 60 w 120"/>
                <a:gd name="T61" fmla="*/ 211 h 271"/>
                <a:gd name="T62" fmla="*/ 48 w 120"/>
                <a:gd name="T63" fmla="*/ 208 h 271"/>
                <a:gd name="T64" fmla="*/ 34 w 120"/>
                <a:gd name="T65" fmla="*/ 198 h 271"/>
                <a:gd name="T66" fmla="*/ 30 w 120"/>
                <a:gd name="T67" fmla="*/ 181 h 271"/>
                <a:gd name="T68" fmla="*/ 27 w 120"/>
                <a:gd name="T69" fmla="*/ 172 h 271"/>
                <a:gd name="T70" fmla="*/ 20 w 120"/>
                <a:gd name="T71" fmla="*/ 167 h 271"/>
                <a:gd name="T72" fmla="*/ 12 w 120"/>
                <a:gd name="T73" fmla="*/ 166 h 271"/>
                <a:gd name="T74" fmla="*/ 4 w 120"/>
                <a:gd name="T75" fmla="*/ 170 h 271"/>
                <a:gd name="T76" fmla="*/ 0 w 120"/>
                <a:gd name="T77" fmla="*/ 177 h 271"/>
                <a:gd name="T78" fmla="*/ 3 w 120"/>
                <a:gd name="T79" fmla="*/ 200 h 271"/>
                <a:gd name="T80" fmla="*/ 19 w 120"/>
                <a:gd name="T81" fmla="*/ 225 h 271"/>
                <a:gd name="T82" fmla="*/ 45 w 120"/>
                <a:gd name="T83" fmla="*/ 238 h 271"/>
                <a:gd name="T84" fmla="*/ 46 w 120"/>
                <a:gd name="T85" fmla="*/ 261 h 271"/>
                <a:gd name="T86" fmla="*/ 51 w 120"/>
                <a:gd name="T87" fmla="*/ 268 h 271"/>
                <a:gd name="T88" fmla="*/ 60 w 120"/>
                <a:gd name="T89" fmla="*/ 271 h 271"/>
                <a:gd name="T90" fmla="*/ 68 w 120"/>
                <a:gd name="T91" fmla="*/ 268 h 271"/>
                <a:gd name="T92" fmla="*/ 74 w 120"/>
                <a:gd name="T93" fmla="*/ 261 h 271"/>
                <a:gd name="T94" fmla="*/ 75 w 120"/>
                <a:gd name="T95" fmla="*/ 238 h 271"/>
                <a:gd name="T96" fmla="*/ 101 w 120"/>
                <a:gd name="T97" fmla="*/ 225 h 271"/>
                <a:gd name="T98" fmla="*/ 117 w 120"/>
                <a:gd name="T99" fmla="*/ 200 h 271"/>
                <a:gd name="T100" fmla="*/ 120 w 120"/>
                <a:gd name="T101" fmla="*/ 174 h 271"/>
                <a:gd name="T102" fmla="*/ 115 w 120"/>
                <a:gd name="T103" fmla="*/ 157 h 271"/>
                <a:gd name="T104" fmla="*/ 106 w 120"/>
                <a:gd name="T105" fmla="*/ 142 h 271"/>
                <a:gd name="T106" fmla="*/ 93 w 120"/>
                <a:gd name="T107" fmla="*/ 130 h 271"/>
                <a:gd name="T108" fmla="*/ 77 w 120"/>
                <a:gd name="T109" fmla="*/ 123 h 271"/>
                <a:gd name="T110" fmla="*/ 60 w 120"/>
                <a:gd name="T111" fmla="*/ 121 h 271"/>
                <a:gd name="T112" fmla="*/ 43 w 120"/>
                <a:gd name="T113" fmla="*/ 115 h 271"/>
                <a:gd name="T114" fmla="*/ 32 w 120"/>
                <a:gd name="T115" fmla="*/ 102 h 271"/>
                <a:gd name="T116" fmla="*/ 30 w 120"/>
                <a:gd name="T117" fmla="*/ 84 h 271"/>
                <a:gd name="T118" fmla="*/ 39 w 120"/>
                <a:gd name="T119" fmla="*/ 69 h 271"/>
                <a:gd name="T120" fmla="*/ 54 w 120"/>
                <a:gd name="T121" fmla="*/ 61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20" h="271">
                  <a:moveTo>
                    <a:pt x="60" y="61"/>
                  </a:moveTo>
                  <a:lnTo>
                    <a:pt x="65" y="61"/>
                  </a:lnTo>
                  <a:lnTo>
                    <a:pt x="72" y="63"/>
                  </a:lnTo>
                  <a:lnTo>
                    <a:pt x="76" y="65"/>
                  </a:lnTo>
                  <a:lnTo>
                    <a:pt x="80" y="69"/>
                  </a:lnTo>
                  <a:lnTo>
                    <a:pt x="85" y="74"/>
                  </a:lnTo>
                  <a:lnTo>
                    <a:pt x="88" y="79"/>
                  </a:lnTo>
                  <a:lnTo>
                    <a:pt x="89" y="84"/>
                  </a:lnTo>
                  <a:lnTo>
                    <a:pt x="90" y="91"/>
                  </a:lnTo>
                  <a:lnTo>
                    <a:pt x="90" y="93"/>
                  </a:lnTo>
                  <a:lnTo>
                    <a:pt x="91" y="96"/>
                  </a:lnTo>
                  <a:lnTo>
                    <a:pt x="92" y="98"/>
                  </a:lnTo>
                  <a:lnTo>
                    <a:pt x="94" y="101"/>
                  </a:lnTo>
                  <a:lnTo>
                    <a:pt x="96" y="102"/>
                  </a:lnTo>
                  <a:lnTo>
                    <a:pt x="99" y="105"/>
                  </a:lnTo>
                  <a:lnTo>
                    <a:pt x="102" y="105"/>
                  </a:lnTo>
                  <a:lnTo>
                    <a:pt x="105" y="106"/>
                  </a:lnTo>
                  <a:lnTo>
                    <a:pt x="108" y="105"/>
                  </a:lnTo>
                  <a:lnTo>
                    <a:pt x="110" y="105"/>
                  </a:lnTo>
                  <a:lnTo>
                    <a:pt x="114" y="102"/>
                  </a:lnTo>
                  <a:lnTo>
                    <a:pt x="116" y="101"/>
                  </a:lnTo>
                  <a:lnTo>
                    <a:pt x="117" y="98"/>
                  </a:lnTo>
                  <a:lnTo>
                    <a:pt x="119" y="96"/>
                  </a:lnTo>
                  <a:lnTo>
                    <a:pt x="120" y="93"/>
                  </a:lnTo>
                  <a:lnTo>
                    <a:pt x="120" y="91"/>
                  </a:lnTo>
                  <a:lnTo>
                    <a:pt x="119" y="80"/>
                  </a:lnTo>
                  <a:lnTo>
                    <a:pt x="117" y="70"/>
                  </a:lnTo>
                  <a:lnTo>
                    <a:pt x="113" y="62"/>
                  </a:lnTo>
                  <a:lnTo>
                    <a:pt x="107" y="53"/>
                  </a:lnTo>
                  <a:lnTo>
                    <a:pt x="101" y="46"/>
                  </a:lnTo>
                  <a:lnTo>
                    <a:pt x="92" y="40"/>
                  </a:lnTo>
                  <a:lnTo>
                    <a:pt x="84" y="36"/>
                  </a:lnTo>
                  <a:lnTo>
                    <a:pt x="75" y="32"/>
                  </a:lnTo>
                  <a:lnTo>
                    <a:pt x="75" y="15"/>
                  </a:lnTo>
                  <a:lnTo>
                    <a:pt x="74" y="12"/>
                  </a:lnTo>
                  <a:lnTo>
                    <a:pt x="74" y="9"/>
                  </a:lnTo>
                  <a:lnTo>
                    <a:pt x="72" y="7"/>
                  </a:lnTo>
                  <a:lnTo>
                    <a:pt x="71" y="5"/>
                  </a:lnTo>
                  <a:lnTo>
                    <a:pt x="68" y="3"/>
                  </a:lnTo>
                  <a:lnTo>
                    <a:pt x="65" y="2"/>
                  </a:lnTo>
                  <a:lnTo>
                    <a:pt x="62" y="1"/>
                  </a:lnTo>
                  <a:lnTo>
                    <a:pt x="60" y="0"/>
                  </a:lnTo>
                  <a:lnTo>
                    <a:pt x="57" y="1"/>
                  </a:lnTo>
                  <a:lnTo>
                    <a:pt x="54" y="1"/>
                  </a:lnTo>
                  <a:lnTo>
                    <a:pt x="51" y="3"/>
                  </a:lnTo>
                  <a:lnTo>
                    <a:pt x="49" y="5"/>
                  </a:lnTo>
                  <a:lnTo>
                    <a:pt x="47" y="7"/>
                  </a:lnTo>
                  <a:lnTo>
                    <a:pt x="46" y="9"/>
                  </a:lnTo>
                  <a:lnTo>
                    <a:pt x="45" y="12"/>
                  </a:lnTo>
                  <a:lnTo>
                    <a:pt x="45" y="15"/>
                  </a:lnTo>
                  <a:lnTo>
                    <a:pt x="45" y="32"/>
                  </a:lnTo>
                  <a:lnTo>
                    <a:pt x="35" y="35"/>
                  </a:lnTo>
                  <a:lnTo>
                    <a:pt x="27" y="40"/>
                  </a:lnTo>
                  <a:lnTo>
                    <a:pt x="19" y="46"/>
                  </a:lnTo>
                  <a:lnTo>
                    <a:pt x="13" y="53"/>
                  </a:lnTo>
                  <a:lnTo>
                    <a:pt x="6" y="62"/>
                  </a:lnTo>
                  <a:lnTo>
                    <a:pt x="3" y="70"/>
                  </a:lnTo>
                  <a:lnTo>
                    <a:pt x="0" y="80"/>
                  </a:lnTo>
                  <a:lnTo>
                    <a:pt x="0" y="91"/>
                  </a:lnTo>
                  <a:lnTo>
                    <a:pt x="0" y="96"/>
                  </a:lnTo>
                  <a:lnTo>
                    <a:pt x="1" y="102"/>
                  </a:lnTo>
                  <a:lnTo>
                    <a:pt x="2" y="108"/>
                  </a:lnTo>
                  <a:lnTo>
                    <a:pt x="4" y="113"/>
                  </a:lnTo>
                  <a:lnTo>
                    <a:pt x="6" y="119"/>
                  </a:lnTo>
                  <a:lnTo>
                    <a:pt x="10" y="124"/>
                  </a:lnTo>
                  <a:lnTo>
                    <a:pt x="13" y="128"/>
                  </a:lnTo>
                  <a:lnTo>
                    <a:pt x="17" y="132"/>
                  </a:lnTo>
                  <a:lnTo>
                    <a:pt x="21" y="137"/>
                  </a:lnTo>
                  <a:lnTo>
                    <a:pt x="26" y="140"/>
                  </a:lnTo>
                  <a:lnTo>
                    <a:pt x="31" y="143"/>
                  </a:lnTo>
                  <a:lnTo>
                    <a:pt x="36" y="145"/>
                  </a:lnTo>
                  <a:lnTo>
                    <a:pt x="42" y="147"/>
                  </a:lnTo>
                  <a:lnTo>
                    <a:pt x="47" y="150"/>
                  </a:lnTo>
                  <a:lnTo>
                    <a:pt x="54" y="151"/>
                  </a:lnTo>
                  <a:lnTo>
                    <a:pt x="60" y="151"/>
                  </a:lnTo>
                  <a:lnTo>
                    <a:pt x="65" y="151"/>
                  </a:lnTo>
                  <a:lnTo>
                    <a:pt x="72" y="153"/>
                  </a:lnTo>
                  <a:lnTo>
                    <a:pt x="76" y="156"/>
                  </a:lnTo>
                  <a:lnTo>
                    <a:pt x="80" y="159"/>
                  </a:lnTo>
                  <a:lnTo>
                    <a:pt x="85" y="163"/>
                  </a:lnTo>
                  <a:lnTo>
                    <a:pt x="88" y="169"/>
                  </a:lnTo>
                  <a:lnTo>
                    <a:pt x="89" y="174"/>
                  </a:lnTo>
                  <a:lnTo>
                    <a:pt x="90" y="181"/>
                  </a:lnTo>
                  <a:lnTo>
                    <a:pt x="89" y="186"/>
                  </a:lnTo>
                  <a:lnTo>
                    <a:pt x="88" y="192"/>
                  </a:lnTo>
                  <a:lnTo>
                    <a:pt x="85" y="198"/>
                  </a:lnTo>
                  <a:lnTo>
                    <a:pt x="80" y="202"/>
                  </a:lnTo>
                  <a:lnTo>
                    <a:pt x="76" y="205"/>
                  </a:lnTo>
                  <a:lnTo>
                    <a:pt x="72" y="208"/>
                  </a:lnTo>
                  <a:lnTo>
                    <a:pt x="65" y="210"/>
                  </a:lnTo>
                  <a:lnTo>
                    <a:pt x="60" y="211"/>
                  </a:lnTo>
                  <a:lnTo>
                    <a:pt x="60" y="211"/>
                  </a:lnTo>
                  <a:lnTo>
                    <a:pt x="60" y="211"/>
                  </a:lnTo>
                  <a:lnTo>
                    <a:pt x="60" y="211"/>
                  </a:lnTo>
                  <a:lnTo>
                    <a:pt x="54" y="210"/>
                  </a:lnTo>
                  <a:lnTo>
                    <a:pt x="48" y="208"/>
                  </a:lnTo>
                  <a:lnTo>
                    <a:pt x="43" y="205"/>
                  </a:lnTo>
                  <a:lnTo>
                    <a:pt x="39" y="202"/>
                  </a:lnTo>
                  <a:lnTo>
                    <a:pt x="34" y="198"/>
                  </a:lnTo>
                  <a:lnTo>
                    <a:pt x="32" y="192"/>
                  </a:lnTo>
                  <a:lnTo>
                    <a:pt x="30" y="187"/>
                  </a:lnTo>
                  <a:lnTo>
                    <a:pt x="30" y="181"/>
                  </a:lnTo>
                  <a:lnTo>
                    <a:pt x="29" y="177"/>
                  </a:lnTo>
                  <a:lnTo>
                    <a:pt x="28" y="174"/>
                  </a:lnTo>
                  <a:lnTo>
                    <a:pt x="27" y="172"/>
                  </a:lnTo>
                  <a:lnTo>
                    <a:pt x="25" y="170"/>
                  </a:lnTo>
                  <a:lnTo>
                    <a:pt x="23" y="168"/>
                  </a:lnTo>
                  <a:lnTo>
                    <a:pt x="20" y="167"/>
                  </a:lnTo>
                  <a:lnTo>
                    <a:pt x="17" y="166"/>
                  </a:lnTo>
                  <a:lnTo>
                    <a:pt x="15" y="166"/>
                  </a:lnTo>
                  <a:lnTo>
                    <a:pt x="12" y="166"/>
                  </a:lnTo>
                  <a:lnTo>
                    <a:pt x="9" y="167"/>
                  </a:lnTo>
                  <a:lnTo>
                    <a:pt x="6" y="168"/>
                  </a:lnTo>
                  <a:lnTo>
                    <a:pt x="4" y="170"/>
                  </a:lnTo>
                  <a:lnTo>
                    <a:pt x="2" y="172"/>
                  </a:lnTo>
                  <a:lnTo>
                    <a:pt x="1" y="174"/>
                  </a:lnTo>
                  <a:lnTo>
                    <a:pt x="0" y="177"/>
                  </a:lnTo>
                  <a:lnTo>
                    <a:pt x="0" y="181"/>
                  </a:lnTo>
                  <a:lnTo>
                    <a:pt x="0" y="190"/>
                  </a:lnTo>
                  <a:lnTo>
                    <a:pt x="3" y="200"/>
                  </a:lnTo>
                  <a:lnTo>
                    <a:pt x="6" y="210"/>
                  </a:lnTo>
                  <a:lnTo>
                    <a:pt x="13" y="217"/>
                  </a:lnTo>
                  <a:lnTo>
                    <a:pt x="19" y="225"/>
                  </a:lnTo>
                  <a:lnTo>
                    <a:pt x="27" y="231"/>
                  </a:lnTo>
                  <a:lnTo>
                    <a:pt x="35" y="235"/>
                  </a:lnTo>
                  <a:lnTo>
                    <a:pt x="45" y="238"/>
                  </a:lnTo>
                  <a:lnTo>
                    <a:pt x="45" y="256"/>
                  </a:lnTo>
                  <a:lnTo>
                    <a:pt x="45" y="259"/>
                  </a:lnTo>
                  <a:lnTo>
                    <a:pt x="46" y="261"/>
                  </a:lnTo>
                  <a:lnTo>
                    <a:pt x="47" y="264"/>
                  </a:lnTo>
                  <a:lnTo>
                    <a:pt x="49" y="266"/>
                  </a:lnTo>
                  <a:lnTo>
                    <a:pt x="51" y="268"/>
                  </a:lnTo>
                  <a:lnTo>
                    <a:pt x="54" y="270"/>
                  </a:lnTo>
                  <a:lnTo>
                    <a:pt x="57" y="271"/>
                  </a:lnTo>
                  <a:lnTo>
                    <a:pt x="60" y="271"/>
                  </a:lnTo>
                  <a:lnTo>
                    <a:pt x="62" y="271"/>
                  </a:lnTo>
                  <a:lnTo>
                    <a:pt x="65" y="270"/>
                  </a:lnTo>
                  <a:lnTo>
                    <a:pt x="68" y="268"/>
                  </a:lnTo>
                  <a:lnTo>
                    <a:pt x="71" y="266"/>
                  </a:lnTo>
                  <a:lnTo>
                    <a:pt x="72" y="264"/>
                  </a:lnTo>
                  <a:lnTo>
                    <a:pt x="74" y="261"/>
                  </a:lnTo>
                  <a:lnTo>
                    <a:pt x="74" y="259"/>
                  </a:lnTo>
                  <a:lnTo>
                    <a:pt x="75" y="256"/>
                  </a:lnTo>
                  <a:lnTo>
                    <a:pt x="75" y="238"/>
                  </a:lnTo>
                  <a:lnTo>
                    <a:pt x="84" y="235"/>
                  </a:lnTo>
                  <a:lnTo>
                    <a:pt x="92" y="231"/>
                  </a:lnTo>
                  <a:lnTo>
                    <a:pt x="101" y="225"/>
                  </a:lnTo>
                  <a:lnTo>
                    <a:pt x="107" y="217"/>
                  </a:lnTo>
                  <a:lnTo>
                    <a:pt x="113" y="210"/>
                  </a:lnTo>
                  <a:lnTo>
                    <a:pt x="117" y="200"/>
                  </a:lnTo>
                  <a:lnTo>
                    <a:pt x="119" y="190"/>
                  </a:lnTo>
                  <a:lnTo>
                    <a:pt x="120" y="181"/>
                  </a:lnTo>
                  <a:lnTo>
                    <a:pt x="120" y="174"/>
                  </a:lnTo>
                  <a:lnTo>
                    <a:pt x="119" y="169"/>
                  </a:lnTo>
                  <a:lnTo>
                    <a:pt x="117" y="162"/>
                  </a:lnTo>
                  <a:lnTo>
                    <a:pt x="115" y="157"/>
                  </a:lnTo>
                  <a:lnTo>
                    <a:pt x="113" y="152"/>
                  </a:lnTo>
                  <a:lnTo>
                    <a:pt x="109" y="146"/>
                  </a:lnTo>
                  <a:lnTo>
                    <a:pt x="106" y="142"/>
                  </a:lnTo>
                  <a:lnTo>
                    <a:pt x="102" y="138"/>
                  </a:lnTo>
                  <a:lnTo>
                    <a:pt x="98" y="135"/>
                  </a:lnTo>
                  <a:lnTo>
                    <a:pt x="93" y="130"/>
                  </a:lnTo>
                  <a:lnTo>
                    <a:pt x="88" y="128"/>
                  </a:lnTo>
                  <a:lnTo>
                    <a:pt x="83" y="125"/>
                  </a:lnTo>
                  <a:lnTo>
                    <a:pt x="77" y="123"/>
                  </a:lnTo>
                  <a:lnTo>
                    <a:pt x="72" y="122"/>
                  </a:lnTo>
                  <a:lnTo>
                    <a:pt x="65" y="121"/>
                  </a:lnTo>
                  <a:lnTo>
                    <a:pt x="60" y="121"/>
                  </a:lnTo>
                  <a:lnTo>
                    <a:pt x="54" y="120"/>
                  </a:lnTo>
                  <a:lnTo>
                    <a:pt x="48" y="117"/>
                  </a:lnTo>
                  <a:lnTo>
                    <a:pt x="43" y="115"/>
                  </a:lnTo>
                  <a:lnTo>
                    <a:pt x="39" y="111"/>
                  </a:lnTo>
                  <a:lnTo>
                    <a:pt x="34" y="107"/>
                  </a:lnTo>
                  <a:lnTo>
                    <a:pt x="32" y="102"/>
                  </a:lnTo>
                  <a:lnTo>
                    <a:pt x="30" y="96"/>
                  </a:lnTo>
                  <a:lnTo>
                    <a:pt x="30" y="91"/>
                  </a:lnTo>
                  <a:lnTo>
                    <a:pt x="30" y="84"/>
                  </a:lnTo>
                  <a:lnTo>
                    <a:pt x="32" y="79"/>
                  </a:lnTo>
                  <a:lnTo>
                    <a:pt x="34" y="74"/>
                  </a:lnTo>
                  <a:lnTo>
                    <a:pt x="39" y="69"/>
                  </a:lnTo>
                  <a:lnTo>
                    <a:pt x="43" y="65"/>
                  </a:lnTo>
                  <a:lnTo>
                    <a:pt x="48" y="63"/>
                  </a:lnTo>
                  <a:lnTo>
                    <a:pt x="54" y="61"/>
                  </a:lnTo>
                  <a:lnTo>
                    <a:pt x="60" y="61"/>
                  </a:lnTo>
                  <a:close/>
                </a:path>
              </a:pathLst>
            </a:custGeom>
            <a:grpFill/>
            <a:ln w="9525">
              <a:solidFill>
                <a:srgbClr val="2A9B18"/>
              </a:solidFill>
              <a:round/>
              <a:headEnd/>
              <a:tailEnd/>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Calibri Light"/>
                <a:cs typeface="+mn-cs"/>
              </a:endParaRPr>
            </a:p>
          </p:txBody>
        </p:sp>
      </p:grpSp>
      <p:grpSp>
        <p:nvGrpSpPr>
          <p:cNvPr id="85" name="Group 84">
            <a:extLst>
              <a:ext uri="{FF2B5EF4-FFF2-40B4-BE49-F238E27FC236}">
                <a16:creationId xmlns:a16="http://schemas.microsoft.com/office/drawing/2014/main" id="{7B847B42-97F5-4652-955E-695F8B67B680}"/>
              </a:ext>
            </a:extLst>
          </p:cNvPr>
          <p:cNvGrpSpPr/>
          <p:nvPr/>
        </p:nvGrpSpPr>
        <p:grpSpPr>
          <a:xfrm>
            <a:off x="2442673" y="3568086"/>
            <a:ext cx="568261" cy="303073"/>
            <a:chOff x="11601450" y="862013"/>
            <a:chExt cx="285750" cy="152400"/>
          </a:xfrm>
          <a:solidFill>
            <a:srgbClr val="6CDE9D">
              <a:lumMod val="75000"/>
            </a:srgbClr>
          </a:solidFill>
        </p:grpSpPr>
        <p:sp>
          <p:nvSpPr>
            <p:cNvPr id="86" name="Freeform 173">
              <a:extLst>
                <a:ext uri="{FF2B5EF4-FFF2-40B4-BE49-F238E27FC236}">
                  <a16:creationId xmlns:a16="http://schemas.microsoft.com/office/drawing/2014/main" id="{60EA1F7F-EAF0-4034-B28F-1D5A4D087E99}"/>
                </a:ext>
              </a:extLst>
            </p:cNvPr>
            <p:cNvSpPr>
              <a:spLocks noEditPoints="1"/>
            </p:cNvSpPr>
            <p:nvPr/>
          </p:nvSpPr>
          <p:spPr bwMode="auto">
            <a:xfrm>
              <a:off x="11601450" y="862013"/>
              <a:ext cx="285750" cy="152400"/>
            </a:xfrm>
            <a:custGeom>
              <a:avLst/>
              <a:gdLst>
                <a:gd name="T0" fmla="*/ 425 w 902"/>
                <a:gd name="T1" fmla="*/ 30 h 481"/>
                <a:gd name="T2" fmla="*/ 453 w 902"/>
                <a:gd name="T3" fmla="*/ 158 h 481"/>
                <a:gd name="T4" fmla="*/ 64 w 902"/>
                <a:gd name="T5" fmla="*/ 180 h 481"/>
                <a:gd name="T6" fmla="*/ 184 w 902"/>
                <a:gd name="T7" fmla="*/ 155 h 481"/>
                <a:gd name="T8" fmla="*/ 180 w 902"/>
                <a:gd name="T9" fmla="*/ 180 h 481"/>
                <a:gd name="T10" fmla="*/ 481 w 902"/>
                <a:gd name="T11" fmla="*/ 180 h 481"/>
                <a:gd name="T12" fmla="*/ 661 w 902"/>
                <a:gd name="T13" fmla="*/ 286 h 481"/>
                <a:gd name="T14" fmla="*/ 898 w 902"/>
                <a:gd name="T15" fmla="*/ 130 h 481"/>
                <a:gd name="T16" fmla="*/ 902 w 902"/>
                <a:gd name="T17" fmla="*/ 120 h 481"/>
                <a:gd name="T18" fmla="*/ 898 w 902"/>
                <a:gd name="T19" fmla="*/ 109 h 481"/>
                <a:gd name="T20" fmla="*/ 887 w 902"/>
                <a:gd name="T21" fmla="*/ 105 h 481"/>
                <a:gd name="T22" fmla="*/ 657 w 902"/>
                <a:gd name="T23" fmla="*/ 256 h 481"/>
                <a:gd name="T24" fmla="*/ 666 w 902"/>
                <a:gd name="T25" fmla="*/ 210 h 481"/>
                <a:gd name="T26" fmla="*/ 901 w 902"/>
                <a:gd name="T27" fmla="*/ 50 h 481"/>
                <a:gd name="T28" fmla="*/ 896 w 902"/>
                <a:gd name="T29" fmla="*/ 33 h 481"/>
                <a:gd name="T30" fmla="*/ 700 w 902"/>
                <a:gd name="T31" fmla="*/ 27 h 481"/>
                <a:gd name="T32" fmla="*/ 706 w 902"/>
                <a:gd name="T33" fmla="*/ 10 h 481"/>
                <a:gd name="T34" fmla="*/ 692 w 902"/>
                <a:gd name="T35" fmla="*/ 0 h 481"/>
                <a:gd name="T36" fmla="*/ 372 w 902"/>
                <a:gd name="T37" fmla="*/ 30 h 481"/>
                <a:gd name="T38" fmla="*/ 6 w 902"/>
                <a:gd name="T39" fmla="*/ 183 h 481"/>
                <a:gd name="T40" fmla="*/ 0 w 902"/>
                <a:gd name="T41" fmla="*/ 200 h 481"/>
                <a:gd name="T42" fmla="*/ 15 w 902"/>
                <a:gd name="T43" fmla="*/ 211 h 481"/>
                <a:gd name="T44" fmla="*/ 12 w 902"/>
                <a:gd name="T45" fmla="*/ 241 h 481"/>
                <a:gd name="T46" fmla="*/ 2 w 902"/>
                <a:gd name="T47" fmla="*/ 247 h 481"/>
                <a:gd name="T48" fmla="*/ 0 w 902"/>
                <a:gd name="T49" fmla="*/ 258 h 481"/>
                <a:gd name="T50" fmla="*/ 6 w 902"/>
                <a:gd name="T51" fmla="*/ 267 h 481"/>
                <a:gd name="T52" fmla="*/ 180 w 902"/>
                <a:gd name="T53" fmla="*/ 271 h 481"/>
                <a:gd name="T54" fmla="*/ 9 w 902"/>
                <a:gd name="T55" fmla="*/ 302 h 481"/>
                <a:gd name="T56" fmla="*/ 1 w 902"/>
                <a:gd name="T57" fmla="*/ 309 h 481"/>
                <a:gd name="T58" fmla="*/ 1 w 902"/>
                <a:gd name="T59" fmla="*/ 321 h 481"/>
                <a:gd name="T60" fmla="*/ 9 w 902"/>
                <a:gd name="T61" fmla="*/ 330 h 481"/>
                <a:gd name="T62" fmla="*/ 180 w 902"/>
                <a:gd name="T63" fmla="*/ 361 h 481"/>
                <a:gd name="T64" fmla="*/ 6 w 902"/>
                <a:gd name="T65" fmla="*/ 363 h 481"/>
                <a:gd name="T66" fmla="*/ 0 w 902"/>
                <a:gd name="T67" fmla="*/ 372 h 481"/>
                <a:gd name="T68" fmla="*/ 2 w 902"/>
                <a:gd name="T69" fmla="*/ 384 h 481"/>
                <a:gd name="T70" fmla="*/ 12 w 902"/>
                <a:gd name="T71" fmla="*/ 391 h 481"/>
                <a:gd name="T72" fmla="*/ 15 w 902"/>
                <a:gd name="T73" fmla="*/ 421 h 481"/>
                <a:gd name="T74" fmla="*/ 4 w 902"/>
                <a:gd name="T75" fmla="*/ 425 h 481"/>
                <a:gd name="T76" fmla="*/ 0 w 902"/>
                <a:gd name="T77" fmla="*/ 436 h 481"/>
                <a:gd name="T78" fmla="*/ 4 w 902"/>
                <a:gd name="T79" fmla="*/ 446 h 481"/>
                <a:gd name="T80" fmla="*/ 15 w 902"/>
                <a:gd name="T81" fmla="*/ 451 h 481"/>
                <a:gd name="T82" fmla="*/ 181 w 902"/>
                <a:gd name="T83" fmla="*/ 472 h 481"/>
                <a:gd name="T84" fmla="*/ 190 w 902"/>
                <a:gd name="T85" fmla="*/ 480 h 481"/>
                <a:gd name="T86" fmla="*/ 469 w 902"/>
                <a:gd name="T87" fmla="*/ 481 h 481"/>
                <a:gd name="T88" fmla="*/ 479 w 902"/>
                <a:gd name="T89" fmla="*/ 474 h 481"/>
                <a:gd name="T90" fmla="*/ 481 w 902"/>
                <a:gd name="T91" fmla="*/ 451 h 481"/>
                <a:gd name="T92" fmla="*/ 896 w 902"/>
                <a:gd name="T93" fmla="*/ 297 h 481"/>
                <a:gd name="T94" fmla="*/ 902 w 902"/>
                <a:gd name="T95" fmla="*/ 288 h 481"/>
                <a:gd name="T96" fmla="*/ 900 w 902"/>
                <a:gd name="T97" fmla="*/ 277 h 481"/>
                <a:gd name="T98" fmla="*/ 890 w 902"/>
                <a:gd name="T99" fmla="*/ 271 h 481"/>
                <a:gd name="T100" fmla="*/ 878 w 902"/>
                <a:gd name="T101" fmla="*/ 273 h 481"/>
                <a:gd name="T102" fmla="*/ 661 w 902"/>
                <a:gd name="T103" fmla="*/ 376 h 481"/>
                <a:gd name="T104" fmla="*/ 898 w 902"/>
                <a:gd name="T105" fmla="*/ 220 h 481"/>
                <a:gd name="T106" fmla="*/ 902 w 902"/>
                <a:gd name="T107" fmla="*/ 211 h 481"/>
                <a:gd name="T108" fmla="*/ 898 w 902"/>
                <a:gd name="T109" fmla="*/ 200 h 481"/>
                <a:gd name="T110" fmla="*/ 887 w 902"/>
                <a:gd name="T111" fmla="*/ 196 h 481"/>
                <a:gd name="T112" fmla="*/ 657 w 902"/>
                <a:gd name="T113" fmla="*/ 346 h 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2" h="481">
                  <a:moveTo>
                    <a:pt x="451" y="451"/>
                  </a:moveTo>
                  <a:lnTo>
                    <a:pt x="210" y="451"/>
                  </a:lnTo>
                  <a:lnTo>
                    <a:pt x="210" y="173"/>
                  </a:lnTo>
                  <a:lnTo>
                    <a:pt x="425" y="30"/>
                  </a:lnTo>
                  <a:lnTo>
                    <a:pt x="642" y="30"/>
                  </a:lnTo>
                  <a:lnTo>
                    <a:pt x="457" y="153"/>
                  </a:lnTo>
                  <a:lnTo>
                    <a:pt x="455" y="155"/>
                  </a:lnTo>
                  <a:lnTo>
                    <a:pt x="453" y="158"/>
                  </a:lnTo>
                  <a:lnTo>
                    <a:pt x="451" y="161"/>
                  </a:lnTo>
                  <a:lnTo>
                    <a:pt x="451" y="165"/>
                  </a:lnTo>
                  <a:lnTo>
                    <a:pt x="451" y="451"/>
                  </a:lnTo>
                  <a:close/>
                  <a:moveTo>
                    <a:pt x="64" y="180"/>
                  </a:moveTo>
                  <a:lnTo>
                    <a:pt x="245" y="60"/>
                  </a:lnTo>
                  <a:lnTo>
                    <a:pt x="326" y="60"/>
                  </a:lnTo>
                  <a:lnTo>
                    <a:pt x="186" y="153"/>
                  </a:lnTo>
                  <a:lnTo>
                    <a:pt x="184" y="155"/>
                  </a:lnTo>
                  <a:lnTo>
                    <a:pt x="182" y="158"/>
                  </a:lnTo>
                  <a:lnTo>
                    <a:pt x="181" y="161"/>
                  </a:lnTo>
                  <a:lnTo>
                    <a:pt x="180" y="165"/>
                  </a:lnTo>
                  <a:lnTo>
                    <a:pt x="180" y="180"/>
                  </a:lnTo>
                  <a:lnTo>
                    <a:pt x="64" y="180"/>
                  </a:lnTo>
                  <a:close/>
                  <a:moveTo>
                    <a:pt x="838" y="60"/>
                  </a:moveTo>
                  <a:lnTo>
                    <a:pt x="657" y="180"/>
                  </a:lnTo>
                  <a:lnTo>
                    <a:pt x="481" y="180"/>
                  </a:lnTo>
                  <a:lnTo>
                    <a:pt x="481" y="173"/>
                  </a:lnTo>
                  <a:lnTo>
                    <a:pt x="651" y="60"/>
                  </a:lnTo>
                  <a:lnTo>
                    <a:pt x="838" y="60"/>
                  </a:lnTo>
                  <a:close/>
                  <a:moveTo>
                    <a:pt x="661" y="286"/>
                  </a:moveTo>
                  <a:lnTo>
                    <a:pt x="666" y="285"/>
                  </a:lnTo>
                  <a:lnTo>
                    <a:pt x="670" y="282"/>
                  </a:lnTo>
                  <a:lnTo>
                    <a:pt x="896" y="132"/>
                  </a:lnTo>
                  <a:lnTo>
                    <a:pt x="898" y="130"/>
                  </a:lnTo>
                  <a:lnTo>
                    <a:pt x="900" y="128"/>
                  </a:lnTo>
                  <a:lnTo>
                    <a:pt x="901" y="126"/>
                  </a:lnTo>
                  <a:lnTo>
                    <a:pt x="902" y="123"/>
                  </a:lnTo>
                  <a:lnTo>
                    <a:pt x="902" y="120"/>
                  </a:lnTo>
                  <a:lnTo>
                    <a:pt x="902" y="117"/>
                  </a:lnTo>
                  <a:lnTo>
                    <a:pt x="901" y="114"/>
                  </a:lnTo>
                  <a:lnTo>
                    <a:pt x="900" y="112"/>
                  </a:lnTo>
                  <a:lnTo>
                    <a:pt x="898" y="109"/>
                  </a:lnTo>
                  <a:lnTo>
                    <a:pt x="896" y="108"/>
                  </a:lnTo>
                  <a:lnTo>
                    <a:pt x="892" y="106"/>
                  </a:lnTo>
                  <a:lnTo>
                    <a:pt x="890" y="106"/>
                  </a:lnTo>
                  <a:lnTo>
                    <a:pt x="887" y="105"/>
                  </a:lnTo>
                  <a:lnTo>
                    <a:pt x="884" y="106"/>
                  </a:lnTo>
                  <a:lnTo>
                    <a:pt x="882" y="106"/>
                  </a:lnTo>
                  <a:lnTo>
                    <a:pt x="878" y="108"/>
                  </a:lnTo>
                  <a:lnTo>
                    <a:pt x="657" y="256"/>
                  </a:lnTo>
                  <a:lnTo>
                    <a:pt x="481" y="256"/>
                  </a:lnTo>
                  <a:lnTo>
                    <a:pt x="481" y="211"/>
                  </a:lnTo>
                  <a:lnTo>
                    <a:pt x="661" y="211"/>
                  </a:lnTo>
                  <a:lnTo>
                    <a:pt x="666" y="210"/>
                  </a:lnTo>
                  <a:lnTo>
                    <a:pt x="670" y="207"/>
                  </a:lnTo>
                  <a:lnTo>
                    <a:pt x="896" y="57"/>
                  </a:lnTo>
                  <a:lnTo>
                    <a:pt x="899" y="54"/>
                  </a:lnTo>
                  <a:lnTo>
                    <a:pt x="901" y="50"/>
                  </a:lnTo>
                  <a:lnTo>
                    <a:pt x="902" y="46"/>
                  </a:lnTo>
                  <a:lnTo>
                    <a:pt x="901" y="40"/>
                  </a:lnTo>
                  <a:lnTo>
                    <a:pt x="899" y="36"/>
                  </a:lnTo>
                  <a:lnTo>
                    <a:pt x="896" y="33"/>
                  </a:lnTo>
                  <a:lnTo>
                    <a:pt x="891" y="31"/>
                  </a:lnTo>
                  <a:lnTo>
                    <a:pt x="887" y="30"/>
                  </a:lnTo>
                  <a:lnTo>
                    <a:pt x="696" y="30"/>
                  </a:lnTo>
                  <a:lnTo>
                    <a:pt x="700" y="27"/>
                  </a:lnTo>
                  <a:lnTo>
                    <a:pt x="704" y="24"/>
                  </a:lnTo>
                  <a:lnTo>
                    <a:pt x="706" y="20"/>
                  </a:lnTo>
                  <a:lnTo>
                    <a:pt x="707" y="16"/>
                  </a:lnTo>
                  <a:lnTo>
                    <a:pt x="706" y="10"/>
                  </a:lnTo>
                  <a:lnTo>
                    <a:pt x="704" y="6"/>
                  </a:lnTo>
                  <a:lnTo>
                    <a:pt x="701" y="3"/>
                  </a:lnTo>
                  <a:lnTo>
                    <a:pt x="696" y="1"/>
                  </a:lnTo>
                  <a:lnTo>
                    <a:pt x="692" y="0"/>
                  </a:lnTo>
                  <a:lnTo>
                    <a:pt x="421" y="0"/>
                  </a:lnTo>
                  <a:lnTo>
                    <a:pt x="417" y="1"/>
                  </a:lnTo>
                  <a:lnTo>
                    <a:pt x="412" y="2"/>
                  </a:lnTo>
                  <a:lnTo>
                    <a:pt x="372" y="30"/>
                  </a:lnTo>
                  <a:lnTo>
                    <a:pt x="240" y="30"/>
                  </a:lnTo>
                  <a:lnTo>
                    <a:pt x="236" y="31"/>
                  </a:lnTo>
                  <a:lnTo>
                    <a:pt x="232" y="33"/>
                  </a:lnTo>
                  <a:lnTo>
                    <a:pt x="6" y="183"/>
                  </a:lnTo>
                  <a:lnTo>
                    <a:pt x="3" y="186"/>
                  </a:lnTo>
                  <a:lnTo>
                    <a:pt x="1" y="190"/>
                  </a:lnTo>
                  <a:lnTo>
                    <a:pt x="0" y="195"/>
                  </a:lnTo>
                  <a:lnTo>
                    <a:pt x="0" y="200"/>
                  </a:lnTo>
                  <a:lnTo>
                    <a:pt x="2" y="204"/>
                  </a:lnTo>
                  <a:lnTo>
                    <a:pt x="6" y="207"/>
                  </a:lnTo>
                  <a:lnTo>
                    <a:pt x="10" y="210"/>
                  </a:lnTo>
                  <a:lnTo>
                    <a:pt x="15" y="211"/>
                  </a:lnTo>
                  <a:lnTo>
                    <a:pt x="180" y="211"/>
                  </a:lnTo>
                  <a:lnTo>
                    <a:pt x="180" y="241"/>
                  </a:lnTo>
                  <a:lnTo>
                    <a:pt x="15" y="241"/>
                  </a:lnTo>
                  <a:lnTo>
                    <a:pt x="12" y="241"/>
                  </a:lnTo>
                  <a:lnTo>
                    <a:pt x="9" y="242"/>
                  </a:lnTo>
                  <a:lnTo>
                    <a:pt x="6" y="243"/>
                  </a:lnTo>
                  <a:lnTo>
                    <a:pt x="4" y="245"/>
                  </a:lnTo>
                  <a:lnTo>
                    <a:pt x="2" y="247"/>
                  </a:lnTo>
                  <a:lnTo>
                    <a:pt x="1" y="249"/>
                  </a:lnTo>
                  <a:lnTo>
                    <a:pt x="0" y="252"/>
                  </a:lnTo>
                  <a:lnTo>
                    <a:pt x="0" y="256"/>
                  </a:lnTo>
                  <a:lnTo>
                    <a:pt x="0" y="258"/>
                  </a:lnTo>
                  <a:lnTo>
                    <a:pt x="1" y="261"/>
                  </a:lnTo>
                  <a:lnTo>
                    <a:pt x="2" y="263"/>
                  </a:lnTo>
                  <a:lnTo>
                    <a:pt x="4" y="266"/>
                  </a:lnTo>
                  <a:lnTo>
                    <a:pt x="6" y="267"/>
                  </a:lnTo>
                  <a:lnTo>
                    <a:pt x="9" y="270"/>
                  </a:lnTo>
                  <a:lnTo>
                    <a:pt x="12" y="270"/>
                  </a:lnTo>
                  <a:lnTo>
                    <a:pt x="15" y="271"/>
                  </a:lnTo>
                  <a:lnTo>
                    <a:pt x="180" y="271"/>
                  </a:lnTo>
                  <a:lnTo>
                    <a:pt x="180" y="301"/>
                  </a:lnTo>
                  <a:lnTo>
                    <a:pt x="15" y="301"/>
                  </a:lnTo>
                  <a:lnTo>
                    <a:pt x="12" y="301"/>
                  </a:lnTo>
                  <a:lnTo>
                    <a:pt x="9" y="302"/>
                  </a:lnTo>
                  <a:lnTo>
                    <a:pt x="6" y="303"/>
                  </a:lnTo>
                  <a:lnTo>
                    <a:pt x="4" y="305"/>
                  </a:lnTo>
                  <a:lnTo>
                    <a:pt x="2" y="307"/>
                  </a:lnTo>
                  <a:lnTo>
                    <a:pt x="1" y="309"/>
                  </a:lnTo>
                  <a:lnTo>
                    <a:pt x="0" y="312"/>
                  </a:lnTo>
                  <a:lnTo>
                    <a:pt x="0" y="316"/>
                  </a:lnTo>
                  <a:lnTo>
                    <a:pt x="0" y="319"/>
                  </a:lnTo>
                  <a:lnTo>
                    <a:pt x="1" y="321"/>
                  </a:lnTo>
                  <a:lnTo>
                    <a:pt x="2" y="324"/>
                  </a:lnTo>
                  <a:lnTo>
                    <a:pt x="4" y="326"/>
                  </a:lnTo>
                  <a:lnTo>
                    <a:pt x="6" y="327"/>
                  </a:lnTo>
                  <a:lnTo>
                    <a:pt x="9" y="330"/>
                  </a:lnTo>
                  <a:lnTo>
                    <a:pt x="12" y="331"/>
                  </a:lnTo>
                  <a:lnTo>
                    <a:pt x="15" y="331"/>
                  </a:lnTo>
                  <a:lnTo>
                    <a:pt x="180" y="331"/>
                  </a:lnTo>
                  <a:lnTo>
                    <a:pt x="180" y="361"/>
                  </a:lnTo>
                  <a:lnTo>
                    <a:pt x="15" y="361"/>
                  </a:lnTo>
                  <a:lnTo>
                    <a:pt x="12" y="361"/>
                  </a:lnTo>
                  <a:lnTo>
                    <a:pt x="9" y="362"/>
                  </a:lnTo>
                  <a:lnTo>
                    <a:pt x="6" y="363"/>
                  </a:lnTo>
                  <a:lnTo>
                    <a:pt x="4" y="365"/>
                  </a:lnTo>
                  <a:lnTo>
                    <a:pt x="2" y="367"/>
                  </a:lnTo>
                  <a:lnTo>
                    <a:pt x="1" y="369"/>
                  </a:lnTo>
                  <a:lnTo>
                    <a:pt x="0" y="372"/>
                  </a:lnTo>
                  <a:lnTo>
                    <a:pt x="0" y="376"/>
                  </a:lnTo>
                  <a:lnTo>
                    <a:pt x="0" y="379"/>
                  </a:lnTo>
                  <a:lnTo>
                    <a:pt x="1" y="381"/>
                  </a:lnTo>
                  <a:lnTo>
                    <a:pt x="2" y="384"/>
                  </a:lnTo>
                  <a:lnTo>
                    <a:pt x="4" y="386"/>
                  </a:lnTo>
                  <a:lnTo>
                    <a:pt x="6" y="388"/>
                  </a:lnTo>
                  <a:lnTo>
                    <a:pt x="9" y="390"/>
                  </a:lnTo>
                  <a:lnTo>
                    <a:pt x="12" y="391"/>
                  </a:lnTo>
                  <a:lnTo>
                    <a:pt x="15" y="391"/>
                  </a:lnTo>
                  <a:lnTo>
                    <a:pt x="180" y="391"/>
                  </a:lnTo>
                  <a:lnTo>
                    <a:pt x="180" y="421"/>
                  </a:lnTo>
                  <a:lnTo>
                    <a:pt x="15" y="421"/>
                  </a:lnTo>
                  <a:lnTo>
                    <a:pt x="12" y="421"/>
                  </a:lnTo>
                  <a:lnTo>
                    <a:pt x="9" y="422"/>
                  </a:lnTo>
                  <a:lnTo>
                    <a:pt x="6" y="423"/>
                  </a:lnTo>
                  <a:lnTo>
                    <a:pt x="4" y="425"/>
                  </a:lnTo>
                  <a:lnTo>
                    <a:pt x="2" y="427"/>
                  </a:lnTo>
                  <a:lnTo>
                    <a:pt x="1" y="430"/>
                  </a:lnTo>
                  <a:lnTo>
                    <a:pt x="0" y="432"/>
                  </a:lnTo>
                  <a:lnTo>
                    <a:pt x="0" y="436"/>
                  </a:lnTo>
                  <a:lnTo>
                    <a:pt x="0" y="439"/>
                  </a:lnTo>
                  <a:lnTo>
                    <a:pt x="1" y="442"/>
                  </a:lnTo>
                  <a:lnTo>
                    <a:pt x="2" y="444"/>
                  </a:lnTo>
                  <a:lnTo>
                    <a:pt x="4" y="446"/>
                  </a:lnTo>
                  <a:lnTo>
                    <a:pt x="6" y="448"/>
                  </a:lnTo>
                  <a:lnTo>
                    <a:pt x="9" y="450"/>
                  </a:lnTo>
                  <a:lnTo>
                    <a:pt x="12" y="451"/>
                  </a:lnTo>
                  <a:lnTo>
                    <a:pt x="15" y="451"/>
                  </a:lnTo>
                  <a:lnTo>
                    <a:pt x="180" y="451"/>
                  </a:lnTo>
                  <a:lnTo>
                    <a:pt x="180" y="466"/>
                  </a:lnTo>
                  <a:lnTo>
                    <a:pt x="181" y="469"/>
                  </a:lnTo>
                  <a:lnTo>
                    <a:pt x="181" y="472"/>
                  </a:lnTo>
                  <a:lnTo>
                    <a:pt x="183" y="474"/>
                  </a:lnTo>
                  <a:lnTo>
                    <a:pt x="184" y="476"/>
                  </a:lnTo>
                  <a:lnTo>
                    <a:pt x="187" y="478"/>
                  </a:lnTo>
                  <a:lnTo>
                    <a:pt x="190" y="480"/>
                  </a:lnTo>
                  <a:lnTo>
                    <a:pt x="193" y="481"/>
                  </a:lnTo>
                  <a:lnTo>
                    <a:pt x="195" y="481"/>
                  </a:lnTo>
                  <a:lnTo>
                    <a:pt x="466" y="481"/>
                  </a:lnTo>
                  <a:lnTo>
                    <a:pt x="469" y="481"/>
                  </a:lnTo>
                  <a:lnTo>
                    <a:pt x="471" y="480"/>
                  </a:lnTo>
                  <a:lnTo>
                    <a:pt x="475" y="478"/>
                  </a:lnTo>
                  <a:lnTo>
                    <a:pt x="477" y="476"/>
                  </a:lnTo>
                  <a:lnTo>
                    <a:pt x="479" y="474"/>
                  </a:lnTo>
                  <a:lnTo>
                    <a:pt x="480" y="472"/>
                  </a:lnTo>
                  <a:lnTo>
                    <a:pt x="481" y="469"/>
                  </a:lnTo>
                  <a:lnTo>
                    <a:pt x="481" y="466"/>
                  </a:lnTo>
                  <a:lnTo>
                    <a:pt x="481" y="451"/>
                  </a:lnTo>
                  <a:lnTo>
                    <a:pt x="661" y="451"/>
                  </a:lnTo>
                  <a:lnTo>
                    <a:pt x="666" y="450"/>
                  </a:lnTo>
                  <a:lnTo>
                    <a:pt x="670" y="448"/>
                  </a:lnTo>
                  <a:lnTo>
                    <a:pt x="896" y="297"/>
                  </a:lnTo>
                  <a:lnTo>
                    <a:pt x="898" y="296"/>
                  </a:lnTo>
                  <a:lnTo>
                    <a:pt x="900" y="293"/>
                  </a:lnTo>
                  <a:lnTo>
                    <a:pt x="901" y="291"/>
                  </a:lnTo>
                  <a:lnTo>
                    <a:pt x="902" y="288"/>
                  </a:lnTo>
                  <a:lnTo>
                    <a:pt x="902" y="286"/>
                  </a:lnTo>
                  <a:lnTo>
                    <a:pt x="902" y="282"/>
                  </a:lnTo>
                  <a:lnTo>
                    <a:pt x="901" y="279"/>
                  </a:lnTo>
                  <a:lnTo>
                    <a:pt x="900" y="277"/>
                  </a:lnTo>
                  <a:lnTo>
                    <a:pt x="898" y="275"/>
                  </a:lnTo>
                  <a:lnTo>
                    <a:pt x="896" y="273"/>
                  </a:lnTo>
                  <a:lnTo>
                    <a:pt x="892" y="272"/>
                  </a:lnTo>
                  <a:lnTo>
                    <a:pt x="890" y="271"/>
                  </a:lnTo>
                  <a:lnTo>
                    <a:pt x="887" y="271"/>
                  </a:lnTo>
                  <a:lnTo>
                    <a:pt x="884" y="271"/>
                  </a:lnTo>
                  <a:lnTo>
                    <a:pt x="882" y="272"/>
                  </a:lnTo>
                  <a:lnTo>
                    <a:pt x="878" y="273"/>
                  </a:lnTo>
                  <a:lnTo>
                    <a:pt x="657" y="421"/>
                  </a:lnTo>
                  <a:lnTo>
                    <a:pt x="481" y="421"/>
                  </a:lnTo>
                  <a:lnTo>
                    <a:pt x="481" y="376"/>
                  </a:lnTo>
                  <a:lnTo>
                    <a:pt x="661" y="376"/>
                  </a:lnTo>
                  <a:lnTo>
                    <a:pt x="666" y="375"/>
                  </a:lnTo>
                  <a:lnTo>
                    <a:pt x="670" y="373"/>
                  </a:lnTo>
                  <a:lnTo>
                    <a:pt x="896" y="222"/>
                  </a:lnTo>
                  <a:lnTo>
                    <a:pt x="898" y="220"/>
                  </a:lnTo>
                  <a:lnTo>
                    <a:pt x="900" y="218"/>
                  </a:lnTo>
                  <a:lnTo>
                    <a:pt x="901" y="216"/>
                  </a:lnTo>
                  <a:lnTo>
                    <a:pt x="902" y="213"/>
                  </a:lnTo>
                  <a:lnTo>
                    <a:pt x="902" y="211"/>
                  </a:lnTo>
                  <a:lnTo>
                    <a:pt x="902" y="207"/>
                  </a:lnTo>
                  <a:lnTo>
                    <a:pt x="901" y="204"/>
                  </a:lnTo>
                  <a:lnTo>
                    <a:pt x="900" y="202"/>
                  </a:lnTo>
                  <a:lnTo>
                    <a:pt x="898" y="200"/>
                  </a:lnTo>
                  <a:lnTo>
                    <a:pt x="896" y="198"/>
                  </a:lnTo>
                  <a:lnTo>
                    <a:pt x="892" y="197"/>
                  </a:lnTo>
                  <a:lnTo>
                    <a:pt x="890" y="196"/>
                  </a:lnTo>
                  <a:lnTo>
                    <a:pt x="887" y="196"/>
                  </a:lnTo>
                  <a:lnTo>
                    <a:pt x="884" y="196"/>
                  </a:lnTo>
                  <a:lnTo>
                    <a:pt x="882" y="197"/>
                  </a:lnTo>
                  <a:lnTo>
                    <a:pt x="878" y="198"/>
                  </a:lnTo>
                  <a:lnTo>
                    <a:pt x="657" y="346"/>
                  </a:lnTo>
                  <a:lnTo>
                    <a:pt x="481" y="346"/>
                  </a:lnTo>
                  <a:lnTo>
                    <a:pt x="481" y="286"/>
                  </a:lnTo>
                  <a:lnTo>
                    <a:pt x="661" y="286"/>
                  </a:lnTo>
                  <a:close/>
                </a:path>
              </a:pathLst>
            </a:custGeom>
            <a:grpFill/>
            <a:ln w="9525">
              <a:solidFill>
                <a:srgbClr val="2A9B18"/>
              </a:solidFill>
              <a:round/>
              <a:headEnd/>
              <a:tailEnd/>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Calibri Light"/>
                <a:cs typeface="+mn-cs"/>
              </a:endParaRPr>
            </a:p>
          </p:txBody>
        </p:sp>
        <p:sp>
          <p:nvSpPr>
            <p:cNvPr id="87" name="Freeform 174">
              <a:extLst>
                <a:ext uri="{FF2B5EF4-FFF2-40B4-BE49-F238E27FC236}">
                  <a16:creationId xmlns:a16="http://schemas.microsoft.com/office/drawing/2014/main" id="{CEB265CB-9E15-4596-8EF3-BD2D6241CD0A}"/>
                </a:ext>
              </a:extLst>
            </p:cNvPr>
            <p:cNvSpPr>
              <a:spLocks/>
            </p:cNvSpPr>
            <p:nvPr/>
          </p:nvSpPr>
          <p:spPr bwMode="auto">
            <a:xfrm>
              <a:off x="11687175" y="909638"/>
              <a:ext cx="38100" cy="85725"/>
            </a:xfrm>
            <a:custGeom>
              <a:avLst/>
              <a:gdLst>
                <a:gd name="T0" fmla="*/ 72 w 120"/>
                <a:gd name="T1" fmla="*/ 63 h 271"/>
                <a:gd name="T2" fmla="*/ 85 w 120"/>
                <a:gd name="T3" fmla="*/ 74 h 271"/>
                <a:gd name="T4" fmla="*/ 90 w 120"/>
                <a:gd name="T5" fmla="*/ 91 h 271"/>
                <a:gd name="T6" fmla="*/ 92 w 120"/>
                <a:gd name="T7" fmla="*/ 98 h 271"/>
                <a:gd name="T8" fmla="*/ 99 w 120"/>
                <a:gd name="T9" fmla="*/ 105 h 271"/>
                <a:gd name="T10" fmla="*/ 108 w 120"/>
                <a:gd name="T11" fmla="*/ 105 h 271"/>
                <a:gd name="T12" fmla="*/ 116 w 120"/>
                <a:gd name="T13" fmla="*/ 101 h 271"/>
                <a:gd name="T14" fmla="*/ 120 w 120"/>
                <a:gd name="T15" fmla="*/ 93 h 271"/>
                <a:gd name="T16" fmla="*/ 117 w 120"/>
                <a:gd name="T17" fmla="*/ 70 h 271"/>
                <a:gd name="T18" fmla="*/ 101 w 120"/>
                <a:gd name="T19" fmla="*/ 46 h 271"/>
                <a:gd name="T20" fmla="*/ 75 w 120"/>
                <a:gd name="T21" fmla="*/ 32 h 271"/>
                <a:gd name="T22" fmla="*/ 74 w 120"/>
                <a:gd name="T23" fmla="*/ 9 h 271"/>
                <a:gd name="T24" fmla="*/ 68 w 120"/>
                <a:gd name="T25" fmla="*/ 3 h 271"/>
                <a:gd name="T26" fmla="*/ 60 w 120"/>
                <a:gd name="T27" fmla="*/ 0 h 271"/>
                <a:gd name="T28" fmla="*/ 51 w 120"/>
                <a:gd name="T29" fmla="*/ 3 h 271"/>
                <a:gd name="T30" fmla="*/ 46 w 120"/>
                <a:gd name="T31" fmla="*/ 9 h 271"/>
                <a:gd name="T32" fmla="*/ 45 w 120"/>
                <a:gd name="T33" fmla="*/ 32 h 271"/>
                <a:gd name="T34" fmla="*/ 19 w 120"/>
                <a:gd name="T35" fmla="*/ 46 h 271"/>
                <a:gd name="T36" fmla="*/ 3 w 120"/>
                <a:gd name="T37" fmla="*/ 70 h 271"/>
                <a:gd name="T38" fmla="*/ 0 w 120"/>
                <a:gd name="T39" fmla="*/ 96 h 271"/>
                <a:gd name="T40" fmla="*/ 4 w 120"/>
                <a:gd name="T41" fmla="*/ 113 h 271"/>
                <a:gd name="T42" fmla="*/ 13 w 120"/>
                <a:gd name="T43" fmla="*/ 128 h 271"/>
                <a:gd name="T44" fmla="*/ 26 w 120"/>
                <a:gd name="T45" fmla="*/ 140 h 271"/>
                <a:gd name="T46" fmla="*/ 42 w 120"/>
                <a:gd name="T47" fmla="*/ 147 h 271"/>
                <a:gd name="T48" fmla="*/ 60 w 120"/>
                <a:gd name="T49" fmla="*/ 151 h 271"/>
                <a:gd name="T50" fmla="*/ 76 w 120"/>
                <a:gd name="T51" fmla="*/ 156 h 271"/>
                <a:gd name="T52" fmla="*/ 88 w 120"/>
                <a:gd name="T53" fmla="*/ 169 h 271"/>
                <a:gd name="T54" fmla="*/ 89 w 120"/>
                <a:gd name="T55" fmla="*/ 186 h 271"/>
                <a:gd name="T56" fmla="*/ 80 w 120"/>
                <a:gd name="T57" fmla="*/ 202 h 271"/>
                <a:gd name="T58" fmla="*/ 65 w 120"/>
                <a:gd name="T59" fmla="*/ 210 h 271"/>
                <a:gd name="T60" fmla="*/ 60 w 120"/>
                <a:gd name="T61" fmla="*/ 211 h 271"/>
                <a:gd name="T62" fmla="*/ 48 w 120"/>
                <a:gd name="T63" fmla="*/ 208 h 271"/>
                <a:gd name="T64" fmla="*/ 34 w 120"/>
                <a:gd name="T65" fmla="*/ 198 h 271"/>
                <a:gd name="T66" fmla="*/ 30 w 120"/>
                <a:gd name="T67" fmla="*/ 181 h 271"/>
                <a:gd name="T68" fmla="*/ 27 w 120"/>
                <a:gd name="T69" fmla="*/ 172 h 271"/>
                <a:gd name="T70" fmla="*/ 20 w 120"/>
                <a:gd name="T71" fmla="*/ 167 h 271"/>
                <a:gd name="T72" fmla="*/ 12 w 120"/>
                <a:gd name="T73" fmla="*/ 166 h 271"/>
                <a:gd name="T74" fmla="*/ 4 w 120"/>
                <a:gd name="T75" fmla="*/ 170 h 271"/>
                <a:gd name="T76" fmla="*/ 0 w 120"/>
                <a:gd name="T77" fmla="*/ 177 h 271"/>
                <a:gd name="T78" fmla="*/ 3 w 120"/>
                <a:gd name="T79" fmla="*/ 200 h 271"/>
                <a:gd name="T80" fmla="*/ 19 w 120"/>
                <a:gd name="T81" fmla="*/ 225 h 271"/>
                <a:gd name="T82" fmla="*/ 45 w 120"/>
                <a:gd name="T83" fmla="*/ 238 h 271"/>
                <a:gd name="T84" fmla="*/ 46 w 120"/>
                <a:gd name="T85" fmla="*/ 261 h 271"/>
                <a:gd name="T86" fmla="*/ 51 w 120"/>
                <a:gd name="T87" fmla="*/ 268 h 271"/>
                <a:gd name="T88" fmla="*/ 60 w 120"/>
                <a:gd name="T89" fmla="*/ 271 h 271"/>
                <a:gd name="T90" fmla="*/ 68 w 120"/>
                <a:gd name="T91" fmla="*/ 268 h 271"/>
                <a:gd name="T92" fmla="*/ 74 w 120"/>
                <a:gd name="T93" fmla="*/ 261 h 271"/>
                <a:gd name="T94" fmla="*/ 75 w 120"/>
                <a:gd name="T95" fmla="*/ 238 h 271"/>
                <a:gd name="T96" fmla="*/ 101 w 120"/>
                <a:gd name="T97" fmla="*/ 225 h 271"/>
                <a:gd name="T98" fmla="*/ 117 w 120"/>
                <a:gd name="T99" fmla="*/ 200 h 271"/>
                <a:gd name="T100" fmla="*/ 120 w 120"/>
                <a:gd name="T101" fmla="*/ 174 h 271"/>
                <a:gd name="T102" fmla="*/ 115 w 120"/>
                <a:gd name="T103" fmla="*/ 157 h 271"/>
                <a:gd name="T104" fmla="*/ 106 w 120"/>
                <a:gd name="T105" fmla="*/ 142 h 271"/>
                <a:gd name="T106" fmla="*/ 93 w 120"/>
                <a:gd name="T107" fmla="*/ 130 h 271"/>
                <a:gd name="T108" fmla="*/ 77 w 120"/>
                <a:gd name="T109" fmla="*/ 123 h 271"/>
                <a:gd name="T110" fmla="*/ 60 w 120"/>
                <a:gd name="T111" fmla="*/ 121 h 271"/>
                <a:gd name="T112" fmla="*/ 43 w 120"/>
                <a:gd name="T113" fmla="*/ 115 h 271"/>
                <a:gd name="T114" fmla="*/ 32 w 120"/>
                <a:gd name="T115" fmla="*/ 102 h 271"/>
                <a:gd name="T116" fmla="*/ 30 w 120"/>
                <a:gd name="T117" fmla="*/ 84 h 271"/>
                <a:gd name="T118" fmla="*/ 39 w 120"/>
                <a:gd name="T119" fmla="*/ 69 h 271"/>
                <a:gd name="T120" fmla="*/ 54 w 120"/>
                <a:gd name="T121" fmla="*/ 61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20" h="271">
                  <a:moveTo>
                    <a:pt x="60" y="61"/>
                  </a:moveTo>
                  <a:lnTo>
                    <a:pt x="65" y="61"/>
                  </a:lnTo>
                  <a:lnTo>
                    <a:pt x="72" y="63"/>
                  </a:lnTo>
                  <a:lnTo>
                    <a:pt x="76" y="65"/>
                  </a:lnTo>
                  <a:lnTo>
                    <a:pt x="80" y="69"/>
                  </a:lnTo>
                  <a:lnTo>
                    <a:pt x="85" y="74"/>
                  </a:lnTo>
                  <a:lnTo>
                    <a:pt x="88" y="79"/>
                  </a:lnTo>
                  <a:lnTo>
                    <a:pt x="89" y="84"/>
                  </a:lnTo>
                  <a:lnTo>
                    <a:pt x="90" y="91"/>
                  </a:lnTo>
                  <a:lnTo>
                    <a:pt x="90" y="93"/>
                  </a:lnTo>
                  <a:lnTo>
                    <a:pt x="91" y="96"/>
                  </a:lnTo>
                  <a:lnTo>
                    <a:pt x="92" y="98"/>
                  </a:lnTo>
                  <a:lnTo>
                    <a:pt x="94" y="101"/>
                  </a:lnTo>
                  <a:lnTo>
                    <a:pt x="96" y="102"/>
                  </a:lnTo>
                  <a:lnTo>
                    <a:pt x="99" y="105"/>
                  </a:lnTo>
                  <a:lnTo>
                    <a:pt x="102" y="105"/>
                  </a:lnTo>
                  <a:lnTo>
                    <a:pt x="105" y="106"/>
                  </a:lnTo>
                  <a:lnTo>
                    <a:pt x="108" y="105"/>
                  </a:lnTo>
                  <a:lnTo>
                    <a:pt x="110" y="105"/>
                  </a:lnTo>
                  <a:lnTo>
                    <a:pt x="114" y="102"/>
                  </a:lnTo>
                  <a:lnTo>
                    <a:pt x="116" y="101"/>
                  </a:lnTo>
                  <a:lnTo>
                    <a:pt x="117" y="98"/>
                  </a:lnTo>
                  <a:lnTo>
                    <a:pt x="119" y="96"/>
                  </a:lnTo>
                  <a:lnTo>
                    <a:pt x="120" y="93"/>
                  </a:lnTo>
                  <a:lnTo>
                    <a:pt x="120" y="91"/>
                  </a:lnTo>
                  <a:lnTo>
                    <a:pt x="119" y="80"/>
                  </a:lnTo>
                  <a:lnTo>
                    <a:pt x="117" y="70"/>
                  </a:lnTo>
                  <a:lnTo>
                    <a:pt x="113" y="62"/>
                  </a:lnTo>
                  <a:lnTo>
                    <a:pt x="107" y="53"/>
                  </a:lnTo>
                  <a:lnTo>
                    <a:pt x="101" y="46"/>
                  </a:lnTo>
                  <a:lnTo>
                    <a:pt x="92" y="40"/>
                  </a:lnTo>
                  <a:lnTo>
                    <a:pt x="84" y="36"/>
                  </a:lnTo>
                  <a:lnTo>
                    <a:pt x="75" y="32"/>
                  </a:lnTo>
                  <a:lnTo>
                    <a:pt x="75" y="15"/>
                  </a:lnTo>
                  <a:lnTo>
                    <a:pt x="74" y="12"/>
                  </a:lnTo>
                  <a:lnTo>
                    <a:pt x="74" y="9"/>
                  </a:lnTo>
                  <a:lnTo>
                    <a:pt x="72" y="7"/>
                  </a:lnTo>
                  <a:lnTo>
                    <a:pt x="71" y="5"/>
                  </a:lnTo>
                  <a:lnTo>
                    <a:pt x="68" y="3"/>
                  </a:lnTo>
                  <a:lnTo>
                    <a:pt x="65" y="2"/>
                  </a:lnTo>
                  <a:lnTo>
                    <a:pt x="62" y="1"/>
                  </a:lnTo>
                  <a:lnTo>
                    <a:pt x="60" y="0"/>
                  </a:lnTo>
                  <a:lnTo>
                    <a:pt x="57" y="1"/>
                  </a:lnTo>
                  <a:lnTo>
                    <a:pt x="54" y="1"/>
                  </a:lnTo>
                  <a:lnTo>
                    <a:pt x="51" y="3"/>
                  </a:lnTo>
                  <a:lnTo>
                    <a:pt x="49" y="5"/>
                  </a:lnTo>
                  <a:lnTo>
                    <a:pt x="47" y="7"/>
                  </a:lnTo>
                  <a:lnTo>
                    <a:pt x="46" y="9"/>
                  </a:lnTo>
                  <a:lnTo>
                    <a:pt x="45" y="12"/>
                  </a:lnTo>
                  <a:lnTo>
                    <a:pt x="45" y="15"/>
                  </a:lnTo>
                  <a:lnTo>
                    <a:pt x="45" y="32"/>
                  </a:lnTo>
                  <a:lnTo>
                    <a:pt x="35" y="35"/>
                  </a:lnTo>
                  <a:lnTo>
                    <a:pt x="27" y="40"/>
                  </a:lnTo>
                  <a:lnTo>
                    <a:pt x="19" y="46"/>
                  </a:lnTo>
                  <a:lnTo>
                    <a:pt x="13" y="53"/>
                  </a:lnTo>
                  <a:lnTo>
                    <a:pt x="6" y="62"/>
                  </a:lnTo>
                  <a:lnTo>
                    <a:pt x="3" y="70"/>
                  </a:lnTo>
                  <a:lnTo>
                    <a:pt x="0" y="80"/>
                  </a:lnTo>
                  <a:lnTo>
                    <a:pt x="0" y="91"/>
                  </a:lnTo>
                  <a:lnTo>
                    <a:pt x="0" y="96"/>
                  </a:lnTo>
                  <a:lnTo>
                    <a:pt x="1" y="102"/>
                  </a:lnTo>
                  <a:lnTo>
                    <a:pt x="2" y="108"/>
                  </a:lnTo>
                  <a:lnTo>
                    <a:pt x="4" y="113"/>
                  </a:lnTo>
                  <a:lnTo>
                    <a:pt x="6" y="119"/>
                  </a:lnTo>
                  <a:lnTo>
                    <a:pt x="10" y="124"/>
                  </a:lnTo>
                  <a:lnTo>
                    <a:pt x="13" y="128"/>
                  </a:lnTo>
                  <a:lnTo>
                    <a:pt x="17" y="132"/>
                  </a:lnTo>
                  <a:lnTo>
                    <a:pt x="21" y="137"/>
                  </a:lnTo>
                  <a:lnTo>
                    <a:pt x="26" y="140"/>
                  </a:lnTo>
                  <a:lnTo>
                    <a:pt x="31" y="143"/>
                  </a:lnTo>
                  <a:lnTo>
                    <a:pt x="36" y="145"/>
                  </a:lnTo>
                  <a:lnTo>
                    <a:pt x="42" y="147"/>
                  </a:lnTo>
                  <a:lnTo>
                    <a:pt x="47" y="150"/>
                  </a:lnTo>
                  <a:lnTo>
                    <a:pt x="54" y="151"/>
                  </a:lnTo>
                  <a:lnTo>
                    <a:pt x="60" y="151"/>
                  </a:lnTo>
                  <a:lnTo>
                    <a:pt x="65" y="151"/>
                  </a:lnTo>
                  <a:lnTo>
                    <a:pt x="72" y="153"/>
                  </a:lnTo>
                  <a:lnTo>
                    <a:pt x="76" y="156"/>
                  </a:lnTo>
                  <a:lnTo>
                    <a:pt x="80" y="159"/>
                  </a:lnTo>
                  <a:lnTo>
                    <a:pt x="85" y="163"/>
                  </a:lnTo>
                  <a:lnTo>
                    <a:pt x="88" y="169"/>
                  </a:lnTo>
                  <a:lnTo>
                    <a:pt x="89" y="174"/>
                  </a:lnTo>
                  <a:lnTo>
                    <a:pt x="90" y="181"/>
                  </a:lnTo>
                  <a:lnTo>
                    <a:pt x="89" y="186"/>
                  </a:lnTo>
                  <a:lnTo>
                    <a:pt x="88" y="192"/>
                  </a:lnTo>
                  <a:lnTo>
                    <a:pt x="85" y="198"/>
                  </a:lnTo>
                  <a:lnTo>
                    <a:pt x="80" y="202"/>
                  </a:lnTo>
                  <a:lnTo>
                    <a:pt x="76" y="205"/>
                  </a:lnTo>
                  <a:lnTo>
                    <a:pt x="72" y="208"/>
                  </a:lnTo>
                  <a:lnTo>
                    <a:pt x="65" y="210"/>
                  </a:lnTo>
                  <a:lnTo>
                    <a:pt x="60" y="211"/>
                  </a:lnTo>
                  <a:lnTo>
                    <a:pt x="60" y="211"/>
                  </a:lnTo>
                  <a:lnTo>
                    <a:pt x="60" y="211"/>
                  </a:lnTo>
                  <a:lnTo>
                    <a:pt x="60" y="211"/>
                  </a:lnTo>
                  <a:lnTo>
                    <a:pt x="54" y="210"/>
                  </a:lnTo>
                  <a:lnTo>
                    <a:pt x="48" y="208"/>
                  </a:lnTo>
                  <a:lnTo>
                    <a:pt x="43" y="205"/>
                  </a:lnTo>
                  <a:lnTo>
                    <a:pt x="39" y="202"/>
                  </a:lnTo>
                  <a:lnTo>
                    <a:pt x="34" y="198"/>
                  </a:lnTo>
                  <a:lnTo>
                    <a:pt x="32" y="192"/>
                  </a:lnTo>
                  <a:lnTo>
                    <a:pt x="30" y="187"/>
                  </a:lnTo>
                  <a:lnTo>
                    <a:pt x="30" y="181"/>
                  </a:lnTo>
                  <a:lnTo>
                    <a:pt x="29" y="177"/>
                  </a:lnTo>
                  <a:lnTo>
                    <a:pt x="28" y="174"/>
                  </a:lnTo>
                  <a:lnTo>
                    <a:pt x="27" y="172"/>
                  </a:lnTo>
                  <a:lnTo>
                    <a:pt x="25" y="170"/>
                  </a:lnTo>
                  <a:lnTo>
                    <a:pt x="23" y="168"/>
                  </a:lnTo>
                  <a:lnTo>
                    <a:pt x="20" y="167"/>
                  </a:lnTo>
                  <a:lnTo>
                    <a:pt x="17" y="166"/>
                  </a:lnTo>
                  <a:lnTo>
                    <a:pt x="15" y="166"/>
                  </a:lnTo>
                  <a:lnTo>
                    <a:pt x="12" y="166"/>
                  </a:lnTo>
                  <a:lnTo>
                    <a:pt x="9" y="167"/>
                  </a:lnTo>
                  <a:lnTo>
                    <a:pt x="6" y="168"/>
                  </a:lnTo>
                  <a:lnTo>
                    <a:pt x="4" y="170"/>
                  </a:lnTo>
                  <a:lnTo>
                    <a:pt x="2" y="172"/>
                  </a:lnTo>
                  <a:lnTo>
                    <a:pt x="1" y="174"/>
                  </a:lnTo>
                  <a:lnTo>
                    <a:pt x="0" y="177"/>
                  </a:lnTo>
                  <a:lnTo>
                    <a:pt x="0" y="181"/>
                  </a:lnTo>
                  <a:lnTo>
                    <a:pt x="0" y="190"/>
                  </a:lnTo>
                  <a:lnTo>
                    <a:pt x="3" y="200"/>
                  </a:lnTo>
                  <a:lnTo>
                    <a:pt x="6" y="210"/>
                  </a:lnTo>
                  <a:lnTo>
                    <a:pt x="13" y="217"/>
                  </a:lnTo>
                  <a:lnTo>
                    <a:pt x="19" y="225"/>
                  </a:lnTo>
                  <a:lnTo>
                    <a:pt x="27" y="231"/>
                  </a:lnTo>
                  <a:lnTo>
                    <a:pt x="35" y="235"/>
                  </a:lnTo>
                  <a:lnTo>
                    <a:pt x="45" y="238"/>
                  </a:lnTo>
                  <a:lnTo>
                    <a:pt x="45" y="256"/>
                  </a:lnTo>
                  <a:lnTo>
                    <a:pt x="45" y="259"/>
                  </a:lnTo>
                  <a:lnTo>
                    <a:pt x="46" y="261"/>
                  </a:lnTo>
                  <a:lnTo>
                    <a:pt x="47" y="264"/>
                  </a:lnTo>
                  <a:lnTo>
                    <a:pt x="49" y="266"/>
                  </a:lnTo>
                  <a:lnTo>
                    <a:pt x="51" y="268"/>
                  </a:lnTo>
                  <a:lnTo>
                    <a:pt x="54" y="270"/>
                  </a:lnTo>
                  <a:lnTo>
                    <a:pt x="57" y="271"/>
                  </a:lnTo>
                  <a:lnTo>
                    <a:pt x="60" y="271"/>
                  </a:lnTo>
                  <a:lnTo>
                    <a:pt x="62" y="271"/>
                  </a:lnTo>
                  <a:lnTo>
                    <a:pt x="65" y="270"/>
                  </a:lnTo>
                  <a:lnTo>
                    <a:pt x="68" y="268"/>
                  </a:lnTo>
                  <a:lnTo>
                    <a:pt x="71" y="266"/>
                  </a:lnTo>
                  <a:lnTo>
                    <a:pt x="72" y="264"/>
                  </a:lnTo>
                  <a:lnTo>
                    <a:pt x="74" y="261"/>
                  </a:lnTo>
                  <a:lnTo>
                    <a:pt x="74" y="259"/>
                  </a:lnTo>
                  <a:lnTo>
                    <a:pt x="75" y="256"/>
                  </a:lnTo>
                  <a:lnTo>
                    <a:pt x="75" y="238"/>
                  </a:lnTo>
                  <a:lnTo>
                    <a:pt x="84" y="235"/>
                  </a:lnTo>
                  <a:lnTo>
                    <a:pt x="92" y="231"/>
                  </a:lnTo>
                  <a:lnTo>
                    <a:pt x="101" y="225"/>
                  </a:lnTo>
                  <a:lnTo>
                    <a:pt x="107" y="217"/>
                  </a:lnTo>
                  <a:lnTo>
                    <a:pt x="113" y="210"/>
                  </a:lnTo>
                  <a:lnTo>
                    <a:pt x="117" y="200"/>
                  </a:lnTo>
                  <a:lnTo>
                    <a:pt x="119" y="190"/>
                  </a:lnTo>
                  <a:lnTo>
                    <a:pt x="120" y="181"/>
                  </a:lnTo>
                  <a:lnTo>
                    <a:pt x="120" y="174"/>
                  </a:lnTo>
                  <a:lnTo>
                    <a:pt x="119" y="169"/>
                  </a:lnTo>
                  <a:lnTo>
                    <a:pt x="117" y="162"/>
                  </a:lnTo>
                  <a:lnTo>
                    <a:pt x="115" y="157"/>
                  </a:lnTo>
                  <a:lnTo>
                    <a:pt x="113" y="152"/>
                  </a:lnTo>
                  <a:lnTo>
                    <a:pt x="109" y="146"/>
                  </a:lnTo>
                  <a:lnTo>
                    <a:pt x="106" y="142"/>
                  </a:lnTo>
                  <a:lnTo>
                    <a:pt x="102" y="138"/>
                  </a:lnTo>
                  <a:lnTo>
                    <a:pt x="98" y="135"/>
                  </a:lnTo>
                  <a:lnTo>
                    <a:pt x="93" y="130"/>
                  </a:lnTo>
                  <a:lnTo>
                    <a:pt x="88" y="128"/>
                  </a:lnTo>
                  <a:lnTo>
                    <a:pt x="83" y="125"/>
                  </a:lnTo>
                  <a:lnTo>
                    <a:pt x="77" y="123"/>
                  </a:lnTo>
                  <a:lnTo>
                    <a:pt x="72" y="122"/>
                  </a:lnTo>
                  <a:lnTo>
                    <a:pt x="65" y="121"/>
                  </a:lnTo>
                  <a:lnTo>
                    <a:pt x="60" y="121"/>
                  </a:lnTo>
                  <a:lnTo>
                    <a:pt x="54" y="120"/>
                  </a:lnTo>
                  <a:lnTo>
                    <a:pt x="48" y="117"/>
                  </a:lnTo>
                  <a:lnTo>
                    <a:pt x="43" y="115"/>
                  </a:lnTo>
                  <a:lnTo>
                    <a:pt x="39" y="111"/>
                  </a:lnTo>
                  <a:lnTo>
                    <a:pt x="34" y="107"/>
                  </a:lnTo>
                  <a:lnTo>
                    <a:pt x="32" y="102"/>
                  </a:lnTo>
                  <a:lnTo>
                    <a:pt x="30" y="96"/>
                  </a:lnTo>
                  <a:lnTo>
                    <a:pt x="30" y="91"/>
                  </a:lnTo>
                  <a:lnTo>
                    <a:pt x="30" y="84"/>
                  </a:lnTo>
                  <a:lnTo>
                    <a:pt x="32" y="79"/>
                  </a:lnTo>
                  <a:lnTo>
                    <a:pt x="34" y="74"/>
                  </a:lnTo>
                  <a:lnTo>
                    <a:pt x="39" y="69"/>
                  </a:lnTo>
                  <a:lnTo>
                    <a:pt x="43" y="65"/>
                  </a:lnTo>
                  <a:lnTo>
                    <a:pt x="48" y="63"/>
                  </a:lnTo>
                  <a:lnTo>
                    <a:pt x="54" y="61"/>
                  </a:lnTo>
                  <a:lnTo>
                    <a:pt x="60" y="61"/>
                  </a:lnTo>
                  <a:close/>
                </a:path>
              </a:pathLst>
            </a:custGeom>
            <a:grpFill/>
            <a:ln w="9525">
              <a:solidFill>
                <a:srgbClr val="2A9B18"/>
              </a:solidFill>
              <a:round/>
              <a:headEnd/>
              <a:tailEnd/>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Calibri Light"/>
                <a:cs typeface="+mn-cs"/>
              </a:endParaRPr>
            </a:p>
          </p:txBody>
        </p:sp>
      </p:grpSp>
      <p:sp>
        <p:nvSpPr>
          <p:cNvPr id="11" name="TextBox 10">
            <a:extLst>
              <a:ext uri="{FF2B5EF4-FFF2-40B4-BE49-F238E27FC236}">
                <a16:creationId xmlns:a16="http://schemas.microsoft.com/office/drawing/2014/main" id="{D8D65FF2-4E86-47B2-A90E-82F7F8825BEF}"/>
              </a:ext>
            </a:extLst>
          </p:cNvPr>
          <p:cNvSpPr txBox="1"/>
          <p:nvPr/>
        </p:nvSpPr>
        <p:spPr>
          <a:xfrm>
            <a:off x="5398253" y="2574671"/>
            <a:ext cx="907621" cy="307777"/>
          </a:xfrm>
          <a:prstGeom prst="rect">
            <a:avLst/>
          </a:prstGeom>
          <a:noFill/>
        </p:spPr>
        <p:txBody>
          <a:bodyPr wrap="none" rtlCol="0">
            <a:spAutoFit/>
          </a:bodyPr>
          <a:lstStyle/>
          <a:p>
            <a:r>
              <a:rPr lang="en-US" sz="1400" b="1" dirty="0"/>
              <a:t>= $50,000</a:t>
            </a:r>
          </a:p>
        </p:txBody>
      </p:sp>
      <p:grpSp>
        <p:nvGrpSpPr>
          <p:cNvPr id="88" name="Group 87">
            <a:extLst>
              <a:ext uri="{FF2B5EF4-FFF2-40B4-BE49-F238E27FC236}">
                <a16:creationId xmlns:a16="http://schemas.microsoft.com/office/drawing/2014/main" id="{FA3B61C1-B0EC-4ADF-B960-DE2F5433C836}"/>
              </a:ext>
            </a:extLst>
          </p:cNvPr>
          <p:cNvGrpSpPr/>
          <p:nvPr/>
        </p:nvGrpSpPr>
        <p:grpSpPr>
          <a:xfrm>
            <a:off x="1788649" y="3971078"/>
            <a:ext cx="568261" cy="303073"/>
            <a:chOff x="11601450" y="862013"/>
            <a:chExt cx="285750" cy="152400"/>
          </a:xfrm>
          <a:solidFill>
            <a:srgbClr val="6CDE9D">
              <a:lumMod val="75000"/>
            </a:srgbClr>
          </a:solidFill>
        </p:grpSpPr>
        <p:sp>
          <p:nvSpPr>
            <p:cNvPr id="89" name="Freeform 173">
              <a:extLst>
                <a:ext uri="{FF2B5EF4-FFF2-40B4-BE49-F238E27FC236}">
                  <a16:creationId xmlns:a16="http://schemas.microsoft.com/office/drawing/2014/main" id="{3E6CEC39-6545-44BA-B008-B4679D90E2C0}"/>
                </a:ext>
              </a:extLst>
            </p:cNvPr>
            <p:cNvSpPr>
              <a:spLocks noEditPoints="1"/>
            </p:cNvSpPr>
            <p:nvPr/>
          </p:nvSpPr>
          <p:spPr bwMode="auto">
            <a:xfrm>
              <a:off x="11601450" y="862013"/>
              <a:ext cx="285750" cy="152400"/>
            </a:xfrm>
            <a:custGeom>
              <a:avLst/>
              <a:gdLst>
                <a:gd name="T0" fmla="*/ 425 w 902"/>
                <a:gd name="T1" fmla="*/ 30 h 481"/>
                <a:gd name="T2" fmla="*/ 453 w 902"/>
                <a:gd name="T3" fmla="*/ 158 h 481"/>
                <a:gd name="T4" fmla="*/ 64 w 902"/>
                <a:gd name="T5" fmla="*/ 180 h 481"/>
                <a:gd name="T6" fmla="*/ 184 w 902"/>
                <a:gd name="T7" fmla="*/ 155 h 481"/>
                <a:gd name="T8" fmla="*/ 180 w 902"/>
                <a:gd name="T9" fmla="*/ 180 h 481"/>
                <a:gd name="T10" fmla="*/ 481 w 902"/>
                <a:gd name="T11" fmla="*/ 180 h 481"/>
                <a:gd name="T12" fmla="*/ 661 w 902"/>
                <a:gd name="T13" fmla="*/ 286 h 481"/>
                <a:gd name="T14" fmla="*/ 898 w 902"/>
                <a:gd name="T15" fmla="*/ 130 h 481"/>
                <a:gd name="T16" fmla="*/ 902 w 902"/>
                <a:gd name="T17" fmla="*/ 120 h 481"/>
                <a:gd name="T18" fmla="*/ 898 w 902"/>
                <a:gd name="T19" fmla="*/ 109 h 481"/>
                <a:gd name="T20" fmla="*/ 887 w 902"/>
                <a:gd name="T21" fmla="*/ 105 h 481"/>
                <a:gd name="T22" fmla="*/ 657 w 902"/>
                <a:gd name="T23" fmla="*/ 256 h 481"/>
                <a:gd name="T24" fmla="*/ 666 w 902"/>
                <a:gd name="T25" fmla="*/ 210 h 481"/>
                <a:gd name="T26" fmla="*/ 901 w 902"/>
                <a:gd name="T27" fmla="*/ 50 h 481"/>
                <a:gd name="T28" fmla="*/ 896 w 902"/>
                <a:gd name="T29" fmla="*/ 33 h 481"/>
                <a:gd name="T30" fmla="*/ 700 w 902"/>
                <a:gd name="T31" fmla="*/ 27 h 481"/>
                <a:gd name="T32" fmla="*/ 706 w 902"/>
                <a:gd name="T33" fmla="*/ 10 h 481"/>
                <a:gd name="T34" fmla="*/ 692 w 902"/>
                <a:gd name="T35" fmla="*/ 0 h 481"/>
                <a:gd name="T36" fmla="*/ 372 w 902"/>
                <a:gd name="T37" fmla="*/ 30 h 481"/>
                <a:gd name="T38" fmla="*/ 6 w 902"/>
                <a:gd name="T39" fmla="*/ 183 h 481"/>
                <a:gd name="T40" fmla="*/ 0 w 902"/>
                <a:gd name="T41" fmla="*/ 200 h 481"/>
                <a:gd name="T42" fmla="*/ 15 w 902"/>
                <a:gd name="T43" fmla="*/ 211 h 481"/>
                <a:gd name="T44" fmla="*/ 12 w 902"/>
                <a:gd name="T45" fmla="*/ 241 h 481"/>
                <a:gd name="T46" fmla="*/ 2 w 902"/>
                <a:gd name="T47" fmla="*/ 247 h 481"/>
                <a:gd name="T48" fmla="*/ 0 w 902"/>
                <a:gd name="T49" fmla="*/ 258 h 481"/>
                <a:gd name="T50" fmla="*/ 6 w 902"/>
                <a:gd name="T51" fmla="*/ 267 h 481"/>
                <a:gd name="T52" fmla="*/ 180 w 902"/>
                <a:gd name="T53" fmla="*/ 271 h 481"/>
                <a:gd name="T54" fmla="*/ 9 w 902"/>
                <a:gd name="T55" fmla="*/ 302 h 481"/>
                <a:gd name="T56" fmla="*/ 1 w 902"/>
                <a:gd name="T57" fmla="*/ 309 h 481"/>
                <a:gd name="T58" fmla="*/ 1 w 902"/>
                <a:gd name="T59" fmla="*/ 321 h 481"/>
                <a:gd name="T60" fmla="*/ 9 w 902"/>
                <a:gd name="T61" fmla="*/ 330 h 481"/>
                <a:gd name="T62" fmla="*/ 180 w 902"/>
                <a:gd name="T63" fmla="*/ 361 h 481"/>
                <a:gd name="T64" fmla="*/ 6 w 902"/>
                <a:gd name="T65" fmla="*/ 363 h 481"/>
                <a:gd name="T66" fmla="*/ 0 w 902"/>
                <a:gd name="T67" fmla="*/ 372 h 481"/>
                <a:gd name="T68" fmla="*/ 2 w 902"/>
                <a:gd name="T69" fmla="*/ 384 h 481"/>
                <a:gd name="T70" fmla="*/ 12 w 902"/>
                <a:gd name="T71" fmla="*/ 391 h 481"/>
                <a:gd name="T72" fmla="*/ 15 w 902"/>
                <a:gd name="T73" fmla="*/ 421 h 481"/>
                <a:gd name="T74" fmla="*/ 4 w 902"/>
                <a:gd name="T75" fmla="*/ 425 h 481"/>
                <a:gd name="T76" fmla="*/ 0 w 902"/>
                <a:gd name="T77" fmla="*/ 436 h 481"/>
                <a:gd name="T78" fmla="*/ 4 w 902"/>
                <a:gd name="T79" fmla="*/ 446 h 481"/>
                <a:gd name="T80" fmla="*/ 15 w 902"/>
                <a:gd name="T81" fmla="*/ 451 h 481"/>
                <a:gd name="T82" fmla="*/ 181 w 902"/>
                <a:gd name="T83" fmla="*/ 472 h 481"/>
                <a:gd name="T84" fmla="*/ 190 w 902"/>
                <a:gd name="T85" fmla="*/ 480 h 481"/>
                <a:gd name="T86" fmla="*/ 469 w 902"/>
                <a:gd name="T87" fmla="*/ 481 h 481"/>
                <a:gd name="T88" fmla="*/ 479 w 902"/>
                <a:gd name="T89" fmla="*/ 474 h 481"/>
                <a:gd name="T90" fmla="*/ 481 w 902"/>
                <a:gd name="T91" fmla="*/ 451 h 481"/>
                <a:gd name="T92" fmla="*/ 896 w 902"/>
                <a:gd name="T93" fmla="*/ 297 h 481"/>
                <a:gd name="T94" fmla="*/ 902 w 902"/>
                <a:gd name="T95" fmla="*/ 288 h 481"/>
                <a:gd name="T96" fmla="*/ 900 w 902"/>
                <a:gd name="T97" fmla="*/ 277 h 481"/>
                <a:gd name="T98" fmla="*/ 890 w 902"/>
                <a:gd name="T99" fmla="*/ 271 h 481"/>
                <a:gd name="T100" fmla="*/ 878 w 902"/>
                <a:gd name="T101" fmla="*/ 273 h 481"/>
                <a:gd name="T102" fmla="*/ 661 w 902"/>
                <a:gd name="T103" fmla="*/ 376 h 481"/>
                <a:gd name="T104" fmla="*/ 898 w 902"/>
                <a:gd name="T105" fmla="*/ 220 h 481"/>
                <a:gd name="T106" fmla="*/ 902 w 902"/>
                <a:gd name="T107" fmla="*/ 211 h 481"/>
                <a:gd name="T108" fmla="*/ 898 w 902"/>
                <a:gd name="T109" fmla="*/ 200 h 481"/>
                <a:gd name="T110" fmla="*/ 887 w 902"/>
                <a:gd name="T111" fmla="*/ 196 h 481"/>
                <a:gd name="T112" fmla="*/ 657 w 902"/>
                <a:gd name="T113" fmla="*/ 346 h 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2" h="481">
                  <a:moveTo>
                    <a:pt x="451" y="451"/>
                  </a:moveTo>
                  <a:lnTo>
                    <a:pt x="210" y="451"/>
                  </a:lnTo>
                  <a:lnTo>
                    <a:pt x="210" y="173"/>
                  </a:lnTo>
                  <a:lnTo>
                    <a:pt x="425" y="30"/>
                  </a:lnTo>
                  <a:lnTo>
                    <a:pt x="642" y="30"/>
                  </a:lnTo>
                  <a:lnTo>
                    <a:pt x="457" y="153"/>
                  </a:lnTo>
                  <a:lnTo>
                    <a:pt x="455" y="155"/>
                  </a:lnTo>
                  <a:lnTo>
                    <a:pt x="453" y="158"/>
                  </a:lnTo>
                  <a:lnTo>
                    <a:pt x="451" y="161"/>
                  </a:lnTo>
                  <a:lnTo>
                    <a:pt x="451" y="165"/>
                  </a:lnTo>
                  <a:lnTo>
                    <a:pt x="451" y="451"/>
                  </a:lnTo>
                  <a:close/>
                  <a:moveTo>
                    <a:pt x="64" y="180"/>
                  </a:moveTo>
                  <a:lnTo>
                    <a:pt x="245" y="60"/>
                  </a:lnTo>
                  <a:lnTo>
                    <a:pt x="326" y="60"/>
                  </a:lnTo>
                  <a:lnTo>
                    <a:pt x="186" y="153"/>
                  </a:lnTo>
                  <a:lnTo>
                    <a:pt x="184" y="155"/>
                  </a:lnTo>
                  <a:lnTo>
                    <a:pt x="182" y="158"/>
                  </a:lnTo>
                  <a:lnTo>
                    <a:pt x="181" y="161"/>
                  </a:lnTo>
                  <a:lnTo>
                    <a:pt x="180" y="165"/>
                  </a:lnTo>
                  <a:lnTo>
                    <a:pt x="180" y="180"/>
                  </a:lnTo>
                  <a:lnTo>
                    <a:pt x="64" y="180"/>
                  </a:lnTo>
                  <a:close/>
                  <a:moveTo>
                    <a:pt x="838" y="60"/>
                  </a:moveTo>
                  <a:lnTo>
                    <a:pt x="657" y="180"/>
                  </a:lnTo>
                  <a:lnTo>
                    <a:pt x="481" y="180"/>
                  </a:lnTo>
                  <a:lnTo>
                    <a:pt x="481" y="173"/>
                  </a:lnTo>
                  <a:lnTo>
                    <a:pt x="651" y="60"/>
                  </a:lnTo>
                  <a:lnTo>
                    <a:pt x="838" y="60"/>
                  </a:lnTo>
                  <a:close/>
                  <a:moveTo>
                    <a:pt x="661" y="286"/>
                  </a:moveTo>
                  <a:lnTo>
                    <a:pt x="666" y="285"/>
                  </a:lnTo>
                  <a:lnTo>
                    <a:pt x="670" y="282"/>
                  </a:lnTo>
                  <a:lnTo>
                    <a:pt x="896" y="132"/>
                  </a:lnTo>
                  <a:lnTo>
                    <a:pt x="898" y="130"/>
                  </a:lnTo>
                  <a:lnTo>
                    <a:pt x="900" y="128"/>
                  </a:lnTo>
                  <a:lnTo>
                    <a:pt x="901" y="126"/>
                  </a:lnTo>
                  <a:lnTo>
                    <a:pt x="902" y="123"/>
                  </a:lnTo>
                  <a:lnTo>
                    <a:pt x="902" y="120"/>
                  </a:lnTo>
                  <a:lnTo>
                    <a:pt x="902" y="117"/>
                  </a:lnTo>
                  <a:lnTo>
                    <a:pt x="901" y="114"/>
                  </a:lnTo>
                  <a:lnTo>
                    <a:pt x="900" y="112"/>
                  </a:lnTo>
                  <a:lnTo>
                    <a:pt x="898" y="109"/>
                  </a:lnTo>
                  <a:lnTo>
                    <a:pt x="896" y="108"/>
                  </a:lnTo>
                  <a:lnTo>
                    <a:pt x="892" y="106"/>
                  </a:lnTo>
                  <a:lnTo>
                    <a:pt x="890" y="106"/>
                  </a:lnTo>
                  <a:lnTo>
                    <a:pt x="887" y="105"/>
                  </a:lnTo>
                  <a:lnTo>
                    <a:pt x="884" y="106"/>
                  </a:lnTo>
                  <a:lnTo>
                    <a:pt x="882" y="106"/>
                  </a:lnTo>
                  <a:lnTo>
                    <a:pt x="878" y="108"/>
                  </a:lnTo>
                  <a:lnTo>
                    <a:pt x="657" y="256"/>
                  </a:lnTo>
                  <a:lnTo>
                    <a:pt x="481" y="256"/>
                  </a:lnTo>
                  <a:lnTo>
                    <a:pt x="481" y="211"/>
                  </a:lnTo>
                  <a:lnTo>
                    <a:pt x="661" y="211"/>
                  </a:lnTo>
                  <a:lnTo>
                    <a:pt x="666" y="210"/>
                  </a:lnTo>
                  <a:lnTo>
                    <a:pt x="670" y="207"/>
                  </a:lnTo>
                  <a:lnTo>
                    <a:pt x="896" y="57"/>
                  </a:lnTo>
                  <a:lnTo>
                    <a:pt x="899" y="54"/>
                  </a:lnTo>
                  <a:lnTo>
                    <a:pt x="901" y="50"/>
                  </a:lnTo>
                  <a:lnTo>
                    <a:pt x="902" y="46"/>
                  </a:lnTo>
                  <a:lnTo>
                    <a:pt x="901" y="40"/>
                  </a:lnTo>
                  <a:lnTo>
                    <a:pt x="899" y="36"/>
                  </a:lnTo>
                  <a:lnTo>
                    <a:pt x="896" y="33"/>
                  </a:lnTo>
                  <a:lnTo>
                    <a:pt x="891" y="31"/>
                  </a:lnTo>
                  <a:lnTo>
                    <a:pt x="887" y="30"/>
                  </a:lnTo>
                  <a:lnTo>
                    <a:pt x="696" y="30"/>
                  </a:lnTo>
                  <a:lnTo>
                    <a:pt x="700" y="27"/>
                  </a:lnTo>
                  <a:lnTo>
                    <a:pt x="704" y="24"/>
                  </a:lnTo>
                  <a:lnTo>
                    <a:pt x="706" y="20"/>
                  </a:lnTo>
                  <a:lnTo>
                    <a:pt x="707" y="16"/>
                  </a:lnTo>
                  <a:lnTo>
                    <a:pt x="706" y="10"/>
                  </a:lnTo>
                  <a:lnTo>
                    <a:pt x="704" y="6"/>
                  </a:lnTo>
                  <a:lnTo>
                    <a:pt x="701" y="3"/>
                  </a:lnTo>
                  <a:lnTo>
                    <a:pt x="696" y="1"/>
                  </a:lnTo>
                  <a:lnTo>
                    <a:pt x="692" y="0"/>
                  </a:lnTo>
                  <a:lnTo>
                    <a:pt x="421" y="0"/>
                  </a:lnTo>
                  <a:lnTo>
                    <a:pt x="417" y="1"/>
                  </a:lnTo>
                  <a:lnTo>
                    <a:pt x="412" y="2"/>
                  </a:lnTo>
                  <a:lnTo>
                    <a:pt x="372" y="30"/>
                  </a:lnTo>
                  <a:lnTo>
                    <a:pt x="240" y="30"/>
                  </a:lnTo>
                  <a:lnTo>
                    <a:pt x="236" y="31"/>
                  </a:lnTo>
                  <a:lnTo>
                    <a:pt x="232" y="33"/>
                  </a:lnTo>
                  <a:lnTo>
                    <a:pt x="6" y="183"/>
                  </a:lnTo>
                  <a:lnTo>
                    <a:pt x="3" y="186"/>
                  </a:lnTo>
                  <a:lnTo>
                    <a:pt x="1" y="190"/>
                  </a:lnTo>
                  <a:lnTo>
                    <a:pt x="0" y="195"/>
                  </a:lnTo>
                  <a:lnTo>
                    <a:pt x="0" y="200"/>
                  </a:lnTo>
                  <a:lnTo>
                    <a:pt x="2" y="204"/>
                  </a:lnTo>
                  <a:lnTo>
                    <a:pt x="6" y="207"/>
                  </a:lnTo>
                  <a:lnTo>
                    <a:pt x="10" y="210"/>
                  </a:lnTo>
                  <a:lnTo>
                    <a:pt x="15" y="211"/>
                  </a:lnTo>
                  <a:lnTo>
                    <a:pt x="180" y="211"/>
                  </a:lnTo>
                  <a:lnTo>
                    <a:pt x="180" y="241"/>
                  </a:lnTo>
                  <a:lnTo>
                    <a:pt x="15" y="241"/>
                  </a:lnTo>
                  <a:lnTo>
                    <a:pt x="12" y="241"/>
                  </a:lnTo>
                  <a:lnTo>
                    <a:pt x="9" y="242"/>
                  </a:lnTo>
                  <a:lnTo>
                    <a:pt x="6" y="243"/>
                  </a:lnTo>
                  <a:lnTo>
                    <a:pt x="4" y="245"/>
                  </a:lnTo>
                  <a:lnTo>
                    <a:pt x="2" y="247"/>
                  </a:lnTo>
                  <a:lnTo>
                    <a:pt x="1" y="249"/>
                  </a:lnTo>
                  <a:lnTo>
                    <a:pt x="0" y="252"/>
                  </a:lnTo>
                  <a:lnTo>
                    <a:pt x="0" y="256"/>
                  </a:lnTo>
                  <a:lnTo>
                    <a:pt x="0" y="258"/>
                  </a:lnTo>
                  <a:lnTo>
                    <a:pt x="1" y="261"/>
                  </a:lnTo>
                  <a:lnTo>
                    <a:pt x="2" y="263"/>
                  </a:lnTo>
                  <a:lnTo>
                    <a:pt x="4" y="266"/>
                  </a:lnTo>
                  <a:lnTo>
                    <a:pt x="6" y="267"/>
                  </a:lnTo>
                  <a:lnTo>
                    <a:pt x="9" y="270"/>
                  </a:lnTo>
                  <a:lnTo>
                    <a:pt x="12" y="270"/>
                  </a:lnTo>
                  <a:lnTo>
                    <a:pt x="15" y="271"/>
                  </a:lnTo>
                  <a:lnTo>
                    <a:pt x="180" y="271"/>
                  </a:lnTo>
                  <a:lnTo>
                    <a:pt x="180" y="301"/>
                  </a:lnTo>
                  <a:lnTo>
                    <a:pt x="15" y="301"/>
                  </a:lnTo>
                  <a:lnTo>
                    <a:pt x="12" y="301"/>
                  </a:lnTo>
                  <a:lnTo>
                    <a:pt x="9" y="302"/>
                  </a:lnTo>
                  <a:lnTo>
                    <a:pt x="6" y="303"/>
                  </a:lnTo>
                  <a:lnTo>
                    <a:pt x="4" y="305"/>
                  </a:lnTo>
                  <a:lnTo>
                    <a:pt x="2" y="307"/>
                  </a:lnTo>
                  <a:lnTo>
                    <a:pt x="1" y="309"/>
                  </a:lnTo>
                  <a:lnTo>
                    <a:pt x="0" y="312"/>
                  </a:lnTo>
                  <a:lnTo>
                    <a:pt x="0" y="316"/>
                  </a:lnTo>
                  <a:lnTo>
                    <a:pt x="0" y="319"/>
                  </a:lnTo>
                  <a:lnTo>
                    <a:pt x="1" y="321"/>
                  </a:lnTo>
                  <a:lnTo>
                    <a:pt x="2" y="324"/>
                  </a:lnTo>
                  <a:lnTo>
                    <a:pt x="4" y="326"/>
                  </a:lnTo>
                  <a:lnTo>
                    <a:pt x="6" y="327"/>
                  </a:lnTo>
                  <a:lnTo>
                    <a:pt x="9" y="330"/>
                  </a:lnTo>
                  <a:lnTo>
                    <a:pt x="12" y="331"/>
                  </a:lnTo>
                  <a:lnTo>
                    <a:pt x="15" y="331"/>
                  </a:lnTo>
                  <a:lnTo>
                    <a:pt x="180" y="331"/>
                  </a:lnTo>
                  <a:lnTo>
                    <a:pt x="180" y="361"/>
                  </a:lnTo>
                  <a:lnTo>
                    <a:pt x="15" y="361"/>
                  </a:lnTo>
                  <a:lnTo>
                    <a:pt x="12" y="361"/>
                  </a:lnTo>
                  <a:lnTo>
                    <a:pt x="9" y="362"/>
                  </a:lnTo>
                  <a:lnTo>
                    <a:pt x="6" y="363"/>
                  </a:lnTo>
                  <a:lnTo>
                    <a:pt x="4" y="365"/>
                  </a:lnTo>
                  <a:lnTo>
                    <a:pt x="2" y="367"/>
                  </a:lnTo>
                  <a:lnTo>
                    <a:pt x="1" y="369"/>
                  </a:lnTo>
                  <a:lnTo>
                    <a:pt x="0" y="372"/>
                  </a:lnTo>
                  <a:lnTo>
                    <a:pt x="0" y="376"/>
                  </a:lnTo>
                  <a:lnTo>
                    <a:pt x="0" y="379"/>
                  </a:lnTo>
                  <a:lnTo>
                    <a:pt x="1" y="381"/>
                  </a:lnTo>
                  <a:lnTo>
                    <a:pt x="2" y="384"/>
                  </a:lnTo>
                  <a:lnTo>
                    <a:pt x="4" y="386"/>
                  </a:lnTo>
                  <a:lnTo>
                    <a:pt x="6" y="388"/>
                  </a:lnTo>
                  <a:lnTo>
                    <a:pt x="9" y="390"/>
                  </a:lnTo>
                  <a:lnTo>
                    <a:pt x="12" y="391"/>
                  </a:lnTo>
                  <a:lnTo>
                    <a:pt x="15" y="391"/>
                  </a:lnTo>
                  <a:lnTo>
                    <a:pt x="180" y="391"/>
                  </a:lnTo>
                  <a:lnTo>
                    <a:pt x="180" y="421"/>
                  </a:lnTo>
                  <a:lnTo>
                    <a:pt x="15" y="421"/>
                  </a:lnTo>
                  <a:lnTo>
                    <a:pt x="12" y="421"/>
                  </a:lnTo>
                  <a:lnTo>
                    <a:pt x="9" y="422"/>
                  </a:lnTo>
                  <a:lnTo>
                    <a:pt x="6" y="423"/>
                  </a:lnTo>
                  <a:lnTo>
                    <a:pt x="4" y="425"/>
                  </a:lnTo>
                  <a:lnTo>
                    <a:pt x="2" y="427"/>
                  </a:lnTo>
                  <a:lnTo>
                    <a:pt x="1" y="430"/>
                  </a:lnTo>
                  <a:lnTo>
                    <a:pt x="0" y="432"/>
                  </a:lnTo>
                  <a:lnTo>
                    <a:pt x="0" y="436"/>
                  </a:lnTo>
                  <a:lnTo>
                    <a:pt x="0" y="439"/>
                  </a:lnTo>
                  <a:lnTo>
                    <a:pt x="1" y="442"/>
                  </a:lnTo>
                  <a:lnTo>
                    <a:pt x="2" y="444"/>
                  </a:lnTo>
                  <a:lnTo>
                    <a:pt x="4" y="446"/>
                  </a:lnTo>
                  <a:lnTo>
                    <a:pt x="6" y="448"/>
                  </a:lnTo>
                  <a:lnTo>
                    <a:pt x="9" y="450"/>
                  </a:lnTo>
                  <a:lnTo>
                    <a:pt x="12" y="451"/>
                  </a:lnTo>
                  <a:lnTo>
                    <a:pt x="15" y="451"/>
                  </a:lnTo>
                  <a:lnTo>
                    <a:pt x="180" y="451"/>
                  </a:lnTo>
                  <a:lnTo>
                    <a:pt x="180" y="466"/>
                  </a:lnTo>
                  <a:lnTo>
                    <a:pt x="181" y="469"/>
                  </a:lnTo>
                  <a:lnTo>
                    <a:pt x="181" y="472"/>
                  </a:lnTo>
                  <a:lnTo>
                    <a:pt x="183" y="474"/>
                  </a:lnTo>
                  <a:lnTo>
                    <a:pt x="184" y="476"/>
                  </a:lnTo>
                  <a:lnTo>
                    <a:pt x="187" y="478"/>
                  </a:lnTo>
                  <a:lnTo>
                    <a:pt x="190" y="480"/>
                  </a:lnTo>
                  <a:lnTo>
                    <a:pt x="193" y="481"/>
                  </a:lnTo>
                  <a:lnTo>
                    <a:pt x="195" y="481"/>
                  </a:lnTo>
                  <a:lnTo>
                    <a:pt x="466" y="481"/>
                  </a:lnTo>
                  <a:lnTo>
                    <a:pt x="469" y="481"/>
                  </a:lnTo>
                  <a:lnTo>
                    <a:pt x="471" y="480"/>
                  </a:lnTo>
                  <a:lnTo>
                    <a:pt x="475" y="478"/>
                  </a:lnTo>
                  <a:lnTo>
                    <a:pt x="477" y="476"/>
                  </a:lnTo>
                  <a:lnTo>
                    <a:pt x="479" y="474"/>
                  </a:lnTo>
                  <a:lnTo>
                    <a:pt x="480" y="472"/>
                  </a:lnTo>
                  <a:lnTo>
                    <a:pt x="481" y="469"/>
                  </a:lnTo>
                  <a:lnTo>
                    <a:pt x="481" y="466"/>
                  </a:lnTo>
                  <a:lnTo>
                    <a:pt x="481" y="451"/>
                  </a:lnTo>
                  <a:lnTo>
                    <a:pt x="661" y="451"/>
                  </a:lnTo>
                  <a:lnTo>
                    <a:pt x="666" y="450"/>
                  </a:lnTo>
                  <a:lnTo>
                    <a:pt x="670" y="448"/>
                  </a:lnTo>
                  <a:lnTo>
                    <a:pt x="896" y="297"/>
                  </a:lnTo>
                  <a:lnTo>
                    <a:pt x="898" y="296"/>
                  </a:lnTo>
                  <a:lnTo>
                    <a:pt x="900" y="293"/>
                  </a:lnTo>
                  <a:lnTo>
                    <a:pt x="901" y="291"/>
                  </a:lnTo>
                  <a:lnTo>
                    <a:pt x="902" y="288"/>
                  </a:lnTo>
                  <a:lnTo>
                    <a:pt x="902" y="286"/>
                  </a:lnTo>
                  <a:lnTo>
                    <a:pt x="902" y="282"/>
                  </a:lnTo>
                  <a:lnTo>
                    <a:pt x="901" y="279"/>
                  </a:lnTo>
                  <a:lnTo>
                    <a:pt x="900" y="277"/>
                  </a:lnTo>
                  <a:lnTo>
                    <a:pt x="898" y="275"/>
                  </a:lnTo>
                  <a:lnTo>
                    <a:pt x="896" y="273"/>
                  </a:lnTo>
                  <a:lnTo>
                    <a:pt x="892" y="272"/>
                  </a:lnTo>
                  <a:lnTo>
                    <a:pt x="890" y="271"/>
                  </a:lnTo>
                  <a:lnTo>
                    <a:pt x="887" y="271"/>
                  </a:lnTo>
                  <a:lnTo>
                    <a:pt x="884" y="271"/>
                  </a:lnTo>
                  <a:lnTo>
                    <a:pt x="882" y="272"/>
                  </a:lnTo>
                  <a:lnTo>
                    <a:pt x="878" y="273"/>
                  </a:lnTo>
                  <a:lnTo>
                    <a:pt x="657" y="421"/>
                  </a:lnTo>
                  <a:lnTo>
                    <a:pt x="481" y="421"/>
                  </a:lnTo>
                  <a:lnTo>
                    <a:pt x="481" y="376"/>
                  </a:lnTo>
                  <a:lnTo>
                    <a:pt x="661" y="376"/>
                  </a:lnTo>
                  <a:lnTo>
                    <a:pt x="666" y="375"/>
                  </a:lnTo>
                  <a:lnTo>
                    <a:pt x="670" y="373"/>
                  </a:lnTo>
                  <a:lnTo>
                    <a:pt x="896" y="222"/>
                  </a:lnTo>
                  <a:lnTo>
                    <a:pt x="898" y="220"/>
                  </a:lnTo>
                  <a:lnTo>
                    <a:pt x="900" y="218"/>
                  </a:lnTo>
                  <a:lnTo>
                    <a:pt x="901" y="216"/>
                  </a:lnTo>
                  <a:lnTo>
                    <a:pt x="902" y="213"/>
                  </a:lnTo>
                  <a:lnTo>
                    <a:pt x="902" y="211"/>
                  </a:lnTo>
                  <a:lnTo>
                    <a:pt x="902" y="207"/>
                  </a:lnTo>
                  <a:lnTo>
                    <a:pt x="901" y="204"/>
                  </a:lnTo>
                  <a:lnTo>
                    <a:pt x="900" y="202"/>
                  </a:lnTo>
                  <a:lnTo>
                    <a:pt x="898" y="200"/>
                  </a:lnTo>
                  <a:lnTo>
                    <a:pt x="896" y="198"/>
                  </a:lnTo>
                  <a:lnTo>
                    <a:pt x="892" y="197"/>
                  </a:lnTo>
                  <a:lnTo>
                    <a:pt x="890" y="196"/>
                  </a:lnTo>
                  <a:lnTo>
                    <a:pt x="887" y="196"/>
                  </a:lnTo>
                  <a:lnTo>
                    <a:pt x="884" y="196"/>
                  </a:lnTo>
                  <a:lnTo>
                    <a:pt x="882" y="197"/>
                  </a:lnTo>
                  <a:lnTo>
                    <a:pt x="878" y="198"/>
                  </a:lnTo>
                  <a:lnTo>
                    <a:pt x="657" y="346"/>
                  </a:lnTo>
                  <a:lnTo>
                    <a:pt x="481" y="346"/>
                  </a:lnTo>
                  <a:lnTo>
                    <a:pt x="481" y="286"/>
                  </a:lnTo>
                  <a:lnTo>
                    <a:pt x="661" y="286"/>
                  </a:lnTo>
                  <a:close/>
                </a:path>
              </a:pathLst>
            </a:custGeom>
            <a:grpFill/>
            <a:ln w="9525">
              <a:solidFill>
                <a:srgbClr val="2A9B18"/>
              </a:solidFill>
              <a:round/>
              <a:headEnd/>
              <a:tailEnd/>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Calibri Light"/>
                <a:cs typeface="+mn-cs"/>
              </a:endParaRPr>
            </a:p>
          </p:txBody>
        </p:sp>
        <p:sp>
          <p:nvSpPr>
            <p:cNvPr id="90" name="Freeform 174">
              <a:extLst>
                <a:ext uri="{FF2B5EF4-FFF2-40B4-BE49-F238E27FC236}">
                  <a16:creationId xmlns:a16="http://schemas.microsoft.com/office/drawing/2014/main" id="{626E22BA-526E-4F2B-8575-6988D08046D5}"/>
                </a:ext>
              </a:extLst>
            </p:cNvPr>
            <p:cNvSpPr>
              <a:spLocks/>
            </p:cNvSpPr>
            <p:nvPr/>
          </p:nvSpPr>
          <p:spPr bwMode="auto">
            <a:xfrm>
              <a:off x="11687175" y="909638"/>
              <a:ext cx="38100" cy="85725"/>
            </a:xfrm>
            <a:custGeom>
              <a:avLst/>
              <a:gdLst>
                <a:gd name="T0" fmla="*/ 72 w 120"/>
                <a:gd name="T1" fmla="*/ 63 h 271"/>
                <a:gd name="T2" fmla="*/ 85 w 120"/>
                <a:gd name="T3" fmla="*/ 74 h 271"/>
                <a:gd name="T4" fmla="*/ 90 w 120"/>
                <a:gd name="T5" fmla="*/ 91 h 271"/>
                <a:gd name="T6" fmla="*/ 92 w 120"/>
                <a:gd name="T7" fmla="*/ 98 h 271"/>
                <a:gd name="T8" fmla="*/ 99 w 120"/>
                <a:gd name="T9" fmla="*/ 105 h 271"/>
                <a:gd name="T10" fmla="*/ 108 w 120"/>
                <a:gd name="T11" fmla="*/ 105 h 271"/>
                <a:gd name="T12" fmla="*/ 116 w 120"/>
                <a:gd name="T13" fmla="*/ 101 h 271"/>
                <a:gd name="T14" fmla="*/ 120 w 120"/>
                <a:gd name="T15" fmla="*/ 93 h 271"/>
                <a:gd name="T16" fmla="*/ 117 w 120"/>
                <a:gd name="T17" fmla="*/ 70 h 271"/>
                <a:gd name="T18" fmla="*/ 101 w 120"/>
                <a:gd name="T19" fmla="*/ 46 h 271"/>
                <a:gd name="T20" fmla="*/ 75 w 120"/>
                <a:gd name="T21" fmla="*/ 32 h 271"/>
                <a:gd name="T22" fmla="*/ 74 w 120"/>
                <a:gd name="T23" fmla="*/ 9 h 271"/>
                <a:gd name="T24" fmla="*/ 68 w 120"/>
                <a:gd name="T25" fmla="*/ 3 h 271"/>
                <a:gd name="T26" fmla="*/ 60 w 120"/>
                <a:gd name="T27" fmla="*/ 0 h 271"/>
                <a:gd name="T28" fmla="*/ 51 w 120"/>
                <a:gd name="T29" fmla="*/ 3 h 271"/>
                <a:gd name="T30" fmla="*/ 46 w 120"/>
                <a:gd name="T31" fmla="*/ 9 h 271"/>
                <a:gd name="T32" fmla="*/ 45 w 120"/>
                <a:gd name="T33" fmla="*/ 32 h 271"/>
                <a:gd name="T34" fmla="*/ 19 w 120"/>
                <a:gd name="T35" fmla="*/ 46 h 271"/>
                <a:gd name="T36" fmla="*/ 3 w 120"/>
                <a:gd name="T37" fmla="*/ 70 h 271"/>
                <a:gd name="T38" fmla="*/ 0 w 120"/>
                <a:gd name="T39" fmla="*/ 96 h 271"/>
                <a:gd name="T40" fmla="*/ 4 w 120"/>
                <a:gd name="T41" fmla="*/ 113 h 271"/>
                <a:gd name="T42" fmla="*/ 13 w 120"/>
                <a:gd name="T43" fmla="*/ 128 h 271"/>
                <a:gd name="T44" fmla="*/ 26 w 120"/>
                <a:gd name="T45" fmla="*/ 140 h 271"/>
                <a:gd name="T46" fmla="*/ 42 w 120"/>
                <a:gd name="T47" fmla="*/ 147 h 271"/>
                <a:gd name="T48" fmla="*/ 60 w 120"/>
                <a:gd name="T49" fmla="*/ 151 h 271"/>
                <a:gd name="T50" fmla="*/ 76 w 120"/>
                <a:gd name="T51" fmla="*/ 156 h 271"/>
                <a:gd name="T52" fmla="*/ 88 w 120"/>
                <a:gd name="T53" fmla="*/ 169 h 271"/>
                <a:gd name="T54" fmla="*/ 89 w 120"/>
                <a:gd name="T55" fmla="*/ 186 h 271"/>
                <a:gd name="T56" fmla="*/ 80 w 120"/>
                <a:gd name="T57" fmla="*/ 202 h 271"/>
                <a:gd name="T58" fmla="*/ 65 w 120"/>
                <a:gd name="T59" fmla="*/ 210 h 271"/>
                <a:gd name="T60" fmla="*/ 60 w 120"/>
                <a:gd name="T61" fmla="*/ 211 h 271"/>
                <a:gd name="T62" fmla="*/ 48 w 120"/>
                <a:gd name="T63" fmla="*/ 208 h 271"/>
                <a:gd name="T64" fmla="*/ 34 w 120"/>
                <a:gd name="T65" fmla="*/ 198 h 271"/>
                <a:gd name="T66" fmla="*/ 30 w 120"/>
                <a:gd name="T67" fmla="*/ 181 h 271"/>
                <a:gd name="T68" fmla="*/ 27 w 120"/>
                <a:gd name="T69" fmla="*/ 172 h 271"/>
                <a:gd name="T70" fmla="*/ 20 w 120"/>
                <a:gd name="T71" fmla="*/ 167 h 271"/>
                <a:gd name="T72" fmla="*/ 12 w 120"/>
                <a:gd name="T73" fmla="*/ 166 h 271"/>
                <a:gd name="T74" fmla="*/ 4 w 120"/>
                <a:gd name="T75" fmla="*/ 170 h 271"/>
                <a:gd name="T76" fmla="*/ 0 w 120"/>
                <a:gd name="T77" fmla="*/ 177 h 271"/>
                <a:gd name="T78" fmla="*/ 3 w 120"/>
                <a:gd name="T79" fmla="*/ 200 h 271"/>
                <a:gd name="T80" fmla="*/ 19 w 120"/>
                <a:gd name="T81" fmla="*/ 225 h 271"/>
                <a:gd name="T82" fmla="*/ 45 w 120"/>
                <a:gd name="T83" fmla="*/ 238 h 271"/>
                <a:gd name="T84" fmla="*/ 46 w 120"/>
                <a:gd name="T85" fmla="*/ 261 h 271"/>
                <a:gd name="T86" fmla="*/ 51 w 120"/>
                <a:gd name="T87" fmla="*/ 268 h 271"/>
                <a:gd name="T88" fmla="*/ 60 w 120"/>
                <a:gd name="T89" fmla="*/ 271 h 271"/>
                <a:gd name="T90" fmla="*/ 68 w 120"/>
                <a:gd name="T91" fmla="*/ 268 h 271"/>
                <a:gd name="T92" fmla="*/ 74 w 120"/>
                <a:gd name="T93" fmla="*/ 261 h 271"/>
                <a:gd name="T94" fmla="*/ 75 w 120"/>
                <a:gd name="T95" fmla="*/ 238 h 271"/>
                <a:gd name="T96" fmla="*/ 101 w 120"/>
                <a:gd name="T97" fmla="*/ 225 h 271"/>
                <a:gd name="T98" fmla="*/ 117 w 120"/>
                <a:gd name="T99" fmla="*/ 200 h 271"/>
                <a:gd name="T100" fmla="*/ 120 w 120"/>
                <a:gd name="T101" fmla="*/ 174 h 271"/>
                <a:gd name="T102" fmla="*/ 115 w 120"/>
                <a:gd name="T103" fmla="*/ 157 h 271"/>
                <a:gd name="T104" fmla="*/ 106 w 120"/>
                <a:gd name="T105" fmla="*/ 142 h 271"/>
                <a:gd name="T106" fmla="*/ 93 w 120"/>
                <a:gd name="T107" fmla="*/ 130 h 271"/>
                <a:gd name="T108" fmla="*/ 77 w 120"/>
                <a:gd name="T109" fmla="*/ 123 h 271"/>
                <a:gd name="T110" fmla="*/ 60 w 120"/>
                <a:gd name="T111" fmla="*/ 121 h 271"/>
                <a:gd name="T112" fmla="*/ 43 w 120"/>
                <a:gd name="T113" fmla="*/ 115 h 271"/>
                <a:gd name="T114" fmla="*/ 32 w 120"/>
                <a:gd name="T115" fmla="*/ 102 h 271"/>
                <a:gd name="T116" fmla="*/ 30 w 120"/>
                <a:gd name="T117" fmla="*/ 84 h 271"/>
                <a:gd name="T118" fmla="*/ 39 w 120"/>
                <a:gd name="T119" fmla="*/ 69 h 271"/>
                <a:gd name="T120" fmla="*/ 54 w 120"/>
                <a:gd name="T121" fmla="*/ 61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20" h="271">
                  <a:moveTo>
                    <a:pt x="60" y="61"/>
                  </a:moveTo>
                  <a:lnTo>
                    <a:pt x="65" y="61"/>
                  </a:lnTo>
                  <a:lnTo>
                    <a:pt x="72" y="63"/>
                  </a:lnTo>
                  <a:lnTo>
                    <a:pt x="76" y="65"/>
                  </a:lnTo>
                  <a:lnTo>
                    <a:pt x="80" y="69"/>
                  </a:lnTo>
                  <a:lnTo>
                    <a:pt x="85" y="74"/>
                  </a:lnTo>
                  <a:lnTo>
                    <a:pt x="88" y="79"/>
                  </a:lnTo>
                  <a:lnTo>
                    <a:pt x="89" y="84"/>
                  </a:lnTo>
                  <a:lnTo>
                    <a:pt x="90" y="91"/>
                  </a:lnTo>
                  <a:lnTo>
                    <a:pt x="90" y="93"/>
                  </a:lnTo>
                  <a:lnTo>
                    <a:pt x="91" y="96"/>
                  </a:lnTo>
                  <a:lnTo>
                    <a:pt x="92" y="98"/>
                  </a:lnTo>
                  <a:lnTo>
                    <a:pt x="94" y="101"/>
                  </a:lnTo>
                  <a:lnTo>
                    <a:pt x="96" y="102"/>
                  </a:lnTo>
                  <a:lnTo>
                    <a:pt x="99" y="105"/>
                  </a:lnTo>
                  <a:lnTo>
                    <a:pt x="102" y="105"/>
                  </a:lnTo>
                  <a:lnTo>
                    <a:pt x="105" y="106"/>
                  </a:lnTo>
                  <a:lnTo>
                    <a:pt x="108" y="105"/>
                  </a:lnTo>
                  <a:lnTo>
                    <a:pt x="110" y="105"/>
                  </a:lnTo>
                  <a:lnTo>
                    <a:pt x="114" y="102"/>
                  </a:lnTo>
                  <a:lnTo>
                    <a:pt x="116" y="101"/>
                  </a:lnTo>
                  <a:lnTo>
                    <a:pt x="117" y="98"/>
                  </a:lnTo>
                  <a:lnTo>
                    <a:pt x="119" y="96"/>
                  </a:lnTo>
                  <a:lnTo>
                    <a:pt x="120" y="93"/>
                  </a:lnTo>
                  <a:lnTo>
                    <a:pt x="120" y="91"/>
                  </a:lnTo>
                  <a:lnTo>
                    <a:pt x="119" y="80"/>
                  </a:lnTo>
                  <a:lnTo>
                    <a:pt x="117" y="70"/>
                  </a:lnTo>
                  <a:lnTo>
                    <a:pt x="113" y="62"/>
                  </a:lnTo>
                  <a:lnTo>
                    <a:pt x="107" y="53"/>
                  </a:lnTo>
                  <a:lnTo>
                    <a:pt x="101" y="46"/>
                  </a:lnTo>
                  <a:lnTo>
                    <a:pt x="92" y="40"/>
                  </a:lnTo>
                  <a:lnTo>
                    <a:pt x="84" y="36"/>
                  </a:lnTo>
                  <a:lnTo>
                    <a:pt x="75" y="32"/>
                  </a:lnTo>
                  <a:lnTo>
                    <a:pt x="75" y="15"/>
                  </a:lnTo>
                  <a:lnTo>
                    <a:pt x="74" y="12"/>
                  </a:lnTo>
                  <a:lnTo>
                    <a:pt x="74" y="9"/>
                  </a:lnTo>
                  <a:lnTo>
                    <a:pt x="72" y="7"/>
                  </a:lnTo>
                  <a:lnTo>
                    <a:pt x="71" y="5"/>
                  </a:lnTo>
                  <a:lnTo>
                    <a:pt x="68" y="3"/>
                  </a:lnTo>
                  <a:lnTo>
                    <a:pt x="65" y="2"/>
                  </a:lnTo>
                  <a:lnTo>
                    <a:pt x="62" y="1"/>
                  </a:lnTo>
                  <a:lnTo>
                    <a:pt x="60" y="0"/>
                  </a:lnTo>
                  <a:lnTo>
                    <a:pt x="57" y="1"/>
                  </a:lnTo>
                  <a:lnTo>
                    <a:pt x="54" y="1"/>
                  </a:lnTo>
                  <a:lnTo>
                    <a:pt x="51" y="3"/>
                  </a:lnTo>
                  <a:lnTo>
                    <a:pt x="49" y="5"/>
                  </a:lnTo>
                  <a:lnTo>
                    <a:pt x="47" y="7"/>
                  </a:lnTo>
                  <a:lnTo>
                    <a:pt x="46" y="9"/>
                  </a:lnTo>
                  <a:lnTo>
                    <a:pt x="45" y="12"/>
                  </a:lnTo>
                  <a:lnTo>
                    <a:pt x="45" y="15"/>
                  </a:lnTo>
                  <a:lnTo>
                    <a:pt x="45" y="32"/>
                  </a:lnTo>
                  <a:lnTo>
                    <a:pt x="35" y="35"/>
                  </a:lnTo>
                  <a:lnTo>
                    <a:pt x="27" y="40"/>
                  </a:lnTo>
                  <a:lnTo>
                    <a:pt x="19" y="46"/>
                  </a:lnTo>
                  <a:lnTo>
                    <a:pt x="13" y="53"/>
                  </a:lnTo>
                  <a:lnTo>
                    <a:pt x="6" y="62"/>
                  </a:lnTo>
                  <a:lnTo>
                    <a:pt x="3" y="70"/>
                  </a:lnTo>
                  <a:lnTo>
                    <a:pt x="0" y="80"/>
                  </a:lnTo>
                  <a:lnTo>
                    <a:pt x="0" y="91"/>
                  </a:lnTo>
                  <a:lnTo>
                    <a:pt x="0" y="96"/>
                  </a:lnTo>
                  <a:lnTo>
                    <a:pt x="1" y="102"/>
                  </a:lnTo>
                  <a:lnTo>
                    <a:pt x="2" y="108"/>
                  </a:lnTo>
                  <a:lnTo>
                    <a:pt x="4" y="113"/>
                  </a:lnTo>
                  <a:lnTo>
                    <a:pt x="6" y="119"/>
                  </a:lnTo>
                  <a:lnTo>
                    <a:pt x="10" y="124"/>
                  </a:lnTo>
                  <a:lnTo>
                    <a:pt x="13" y="128"/>
                  </a:lnTo>
                  <a:lnTo>
                    <a:pt x="17" y="132"/>
                  </a:lnTo>
                  <a:lnTo>
                    <a:pt x="21" y="137"/>
                  </a:lnTo>
                  <a:lnTo>
                    <a:pt x="26" y="140"/>
                  </a:lnTo>
                  <a:lnTo>
                    <a:pt x="31" y="143"/>
                  </a:lnTo>
                  <a:lnTo>
                    <a:pt x="36" y="145"/>
                  </a:lnTo>
                  <a:lnTo>
                    <a:pt x="42" y="147"/>
                  </a:lnTo>
                  <a:lnTo>
                    <a:pt x="47" y="150"/>
                  </a:lnTo>
                  <a:lnTo>
                    <a:pt x="54" y="151"/>
                  </a:lnTo>
                  <a:lnTo>
                    <a:pt x="60" y="151"/>
                  </a:lnTo>
                  <a:lnTo>
                    <a:pt x="65" y="151"/>
                  </a:lnTo>
                  <a:lnTo>
                    <a:pt x="72" y="153"/>
                  </a:lnTo>
                  <a:lnTo>
                    <a:pt x="76" y="156"/>
                  </a:lnTo>
                  <a:lnTo>
                    <a:pt x="80" y="159"/>
                  </a:lnTo>
                  <a:lnTo>
                    <a:pt x="85" y="163"/>
                  </a:lnTo>
                  <a:lnTo>
                    <a:pt x="88" y="169"/>
                  </a:lnTo>
                  <a:lnTo>
                    <a:pt x="89" y="174"/>
                  </a:lnTo>
                  <a:lnTo>
                    <a:pt x="90" y="181"/>
                  </a:lnTo>
                  <a:lnTo>
                    <a:pt x="89" y="186"/>
                  </a:lnTo>
                  <a:lnTo>
                    <a:pt x="88" y="192"/>
                  </a:lnTo>
                  <a:lnTo>
                    <a:pt x="85" y="198"/>
                  </a:lnTo>
                  <a:lnTo>
                    <a:pt x="80" y="202"/>
                  </a:lnTo>
                  <a:lnTo>
                    <a:pt x="76" y="205"/>
                  </a:lnTo>
                  <a:lnTo>
                    <a:pt x="72" y="208"/>
                  </a:lnTo>
                  <a:lnTo>
                    <a:pt x="65" y="210"/>
                  </a:lnTo>
                  <a:lnTo>
                    <a:pt x="60" y="211"/>
                  </a:lnTo>
                  <a:lnTo>
                    <a:pt x="60" y="211"/>
                  </a:lnTo>
                  <a:lnTo>
                    <a:pt x="60" y="211"/>
                  </a:lnTo>
                  <a:lnTo>
                    <a:pt x="60" y="211"/>
                  </a:lnTo>
                  <a:lnTo>
                    <a:pt x="54" y="210"/>
                  </a:lnTo>
                  <a:lnTo>
                    <a:pt x="48" y="208"/>
                  </a:lnTo>
                  <a:lnTo>
                    <a:pt x="43" y="205"/>
                  </a:lnTo>
                  <a:lnTo>
                    <a:pt x="39" y="202"/>
                  </a:lnTo>
                  <a:lnTo>
                    <a:pt x="34" y="198"/>
                  </a:lnTo>
                  <a:lnTo>
                    <a:pt x="32" y="192"/>
                  </a:lnTo>
                  <a:lnTo>
                    <a:pt x="30" y="187"/>
                  </a:lnTo>
                  <a:lnTo>
                    <a:pt x="30" y="181"/>
                  </a:lnTo>
                  <a:lnTo>
                    <a:pt x="29" y="177"/>
                  </a:lnTo>
                  <a:lnTo>
                    <a:pt x="28" y="174"/>
                  </a:lnTo>
                  <a:lnTo>
                    <a:pt x="27" y="172"/>
                  </a:lnTo>
                  <a:lnTo>
                    <a:pt x="25" y="170"/>
                  </a:lnTo>
                  <a:lnTo>
                    <a:pt x="23" y="168"/>
                  </a:lnTo>
                  <a:lnTo>
                    <a:pt x="20" y="167"/>
                  </a:lnTo>
                  <a:lnTo>
                    <a:pt x="17" y="166"/>
                  </a:lnTo>
                  <a:lnTo>
                    <a:pt x="15" y="166"/>
                  </a:lnTo>
                  <a:lnTo>
                    <a:pt x="12" y="166"/>
                  </a:lnTo>
                  <a:lnTo>
                    <a:pt x="9" y="167"/>
                  </a:lnTo>
                  <a:lnTo>
                    <a:pt x="6" y="168"/>
                  </a:lnTo>
                  <a:lnTo>
                    <a:pt x="4" y="170"/>
                  </a:lnTo>
                  <a:lnTo>
                    <a:pt x="2" y="172"/>
                  </a:lnTo>
                  <a:lnTo>
                    <a:pt x="1" y="174"/>
                  </a:lnTo>
                  <a:lnTo>
                    <a:pt x="0" y="177"/>
                  </a:lnTo>
                  <a:lnTo>
                    <a:pt x="0" y="181"/>
                  </a:lnTo>
                  <a:lnTo>
                    <a:pt x="0" y="190"/>
                  </a:lnTo>
                  <a:lnTo>
                    <a:pt x="3" y="200"/>
                  </a:lnTo>
                  <a:lnTo>
                    <a:pt x="6" y="210"/>
                  </a:lnTo>
                  <a:lnTo>
                    <a:pt x="13" y="217"/>
                  </a:lnTo>
                  <a:lnTo>
                    <a:pt x="19" y="225"/>
                  </a:lnTo>
                  <a:lnTo>
                    <a:pt x="27" y="231"/>
                  </a:lnTo>
                  <a:lnTo>
                    <a:pt x="35" y="235"/>
                  </a:lnTo>
                  <a:lnTo>
                    <a:pt x="45" y="238"/>
                  </a:lnTo>
                  <a:lnTo>
                    <a:pt x="45" y="256"/>
                  </a:lnTo>
                  <a:lnTo>
                    <a:pt x="45" y="259"/>
                  </a:lnTo>
                  <a:lnTo>
                    <a:pt x="46" y="261"/>
                  </a:lnTo>
                  <a:lnTo>
                    <a:pt x="47" y="264"/>
                  </a:lnTo>
                  <a:lnTo>
                    <a:pt x="49" y="266"/>
                  </a:lnTo>
                  <a:lnTo>
                    <a:pt x="51" y="268"/>
                  </a:lnTo>
                  <a:lnTo>
                    <a:pt x="54" y="270"/>
                  </a:lnTo>
                  <a:lnTo>
                    <a:pt x="57" y="271"/>
                  </a:lnTo>
                  <a:lnTo>
                    <a:pt x="60" y="271"/>
                  </a:lnTo>
                  <a:lnTo>
                    <a:pt x="62" y="271"/>
                  </a:lnTo>
                  <a:lnTo>
                    <a:pt x="65" y="270"/>
                  </a:lnTo>
                  <a:lnTo>
                    <a:pt x="68" y="268"/>
                  </a:lnTo>
                  <a:lnTo>
                    <a:pt x="71" y="266"/>
                  </a:lnTo>
                  <a:lnTo>
                    <a:pt x="72" y="264"/>
                  </a:lnTo>
                  <a:lnTo>
                    <a:pt x="74" y="261"/>
                  </a:lnTo>
                  <a:lnTo>
                    <a:pt x="74" y="259"/>
                  </a:lnTo>
                  <a:lnTo>
                    <a:pt x="75" y="256"/>
                  </a:lnTo>
                  <a:lnTo>
                    <a:pt x="75" y="238"/>
                  </a:lnTo>
                  <a:lnTo>
                    <a:pt x="84" y="235"/>
                  </a:lnTo>
                  <a:lnTo>
                    <a:pt x="92" y="231"/>
                  </a:lnTo>
                  <a:lnTo>
                    <a:pt x="101" y="225"/>
                  </a:lnTo>
                  <a:lnTo>
                    <a:pt x="107" y="217"/>
                  </a:lnTo>
                  <a:lnTo>
                    <a:pt x="113" y="210"/>
                  </a:lnTo>
                  <a:lnTo>
                    <a:pt x="117" y="200"/>
                  </a:lnTo>
                  <a:lnTo>
                    <a:pt x="119" y="190"/>
                  </a:lnTo>
                  <a:lnTo>
                    <a:pt x="120" y="181"/>
                  </a:lnTo>
                  <a:lnTo>
                    <a:pt x="120" y="174"/>
                  </a:lnTo>
                  <a:lnTo>
                    <a:pt x="119" y="169"/>
                  </a:lnTo>
                  <a:lnTo>
                    <a:pt x="117" y="162"/>
                  </a:lnTo>
                  <a:lnTo>
                    <a:pt x="115" y="157"/>
                  </a:lnTo>
                  <a:lnTo>
                    <a:pt x="113" y="152"/>
                  </a:lnTo>
                  <a:lnTo>
                    <a:pt x="109" y="146"/>
                  </a:lnTo>
                  <a:lnTo>
                    <a:pt x="106" y="142"/>
                  </a:lnTo>
                  <a:lnTo>
                    <a:pt x="102" y="138"/>
                  </a:lnTo>
                  <a:lnTo>
                    <a:pt x="98" y="135"/>
                  </a:lnTo>
                  <a:lnTo>
                    <a:pt x="93" y="130"/>
                  </a:lnTo>
                  <a:lnTo>
                    <a:pt x="88" y="128"/>
                  </a:lnTo>
                  <a:lnTo>
                    <a:pt x="83" y="125"/>
                  </a:lnTo>
                  <a:lnTo>
                    <a:pt x="77" y="123"/>
                  </a:lnTo>
                  <a:lnTo>
                    <a:pt x="72" y="122"/>
                  </a:lnTo>
                  <a:lnTo>
                    <a:pt x="65" y="121"/>
                  </a:lnTo>
                  <a:lnTo>
                    <a:pt x="60" y="121"/>
                  </a:lnTo>
                  <a:lnTo>
                    <a:pt x="54" y="120"/>
                  </a:lnTo>
                  <a:lnTo>
                    <a:pt x="48" y="117"/>
                  </a:lnTo>
                  <a:lnTo>
                    <a:pt x="43" y="115"/>
                  </a:lnTo>
                  <a:lnTo>
                    <a:pt x="39" y="111"/>
                  </a:lnTo>
                  <a:lnTo>
                    <a:pt x="34" y="107"/>
                  </a:lnTo>
                  <a:lnTo>
                    <a:pt x="32" y="102"/>
                  </a:lnTo>
                  <a:lnTo>
                    <a:pt x="30" y="96"/>
                  </a:lnTo>
                  <a:lnTo>
                    <a:pt x="30" y="91"/>
                  </a:lnTo>
                  <a:lnTo>
                    <a:pt x="30" y="84"/>
                  </a:lnTo>
                  <a:lnTo>
                    <a:pt x="32" y="79"/>
                  </a:lnTo>
                  <a:lnTo>
                    <a:pt x="34" y="74"/>
                  </a:lnTo>
                  <a:lnTo>
                    <a:pt x="39" y="69"/>
                  </a:lnTo>
                  <a:lnTo>
                    <a:pt x="43" y="65"/>
                  </a:lnTo>
                  <a:lnTo>
                    <a:pt x="48" y="63"/>
                  </a:lnTo>
                  <a:lnTo>
                    <a:pt x="54" y="61"/>
                  </a:lnTo>
                  <a:lnTo>
                    <a:pt x="60" y="61"/>
                  </a:lnTo>
                  <a:close/>
                </a:path>
              </a:pathLst>
            </a:custGeom>
            <a:grpFill/>
            <a:ln w="9525">
              <a:solidFill>
                <a:srgbClr val="2A9B18"/>
              </a:solidFill>
              <a:round/>
              <a:headEnd/>
              <a:tailEnd/>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Calibri Light"/>
                <a:cs typeface="+mn-cs"/>
              </a:endParaRPr>
            </a:p>
          </p:txBody>
        </p:sp>
      </p:grpSp>
      <p:grpSp>
        <p:nvGrpSpPr>
          <p:cNvPr id="91" name="Group 90">
            <a:extLst>
              <a:ext uri="{FF2B5EF4-FFF2-40B4-BE49-F238E27FC236}">
                <a16:creationId xmlns:a16="http://schemas.microsoft.com/office/drawing/2014/main" id="{45595B55-F242-4B6E-A097-D89D886E879C}"/>
              </a:ext>
            </a:extLst>
          </p:cNvPr>
          <p:cNvGrpSpPr/>
          <p:nvPr/>
        </p:nvGrpSpPr>
        <p:grpSpPr>
          <a:xfrm>
            <a:off x="2388596" y="3946629"/>
            <a:ext cx="568261" cy="303073"/>
            <a:chOff x="11601450" y="862013"/>
            <a:chExt cx="285750" cy="152400"/>
          </a:xfrm>
          <a:solidFill>
            <a:srgbClr val="6CDE9D">
              <a:lumMod val="75000"/>
            </a:srgbClr>
          </a:solidFill>
        </p:grpSpPr>
        <p:sp>
          <p:nvSpPr>
            <p:cNvPr id="92" name="Freeform 173">
              <a:extLst>
                <a:ext uri="{FF2B5EF4-FFF2-40B4-BE49-F238E27FC236}">
                  <a16:creationId xmlns:a16="http://schemas.microsoft.com/office/drawing/2014/main" id="{1D9539E4-7B0F-48CB-81E5-5206679008C0}"/>
                </a:ext>
              </a:extLst>
            </p:cNvPr>
            <p:cNvSpPr>
              <a:spLocks noEditPoints="1"/>
            </p:cNvSpPr>
            <p:nvPr/>
          </p:nvSpPr>
          <p:spPr bwMode="auto">
            <a:xfrm>
              <a:off x="11601450" y="862013"/>
              <a:ext cx="285750" cy="152400"/>
            </a:xfrm>
            <a:custGeom>
              <a:avLst/>
              <a:gdLst>
                <a:gd name="T0" fmla="*/ 425 w 902"/>
                <a:gd name="T1" fmla="*/ 30 h 481"/>
                <a:gd name="T2" fmla="*/ 453 w 902"/>
                <a:gd name="T3" fmla="*/ 158 h 481"/>
                <a:gd name="T4" fmla="*/ 64 w 902"/>
                <a:gd name="T5" fmla="*/ 180 h 481"/>
                <a:gd name="T6" fmla="*/ 184 w 902"/>
                <a:gd name="T7" fmla="*/ 155 h 481"/>
                <a:gd name="T8" fmla="*/ 180 w 902"/>
                <a:gd name="T9" fmla="*/ 180 h 481"/>
                <a:gd name="T10" fmla="*/ 481 w 902"/>
                <a:gd name="T11" fmla="*/ 180 h 481"/>
                <a:gd name="T12" fmla="*/ 661 w 902"/>
                <a:gd name="T13" fmla="*/ 286 h 481"/>
                <a:gd name="T14" fmla="*/ 898 w 902"/>
                <a:gd name="T15" fmla="*/ 130 h 481"/>
                <a:gd name="T16" fmla="*/ 902 w 902"/>
                <a:gd name="T17" fmla="*/ 120 h 481"/>
                <a:gd name="T18" fmla="*/ 898 w 902"/>
                <a:gd name="T19" fmla="*/ 109 h 481"/>
                <a:gd name="T20" fmla="*/ 887 w 902"/>
                <a:gd name="T21" fmla="*/ 105 h 481"/>
                <a:gd name="T22" fmla="*/ 657 w 902"/>
                <a:gd name="T23" fmla="*/ 256 h 481"/>
                <a:gd name="T24" fmla="*/ 666 w 902"/>
                <a:gd name="T25" fmla="*/ 210 h 481"/>
                <a:gd name="T26" fmla="*/ 901 w 902"/>
                <a:gd name="T27" fmla="*/ 50 h 481"/>
                <a:gd name="T28" fmla="*/ 896 w 902"/>
                <a:gd name="T29" fmla="*/ 33 h 481"/>
                <a:gd name="T30" fmla="*/ 700 w 902"/>
                <a:gd name="T31" fmla="*/ 27 h 481"/>
                <a:gd name="T32" fmla="*/ 706 w 902"/>
                <a:gd name="T33" fmla="*/ 10 h 481"/>
                <a:gd name="T34" fmla="*/ 692 w 902"/>
                <a:gd name="T35" fmla="*/ 0 h 481"/>
                <a:gd name="T36" fmla="*/ 372 w 902"/>
                <a:gd name="T37" fmla="*/ 30 h 481"/>
                <a:gd name="T38" fmla="*/ 6 w 902"/>
                <a:gd name="T39" fmla="*/ 183 h 481"/>
                <a:gd name="T40" fmla="*/ 0 w 902"/>
                <a:gd name="T41" fmla="*/ 200 h 481"/>
                <a:gd name="T42" fmla="*/ 15 w 902"/>
                <a:gd name="T43" fmla="*/ 211 h 481"/>
                <a:gd name="T44" fmla="*/ 12 w 902"/>
                <a:gd name="T45" fmla="*/ 241 h 481"/>
                <a:gd name="T46" fmla="*/ 2 w 902"/>
                <a:gd name="T47" fmla="*/ 247 h 481"/>
                <a:gd name="T48" fmla="*/ 0 w 902"/>
                <a:gd name="T49" fmla="*/ 258 h 481"/>
                <a:gd name="T50" fmla="*/ 6 w 902"/>
                <a:gd name="T51" fmla="*/ 267 h 481"/>
                <a:gd name="T52" fmla="*/ 180 w 902"/>
                <a:gd name="T53" fmla="*/ 271 h 481"/>
                <a:gd name="T54" fmla="*/ 9 w 902"/>
                <a:gd name="T55" fmla="*/ 302 h 481"/>
                <a:gd name="T56" fmla="*/ 1 w 902"/>
                <a:gd name="T57" fmla="*/ 309 h 481"/>
                <a:gd name="T58" fmla="*/ 1 w 902"/>
                <a:gd name="T59" fmla="*/ 321 h 481"/>
                <a:gd name="T60" fmla="*/ 9 w 902"/>
                <a:gd name="T61" fmla="*/ 330 h 481"/>
                <a:gd name="T62" fmla="*/ 180 w 902"/>
                <a:gd name="T63" fmla="*/ 361 h 481"/>
                <a:gd name="T64" fmla="*/ 6 w 902"/>
                <a:gd name="T65" fmla="*/ 363 h 481"/>
                <a:gd name="T66" fmla="*/ 0 w 902"/>
                <a:gd name="T67" fmla="*/ 372 h 481"/>
                <a:gd name="T68" fmla="*/ 2 w 902"/>
                <a:gd name="T69" fmla="*/ 384 h 481"/>
                <a:gd name="T70" fmla="*/ 12 w 902"/>
                <a:gd name="T71" fmla="*/ 391 h 481"/>
                <a:gd name="T72" fmla="*/ 15 w 902"/>
                <a:gd name="T73" fmla="*/ 421 h 481"/>
                <a:gd name="T74" fmla="*/ 4 w 902"/>
                <a:gd name="T75" fmla="*/ 425 h 481"/>
                <a:gd name="T76" fmla="*/ 0 w 902"/>
                <a:gd name="T77" fmla="*/ 436 h 481"/>
                <a:gd name="T78" fmla="*/ 4 w 902"/>
                <a:gd name="T79" fmla="*/ 446 h 481"/>
                <a:gd name="T80" fmla="*/ 15 w 902"/>
                <a:gd name="T81" fmla="*/ 451 h 481"/>
                <a:gd name="T82" fmla="*/ 181 w 902"/>
                <a:gd name="T83" fmla="*/ 472 h 481"/>
                <a:gd name="T84" fmla="*/ 190 w 902"/>
                <a:gd name="T85" fmla="*/ 480 h 481"/>
                <a:gd name="T86" fmla="*/ 469 w 902"/>
                <a:gd name="T87" fmla="*/ 481 h 481"/>
                <a:gd name="T88" fmla="*/ 479 w 902"/>
                <a:gd name="T89" fmla="*/ 474 h 481"/>
                <a:gd name="T90" fmla="*/ 481 w 902"/>
                <a:gd name="T91" fmla="*/ 451 h 481"/>
                <a:gd name="T92" fmla="*/ 896 w 902"/>
                <a:gd name="T93" fmla="*/ 297 h 481"/>
                <a:gd name="T94" fmla="*/ 902 w 902"/>
                <a:gd name="T95" fmla="*/ 288 h 481"/>
                <a:gd name="T96" fmla="*/ 900 w 902"/>
                <a:gd name="T97" fmla="*/ 277 h 481"/>
                <a:gd name="T98" fmla="*/ 890 w 902"/>
                <a:gd name="T99" fmla="*/ 271 h 481"/>
                <a:gd name="T100" fmla="*/ 878 w 902"/>
                <a:gd name="T101" fmla="*/ 273 h 481"/>
                <a:gd name="T102" fmla="*/ 661 w 902"/>
                <a:gd name="T103" fmla="*/ 376 h 481"/>
                <a:gd name="T104" fmla="*/ 898 w 902"/>
                <a:gd name="T105" fmla="*/ 220 h 481"/>
                <a:gd name="T106" fmla="*/ 902 w 902"/>
                <a:gd name="T107" fmla="*/ 211 h 481"/>
                <a:gd name="T108" fmla="*/ 898 w 902"/>
                <a:gd name="T109" fmla="*/ 200 h 481"/>
                <a:gd name="T110" fmla="*/ 887 w 902"/>
                <a:gd name="T111" fmla="*/ 196 h 481"/>
                <a:gd name="T112" fmla="*/ 657 w 902"/>
                <a:gd name="T113" fmla="*/ 346 h 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2" h="481">
                  <a:moveTo>
                    <a:pt x="451" y="451"/>
                  </a:moveTo>
                  <a:lnTo>
                    <a:pt x="210" y="451"/>
                  </a:lnTo>
                  <a:lnTo>
                    <a:pt x="210" y="173"/>
                  </a:lnTo>
                  <a:lnTo>
                    <a:pt x="425" y="30"/>
                  </a:lnTo>
                  <a:lnTo>
                    <a:pt x="642" y="30"/>
                  </a:lnTo>
                  <a:lnTo>
                    <a:pt x="457" y="153"/>
                  </a:lnTo>
                  <a:lnTo>
                    <a:pt x="455" y="155"/>
                  </a:lnTo>
                  <a:lnTo>
                    <a:pt x="453" y="158"/>
                  </a:lnTo>
                  <a:lnTo>
                    <a:pt x="451" y="161"/>
                  </a:lnTo>
                  <a:lnTo>
                    <a:pt x="451" y="165"/>
                  </a:lnTo>
                  <a:lnTo>
                    <a:pt x="451" y="451"/>
                  </a:lnTo>
                  <a:close/>
                  <a:moveTo>
                    <a:pt x="64" y="180"/>
                  </a:moveTo>
                  <a:lnTo>
                    <a:pt x="245" y="60"/>
                  </a:lnTo>
                  <a:lnTo>
                    <a:pt x="326" y="60"/>
                  </a:lnTo>
                  <a:lnTo>
                    <a:pt x="186" y="153"/>
                  </a:lnTo>
                  <a:lnTo>
                    <a:pt x="184" y="155"/>
                  </a:lnTo>
                  <a:lnTo>
                    <a:pt x="182" y="158"/>
                  </a:lnTo>
                  <a:lnTo>
                    <a:pt x="181" y="161"/>
                  </a:lnTo>
                  <a:lnTo>
                    <a:pt x="180" y="165"/>
                  </a:lnTo>
                  <a:lnTo>
                    <a:pt x="180" y="180"/>
                  </a:lnTo>
                  <a:lnTo>
                    <a:pt x="64" y="180"/>
                  </a:lnTo>
                  <a:close/>
                  <a:moveTo>
                    <a:pt x="838" y="60"/>
                  </a:moveTo>
                  <a:lnTo>
                    <a:pt x="657" y="180"/>
                  </a:lnTo>
                  <a:lnTo>
                    <a:pt x="481" y="180"/>
                  </a:lnTo>
                  <a:lnTo>
                    <a:pt x="481" y="173"/>
                  </a:lnTo>
                  <a:lnTo>
                    <a:pt x="651" y="60"/>
                  </a:lnTo>
                  <a:lnTo>
                    <a:pt x="838" y="60"/>
                  </a:lnTo>
                  <a:close/>
                  <a:moveTo>
                    <a:pt x="661" y="286"/>
                  </a:moveTo>
                  <a:lnTo>
                    <a:pt x="666" y="285"/>
                  </a:lnTo>
                  <a:lnTo>
                    <a:pt x="670" y="282"/>
                  </a:lnTo>
                  <a:lnTo>
                    <a:pt x="896" y="132"/>
                  </a:lnTo>
                  <a:lnTo>
                    <a:pt x="898" y="130"/>
                  </a:lnTo>
                  <a:lnTo>
                    <a:pt x="900" y="128"/>
                  </a:lnTo>
                  <a:lnTo>
                    <a:pt x="901" y="126"/>
                  </a:lnTo>
                  <a:lnTo>
                    <a:pt x="902" y="123"/>
                  </a:lnTo>
                  <a:lnTo>
                    <a:pt x="902" y="120"/>
                  </a:lnTo>
                  <a:lnTo>
                    <a:pt x="902" y="117"/>
                  </a:lnTo>
                  <a:lnTo>
                    <a:pt x="901" y="114"/>
                  </a:lnTo>
                  <a:lnTo>
                    <a:pt x="900" y="112"/>
                  </a:lnTo>
                  <a:lnTo>
                    <a:pt x="898" y="109"/>
                  </a:lnTo>
                  <a:lnTo>
                    <a:pt x="896" y="108"/>
                  </a:lnTo>
                  <a:lnTo>
                    <a:pt x="892" y="106"/>
                  </a:lnTo>
                  <a:lnTo>
                    <a:pt x="890" y="106"/>
                  </a:lnTo>
                  <a:lnTo>
                    <a:pt x="887" y="105"/>
                  </a:lnTo>
                  <a:lnTo>
                    <a:pt x="884" y="106"/>
                  </a:lnTo>
                  <a:lnTo>
                    <a:pt x="882" y="106"/>
                  </a:lnTo>
                  <a:lnTo>
                    <a:pt x="878" y="108"/>
                  </a:lnTo>
                  <a:lnTo>
                    <a:pt x="657" y="256"/>
                  </a:lnTo>
                  <a:lnTo>
                    <a:pt x="481" y="256"/>
                  </a:lnTo>
                  <a:lnTo>
                    <a:pt x="481" y="211"/>
                  </a:lnTo>
                  <a:lnTo>
                    <a:pt x="661" y="211"/>
                  </a:lnTo>
                  <a:lnTo>
                    <a:pt x="666" y="210"/>
                  </a:lnTo>
                  <a:lnTo>
                    <a:pt x="670" y="207"/>
                  </a:lnTo>
                  <a:lnTo>
                    <a:pt x="896" y="57"/>
                  </a:lnTo>
                  <a:lnTo>
                    <a:pt x="899" y="54"/>
                  </a:lnTo>
                  <a:lnTo>
                    <a:pt x="901" y="50"/>
                  </a:lnTo>
                  <a:lnTo>
                    <a:pt x="902" y="46"/>
                  </a:lnTo>
                  <a:lnTo>
                    <a:pt x="901" y="40"/>
                  </a:lnTo>
                  <a:lnTo>
                    <a:pt x="899" y="36"/>
                  </a:lnTo>
                  <a:lnTo>
                    <a:pt x="896" y="33"/>
                  </a:lnTo>
                  <a:lnTo>
                    <a:pt x="891" y="31"/>
                  </a:lnTo>
                  <a:lnTo>
                    <a:pt x="887" y="30"/>
                  </a:lnTo>
                  <a:lnTo>
                    <a:pt x="696" y="30"/>
                  </a:lnTo>
                  <a:lnTo>
                    <a:pt x="700" y="27"/>
                  </a:lnTo>
                  <a:lnTo>
                    <a:pt x="704" y="24"/>
                  </a:lnTo>
                  <a:lnTo>
                    <a:pt x="706" y="20"/>
                  </a:lnTo>
                  <a:lnTo>
                    <a:pt x="707" y="16"/>
                  </a:lnTo>
                  <a:lnTo>
                    <a:pt x="706" y="10"/>
                  </a:lnTo>
                  <a:lnTo>
                    <a:pt x="704" y="6"/>
                  </a:lnTo>
                  <a:lnTo>
                    <a:pt x="701" y="3"/>
                  </a:lnTo>
                  <a:lnTo>
                    <a:pt x="696" y="1"/>
                  </a:lnTo>
                  <a:lnTo>
                    <a:pt x="692" y="0"/>
                  </a:lnTo>
                  <a:lnTo>
                    <a:pt x="421" y="0"/>
                  </a:lnTo>
                  <a:lnTo>
                    <a:pt x="417" y="1"/>
                  </a:lnTo>
                  <a:lnTo>
                    <a:pt x="412" y="2"/>
                  </a:lnTo>
                  <a:lnTo>
                    <a:pt x="372" y="30"/>
                  </a:lnTo>
                  <a:lnTo>
                    <a:pt x="240" y="30"/>
                  </a:lnTo>
                  <a:lnTo>
                    <a:pt x="236" y="31"/>
                  </a:lnTo>
                  <a:lnTo>
                    <a:pt x="232" y="33"/>
                  </a:lnTo>
                  <a:lnTo>
                    <a:pt x="6" y="183"/>
                  </a:lnTo>
                  <a:lnTo>
                    <a:pt x="3" y="186"/>
                  </a:lnTo>
                  <a:lnTo>
                    <a:pt x="1" y="190"/>
                  </a:lnTo>
                  <a:lnTo>
                    <a:pt x="0" y="195"/>
                  </a:lnTo>
                  <a:lnTo>
                    <a:pt x="0" y="200"/>
                  </a:lnTo>
                  <a:lnTo>
                    <a:pt x="2" y="204"/>
                  </a:lnTo>
                  <a:lnTo>
                    <a:pt x="6" y="207"/>
                  </a:lnTo>
                  <a:lnTo>
                    <a:pt x="10" y="210"/>
                  </a:lnTo>
                  <a:lnTo>
                    <a:pt x="15" y="211"/>
                  </a:lnTo>
                  <a:lnTo>
                    <a:pt x="180" y="211"/>
                  </a:lnTo>
                  <a:lnTo>
                    <a:pt x="180" y="241"/>
                  </a:lnTo>
                  <a:lnTo>
                    <a:pt x="15" y="241"/>
                  </a:lnTo>
                  <a:lnTo>
                    <a:pt x="12" y="241"/>
                  </a:lnTo>
                  <a:lnTo>
                    <a:pt x="9" y="242"/>
                  </a:lnTo>
                  <a:lnTo>
                    <a:pt x="6" y="243"/>
                  </a:lnTo>
                  <a:lnTo>
                    <a:pt x="4" y="245"/>
                  </a:lnTo>
                  <a:lnTo>
                    <a:pt x="2" y="247"/>
                  </a:lnTo>
                  <a:lnTo>
                    <a:pt x="1" y="249"/>
                  </a:lnTo>
                  <a:lnTo>
                    <a:pt x="0" y="252"/>
                  </a:lnTo>
                  <a:lnTo>
                    <a:pt x="0" y="256"/>
                  </a:lnTo>
                  <a:lnTo>
                    <a:pt x="0" y="258"/>
                  </a:lnTo>
                  <a:lnTo>
                    <a:pt x="1" y="261"/>
                  </a:lnTo>
                  <a:lnTo>
                    <a:pt x="2" y="263"/>
                  </a:lnTo>
                  <a:lnTo>
                    <a:pt x="4" y="266"/>
                  </a:lnTo>
                  <a:lnTo>
                    <a:pt x="6" y="267"/>
                  </a:lnTo>
                  <a:lnTo>
                    <a:pt x="9" y="270"/>
                  </a:lnTo>
                  <a:lnTo>
                    <a:pt x="12" y="270"/>
                  </a:lnTo>
                  <a:lnTo>
                    <a:pt x="15" y="271"/>
                  </a:lnTo>
                  <a:lnTo>
                    <a:pt x="180" y="271"/>
                  </a:lnTo>
                  <a:lnTo>
                    <a:pt x="180" y="301"/>
                  </a:lnTo>
                  <a:lnTo>
                    <a:pt x="15" y="301"/>
                  </a:lnTo>
                  <a:lnTo>
                    <a:pt x="12" y="301"/>
                  </a:lnTo>
                  <a:lnTo>
                    <a:pt x="9" y="302"/>
                  </a:lnTo>
                  <a:lnTo>
                    <a:pt x="6" y="303"/>
                  </a:lnTo>
                  <a:lnTo>
                    <a:pt x="4" y="305"/>
                  </a:lnTo>
                  <a:lnTo>
                    <a:pt x="2" y="307"/>
                  </a:lnTo>
                  <a:lnTo>
                    <a:pt x="1" y="309"/>
                  </a:lnTo>
                  <a:lnTo>
                    <a:pt x="0" y="312"/>
                  </a:lnTo>
                  <a:lnTo>
                    <a:pt x="0" y="316"/>
                  </a:lnTo>
                  <a:lnTo>
                    <a:pt x="0" y="319"/>
                  </a:lnTo>
                  <a:lnTo>
                    <a:pt x="1" y="321"/>
                  </a:lnTo>
                  <a:lnTo>
                    <a:pt x="2" y="324"/>
                  </a:lnTo>
                  <a:lnTo>
                    <a:pt x="4" y="326"/>
                  </a:lnTo>
                  <a:lnTo>
                    <a:pt x="6" y="327"/>
                  </a:lnTo>
                  <a:lnTo>
                    <a:pt x="9" y="330"/>
                  </a:lnTo>
                  <a:lnTo>
                    <a:pt x="12" y="331"/>
                  </a:lnTo>
                  <a:lnTo>
                    <a:pt x="15" y="331"/>
                  </a:lnTo>
                  <a:lnTo>
                    <a:pt x="180" y="331"/>
                  </a:lnTo>
                  <a:lnTo>
                    <a:pt x="180" y="361"/>
                  </a:lnTo>
                  <a:lnTo>
                    <a:pt x="15" y="361"/>
                  </a:lnTo>
                  <a:lnTo>
                    <a:pt x="12" y="361"/>
                  </a:lnTo>
                  <a:lnTo>
                    <a:pt x="9" y="362"/>
                  </a:lnTo>
                  <a:lnTo>
                    <a:pt x="6" y="363"/>
                  </a:lnTo>
                  <a:lnTo>
                    <a:pt x="4" y="365"/>
                  </a:lnTo>
                  <a:lnTo>
                    <a:pt x="2" y="367"/>
                  </a:lnTo>
                  <a:lnTo>
                    <a:pt x="1" y="369"/>
                  </a:lnTo>
                  <a:lnTo>
                    <a:pt x="0" y="372"/>
                  </a:lnTo>
                  <a:lnTo>
                    <a:pt x="0" y="376"/>
                  </a:lnTo>
                  <a:lnTo>
                    <a:pt x="0" y="379"/>
                  </a:lnTo>
                  <a:lnTo>
                    <a:pt x="1" y="381"/>
                  </a:lnTo>
                  <a:lnTo>
                    <a:pt x="2" y="384"/>
                  </a:lnTo>
                  <a:lnTo>
                    <a:pt x="4" y="386"/>
                  </a:lnTo>
                  <a:lnTo>
                    <a:pt x="6" y="388"/>
                  </a:lnTo>
                  <a:lnTo>
                    <a:pt x="9" y="390"/>
                  </a:lnTo>
                  <a:lnTo>
                    <a:pt x="12" y="391"/>
                  </a:lnTo>
                  <a:lnTo>
                    <a:pt x="15" y="391"/>
                  </a:lnTo>
                  <a:lnTo>
                    <a:pt x="180" y="391"/>
                  </a:lnTo>
                  <a:lnTo>
                    <a:pt x="180" y="421"/>
                  </a:lnTo>
                  <a:lnTo>
                    <a:pt x="15" y="421"/>
                  </a:lnTo>
                  <a:lnTo>
                    <a:pt x="12" y="421"/>
                  </a:lnTo>
                  <a:lnTo>
                    <a:pt x="9" y="422"/>
                  </a:lnTo>
                  <a:lnTo>
                    <a:pt x="6" y="423"/>
                  </a:lnTo>
                  <a:lnTo>
                    <a:pt x="4" y="425"/>
                  </a:lnTo>
                  <a:lnTo>
                    <a:pt x="2" y="427"/>
                  </a:lnTo>
                  <a:lnTo>
                    <a:pt x="1" y="430"/>
                  </a:lnTo>
                  <a:lnTo>
                    <a:pt x="0" y="432"/>
                  </a:lnTo>
                  <a:lnTo>
                    <a:pt x="0" y="436"/>
                  </a:lnTo>
                  <a:lnTo>
                    <a:pt x="0" y="439"/>
                  </a:lnTo>
                  <a:lnTo>
                    <a:pt x="1" y="442"/>
                  </a:lnTo>
                  <a:lnTo>
                    <a:pt x="2" y="444"/>
                  </a:lnTo>
                  <a:lnTo>
                    <a:pt x="4" y="446"/>
                  </a:lnTo>
                  <a:lnTo>
                    <a:pt x="6" y="448"/>
                  </a:lnTo>
                  <a:lnTo>
                    <a:pt x="9" y="450"/>
                  </a:lnTo>
                  <a:lnTo>
                    <a:pt x="12" y="451"/>
                  </a:lnTo>
                  <a:lnTo>
                    <a:pt x="15" y="451"/>
                  </a:lnTo>
                  <a:lnTo>
                    <a:pt x="180" y="451"/>
                  </a:lnTo>
                  <a:lnTo>
                    <a:pt x="180" y="466"/>
                  </a:lnTo>
                  <a:lnTo>
                    <a:pt x="181" y="469"/>
                  </a:lnTo>
                  <a:lnTo>
                    <a:pt x="181" y="472"/>
                  </a:lnTo>
                  <a:lnTo>
                    <a:pt x="183" y="474"/>
                  </a:lnTo>
                  <a:lnTo>
                    <a:pt x="184" y="476"/>
                  </a:lnTo>
                  <a:lnTo>
                    <a:pt x="187" y="478"/>
                  </a:lnTo>
                  <a:lnTo>
                    <a:pt x="190" y="480"/>
                  </a:lnTo>
                  <a:lnTo>
                    <a:pt x="193" y="481"/>
                  </a:lnTo>
                  <a:lnTo>
                    <a:pt x="195" y="481"/>
                  </a:lnTo>
                  <a:lnTo>
                    <a:pt x="466" y="481"/>
                  </a:lnTo>
                  <a:lnTo>
                    <a:pt x="469" y="481"/>
                  </a:lnTo>
                  <a:lnTo>
                    <a:pt x="471" y="480"/>
                  </a:lnTo>
                  <a:lnTo>
                    <a:pt x="475" y="478"/>
                  </a:lnTo>
                  <a:lnTo>
                    <a:pt x="477" y="476"/>
                  </a:lnTo>
                  <a:lnTo>
                    <a:pt x="479" y="474"/>
                  </a:lnTo>
                  <a:lnTo>
                    <a:pt x="480" y="472"/>
                  </a:lnTo>
                  <a:lnTo>
                    <a:pt x="481" y="469"/>
                  </a:lnTo>
                  <a:lnTo>
                    <a:pt x="481" y="466"/>
                  </a:lnTo>
                  <a:lnTo>
                    <a:pt x="481" y="451"/>
                  </a:lnTo>
                  <a:lnTo>
                    <a:pt x="661" y="451"/>
                  </a:lnTo>
                  <a:lnTo>
                    <a:pt x="666" y="450"/>
                  </a:lnTo>
                  <a:lnTo>
                    <a:pt x="670" y="448"/>
                  </a:lnTo>
                  <a:lnTo>
                    <a:pt x="896" y="297"/>
                  </a:lnTo>
                  <a:lnTo>
                    <a:pt x="898" y="296"/>
                  </a:lnTo>
                  <a:lnTo>
                    <a:pt x="900" y="293"/>
                  </a:lnTo>
                  <a:lnTo>
                    <a:pt x="901" y="291"/>
                  </a:lnTo>
                  <a:lnTo>
                    <a:pt x="902" y="288"/>
                  </a:lnTo>
                  <a:lnTo>
                    <a:pt x="902" y="286"/>
                  </a:lnTo>
                  <a:lnTo>
                    <a:pt x="902" y="282"/>
                  </a:lnTo>
                  <a:lnTo>
                    <a:pt x="901" y="279"/>
                  </a:lnTo>
                  <a:lnTo>
                    <a:pt x="900" y="277"/>
                  </a:lnTo>
                  <a:lnTo>
                    <a:pt x="898" y="275"/>
                  </a:lnTo>
                  <a:lnTo>
                    <a:pt x="896" y="273"/>
                  </a:lnTo>
                  <a:lnTo>
                    <a:pt x="892" y="272"/>
                  </a:lnTo>
                  <a:lnTo>
                    <a:pt x="890" y="271"/>
                  </a:lnTo>
                  <a:lnTo>
                    <a:pt x="887" y="271"/>
                  </a:lnTo>
                  <a:lnTo>
                    <a:pt x="884" y="271"/>
                  </a:lnTo>
                  <a:lnTo>
                    <a:pt x="882" y="272"/>
                  </a:lnTo>
                  <a:lnTo>
                    <a:pt x="878" y="273"/>
                  </a:lnTo>
                  <a:lnTo>
                    <a:pt x="657" y="421"/>
                  </a:lnTo>
                  <a:lnTo>
                    <a:pt x="481" y="421"/>
                  </a:lnTo>
                  <a:lnTo>
                    <a:pt x="481" y="376"/>
                  </a:lnTo>
                  <a:lnTo>
                    <a:pt x="661" y="376"/>
                  </a:lnTo>
                  <a:lnTo>
                    <a:pt x="666" y="375"/>
                  </a:lnTo>
                  <a:lnTo>
                    <a:pt x="670" y="373"/>
                  </a:lnTo>
                  <a:lnTo>
                    <a:pt x="896" y="222"/>
                  </a:lnTo>
                  <a:lnTo>
                    <a:pt x="898" y="220"/>
                  </a:lnTo>
                  <a:lnTo>
                    <a:pt x="900" y="218"/>
                  </a:lnTo>
                  <a:lnTo>
                    <a:pt x="901" y="216"/>
                  </a:lnTo>
                  <a:lnTo>
                    <a:pt x="902" y="213"/>
                  </a:lnTo>
                  <a:lnTo>
                    <a:pt x="902" y="211"/>
                  </a:lnTo>
                  <a:lnTo>
                    <a:pt x="902" y="207"/>
                  </a:lnTo>
                  <a:lnTo>
                    <a:pt x="901" y="204"/>
                  </a:lnTo>
                  <a:lnTo>
                    <a:pt x="900" y="202"/>
                  </a:lnTo>
                  <a:lnTo>
                    <a:pt x="898" y="200"/>
                  </a:lnTo>
                  <a:lnTo>
                    <a:pt x="896" y="198"/>
                  </a:lnTo>
                  <a:lnTo>
                    <a:pt x="892" y="197"/>
                  </a:lnTo>
                  <a:lnTo>
                    <a:pt x="890" y="196"/>
                  </a:lnTo>
                  <a:lnTo>
                    <a:pt x="887" y="196"/>
                  </a:lnTo>
                  <a:lnTo>
                    <a:pt x="884" y="196"/>
                  </a:lnTo>
                  <a:lnTo>
                    <a:pt x="882" y="197"/>
                  </a:lnTo>
                  <a:lnTo>
                    <a:pt x="878" y="198"/>
                  </a:lnTo>
                  <a:lnTo>
                    <a:pt x="657" y="346"/>
                  </a:lnTo>
                  <a:lnTo>
                    <a:pt x="481" y="346"/>
                  </a:lnTo>
                  <a:lnTo>
                    <a:pt x="481" y="286"/>
                  </a:lnTo>
                  <a:lnTo>
                    <a:pt x="661" y="286"/>
                  </a:lnTo>
                  <a:close/>
                </a:path>
              </a:pathLst>
            </a:custGeom>
            <a:grpFill/>
            <a:ln w="9525">
              <a:solidFill>
                <a:srgbClr val="2A9B18"/>
              </a:solidFill>
              <a:round/>
              <a:headEnd/>
              <a:tailEnd/>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Calibri Light"/>
                <a:cs typeface="+mn-cs"/>
              </a:endParaRPr>
            </a:p>
          </p:txBody>
        </p:sp>
        <p:sp>
          <p:nvSpPr>
            <p:cNvPr id="93" name="Freeform 174">
              <a:extLst>
                <a:ext uri="{FF2B5EF4-FFF2-40B4-BE49-F238E27FC236}">
                  <a16:creationId xmlns:a16="http://schemas.microsoft.com/office/drawing/2014/main" id="{9EA470F1-E900-46CC-9E01-2C5F43E8EB32}"/>
                </a:ext>
              </a:extLst>
            </p:cNvPr>
            <p:cNvSpPr>
              <a:spLocks/>
            </p:cNvSpPr>
            <p:nvPr/>
          </p:nvSpPr>
          <p:spPr bwMode="auto">
            <a:xfrm>
              <a:off x="11687175" y="909638"/>
              <a:ext cx="38100" cy="85725"/>
            </a:xfrm>
            <a:custGeom>
              <a:avLst/>
              <a:gdLst>
                <a:gd name="T0" fmla="*/ 72 w 120"/>
                <a:gd name="T1" fmla="*/ 63 h 271"/>
                <a:gd name="T2" fmla="*/ 85 w 120"/>
                <a:gd name="T3" fmla="*/ 74 h 271"/>
                <a:gd name="T4" fmla="*/ 90 w 120"/>
                <a:gd name="T5" fmla="*/ 91 h 271"/>
                <a:gd name="T6" fmla="*/ 92 w 120"/>
                <a:gd name="T7" fmla="*/ 98 h 271"/>
                <a:gd name="T8" fmla="*/ 99 w 120"/>
                <a:gd name="T9" fmla="*/ 105 h 271"/>
                <a:gd name="T10" fmla="*/ 108 w 120"/>
                <a:gd name="T11" fmla="*/ 105 h 271"/>
                <a:gd name="T12" fmla="*/ 116 w 120"/>
                <a:gd name="T13" fmla="*/ 101 h 271"/>
                <a:gd name="T14" fmla="*/ 120 w 120"/>
                <a:gd name="T15" fmla="*/ 93 h 271"/>
                <a:gd name="T16" fmla="*/ 117 w 120"/>
                <a:gd name="T17" fmla="*/ 70 h 271"/>
                <a:gd name="T18" fmla="*/ 101 w 120"/>
                <a:gd name="T19" fmla="*/ 46 h 271"/>
                <a:gd name="T20" fmla="*/ 75 w 120"/>
                <a:gd name="T21" fmla="*/ 32 h 271"/>
                <a:gd name="T22" fmla="*/ 74 w 120"/>
                <a:gd name="T23" fmla="*/ 9 h 271"/>
                <a:gd name="T24" fmla="*/ 68 w 120"/>
                <a:gd name="T25" fmla="*/ 3 h 271"/>
                <a:gd name="T26" fmla="*/ 60 w 120"/>
                <a:gd name="T27" fmla="*/ 0 h 271"/>
                <a:gd name="T28" fmla="*/ 51 w 120"/>
                <a:gd name="T29" fmla="*/ 3 h 271"/>
                <a:gd name="T30" fmla="*/ 46 w 120"/>
                <a:gd name="T31" fmla="*/ 9 h 271"/>
                <a:gd name="T32" fmla="*/ 45 w 120"/>
                <a:gd name="T33" fmla="*/ 32 h 271"/>
                <a:gd name="T34" fmla="*/ 19 w 120"/>
                <a:gd name="T35" fmla="*/ 46 h 271"/>
                <a:gd name="T36" fmla="*/ 3 w 120"/>
                <a:gd name="T37" fmla="*/ 70 h 271"/>
                <a:gd name="T38" fmla="*/ 0 w 120"/>
                <a:gd name="T39" fmla="*/ 96 h 271"/>
                <a:gd name="T40" fmla="*/ 4 w 120"/>
                <a:gd name="T41" fmla="*/ 113 h 271"/>
                <a:gd name="T42" fmla="*/ 13 w 120"/>
                <a:gd name="T43" fmla="*/ 128 h 271"/>
                <a:gd name="T44" fmla="*/ 26 w 120"/>
                <a:gd name="T45" fmla="*/ 140 h 271"/>
                <a:gd name="T46" fmla="*/ 42 w 120"/>
                <a:gd name="T47" fmla="*/ 147 h 271"/>
                <a:gd name="T48" fmla="*/ 60 w 120"/>
                <a:gd name="T49" fmla="*/ 151 h 271"/>
                <a:gd name="T50" fmla="*/ 76 w 120"/>
                <a:gd name="T51" fmla="*/ 156 h 271"/>
                <a:gd name="T52" fmla="*/ 88 w 120"/>
                <a:gd name="T53" fmla="*/ 169 h 271"/>
                <a:gd name="T54" fmla="*/ 89 w 120"/>
                <a:gd name="T55" fmla="*/ 186 h 271"/>
                <a:gd name="T56" fmla="*/ 80 w 120"/>
                <a:gd name="T57" fmla="*/ 202 h 271"/>
                <a:gd name="T58" fmla="*/ 65 w 120"/>
                <a:gd name="T59" fmla="*/ 210 h 271"/>
                <a:gd name="T60" fmla="*/ 60 w 120"/>
                <a:gd name="T61" fmla="*/ 211 h 271"/>
                <a:gd name="T62" fmla="*/ 48 w 120"/>
                <a:gd name="T63" fmla="*/ 208 h 271"/>
                <a:gd name="T64" fmla="*/ 34 w 120"/>
                <a:gd name="T65" fmla="*/ 198 h 271"/>
                <a:gd name="T66" fmla="*/ 30 w 120"/>
                <a:gd name="T67" fmla="*/ 181 h 271"/>
                <a:gd name="T68" fmla="*/ 27 w 120"/>
                <a:gd name="T69" fmla="*/ 172 h 271"/>
                <a:gd name="T70" fmla="*/ 20 w 120"/>
                <a:gd name="T71" fmla="*/ 167 h 271"/>
                <a:gd name="T72" fmla="*/ 12 w 120"/>
                <a:gd name="T73" fmla="*/ 166 h 271"/>
                <a:gd name="T74" fmla="*/ 4 w 120"/>
                <a:gd name="T75" fmla="*/ 170 h 271"/>
                <a:gd name="T76" fmla="*/ 0 w 120"/>
                <a:gd name="T77" fmla="*/ 177 h 271"/>
                <a:gd name="T78" fmla="*/ 3 w 120"/>
                <a:gd name="T79" fmla="*/ 200 h 271"/>
                <a:gd name="T80" fmla="*/ 19 w 120"/>
                <a:gd name="T81" fmla="*/ 225 h 271"/>
                <a:gd name="T82" fmla="*/ 45 w 120"/>
                <a:gd name="T83" fmla="*/ 238 h 271"/>
                <a:gd name="T84" fmla="*/ 46 w 120"/>
                <a:gd name="T85" fmla="*/ 261 h 271"/>
                <a:gd name="T86" fmla="*/ 51 w 120"/>
                <a:gd name="T87" fmla="*/ 268 h 271"/>
                <a:gd name="T88" fmla="*/ 60 w 120"/>
                <a:gd name="T89" fmla="*/ 271 h 271"/>
                <a:gd name="T90" fmla="*/ 68 w 120"/>
                <a:gd name="T91" fmla="*/ 268 h 271"/>
                <a:gd name="T92" fmla="*/ 74 w 120"/>
                <a:gd name="T93" fmla="*/ 261 h 271"/>
                <a:gd name="T94" fmla="*/ 75 w 120"/>
                <a:gd name="T95" fmla="*/ 238 h 271"/>
                <a:gd name="T96" fmla="*/ 101 w 120"/>
                <a:gd name="T97" fmla="*/ 225 h 271"/>
                <a:gd name="T98" fmla="*/ 117 w 120"/>
                <a:gd name="T99" fmla="*/ 200 h 271"/>
                <a:gd name="T100" fmla="*/ 120 w 120"/>
                <a:gd name="T101" fmla="*/ 174 h 271"/>
                <a:gd name="T102" fmla="*/ 115 w 120"/>
                <a:gd name="T103" fmla="*/ 157 h 271"/>
                <a:gd name="T104" fmla="*/ 106 w 120"/>
                <a:gd name="T105" fmla="*/ 142 h 271"/>
                <a:gd name="T106" fmla="*/ 93 w 120"/>
                <a:gd name="T107" fmla="*/ 130 h 271"/>
                <a:gd name="T108" fmla="*/ 77 w 120"/>
                <a:gd name="T109" fmla="*/ 123 h 271"/>
                <a:gd name="T110" fmla="*/ 60 w 120"/>
                <a:gd name="T111" fmla="*/ 121 h 271"/>
                <a:gd name="T112" fmla="*/ 43 w 120"/>
                <a:gd name="T113" fmla="*/ 115 h 271"/>
                <a:gd name="T114" fmla="*/ 32 w 120"/>
                <a:gd name="T115" fmla="*/ 102 h 271"/>
                <a:gd name="T116" fmla="*/ 30 w 120"/>
                <a:gd name="T117" fmla="*/ 84 h 271"/>
                <a:gd name="T118" fmla="*/ 39 w 120"/>
                <a:gd name="T119" fmla="*/ 69 h 271"/>
                <a:gd name="T120" fmla="*/ 54 w 120"/>
                <a:gd name="T121" fmla="*/ 61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20" h="271">
                  <a:moveTo>
                    <a:pt x="60" y="61"/>
                  </a:moveTo>
                  <a:lnTo>
                    <a:pt x="65" y="61"/>
                  </a:lnTo>
                  <a:lnTo>
                    <a:pt x="72" y="63"/>
                  </a:lnTo>
                  <a:lnTo>
                    <a:pt x="76" y="65"/>
                  </a:lnTo>
                  <a:lnTo>
                    <a:pt x="80" y="69"/>
                  </a:lnTo>
                  <a:lnTo>
                    <a:pt x="85" y="74"/>
                  </a:lnTo>
                  <a:lnTo>
                    <a:pt x="88" y="79"/>
                  </a:lnTo>
                  <a:lnTo>
                    <a:pt x="89" y="84"/>
                  </a:lnTo>
                  <a:lnTo>
                    <a:pt x="90" y="91"/>
                  </a:lnTo>
                  <a:lnTo>
                    <a:pt x="90" y="93"/>
                  </a:lnTo>
                  <a:lnTo>
                    <a:pt x="91" y="96"/>
                  </a:lnTo>
                  <a:lnTo>
                    <a:pt x="92" y="98"/>
                  </a:lnTo>
                  <a:lnTo>
                    <a:pt x="94" y="101"/>
                  </a:lnTo>
                  <a:lnTo>
                    <a:pt x="96" y="102"/>
                  </a:lnTo>
                  <a:lnTo>
                    <a:pt x="99" y="105"/>
                  </a:lnTo>
                  <a:lnTo>
                    <a:pt x="102" y="105"/>
                  </a:lnTo>
                  <a:lnTo>
                    <a:pt x="105" y="106"/>
                  </a:lnTo>
                  <a:lnTo>
                    <a:pt x="108" y="105"/>
                  </a:lnTo>
                  <a:lnTo>
                    <a:pt x="110" y="105"/>
                  </a:lnTo>
                  <a:lnTo>
                    <a:pt x="114" y="102"/>
                  </a:lnTo>
                  <a:lnTo>
                    <a:pt x="116" y="101"/>
                  </a:lnTo>
                  <a:lnTo>
                    <a:pt x="117" y="98"/>
                  </a:lnTo>
                  <a:lnTo>
                    <a:pt x="119" y="96"/>
                  </a:lnTo>
                  <a:lnTo>
                    <a:pt x="120" y="93"/>
                  </a:lnTo>
                  <a:lnTo>
                    <a:pt x="120" y="91"/>
                  </a:lnTo>
                  <a:lnTo>
                    <a:pt x="119" y="80"/>
                  </a:lnTo>
                  <a:lnTo>
                    <a:pt x="117" y="70"/>
                  </a:lnTo>
                  <a:lnTo>
                    <a:pt x="113" y="62"/>
                  </a:lnTo>
                  <a:lnTo>
                    <a:pt x="107" y="53"/>
                  </a:lnTo>
                  <a:lnTo>
                    <a:pt x="101" y="46"/>
                  </a:lnTo>
                  <a:lnTo>
                    <a:pt x="92" y="40"/>
                  </a:lnTo>
                  <a:lnTo>
                    <a:pt x="84" y="36"/>
                  </a:lnTo>
                  <a:lnTo>
                    <a:pt x="75" y="32"/>
                  </a:lnTo>
                  <a:lnTo>
                    <a:pt x="75" y="15"/>
                  </a:lnTo>
                  <a:lnTo>
                    <a:pt x="74" y="12"/>
                  </a:lnTo>
                  <a:lnTo>
                    <a:pt x="74" y="9"/>
                  </a:lnTo>
                  <a:lnTo>
                    <a:pt x="72" y="7"/>
                  </a:lnTo>
                  <a:lnTo>
                    <a:pt x="71" y="5"/>
                  </a:lnTo>
                  <a:lnTo>
                    <a:pt x="68" y="3"/>
                  </a:lnTo>
                  <a:lnTo>
                    <a:pt x="65" y="2"/>
                  </a:lnTo>
                  <a:lnTo>
                    <a:pt x="62" y="1"/>
                  </a:lnTo>
                  <a:lnTo>
                    <a:pt x="60" y="0"/>
                  </a:lnTo>
                  <a:lnTo>
                    <a:pt x="57" y="1"/>
                  </a:lnTo>
                  <a:lnTo>
                    <a:pt x="54" y="1"/>
                  </a:lnTo>
                  <a:lnTo>
                    <a:pt x="51" y="3"/>
                  </a:lnTo>
                  <a:lnTo>
                    <a:pt x="49" y="5"/>
                  </a:lnTo>
                  <a:lnTo>
                    <a:pt x="47" y="7"/>
                  </a:lnTo>
                  <a:lnTo>
                    <a:pt x="46" y="9"/>
                  </a:lnTo>
                  <a:lnTo>
                    <a:pt x="45" y="12"/>
                  </a:lnTo>
                  <a:lnTo>
                    <a:pt x="45" y="15"/>
                  </a:lnTo>
                  <a:lnTo>
                    <a:pt x="45" y="32"/>
                  </a:lnTo>
                  <a:lnTo>
                    <a:pt x="35" y="35"/>
                  </a:lnTo>
                  <a:lnTo>
                    <a:pt x="27" y="40"/>
                  </a:lnTo>
                  <a:lnTo>
                    <a:pt x="19" y="46"/>
                  </a:lnTo>
                  <a:lnTo>
                    <a:pt x="13" y="53"/>
                  </a:lnTo>
                  <a:lnTo>
                    <a:pt x="6" y="62"/>
                  </a:lnTo>
                  <a:lnTo>
                    <a:pt x="3" y="70"/>
                  </a:lnTo>
                  <a:lnTo>
                    <a:pt x="0" y="80"/>
                  </a:lnTo>
                  <a:lnTo>
                    <a:pt x="0" y="91"/>
                  </a:lnTo>
                  <a:lnTo>
                    <a:pt x="0" y="96"/>
                  </a:lnTo>
                  <a:lnTo>
                    <a:pt x="1" y="102"/>
                  </a:lnTo>
                  <a:lnTo>
                    <a:pt x="2" y="108"/>
                  </a:lnTo>
                  <a:lnTo>
                    <a:pt x="4" y="113"/>
                  </a:lnTo>
                  <a:lnTo>
                    <a:pt x="6" y="119"/>
                  </a:lnTo>
                  <a:lnTo>
                    <a:pt x="10" y="124"/>
                  </a:lnTo>
                  <a:lnTo>
                    <a:pt x="13" y="128"/>
                  </a:lnTo>
                  <a:lnTo>
                    <a:pt x="17" y="132"/>
                  </a:lnTo>
                  <a:lnTo>
                    <a:pt x="21" y="137"/>
                  </a:lnTo>
                  <a:lnTo>
                    <a:pt x="26" y="140"/>
                  </a:lnTo>
                  <a:lnTo>
                    <a:pt x="31" y="143"/>
                  </a:lnTo>
                  <a:lnTo>
                    <a:pt x="36" y="145"/>
                  </a:lnTo>
                  <a:lnTo>
                    <a:pt x="42" y="147"/>
                  </a:lnTo>
                  <a:lnTo>
                    <a:pt x="47" y="150"/>
                  </a:lnTo>
                  <a:lnTo>
                    <a:pt x="54" y="151"/>
                  </a:lnTo>
                  <a:lnTo>
                    <a:pt x="60" y="151"/>
                  </a:lnTo>
                  <a:lnTo>
                    <a:pt x="65" y="151"/>
                  </a:lnTo>
                  <a:lnTo>
                    <a:pt x="72" y="153"/>
                  </a:lnTo>
                  <a:lnTo>
                    <a:pt x="76" y="156"/>
                  </a:lnTo>
                  <a:lnTo>
                    <a:pt x="80" y="159"/>
                  </a:lnTo>
                  <a:lnTo>
                    <a:pt x="85" y="163"/>
                  </a:lnTo>
                  <a:lnTo>
                    <a:pt x="88" y="169"/>
                  </a:lnTo>
                  <a:lnTo>
                    <a:pt x="89" y="174"/>
                  </a:lnTo>
                  <a:lnTo>
                    <a:pt x="90" y="181"/>
                  </a:lnTo>
                  <a:lnTo>
                    <a:pt x="89" y="186"/>
                  </a:lnTo>
                  <a:lnTo>
                    <a:pt x="88" y="192"/>
                  </a:lnTo>
                  <a:lnTo>
                    <a:pt x="85" y="198"/>
                  </a:lnTo>
                  <a:lnTo>
                    <a:pt x="80" y="202"/>
                  </a:lnTo>
                  <a:lnTo>
                    <a:pt x="76" y="205"/>
                  </a:lnTo>
                  <a:lnTo>
                    <a:pt x="72" y="208"/>
                  </a:lnTo>
                  <a:lnTo>
                    <a:pt x="65" y="210"/>
                  </a:lnTo>
                  <a:lnTo>
                    <a:pt x="60" y="211"/>
                  </a:lnTo>
                  <a:lnTo>
                    <a:pt x="60" y="211"/>
                  </a:lnTo>
                  <a:lnTo>
                    <a:pt x="60" y="211"/>
                  </a:lnTo>
                  <a:lnTo>
                    <a:pt x="60" y="211"/>
                  </a:lnTo>
                  <a:lnTo>
                    <a:pt x="54" y="210"/>
                  </a:lnTo>
                  <a:lnTo>
                    <a:pt x="48" y="208"/>
                  </a:lnTo>
                  <a:lnTo>
                    <a:pt x="43" y="205"/>
                  </a:lnTo>
                  <a:lnTo>
                    <a:pt x="39" y="202"/>
                  </a:lnTo>
                  <a:lnTo>
                    <a:pt x="34" y="198"/>
                  </a:lnTo>
                  <a:lnTo>
                    <a:pt x="32" y="192"/>
                  </a:lnTo>
                  <a:lnTo>
                    <a:pt x="30" y="187"/>
                  </a:lnTo>
                  <a:lnTo>
                    <a:pt x="30" y="181"/>
                  </a:lnTo>
                  <a:lnTo>
                    <a:pt x="29" y="177"/>
                  </a:lnTo>
                  <a:lnTo>
                    <a:pt x="28" y="174"/>
                  </a:lnTo>
                  <a:lnTo>
                    <a:pt x="27" y="172"/>
                  </a:lnTo>
                  <a:lnTo>
                    <a:pt x="25" y="170"/>
                  </a:lnTo>
                  <a:lnTo>
                    <a:pt x="23" y="168"/>
                  </a:lnTo>
                  <a:lnTo>
                    <a:pt x="20" y="167"/>
                  </a:lnTo>
                  <a:lnTo>
                    <a:pt x="17" y="166"/>
                  </a:lnTo>
                  <a:lnTo>
                    <a:pt x="15" y="166"/>
                  </a:lnTo>
                  <a:lnTo>
                    <a:pt x="12" y="166"/>
                  </a:lnTo>
                  <a:lnTo>
                    <a:pt x="9" y="167"/>
                  </a:lnTo>
                  <a:lnTo>
                    <a:pt x="6" y="168"/>
                  </a:lnTo>
                  <a:lnTo>
                    <a:pt x="4" y="170"/>
                  </a:lnTo>
                  <a:lnTo>
                    <a:pt x="2" y="172"/>
                  </a:lnTo>
                  <a:lnTo>
                    <a:pt x="1" y="174"/>
                  </a:lnTo>
                  <a:lnTo>
                    <a:pt x="0" y="177"/>
                  </a:lnTo>
                  <a:lnTo>
                    <a:pt x="0" y="181"/>
                  </a:lnTo>
                  <a:lnTo>
                    <a:pt x="0" y="190"/>
                  </a:lnTo>
                  <a:lnTo>
                    <a:pt x="3" y="200"/>
                  </a:lnTo>
                  <a:lnTo>
                    <a:pt x="6" y="210"/>
                  </a:lnTo>
                  <a:lnTo>
                    <a:pt x="13" y="217"/>
                  </a:lnTo>
                  <a:lnTo>
                    <a:pt x="19" y="225"/>
                  </a:lnTo>
                  <a:lnTo>
                    <a:pt x="27" y="231"/>
                  </a:lnTo>
                  <a:lnTo>
                    <a:pt x="35" y="235"/>
                  </a:lnTo>
                  <a:lnTo>
                    <a:pt x="45" y="238"/>
                  </a:lnTo>
                  <a:lnTo>
                    <a:pt x="45" y="256"/>
                  </a:lnTo>
                  <a:lnTo>
                    <a:pt x="45" y="259"/>
                  </a:lnTo>
                  <a:lnTo>
                    <a:pt x="46" y="261"/>
                  </a:lnTo>
                  <a:lnTo>
                    <a:pt x="47" y="264"/>
                  </a:lnTo>
                  <a:lnTo>
                    <a:pt x="49" y="266"/>
                  </a:lnTo>
                  <a:lnTo>
                    <a:pt x="51" y="268"/>
                  </a:lnTo>
                  <a:lnTo>
                    <a:pt x="54" y="270"/>
                  </a:lnTo>
                  <a:lnTo>
                    <a:pt x="57" y="271"/>
                  </a:lnTo>
                  <a:lnTo>
                    <a:pt x="60" y="271"/>
                  </a:lnTo>
                  <a:lnTo>
                    <a:pt x="62" y="271"/>
                  </a:lnTo>
                  <a:lnTo>
                    <a:pt x="65" y="270"/>
                  </a:lnTo>
                  <a:lnTo>
                    <a:pt x="68" y="268"/>
                  </a:lnTo>
                  <a:lnTo>
                    <a:pt x="71" y="266"/>
                  </a:lnTo>
                  <a:lnTo>
                    <a:pt x="72" y="264"/>
                  </a:lnTo>
                  <a:lnTo>
                    <a:pt x="74" y="261"/>
                  </a:lnTo>
                  <a:lnTo>
                    <a:pt x="74" y="259"/>
                  </a:lnTo>
                  <a:lnTo>
                    <a:pt x="75" y="256"/>
                  </a:lnTo>
                  <a:lnTo>
                    <a:pt x="75" y="238"/>
                  </a:lnTo>
                  <a:lnTo>
                    <a:pt x="84" y="235"/>
                  </a:lnTo>
                  <a:lnTo>
                    <a:pt x="92" y="231"/>
                  </a:lnTo>
                  <a:lnTo>
                    <a:pt x="101" y="225"/>
                  </a:lnTo>
                  <a:lnTo>
                    <a:pt x="107" y="217"/>
                  </a:lnTo>
                  <a:lnTo>
                    <a:pt x="113" y="210"/>
                  </a:lnTo>
                  <a:lnTo>
                    <a:pt x="117" y="200"/>
                  </a:lnTo>
                  <a:lnTo>
                    <a:pt x="119" y="190"/>
                  </a:lnTo>
                  <a:lnTo>
                    <a:pt x="120" y="181"/>
                  </a:lnTo>
                  <a:lnTo>
                    <a:pt x="120" y="174"/>
                  </a:lnTo>
                  <a:lnTo>
                    <a:pt x="119" y="169"/>
                  </a:lnTo>
                  <a:lnTo>
                    <a:pt x="117" y="162"/>
                  </a:lnTo>
                  <a:lnTo>
                    <a:pt x="115" y="157"/>
                  </a:lnTo>
                  <a:lnTo>
                    <a:pt x="113" y="152"/>
                  </a:lnTo>
                  <a:lnTo>
                    <a:pt x="109" y="146"/>
                  </a:lnTo>
                  <a:lnTo>
                    <a:pt x="106" y="142"/>
                  </a:lnTo>
                  <a:lnTo>
                    <a:pt x="102" y="138"/>
                  </a:lnTo>
                  <a:lnTo>
                    <a:pt x="98" y="135"/>
                  </a:lnTo>
                  <a:lnTo>
                    <a:pt x="93" y="130"/>
                  </a:lnTo>
                  <a:lnTo>
                    <a:pt x="88" y="128"/>
                  </a:lnTo>
                  <a:lnTo>
                    <a:pt x="83" y="125"/>
                  </a:lnTo>
                  <a:lnTo>
                    <a:pt x="77" y="123"/>
                  </a:lnTo>
                  <a:lnTo>
                    <a:pt x="72" y="122"/>
                  </a:lnTo>
                  <a:lnTo>
                    <a:pt x="65" y="121"/>
                  </a:lnTo>
                  <a:lnTo>
                    <a:pt x="60" y="121"/>
                  </a:lnTo>
                  <a:lnTo>
                    <a:pt x="54" y="120"/>
                  </a:lnTo>
                  <a:lnTo>
                    <a:pt x="48" y="117"/>
                  </a:lnTo>
                  <a:lnTo>
                    <a:pt x="43" y="115"/>
                  </a:lnTo>
                  <a:lnTo>
                    <a:pt x="39" y="111"/>
                  </a:lnTo>
                  <a:lnTo>
                    <a:pt x="34" y="107"/>
                  </a:lnTo>
                  <a:lnTo>
                    <a:pt x="32" y="102"/>
                  </a:lnTo>
                  <a:lnTo>
                    <a:pt x="30" y="96"/>
                  </a:lnTo>
                  <a:lnTo>
                    <a:pt x="30" y="91"/>
                  </a:lnTo>
                  <a:lnTo>
                    <a:pt x="30" y="84"/>
                  </a:lnTo>
                  <a:lnTo>
                    <a:pt x="32" y="79"/>
                  </a:lnTo>
                  <a:lnTo>
                    <a:pt x="34" y="74"/>
                  </a:lnTo>
                  <a:lnTo>
                    <a:pt x="39" y="69"/>
                  </a:lnTo>
                  <a:lnTo>
                    <a:pt x="43" y="65"/>
                  </a:lnTo>
                  <a:lnTo>
                    <a:pt x="48" y="63"/>
                  </a:lnTo>
                  <a:lnTo>
                    <a:pt x="54" y="61"/>
                  </a:lnTo>
                  <a:lnTo>
                    <a:pt x="60" y="61"/>
                  </a:lnTo>
                  <a:close/>
                </a:path>
              </a:pathLst>
            </a:custGeom>
            <a:grpFill/>
            <a:ln w="9525">
              <a:solidFill>
                <a:srgbClr val="2A9B18"/>
              </a:solidFill>
              <a:round/>
              <a:headEnd/>
              <a:tailEnd/>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Calibri Light"/>
                <a:cs typeface="+mn-cs"/>
              </a:endParaRPr>
            </a:p>
          </p:txBody>
        </p:sp>
      </p:grpSp>
      <p:grpSp>
        <p:nvGrpSpPr>
          <p:cNvPr id="94" name="Group 93">
            <a:extLst>
              <a:ext uri="{FF2B5EF4-FFF2-40B4-BE49-F238E27FC236}">
                <a16:creationId xmlns:a16="http://schemas.microsoft.com/office/drawing/2014/main" id="{EA2FE42C-0DBE-477B-91C7-37CE4A5746B2}"/>
              </a:ext>
            </a:extLst>
          </p:cNvPr>
          <p:cNvGrpSpPr/>
          <p:nvPr/>
        </p:nvGrpSpPr>
        <p:grpSpPr>
          <a:xfrm>
            <a:off x="1690325" y="4403698"/>
            <a:ext cx="568261" cy="303073"/>
            <a:chOff x="11601450" y="862013"/>
            <a:chExt cx="285750" cy="152400"/>
          </a:xfrm>
          <a:solidFill>
            <a:srgbClr val="6CDE9D">
              <a:lumMod val="75000"/>
            </a:srgbClr>
          </a:solidFill>
        </p:grpSpPr>
        <p:sp>
          <p:nvSpPr>
            <p:cNvPr id="95" name="Freeform 173">
              <a:extLst>
                <a:ext uri="{FF2B5EF4-FFF2-40B4-BE49-F238E27FC236}">
                  <a16:creationId xmlns:a16="http://schemas.microsoft.com/office/drawing/2014/main" id="{5F88B168-A688-4BCB-9E25-5802AE6FE5BE}"/>
                </a:ext>
              </a:extLst>
            </p:cNvPr>
            <p:cNvSpPr>
              <a:spLocks noEditPoints="1"/>
            </p:cNvSpPr>
            <p:nvPr/>
          </p:nvSpPr>
          <p:spPr bwMode="auto">
            <a:xfrm>
              <a:off x="11601450" y="862013"/>
              <a:ext cx="285750" cy="152400"/>
            </a:xfrm>
            <a:custGeom>
              <a:avLst/>
              <a:gdLst>
                <a:gd name="T0" fmla="*/ 425 w 902"/>
                <a:gd name="T1" fmla="*/ 30 h 481"/>
                <a:gd name="T2" fmla="*/ 453 w 902"/>
                <a:gd name="T3" fmla="*/ 158 h 481"/>
                <a:gd name="T4" fmla="*/ 64 w 902"/>
                <a:gd name="T5" fmla="*/ 180 h 481"/>
                <a:gd name="T6" fmla="*/ 184 w 902"/>
                <a:gd name="T7" fmla="*/ 155 h 481"/>
                <a:gd name="T8" fmla="*/ 180 w 902"/>
                <a:gd name="T9" fmla="*/ 180 h 481"/>
                <a:gd name="T10" fmla="*/ 481 w 902"/>
                <a:gd name="T11" fmla="*/ 180 h 481"/>
                <a:gd name="T12" fmla="*/ 661 w 902"/>
                <a:gd name="T13" fmla="*/ 286 h 481"/>
                <a:gd name="T14" fmla="*/ 898 w 902"/>
                <a:gd name="T15" fmla="*/ 130 h 481"/>
                <a:gd name="T16" fmla="*/ 902 w 902"/>
                <a:gd name="T17" fmla="*/ 120 h 481"/>
                <a:gd name="T18" fmla="*/ 898 w 902"/>
                <a:gd name="T19" fmla="*/ 109 h 481"/>
                <a:gd name="T20" fmla="*/ 887 w 902"/>
                <a:gd name="T21" fmla="*/ 105 h 481"/>
                <a:gd name="T22" fmla="*/ 657 w 902"/>
                <a:gd name="T23" fmla="*/ 256 h 481"/>
                <a:gd name="T24" fmla="*/ 666 w 902"/>
                <a:gd name="T25" fmla="*/ 210 h 481"/>
                <a:gd name="T26" fmla="*/ 901 w 902"/>
                <a:gd name="T27" fmla="*/ 50 h 481"/>
                <a:gd name="T28" fmla="*/ 896 w 902"/>
                <a:gd name="T29" fmla="*/ 33 h 481"/>
                <a:gd name="T30" fmla="*/ 700 w 902"/>
                <a:gd name="T31" fmla="*/ 27 h 481"/>
                <a:gd name="T32" fmla="*/ 706 w 902"/>
                <a:gd name="T33" fmla="*/ 10 h 481"/>
                <a:gd name="T34" fmla="*/ 692 w 902"/>
                <a:gd name="T35" fmla="*/ 0 h 481"/>
                <a:gd name="T36" fmla="*/ 372 w 902"/>
                <a:gd name="T37" fmla="*/ 30 h 481"/>
                <a:gd name="T38" fmla="*/ 6 w 902"/>
                <a:gd name="T39" fmla="*/ 183 h 481"/>
                <a:gd name="T40" fmla="*/ 0 w 902"/>
                <a:gd name="T41" fmla="*/ 200 h 481"/>
                <a:gd name="T42" fmla="*/ 15 w 902"/>
                <a:gd name="T43" fmla="*/ 211 h 481"/>
                <a:gd name="T44" fmla="*/ 12 w 902"/>
                <a:gd name="T45" fmla="*/ 241 h 481"/>
                <a:gd name="T46" fmla="*/ 2 w 902"/>
                <a:gd name="T47" fmla="*/ 247 h 481"/>
                <a:gd name="T48" fmla="*/ 0 w 902"/>
                <a:gd name="T49" fmla="*/ 258 h 481"/>
                <a:gd name="T50" fmla="*/ 6 w 902"/>
                <a:gd name="T51" fmla="*/ 267 h 481"/>
                <a:gd name="T52" fmla="*/ 180 w 902"/>
                <a:gd name="T53" fmla="*/ 271 h 481"/>
                <a:gd name="T54" fmla="*/ 9 w 902"/>
                <a:gd name="T55" fmla="*/ 302 h 481"/>
                <a:gd name="T56" fmla="*/ 1 w 902"/>
                <a:gd name="T57" fmla="*/ 309 h 481"/>
                <a:gd name="T58" fmla="*/ 1 w 902"/>
                <a:gd name="T59" fmla="*/ 321 h 481"/>
                <a:gd name="T60" fmla="*/ 9 w 902"/>
                <a:gd name="T61" fmla="*/ 330 h 481"/>
                <a:gd name="T62" fmla="*/ 180 w 902"/>
                <a:gd name="T63" fmla="*/ 361 h 481"/>
                <a:gd name="T64" fmla="*/ 6 w 902"/>
                <a:gd name="T65" fmla="*/ 363 h 481"/>
                <a:gd name="T66" fmla="*/ 0 w 902"/>
                <a:gd name="T67" fmla="*/ 372 h 481"/>
                <a:gd name="T68" fmla="*/ 2 w 902"/>
                <a:gd name="T69" fmla="*/ 384 h 481"/>
                <a:gd name="T70" fmla="*/ 12 w 902"/>
                <a:gd name="T71" fmla="*/ 391 h 481"/>
                <a:gd name="T72" fmla="*/ 15 w 902"/>
                <a:gd name="T73" fmla="*/ 421 h 481"/>
                <a:gd name="T74" fmla="*/ 4 w 902"/>
                <a:gd name="T75" fmla="*/ 425 h 481"/>
                <a:gd name="T76" fmla="*/ 0 w 902"/>
                <a:gd name="T77" fmla="*/ 436 h 481"/>
                <a:gd name="T78" fmla="*/ 4 w 902"/>
                <a:gd name="T79" fmla="*/ 446 h 481"/>
                <a:gd name="T80" fmla="*/ 15 w 902"/>
                <a:gd name="T81" fmla="*/ 451 h 481"/>
                <a:gd name="T82" fmla="*/ 181 w 902"/>
                <a:gd name="T83" fmla="*/ 472 h 481"/>
                <a:gd name="T84" fmla="*/ 190 w 902"/>
                <a:gd name="T85" fmla="*/ 480 h 481"/>
                <a:gd name="T86" fmla="*/ 469 w 902"/>
                <a:gd name="T87" fmla="*/ 481 h 481"/>
                <a:gd name="T88" fmla="*/ 479 w 902"/>
                <a:gd name="T89" fmla="*/ 474 h 481"/>
                <a:gd name="T90" fmla="*/ 481 w 902"/>
                <a:gd name="T91" fmla="*/ 451 h 481"/>
                <a:gd name="T92" fmla="*/ 896 w 902"/>
                <a:gd name="T93" fmla="*/ 297 h 481"/>
                <a:gd name="T94" fmla="*/ 902 w 902"/>
                <a:gd name="T95" fmla="*/ 288 h 481"/>
                <a:gd name="T96" fmla="*/ 900 w 902"/>
                <a:gd name="T97" fmla="*/ 277 h 481"/>
                <a:gd name="T98" fmla="*/ 890 w 902"/>
                <a:gd name="T99" fmla="*/ 271 h 481"/>
                <a:gd name="T100" fmla="*/ 878 w 902"/>
                <a:gd name="T101" fmla="*/ 273 h 481"/>
                <a:gd name="T102" fmla="*/ 661 w 902"/>
                <a:gd name="T103" fmla="*/ 376 h 481"/>
                <a:gd name="T104" fmla="*/ 898 w 902"/>
                <a:gd name="T105" fmla="*/ 220 h 481"/>
                <a:gd name="T106" fmla="*/ 902 w 902"/>
                <a:gd name="T107" fmla="*/ 211 h 481"/>
                <a:gd name="T108" fmla="*/ 898 w 902"/>
                <a:gd name="T109" fmla="*/ 200 h 481"/>
                <a:gd name="T110" fmla="*/ 887 w 902"/>
                <a:gd name="T111" fmla="*/ 196 h 481"/>
                <a:gd name="T112" fmla="*/ 657 w 902"/>
                <a:gd name="T113" fmla="*/ 346 h 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2" h="481">
                  <a:moveTo>
                    <a:pt x="451" y="451"/>
                  </a:moveTo>
                  <a:lnTo>
                    <a:pt x="210" y="451"/>
                  </a:lnTo>
                  <a:lnTo>
                    <a:pt x="210" y="173"/>
                  </a:lnTo>
                  <a:lnTo>
                    <a:pt x="425" y="30"/>
                  </a:lnTo>
                  <a:lnTo>
                    <a:pt x="642" y="30"/>
                  </a:lnTo>
                  <a:lnTo>
                    <a:pt x="457" y="153"/>
                  </a:lnTo>
                  <a:lnTo>
                    <a:pt x="455" y="155"/>
                  </a:lnTo>
                  <a:lnTo>
                    <a:pt x="453" y="158"/>
                  </a:lnTo>
                  <a:lnTo>
                    <a:pt x="451" y="161"/>
                  </a:lnTo>
                  <a:lnTo>
                    <a:pt x="451" y="165"/>
                  </a:lnTo>
                  <a:lnTo>
                    <a:pt x="451" y="451"/>
                  </a:lnTo>
                  <a:close/>
                  <a:moveTo>
                    <a:pt x="64" y="180"/>
                  </a:moveTo>
                  <a:lnTo>
                    <a:pt x="245" y="60"/>
                  </a:lnTo>
                  <a:lnTo>
                    <a:pt x="326" y="60"/>
                  </a:lnTo>
                  <a:lnTo>
                    <a:pt x="186" y="153"/>
                  </a:lnTo>
                  <a:lnTo>
                    <a:pt x="184" y="155"/>
                  </a:lnTo>
                  <a:lnTo>
                    <a:pt x="182" y="158"/>
                  </a:lnTo>
                  <a:lnTo>
                    <a:pt x="181" y="161"/>
                  </a:lnTo>
                  <a:lnTo>
                    <a:pt x="180" y="165"/>
                  </a:lnTo>
                  <a:lnTo>
                    <a:pt x="180" y="180"/>
                  </a:lnTo>
                  <a:lnTo>
                    <a:pt x="64" y="180"/>
                  </a:lnTo>
                  <a:close/>
                  <a:moveTo>
                    <a:pt x="838" y="60"/>
                  </a:moveTo>
                  <a:lnTo>
                    <a:pt x="657" y="180"/>
                  </a:lnTo>
                  <a:lnTo>
                    <a:pt x="481" y="180"/>
                  </a:lnTo>
                  <a:lnTo>
                    <a:pt x="481" y="173"/>
                  </a:lnTo>
                  <a:lnTo>
                    <a:pt x="651" y="60"/>
                  </a:lnTo>
                  <a:lnTo>
                    <a:pt x="838" y="60"/>
                  </a:lnTo>
                  <a:close/>
                  <a:moveTo>
                    <a:pt x="661" y="286"/>
                  </a:moveTo>
                  <a:lnTo>
                    <a:pt x="666" y="285"/>
                  </a:lnTo>
                  <a:lnTo>
                    <a:pt x="670" y="282"/>
                  </a:lnTo>
                  <a:lnTo>
                    <a:pt x="896" y="132"/>
                  </a:lnTo>
                  <a:lnTo>
                    <a:pt x="898" y="130"/>
                  </a:lnTo>
                  <a:lnTo>
                    <a:pt x="900" y="128"/>
                  </a:lnTo>
                  <a:lnTo>
                    <a:pt x="901" y="126"/>
                  </a:lnTo>
                  <a:lnTo>
                    <a:pt x="902" y="123"/>
                  </a:lnTo>
                  <a:lnTo>
                    <a:pt x="902" y="120"/>
                  </a:lnTo>
                  <a:lnTo>
                    <a:pt x="902" y="117"/>
                  </a:lnTo>
                  <a:lnTo>
                    <a:pt x="901" y="114"/>
                  </a:lnTo>
                  <a:lnTo>
                    <a:pt x="900" y="112"/>
                  </a:lnTo>
                  <a:lnTo>
                    <a:pt x="898" y="109"/>
                  </a:lnTo>
                  <a:lnTo>
                    <a:pt x="896" y="108"/>
                  </a:lnTo>
                  <a:lnTo>
                    <a:pt x="892" y="106"/>
                  </a:lnTo>
                  <a:lnTo>
                    <a:pt x="890" y="106"/>
                  </a:lnTo>
                  <a:lnTo>
                    <a:pt x="887" y="105"/>
                  </a:lnTo>
                  <a:lnTo>
                    <a:pt x="884" y="106"/>
                  </a:lnTo>
                  <a:lnTo>
                    <a:pt x="882" y="106"/>
                  </a:lnTo>
                  <a:lnTo>
                    <a:pt x="878" y="108"/>
                  </a:lnTo>
                  <a:lnTo>
                    <a:pt x="657" y="256"/>
                  </a:lnTo>
                  <a:lnTo>
                    <a:pt x="481" y="256"/>
                  </a:lnTo>
                  <a:lnTo>
                    <a:pt x="481" y="211"/>
                  </a:lnTo>
                  <a:lnTo>
                    <a:pt x="661" y="211"/>
                  </a:lnTo>
                  <a:lnTo>
                    <a:pt x="666" y="210"/>
                  </a:lnTo>
                  <a:lnTo>
                    <a:pt x="670" y="207"/>
                  </a:lnTo>
                  <a:lnTo>
                    <a:pt x="896" y="57"/>
                  </a:lnTo>
                  <a:lnTo>
                    <a:pt x="899" y="54"/>
                  </a:lnTo>
                  <a:lnTo>
                    <a:pt x="901" y="50"/>
                  </a:lnTo>
                  <a:lnTo>
                    <a:pt x="902" y="46"/>
                  </a:lnTo>
                  <a:lnTo>
                    <a:pt x="901" y="40"/>
                  </a:lnTo>
                  <a:lnTo>
                    <a:pt x="899" y="36"/>
                  </a:lnTo>
                  <a:lnTo>
                    <a:pt x="896" y="33"/>
                  </a:lnTo>
                  <a:lnTo>
                    <a:pt x="891" y="31"/>
                  </a:lnTo>
                  <a:lnTo>
                    <a:pt x="887" y="30"/>
                  </a:lnTo>
                  <a:lnTo>
                    <a:pt x="696" y="30"/>
                  </a:lnTo>
                  <a:lnTo>
                    <a:pt x="700" y="27"/>
                  </a:lnTo>
                  <a:lnTo>
                    <a:pt x="704" y="24"/>
                  </a:lnTo>
                  <a:lnTo>
                    <a:pt x="706" y="20"/>
                  </a:lnTo>
                  <a:lnTo>
                    <a:pt x="707" y="16"/>
                  </a:lnTo>
                  <a:lnTo>
                    <a:pt x="706" y="10"/>
                  </a:lnTo>
                  <a:lnTo>
                    <a:pt x="704" y="6"/>
                  </a:lnTo>
                  <a:lnTo>
                    <a:pt x="701" y="3"/>
                  </a:lnTo>
                  <a:lnTo>
                    <a:pt x="696" y="1"/>
                  </a:lnTo>
                  <a:lnTo>
                    <a:pt x="692" y="0"/>
                  </a:lnTo>
                  <a:lnTo>
                    <a:pt x="421" y="0"/>
                  </a:lnTo>
                  <a:lnTo>
                    <a:pt x="417" y="1"/>
                  </a:lnTo>
                  <a:lnTo>
                    <a:pt x="412" y="2"/>
                  </a:lnTo>
                  <a:lnTo>
                    <a:pt x="372" y="30"/>
                  </a:lnTo>
                  <a:lnTo>
                    <a:pt x="240" y="30"/>
                  </a:lnTo>
                  <a:lnTo>
                    <a:pt x="236" y="31"/>
                  </a:lnTo>
                  <a:lnTo>
                    <a:pt x="232" y="33"/>
                  </a:lnTo>
                  <a:lnTo>
                    <a:pt x="6" y="183"/>
                  </a:lnTo>
                  <a:lnTo>
                    <a:pt x="3" y="186"/>
                  </a:lnTo>
                  <a:lnTo>
                    <a:pt x="1" y="190"/>
                  </a:lnTo>
                  <a:lnTo>
                    <a:pt x="0" y="195"/>
                  </a:lnTo>
                  <a:lnTo>
                    <a:pt x="0" y="200"/>
                  </a:lnTo>
                  <a:lnTo>
                    <a:pt x="2" y="204"/>
                  </a:lnTo>
                  <a:lnTo>
                    <a:pt x="6" y="207"/>
                  </a:lnTo>
                  <a:lnTo>
                    <a:pt x="10" y="210"/>
                  </a:lnTo>
                  <a:lnTo>
                    <a:pt x="15" y="211"/>
                  </a:lnTo>
                  <a:lnTo>
                    <a:pt x="180" y="211"/>
                  </a:lnTo>
                  <a:lnTo>
                    <a:pt x="180" y="241"/>
                  </a:lnTo>
                  <a:lnTo>
                    <a:pt x="15" y="241"/>
                  </a:lnTo>
                  <a:lnTo>
                    <a:pt x="12" y="241"/>
                  </a:lnTo>
                  <a:lnTo>
                    <a:pt x="9" y="242"/>
                  </a:lnTo>
                  <a:lnTo>
                    <a:pt x="6" y="243"/>
                  </a:lnTo>
                  <a:lnTo>
                    <a:pt x="4" y="245"/>
                  </a:lnTo>
                  <a:lnTo>
                    <a:pt x="2" y="247"/>
                  </a:lnTo>
                  <a:lnTo>
                    <a:pt x="1" y="249"/>
                  </a:lnTo>
                  <a:lnTo>
                    <a:pt x="0" y="252"/>
                  </a:lnTo>
                  <a:lnTo>
                    <a:pt x="0" y="256"/>
                  </a:lnTo>
                  <a:lnTo>
                    <a:pt x="0" y="258"/>
                  </a:lnTo>
                  <a:lnTo>
                    <a:pt x="1" y="261"/>
                  </a:lnTo>
                  <a:lnTo>
                    <a:pt x="2" y="263"/>
                  </a:lnTo>
                  <a:lnTo>
                    <a:pt x="4" y="266"/>
                  </a:lnTo>
                  <a:lnTo>
                    <a:pt x="6" y="267"/>
                  </a:lnTo>
                  <a:lnTo>
                    <a:pt x="9" y="270"/>
                  </a:lnTo>
                  <a:lnTo>
                    <a:pt x="12" y="270"/>
                  </a:lnTo>
                  <a:lnTo>
                    <a:pt x="15" y="271"/>
                  </a:lnTo>
                  <a:lnTo>
                    <a:pt x="180" y="271"/>
                  </a:lnTo>
                  <a:lnTo>
                    <a:pt x="180" y="301"/>
                  </a:lnTo>
                  <a:lnTo>
                    <a:pt x="15" y="301"/>
                  </a:lnTo>
                  <a:lnTo>
                    <a:pt x="12" y="301"/>
                  </a:lnTo>
                  <a:lnTo>
                    <a:pt x="9" y="302"/>
                  </a:lnTo>
                  <a:lnTo>
                    <a:pt x="6" y="303"/>
                  </a:lnTo>
                  <a:lnTo>
                    <a:pt x="4" y="305"/>
                  </a:lnTo>
                  <a:lnTo>
                    <a:pt x="2" y="307"/>
                  </a:lnTo>
                  <a:lnTo>
                    <a:pt x="1" y="309"/>
                  </a:lnTo>
                  <a:lnTo>
                    <a:pt x="0" y="312"/>
                  </a:lnTo>
                  <a:lnTo>
                    <a:pt x="0" y="316"/>
                  </a:lnTo>
                  <a:lnTo>
                    <a:pt x="0" y="319"/>
                  </a:lnTo>
                  <a:lnTo>
                    <a:pt x="1" y="321"/>
                  </a:lnTo>
                  <a:lnTo>
                    <a:pt x="2" y="324"/>
                  </a:lnTo>
                  <a:lnTo>
                    <a:pt x="4" y="326"/>
                  </a:lnTo>
                  <a:lnTo>
                    <a:pt x="6" y="327"/>
                  </a:lnTo>
                  <a:lnTo>
                    <a:pt x="9" y="330"/>
                  </a:lnTo>
                  <a:lnTo>
                    <a:pt x="12" y="331"/>
                  </a:lnTo>
                  <a:lnTo>
                    <a:pt x="15" y="331"/>
                  </a:lnTo>
                  <a:lnTo>
                    <a:pt x="180" y="331"/>
                  </a:lnTo>
                  <a:lnTo>
                    <a:pt x="180" y="361"/>
                  </a:lnTo>
                  <a:lnTo>
                    <a:pt x="15" y="361"/>
                  </a:lnTo>
                  <a:lnTo>
                    <a:pt x="12" y="361"/>
                  </a:lnTo>
                  <a:lnTo>
                    <a:pt x="9" y="362"/>
                  </a:lnTo>
                  <a:lnTo>
                    <a:pt x="6" y="363"/>
                  </a:lnTo>
                  <a:lnTo>
                    <a:pt x="4" y="365"/>
                  </a:lnTo>
                  <a:lnTo>
                    <a:pt x="2" y="367"/>
                  </a:lnTo>
                  <a:lnTo>
                    <a:pt x="1" y="369"/>
                  </a:lnTo>
                  <a:lnTo>
                    <a:pt x="0" y="372"/>
                  </a:lnTo>
                  <a:lnTo>
                    <a:pt x="0" y="376"/>
                  </a:lnTo>
                  <a:lnTo>
                    <a:pt x="0" y="379"/>
                  </a:lnTo>
                  <a:lnTo>
                    <a:pt x="1" y="381"/>
                  </a:lnTo>
                  <a:lnTo>
                    <a:pt x="2" y="384"/>
                  </a:lnTo>
                  <a:lnTo>
                    <a:pt x="4" y="386"/>
                  </a:lnTo>
                  <a:lnTo>
                    <a:pt x="6" y="388"/>
                  </a:lnTo>
                  <a:lnTo>
                    <a:pt x="9" y="390"/>
                  </a:lnTo>
                  <a:lnTo>
                    <a:pt x="12" y="391"/>
                  </a:lnTo>
                  <a:lnTo>
                    <a:pt x="15" y="391"/>
                  </a:lnTo>
                  <a:lnTo>
                    <a:pt x="180" y="391"/>
                  </a:lnTo>
                  <a:lnTo>
                    <a:pt x="180" y="421"/>
                  </a:lnTo>
                  <a:lnTo>
                    <a:pt x="15" y="421"/>
                  </a:lnTo>
                  <a:lnTo>
                    <a:pt x="12" y="421"/>
                  </a:lnTo>
                  <a:lnTo>
                    <a:pt x="9" y="422"/>
                  </a:lnTo>
                  <a:lnTo>
                    <a:pt x="6" y="423"/>
                  </a:lnTo>
                  <a:lnTo>
                    <a:pt x="4" y="425"/>
                  </a:lnTo>
                  <a:lnTo>
                    <a:pt x="2" y="427"/>
                  </a:lnTo>
                  <a:lnTo>
                    <a:pt x="1" y="430"/>
                  </a:lnTo>
                  <a:lnTo>
                    <a:pt x="0" y="432"/>
                  </a:lnTo>
                  <a:lnTo>
                    <a:pt x="0" y="436"/>
                  </a:lnTo>
                  <a:lnTo>
                    <a:pt x="0" y="439"/>
                  </a:lnTo>
                  <a:lnTo>
                    <a:pt x="1" y="442"/>
                  </a:lnTo>
                  <a:lnTo>
                    <a:pt x="2" y="444"/>
                  </a:lnTo>
                  <a:lnTo>
                    <a:pt x="4" y="446"/>
                  </a:lnTo>
                  <a:lnTo>
                    <a:pt x="6" y="448"/>
                  </a:lnTo>
                  <a:lnTo>
                    <a:pt x="9" y="450"/>
                  </a:lnTo>
                  <a:lnTo>
                    <a:pt x="12" y="451"/>
                  </a:lnTo>
                  <a:lnTo>
                    <a:pt x="15" y="451"/>
                  </a:lnTo>
                  <a:lnTo>
                    <a:pt x="180" y="451"/>
                  </a:lnTo>
                  <a:lnTo>
                    <a:pt x="180" y="466"/>
                  </a:lnTo>
                  <a:lnTo>
                    <a:pt x="181" y="469"/>
                  </a:lnTo>
                  <a:lnTo>
                    <a:pt x="181" y="472"/>
                  </a:lnTo>
                  <a:lnTo>
                    <a:pt x="183" y="474"/>
                  </a:lnTo>
                  <a:lnTo>
                    <a:pt x="184" y="476"/>
                  </a:lnTo>
                  <a:lnTo>
                    <a:pt x="187" y="478"/>
                  </a:lnTo>
                  <a:lnTo>
                    <a:pt x="190" y="480"/>
                  </a:lnTo>
                  <a:lnTo>
                    <a:pt x="193" y="481"/>
                  </a:lnTo>
                  <a:lnTo>
                    <a:pt x="195" y="481"/>
                  </a:lnTo>
                  <a:lnTo>
                    <a:pt x="466" y="481"/>
                  </a:lnTo>
                  <a:lnTo>
                    <a:pt x="469" y="481"/>
                  </a:lnTo>
                  <a:lnTo>
                    <a:pt x="471" y="480"/>
                  </a:lnTo>
                  <a:lnTo>
                    <a:pt x="475" y="478"/>
                  </a:lnTo>
                  <a:lnTo>
                    <a:pt x="477" y="476"/>
                  </a:lnTo>
                  <a:lnTo>
                    <a:pt x="479" y="474"/>
                  </a:lnTo>
                  <a:lnTo>
                    <a:pt x="480" y="472"/>
                  </a:lnTo>
                  <a:lnTo>
                    <a:pt x="481" y="469"/>
                  </a:lnTo>
                  <a:lnTo>
                    <a:pt x="481" y="466"/>
                  </a:lnTo>
                  <a:lnTo>
                    <a:pt x="481" y="451"/>
                  </a:lnTo>
                  <a:lnTo>
                    <a:pt x="661" y="451"/>
                  </a:lnTo>
                  <a:lnTo>
                    <a:pt x="666" y="450"/>
                  </a:lnTo>
                  <a:lnTo>
                    <a:pt x="670" y="448"/>
                  </a:lnTo>
                  <a:lnTo>
                    <a:pt x="896" y="297"/>
                  </a:lnTo>
                  <a:lnTo>
                    <a:pt x="898" y="296"/>
                  </a:lnTo>
                  <a:lnTo>
                    <a:pt x="900" y="293"/>
                  </a:lnTo>
                  <a:lnTo>
                    <a:pt x="901" y="291"/>
                  </a:lnTo>
                  <a:lnTo>
                    <a:pt x="902" y="288"/>
                  </a:lnTo>
                  <a:lnTo>
                    <a:pt x="902" y="286"/>
                  </a:lnTo>
                  <a:lnTo>
                    <a:pt x="902" y="282"/>
                  </a:lnTo>
                  <a:lnTo>
                    <a:pt x="901" y="279"/>
                  </a:lnTo>
                  <a:lnTo>
                    <a:pt x="900" y="277"/>
                  </a:lnTo>
                  <a:lnTo>
                    <a:pt x="898" y="275"/>
                  </a:lnTo>
                  <a:lnTo>
                    <a:pt x="896" y="273"/>
                  </a:lnTo>
                  <a:lnTo>
                    <a:pt x="892" y="272"/>
                  </a:lnTo>
                  <a:lnTo>
                    <a:pt x="890" y="271"/>
                  </a:lnTo>
                  <a:lnTo>
                    <a:pt x="887" y="271"/>
                  </a:lnTo>
                  <a:lnTo>
                    <a:pt x="884" y="271"/>
                  </a:lnTo>
                  <a:lnTo>
                    <a:pt x="882" y="272"/>
                  </a:lnTo>
                  <a:lnTo>
                    <a:pt x="878" y="273"/>
                  </a:lnTo>
                  <a:lnTo>
                    <a:pt x="657" y="421"/>
                  </a:lnTo>
                  <a:lnTo>
                    <a:pt x="481" y="421"/>
                  </a:lnTo>
                  <a:lnTo>
                    <a:pt x="481" y="376"/>
                  </a:lnTo>
                  <a:lnTo>
                    <a:pt x="661" y="376"/>
                  </a:lnTo>
                  <a:lnTo>
                    <a:pt x="666" y="375"/>
                  </a:lnTo>
                  <a:lnTo>
                    <a:pt x="670" y="373"/>
                  </a:lnTo>
                  <a:lnTo>
                    <a:pt x="896" y="222"/>
                  </a:lnTo>
                  <a:lnTo>
                    <a:pt x="898" y="220"/>
                  </a:lnTo>
                  <a:lnTo>
                    <a:pt x="900" y="218"/>
                  </a:lnTo>
                  <a:lnTo>
                    <a:pt x="901" y="216"/>
                  </a:lnTo>
                  <a:lnTo>
                    <a:pt x="902" y="213"/>
                  </a:lnTo>
                  <a:lnTo>
                    <a:pt x="902" y="211"/>
                  </a:lnTo>
                  <a:lnTo>
                    <a:pt x="902" y="207"/>
                  </a:lnTo>
                  <a:lnTo>
                    <a:pt x="901" y="204"/>
                  </a:lnTo>
                  <a:lnTo>
                    <a:pt x="900" y="202"/>
                  </a:lnTo>
                  <a:lnTo>
                    <a:pt x="898" y="200"/>
                  </a:lnTo>
                  <a:lnTo>
                    <a:pt x="896" y="198"/>
                  </a:lnTo>
                  <a:lnTo>
                    <a:pt x="892" y="197"/>
                  </a:lnTo>
                  <a:lnTo>
                    <a:pt x="890" y="196"/>
                  </a:lnTo>
                  <a:lnTo>
                    <a:pt x="887" y="196"/>
                  </a:lnTo>
                  <a:lnTo>
                    <a:pt x="884" y="196"/>
                  </a:lnTo>
                  <a:lnTo>
                    <a:pt x="882" y="197"/>
                  </a:lnTo>
                  <a:lnTo>
                    <a:pt x="878" y="198"/>
                  </a:lnTo>
                  <a:lnTo>
                    <a:pt x="657" y="346"/>
                  </a:lnTo>
                  <a:lnTo>
                    <a:pt x="481" y="346"/>
                  </a:lnTo>
                  <a:lnTo>
                    <a:pt x="481" y="286"/>
                  </a:lnTo>
                  <a:lnTo>
                    <a:pt x="661" y="286"/>
                  </a:lnTo>
                  <a:close/>
                </a:path>
              </a:pathLst>
            </a:custGeom>
            <a:grpFill/>
            <a:ln w="9525">
              <a:solidFill>
                <a:srgbClr val="2A9B18"/>
              </a:solidFill>
              <a:round/>
              <a:headEnd/>
              <a:tailEnd/>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Calibri Light"/>
                <a:cs typeface="+mn-cs"/>
              </a:endParaRPr>
            </a:p>
          </p:txBody>
        </p:sp>
        <p:sp>
          <p:nvSpPr>
            <p:cNvPr id="96" name="Freeform 174">
              <a:extLst>
                <a:ext uri="{FF2B5EF4-FFF2-40B4-BE49-F238E27FC236}">
                  <a16:creationId xmlns:a16="http://schemas.microsoft.com/office/drawing/2014/main" id="{B248C821-DB5C-41C6-BC58-55DCE9AFB881}"/>
                </a:ext>
              </a:extLst>
            </p:cNvPr>
            <p:cNvSpPr>
              <a:spLocks/>
            </p:cNvSpPr>
            <p:nvPr/>
          </p:nvSpPr>
          <p:spPr bwMode="auto">
            <a:xfrm>
              <a:off x="11687175" y="909638"/>
              <a:ext cx="38100" cy="85725"/>
            </a:xfrm>
            <a:custGeom>
              <a:avLst/>
              <a:gdLst>
                <a:gd name="T0" fmla="*/ 72 w 120"/>
                <a:gd name="T1" fmla="*/ 63 h 271"/>
                <a:gd name="T2" fmla="*/ 85 w 120"/>
                <a:gd name="T3" fmla="*/ 74 h 271"/>
                <a:gd name="T4" fmla="*/ 90 w 120"/>
                <a:gd name="T5" fmla="*/ 91 h 271"/>
                <a:gd name="T6" fmla="*/ 92 w 120"/>
                <a:gd name="T7" fmla="*/ 98 h 271"/>
                <a:gd name="T8" fmla="*/ 99 w 120"/>
                <a:gd name="T9" fmla="*/ 105 h 271"/>
                <a:gd name="T10" fmla="*/ 108 w 120"/>
                <a:gd name="T11" fmla="*/ 105 h 271"/>
                <a:gd name="T12" fmla="*/ 116 w 120"/>
                <a:gd name="T13" fmla="*/ 101 h 271"/>
                <a:gd name="T14" fmla="*/ 120 w 120"/>
                <a:gd name="T15" fmla="*/ 93 h 271"/>
                <a:gd name="T16" fmla="*/ 117 w 120"/>
                <a:gd name="T17" fmla="*/ 70 h 271"/>
                <a:gd name="T18" fmla="*/ 101 w 120"/>
                <a:gd name="T19" fmla="*/ 46 h 271"/>
                <a:gd name="T20" fmla="*/ 75 w 120"/>
                <a:gd name="T21" fmla="*/ 32 h 271"/>
                <a:gd name="T22" fmla="*/ 74 w 120"/>
                <a:gd name="T23" fmla="*/ 9 h 271"/>
                <a:gd name="T24" fmla="*/ 68 w 120"/>
                <a:gd name="T25" fmla="*/ 3 h 271"/>
                <a:gd name="T26" fmla="*/ 60 w 120"/>
                <a:gd name="T27" fmla="*/ 0 h 271"/>
                <a:gd name="T28" fmla="*/ 51 w 120"/>
                <a:gd name="T29" fmla="*/ 3 h 271"/>
                <a:gd name="T30" fmla="*/ 46 w 120"/>
                <a:gd name="T31" fmla="*/ 9 h 271"/>
                <a:gd name="T32" fmla="*/ 45 w 120"/>
                <a:gd name="T33" fmla="*/ 32 h 271"/>
                <a:gd name="T34" fmla="*/ 19 w 120"/>
                <a:gd name="T35" fmla="*/ 46 h 271"/>
                <a:gd name="T36" fmla="*/ 3 w 120"/>
                <a:gd name="T37" fmla="*/ 70 h 271"/>
                <a:gd name="T38" fmla="*/ 0 w 120"/>
                <a:gd name="T39" fmla="*/ 96 h 271"/>
                <a:gd name="T40" fmla="*/ 4 w 120"/>
                <a:gd name="T41" fmla="*/ 113 h 271"/>
                <a:gd name="T42" fmla="*/ 13 w 120"/>
                <a:gd name="T43" fmla="*/ 128 h 271"/>
                <a:gd name="T44" fmla="*/ 26 w 120"/>
                <a:gd name="T45" fmla="*/ 140 h 271"/>
                <a:gd name="T46" fmla="*/ 42 w 120"/>
                <a:gd name="T47" fmla="*/ 147 h 271"/>
                <a:gd name="T48" fmla="*/ 60 w 120"/>
                <a:gd name="T49" fmla="*/ 151 h 271"/>
                <a:gd name="T50" fmla="*/ 76 w 120"/>
                <a:gd name="T51" fmla="*/ 156 h 271"/>
                <a:gd name="T52" fmla="*/ 88 w 120"/>
                <a:gd name="T53" fmla="*/ 169 h 271"/>
                <a:gd name="T54" fmla="*/ 89 w 120"/>
                <a:gd name="T55" fmla="*/ 186 h 271"/>
                <a:gd name="T56" fmla="*/ 80 w 120"/>
                <a:gd name="T57" fmla="*/ 202 h 271"/>
                <a:gd name="T58" fmla="*/ 65 w 120"/>
                <a:gd name="T59" fmla="*/ 210 h 271"/>
                <a:gd name="T60" fmla="*/ 60 w 120"/>
                <a:gd name="T61" fmla="*/ 211 h 271"/>
                <a:gd name="T62" fmla="*/ 48 w 120"/>
                <a:gd name="T63" fmla="*/ 208 h 271"/>
                <a:gd name="T64" fmla="*/ 34 w 120"/>
                <a:gd name="T65" fmla="*/ 198 h 271"/>
                <a:gd name="T66" fmla="*/ 30 w 120"/>
                <a:gd name="T67" fmla="*/ 181 h 271"/>
                <a:gd name="T68" fmla="*/ 27 w 120"/>
                <a:gd name="T69" fmla="*/ 172 h 271"/>
                <a:gd name="T70" fmla="*/ 20 w 120"/>
                <a:gd name="T71" fmla="*/ 167 h 271"/>
                <a:gd name="T72" fmla="*/ 12 w 120"/>
                <a:gd name="T73" fmla="*/ 166 h 271"/>
                <a:gd name="T74" fmla="*/ 4 w 120"/>
                <a:gd name="T75" fmla="*/ 170 h 271"/>
                <a:gd name="T76" fmla="*/ 0 w 120"/>
                <a:gd name="T77" fmla="*/ 177 h 271"/>
                <a:gd name="T78" fmla="*/ 3 w 120"/>
                <a:gd name="T79" fmla="*/ 200 h 271"/>
                <a:gd name="T80" fmla="*/ 19 w 120"/>
                <a:gd name="T81" fmla="*/ 225 h 271"/>
                <a:gd name="T82" fmla="*/ 45 w 120"/>
                <a:gd name="T83" fmla="*/ 238 h 271"/>
                <a:gd name="T84" fmla="*/ 46 w 120"/>
                <a:gd name="T85" fmla="*/ 261 h 271"/>
                <a:gd name="T86" fmla="*/ 51 w 120"/>
                <a:gd name="T87" fmla="*/ 268 h 271"/>
                <a:gd name="T88" fmla="*/ 60 w 120"/>
                <a:gd name="T89" fmla="*/ 271 h 271"/>
                <a:gd name="T90" fmla="*/ 68 w 120"/>
                <a:gd name="T91" fmla="*/ 268 h 271"/>
                <a:gd name="T92" fmla="*/ 74 w 120"/>
                <a:gd name="T93" fmla="*/ 261 h 271"/>
                <a:gd name="T94" fmla="*/ 75 w 120"/>
                <a:gd name="T95" fmla="*/ 238 h 271"/>
                <a:gd name="T96" fmla="*/ 101 w 120"/>
                <a:gd name="T97" fmla="*/ 225 h 271"/>
                <a:gd name="T98" fmla="*/ 117 w 120"/>
                <a:gd name="T99" fmla="*/ 200 h 271"/>
                <a:gd name="T100" fmla="*/ 120 w 120"/>
                <a:gd name="T101" fmla="*/ 174 h 271"/>
                <a:gd name="T102" fmla="*/ 115 w 120"/>
                <a:gd name="T103" fmla="*/ 157 h 271"/>
                <a:gd name="T104" fmla="*/ 106 w 120"/>
                <a:gd name="T105" fmla="*/ 142 h 271"/>
                <a:gd name="T106" fmla="*/ 93 w 120"/>
                <a:gd name="T107" fmla="*/ 130 h 271"/>
                <a:gd name="T108" fmla="*/ 77 w 120"/>
                <a:gd name="T109" fmla="*/ 123 h 271"/>
                <a:gd name="T110" fmla="*/ 60 w 120"/>
                <a:gd name="T111" fmla="*/ 121 h 271"/>
                <a:gd name="T112" fmla="*/ 43 w 120"/>
                <a:gd name="T113" fmla="*/ 115 h 271"/>
                <a:gd name="T114" fmla="*/ 32 w 120"/>
                <a:gd name="T115" fmla="*/ 102 h 271"/>
                <a:gd name="T116" fmla="*/ 30 w 120"/>
                <a:gd name="T117" fmla="*/ 84 h 271"/>
                <a:gd name="T118" fmla="*/ 39 w 120"/>
                <a:gd name="T119" fmla="*/ 69 h 271"/>
                <a:gd name="T120" fmla="*/ 54 w 120"/>
                <a:gd name="T121" fmla="*/ 61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20" h="271">
                  <a:moveTo>
                    <a:pt x="60" y="61"/>
                  </a:moveTo>
                  <a:lnTo>
                    <a:pt x="65" y="61"/>
                  </a:lnTo>
                  <a:lnTo>
                    <a:pt x="72" y="63"/>
                  </a:lnTo>
                  <a:lnTo>
                    <a:pt x="76" y="65"/>
                  </a:lnTo>
                  <a:lnTo>
                    <a:pt x="80" y="69"/>
                  </a:lnTo>
                  <a:lnTo>
                    <a:pt x="85" y="74"/>
                  </a:lnTo>
                  <a:lnTo>
                    <a:pt x="88" y="79"/>
                  </a:lnTo>
                  <a:lnTo>
                    <a:pt x="89" y="84"/>
                  </a:lnTo>
                  <a:lnTo>
                    <a:pt x="90" y="91"/>
                  </a:lnTo>
                  <a:lnTo>
                    <a:pt x="90" y="93"/>
                  </a:lnTo>
                  <a:lnTo>
                    <a:pt x="91" y="96"/>
                  </a:lnTo>
                  <a:lnTo>
                    <a:pt x="92" y="98"/>
                  </a:lnTo>
                  <a:lnTo>
                    <a:pt x="94" y="101"/>
                  </a:lnTo>
                  <a:lnTo>
                    <a:pt x="96" y="102"/>
                  </a:lnTo>
                  <a:lnTo>
                    <a:pt x="99" y="105"/>
                  </a:lnTo>
                  <a:lnTo>
                    <a:pt x="102" y="105"/>
                  </a:lnTo>
                  <a:lnTo>
                    <a:pt x="105" y="106"/>
                  </a:lnTo>
                  <a:lnTo>
                    <a:pt x="108" y="105"/>
                  </a:lnTo>
                  <a:lnTo>
                    <a:pt x="110" y="105"/>
                  </a:lnTo>
                  <a:lnTo>
                    <a:pt x="114" y="102"/>
                  </a:lnTo>
                  <a:lnTo>
                    <a:pt x="116" y="101"/>
                  </a:lnTo>
                  <a:lnTo>
                    <a:pt x="117" y="98"/>
                  </a:lnTo>
                  <a:lnTo>
                    <a:pt x="119" y="96"/>
                  </a:lnTo>
                  <a:lnTo>
                    <a:pt x="120" y="93"/>
                  </a:lnTo>
                  <a:lnTo>
                    <a:pt x="120" y="91"/>
                  </a:lnTo>
                  <a:lnTo>
                    <a:pt x="119" y="80"/>
                  </a:lnTo>
                  <a:lnTo>
                    <a:pt x="117" y="70"/>
                  </a:lnTo>
                  <a:lnTo>
                    <a:pt x="113" y="62"/>
                  </a:lnTo>
                  <a:lnTo>
                    <a:pt x="107" y="53"/>
                  </a:lnTo>
                  <a:lnTo>
                    <a:pt x="101" y="46"/>
                  </a:lnTo>
                  <a:lnTo>
                    <a:pt x="92" y="40"/>
                  </a:lnTo>
                  <a:lnTo>
                    <a:pt x="84" y="36"/>
                  </a:lnTo>
                  <a:lnTo>
                    <a:pt x="75" y="32"/>
                  </a:lnTo>
                  <a:lnTo>
                    <a:pt x="75" y="15"/>
                  </a:lnTo>
                  <a:lnTo>
                    <a:pt x="74" y="12"/>
                  </a:lnTo>
                  <a:lnTo>
                    <a:pt x="74" y="9"/>
                  </a:lnTo>
                  <a:lnTo>
                    <a:pt x="72" y="7"/>
                  </a:lnTo>
                  <a:lnTo>
                    <a:pt x="71" y="5"/>
                  </a:lnTo>
                  <a:lnTo>
                    <a:pt x="68" y="3"/>
                  </a:lnTo>
                  <a:lnTo>
                    <a:pt x="65" y="2"/>
                  </a:lnTo>
                  <a:lnTo>
                    <a:pt x="62" y="1"/>
                  </a:lnTo>
                  <a:lnTo>
                    <a:pt x="60" y="0"/>
                  </a:lnTo>
                  <a:lnTo>
                    <a:pt x="57" y="1"/>
                  </a:lnTo>
                  <a:lnTo>
                    <a:pt x="54" y="1"/>
                  </a:lnTo>
                  <a:lnTo>
                    <a:pt x="51" y="3"/>
                  </a:lnTo>
                  <a:lnTo>
                    <a:pt x="49" y="5"/>
                  </a:lnTo>
                  <a:lnTo>
                    <a:pt x="47" y="7"/>
                  </a:lnTo>
                  <a:lnTo>
                    <a:pt x="46" y="9"/>
                  </a:lnTo>
                  <a:lnTo>
                    <a:pt x="45" y="12"/>
                  </a:lnTo>
                  <a:lnTo>
                    <a:pt x="45" y="15"/>
                  </a:lnTo>
                  <a:lnTo>
                    <a:pt x="45" y="32"/>
                  </a:lnTo>
                  <a:lnTo>
                    <a:pt x="35" y="35"/>
                  </a:lnTo>
                  <a:lnTo>
                    <a:pt x="27" y="40"/>
                  </a:lnTo>
                  <a:lnTo>
                    <a:pt x="19" y="46"/>
                  </a:lnTo>
                  <a:lnTo>
                    <a:pt x="13" y="53"/>
                  </a:lnTo>
                  <a:lnTo>
                    <a:pt x="6" y="62"/>
                  </a:lnTo>
                  <a:lnTo>
                    <a:pt x="3" y="70"/>
                  </a:lnTo>
                  <a:lnTo>
                    <a:pt x="0" y="80"/>
                  </a:lnTo>
                  <a:lnTo>
                    <a:pt x="0" y="91"/>
                  </a:lnTo>
                  <a:lnTo>
                    <a:pt x="0" y="96"/>
                  </a:lnTo>
                  <a:lnTo>
                    <a:pt x="1" y="102"/>
                  </a:lnTo>
                  <a:lnTo>
                    <a:pt x="2" y="108"/>
                  </a:lnTo>
                  <a:lnTo>
                    <a:pt x="4" y="113"/>
                  </a:lnTo>
                  <a:lnTo>
                    <a:pt x="6" y="119"/>
                  </a:lnTo>
                  <a:lnTo>
                    <a:pt x="10" y="124"/>
                  </a:lnTo>
                  <a:lnTo>
                    <a:pt x="13" y="128"/>
                  </a:lnTo>
                  <a:lnTo>
                    <a:pt x="17" y="132"/>
                  </a:lnTo>
                  <a:lnTo>
                    <a:pt x="21" y="137"/>
                  </a:lnTo>
                  <a:lnTo>
                    <a:pt x="26" y="140"/>
                  </a:lnTo>
                  <a:lnTo>
                    <a:pt x="31" y="143"/>
                  </a:lnTo>
                  <a:lnTo>
                    <a:pt x="36" y="145"/>
                  </a:lnTo>
                  <a:lnTo>
                    <a:pt x="42" y="147"/>
                  </a:lnTo>
                  <a:lnTo>
                    <a:pt x="47" y="150"/>
                  </a:lnTo>
                  <a:lnTo>
                    <a:pt x="54" y="151"/>
                  </a:lnTo>
                  <a:lnTo>
                    <a:pt x="60" y="151"/>
                  </a:lnTo>
                  <a:lnTo>
                    <a:pt x="65" y="151"/>
                  </a:lnTo>
                  <a:lnTo>
                    <a:pt x="72" y="153"/>
                  </a:lnTo>
                  <a:lnTo>
                    <a:pt x="76" y="156"/>
                  </a:lnTo>
                  <a:lnTo>
                    <a:pt x="80" y="159"/>
                  </a:lnTo>
                  <a:lnTo>
                    <a:pt x="85" y="163"/>
                  </a:lnTo>
                  <a:lnTo>
                    <a:pt x="88" y="169"/>
                  </a:lnTo>
                  <a:lnTo>
                    <a:pt x="89" y="174"/>
                  </a:lnTo>
                  <a:lnTo>
                    <a:pt x="90" y="181"/>
                  </a:lnTo>
                  <a:lnTo>
                    <a:pt x="89" y="186"/>
                  </a:lnTo>
                  <a:lnTo>
                    <a:pt x="88" y="192"/>
                  </a:lnTo>
                  <a:lnTo>
                    <a:pt x="85" y="198"/>
                  </a:lnTo>
                  <a:lnTo>
                    <a:pt x="80" y="202"/>
                  </a:lnTo>
                  <a:lnTo>
                    <a:pt x="76" y="205"/>
                  </a:lnTo>
                  <a:lnTo>
                    <a:pt x="72" y="208"/>
                  </a:lnTo>
                  <a:lnTo>
                    <a:pt x="65" y="210"/>
                  </a:lnTo>
                  <a:lnTo>
                    <a:pt x="60" y="211"/>
                  </a:lnTo>
                  <a:lnTo>
                    <a:pt x="60" y="211"/>
                  </a:lnTo>
                  <a:lnTo>
                    <a:pt x="60" y="211"/>
                  </a:lnTo>
                  <a:lnTo>
                    <a:pt x="60" y="211"/>
                  </a:lnTo>
                  <a:lnTo>
                    <a:pt x="54" y="210"/>
                  </a:lnTo>
                  <a:lnTo>
                    <a:pt x="48" y="208"/>
                  </a:lnTo>
                  <a:lnTo>
                    <a:pt x="43" y="205"/>
                  </a:lnTo>
                  <a:lnTo>
                    <a:pt x="39" y="202"/>
                  </a:lnTo>
                  <a:lnTo>
                    <a:pt x="34" y="198"/>
                  </a:lnTo>
                  <a:lnTo>
                    <a:pt x="32" y="192"/>
                  </a:lnTo>
                  <a:lnTo>
                    <a:pt x="30" y="187"/>
                  </a:lnTo>
                  <a:lnTo>
                    <a:pt x="30" y="181"/>
                  </a:lnTo>
                  <a:lnTo>
                    <a:pt x="29" y="177"/>
                  </a:lnTo>
                  <a:lnTo>
                    <a:pt x="28" y="174"/>
                  </a:lnTo>
                  <a:lnTo>
                    <a:pt x="27" y="172"/>
                  </a:lnTo>
                  <a:lnTo>
                    <a:pt x="25" y="170"/>
                  </a:lnTo>
                  <a:lnTo>
                    <a:pt x="23" y="168"/>
                  </a:lnTo>
                  <a:lnTo>
                    <a:pt x="20" y="167"/>
                  </a:lnTo>
                  <a:lnTo>
                    <a:pt x="17" y="166"/>
                  </a:lnTo>
                  <a:lnTo>
                    <a:pt x="15" y="166"/>
                  </a:lnTo>
                  <a:lnTo>
                    <a:pt x="12" y="166"/>
                  </a:lnTo>
                  <a:lnTo>
                    <a:pt x="9" y="167"/>
                  </a:lnTo>
                  <a:lnTo>
                    <a:pt x="6" y="168"/>
                  </a:lnTo>
                  <a:lnTo>
                    <a:pt x="4" y="170"/>
                  </a:lnTo>
                  <a:lnTo>
                    <a:pt x="2" y="172"/>
                  </a:lnTo>
                  <a:lnTo>
                    <a:pt x="1" y="174"/>
                  </a:lnTo>
                  <a:lnTo>
                    <a:pt x="0" y="177"/>
                  </a:lnTo>
                  <a:lnTo>
                    <a:pt x="0" y="181"/>
                  </a:lnTo>
                  <a:lnTo>
                    <a:pt x="0" y="190"/>
                  </a:lnTo>
                  <a:lnTo>
                    <a:pt x="3" y="200"/>
                  </a:lnTo>
                  <a:lnTo>
                    <a:pt x="6" y="210"/>
                  </a:lnTo>
                  <a:lnTo>
                    <a:pt x="13" y="217"/>
                  </a:lnTo>
                  <a:lnTo>
                    <a:pt x="19" y="225"/>
                  </a:lnTo>
                  <a:lnTo>
                    <a:pt x="27" y="231"/>
                  </a:lnTo>
                  <a:lnTo>
                    <a:pt x="35" y="235"/>
                  </a:lnTo>
                  <a:lnTo>
                    <a:pt x="45" y="238"/>
                  </a:lnTo>
                  <a:lnTo>
                    <a:pt x="45" y="256"/>
                  </a:lnTo>
                  <a:lnTo>
                    <a:pt x="45" y="259"/>
                  </a:lnTo>
                  <a:lnTo>
                    <a:pt x="46" y="261"/>
                  </a:lnTo>
                  <a:lnTo>
                    <a:pt x="47" y="264"/>
                  </a:lnTo>
                  <a:lnTo>
                    <a:pt x="49" y="266"/>
                  </a:lnTo>
                  <a:lnTo>
                    <a:pt x="51" y="268"/>
                  </a:lnTo>
                  <a:lnTo>
                    <a:pt x="54" y="270"/>
                  </a:lnTo>
                  <a:lnTo>
                    <a:pt x="57" y="271"/>
                  </a:lnTo>
                  <a:lnTo>
                    <a:pt x="60" y="271"/>
                  </a:lnTo>
                  <a:lnTo>
                    <a:pt x="62" y="271"/>
                  </a:lnTo>
                  <a:lnTo>
                    <a:pt x="65" y="270"/>
                  </a:lnTo>
                  <a:lnTo>
                    <a:pt x="68" y="268"/>
                  </a:lnTo>
                  <a:lnTo>
                    <a:pt x="71" y="266"/>
                  </a:lnTo>
                  <a:lnTo>
                    <a:pt x="72" y="264"/>
                  </a:lnTo>
                  <a:lnTo>
                    <a:pt x="74" y="261"/>
                  </a:lnTo>
                  <a:lnTo>
                    <a:pt x="74" y="259"/>
                  </a:lnTo>
                  <a:lnTo>
                    <a:pt x="75" y="256"/>
                  </a:lnTo>
                  <a:lnTo>
                    <a:pt x="75" y="238"/>
                  </a:lnTo>
                  <a:lnTo>
                    <a:pt x="84" y="235"/>
                  </a:lnTo>
                  <a:lnTo>
                    <a:pt x="92" y="231"/>
                  </a:lnTo>
                  <a:lnTo>
                    <a:pt x="101" y="225"/>
                  </a:lnTo>
                  <a:lnTo>
                    <a:pt x="107" y="217"/>
                  </a:lnTo>
                  <a:lnTo>
                    <a:pt x="113" y="210"/>
                  </a:lnTo>
                  <a:lnTo>
                    <a:pt x="117" y="200"/>
                  </a:lnTo>
                  <a:lnTo>
                    <a:pt x="119" y="190"/>
                  </a:lnTo>
                  <a:lnTo>
                    <a:pt x="120" y="181"/>
                  </a:lnTo>
                  <a:lnTo>
                    <a:pt x="120" y="174"/>
                  </a:lnTo>
                  <a:lnTo>
                    <a:pt x="119" y="169"/>
                  </a:lnTo>
                  <a:lnTo>
                    <a:pt x="117" y="162"/>
                  </a:lnTo>
                  <a:lnTo>
                    <a:pt x="115" y="157"/>
                  </a:lnTo>
                  <a:lnTo>
                    <a:pt x="113" y="152"/>
                  </a:lnTo>
                  <a:lnTo>
                    <a:pt x="109" y="146"/>
                  </a:lnTo>
                  <a:lnTo>
                    <a:pt x="106" y="142"/>
                  </a:lnTo>
                  <a:lnTo>
                    <a:pt x="102" y="138"/>
                  </a:lnTo>
                  <a:lnTo>
                    <a:pt x="98" y="135"/>
                  </a:lnTo>
                  <a:lnTo>
                    <a:pt x="93" y="130"/>
                  </a:lnTo>
                  <a:lnTo>
                    <a:pt x="88" y="128"/>
                  </a:lnTo>
                  <a:lnTo>
                    <a:pt x="83" y="125"/>
                  </a:lnTo>
                  <a:lnTo>
                    <a:pt x="77" y="123"/>
                  </a:lnTo>
                  <a:lnTo>
                    <a:pt x="72" y="122"/>
                  </a:lnTo>
                  <a:lnTo>
                    <a:pt x="65" y="121"/>
                  </a:lnTo>
                  <a:lnTo>
                    <a:pt x="60" y="121"/>
                  </a:lnTo>
                  <a:lnTo>
                    <a:pt x="54" y="120"/>
                  </a:lnTo>
                  <a:lnTo>
                    <a:pt x="48" y="117"/>
                  </a:lnTo>
                  <a:lnTo>
                    <a:pt x="43" y="115"/>
                  </a:lnTo>
                  <a:lnTo>
                    <a:pt x="39" y="111"/>
                  </a:lnTo>
                  <a:lnTo>
                    <a:pt x="34" y="107"/>
                  </a:lnTo>
                  <a:lnTo>
                    <a:pt x="32" y="102"/>
                  </a:lnTo>
                  <a:lnTo>
                    <a:pt x="30" y="96"/>
                  </a:lnTo>
                  <a:lnTo>
                    <a:pt x="30" y="91"/>
                  </a:lnTo>
                  <a:lnTo>
                    <a:pt x="30" y="84"/>
                  </a:lnTo>
                  <a:lnTo>
                    <a:pt x="32" y="79"/>
                  </a:lnTo>
                  <a:lnTo>
                    <a:pt x="34" y="74"/>
                  </a:lnTo>
                  <a:lnTo>
                    <a:pt x="39" y="69"/>
                  </a:lnTo>
                  <a:lnTo>
                    <a:pt x="43" y="65"/>
                  </a:lnTo>
                  <a:lnTo>
                    <a:pt x="48" y="63"/>
                  </a:lnTo>
                  <a:lnTo>
                    <a:pt x="54" y="61"/>
                  </a:lnTo>
                  <a:lnTo>
                    <a:pt x="60" y="61"/>
                  </a:lnTo>
                  <a:close/>
                </a:path>
              </a:pathLst>
            </a:custGeom>
            <a:grpFill/>
            <a:ln w="9525">
              <a:solidFill>
                <a:srgbClr val="2A9B18"/>
              </a:solidFill>
              <a:round/>
              <a:headEnd/>
              <a:tailEnd/>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Calibri Light"/>
                <a:cs typeface="+mn-cs"/>
              </a:endParaRPr>
            </a:p>
          </p:txBody>
        </p:sp>
      </p:grpSp>
      <p:grpSp>
        <p:nvGrpSpPr>
          <p:cNvPr id="97" name="Group 96">
            <a:extLst>
              <a:ext uri="{FF2B5EF4-FFF2-40B4-BE49-F238E27FC236}">
                <a16:creationId xmlns:a16="http://schemas.microsoft.com/office/drawing/2014/main" id="{165512F7-D4C2-4F2A-9C62-49577DD9F6CB}"/>
              </a:ext>
            </a:extLst>
          </p:cNvPr>
          <p:cNvGrpSpPr/>
          <p:nvPr/>
        </p:nvGrpSpPr>
        <p:grpSpPr>
          <a:xfrm>
            <a:off x="2290272" y="4379249"/>
            <a:ext cx="568261" cy="303073"/>
            <a:chOff x="11601450" y="862013"/>
            <a:chExt cx="285750" cy="152400"/>
          </a:xfrm>
          <a:solidFill>
            <a:srgbClr val="6CDE9D">
              <a:lumMod val="75000"/>
            </a:srgbClr>
          </a:solidFill>
        </p:grpSpPr>
        <p:sp>
          <p:nvSpPr>
            <p:cNvPr id="98" name="Freeform 173">
              <a:extLst>
                <a:ext uri="{FF2B5EF4-FFF2-40B4-BE49-F238E27FC236}">
                  <a16:creationId xmlns:a16="http://schemas.microsoft.com/office/drawing/2014/main" id="{B5BACD15-F908-4D93-8711-56E32D713A25}"/>
                </a:ext>
              </a:extLst>
            </p:cNvPr>
            <p:cNvSpPr>
              <a:spLocks noEditPoints="1"/>
            </p:cNvSpPr>
            <p:nvPr/>
          </p:nvSpPr>
          <p:spPr bwMode="auto">
            <a:xfrm>
              <a:off x="11601450" y="862013"/>
              <a:ext cx="285750" cy="152400"/>
            </a:xfrm>
            <a:custGeom>
              <a:avLst/>
              <a:gdLst>
                <a:gd name="T0" fmla="*/ 425 w 902"/>
                <a:gd name="T1" fmla="*/ 30 h 481"/>
                <a:gd name="T2" fmla="*/ 453 w 902"/>
                <a:gd name="T3" fmla="*/ 158 h 481"/>
                <a:gd name="T4" fmla="*/ 64 w 902"/>
                <a:gd name="T5" fmla="*/ 180 h 481"/>
                <a:gd name="T6" fmla="*/ 184 w 902"/>
                <a:gd name="T7" fmla="*/ 155 h 481"/>
                <a:gd name="T8" fmla="*/ 180 w 902"/>
                <a:gd name="T9" fmla="*/ 180 h 481"/>
                <a:gd name="T10" fmla="*/ 481 w 902"/>
                <a:gd name="T11" fmla="*/ 180 h 481"/>
                <a:gd name="T12" fmla="*/ 661 w 902"/>
                <a:gd name="T13" fmla="*/ 286 h 481"/>
                <a:gd name="T14" fmla="*/ 898 w 902"/>
                <a:gd name="T15" fmla="*/ 130 h 481"/>
                <a:gd name="T16" fmla="*/ 902 w 902"/>
                <a:gd name="T17" fmla="*/ 120 h 481"/>
                <a:gd name="T18" fmla="*/ 898 w 902"/>
                <a:gd name="T19" fmla="*/ 109 h 481"/>
                <a:gd name="T20" fmla="*/ 887 w 902"/>
                <a:gd name="T21" fmla="*/ 105 h 481"/>
                <a:gd name="T22" fmla="*/ 657 w 902"/>
                <a:gd name="T23" fmla="*/ 256 h 481"/>
                <a:gd name="T24" fmla="*/ 666 w 902"/>
                <a:gd name="T25" fmla="*/ 210 h 481"/>
                <a:gd name="T26" fmla="*/ 901 w 902"/>
                <a:gd name="T27" fmla="*/ 50 h 481"/>
                <a:gd name="T28" fmla="*/ 896 w 902"/>
                <a:gd name="T29" fmla="*/ 33 h 481"/>
                <a:gd name="T30" fmla="*/ 700 w 902"/>
                <a:gd name="T31" fmla="*/ 27 h 481"/>
                <a:gd name="T32" fmla="*/ 706 w 902"/>
                <a:gd name="T33" fmla="*/ 10 h 481"/>
                <a:gd name="T34" fmla="*/ 692 w 902"/>
                <a:gd name="T35" fmla="*/ 0 h 481"/>
                <a:gd name="T36" fmla="*/ 372 w 902"/>
                <a:gd name="T37" fmla="*/ 30 h 481"/>
                <a:gd name="T38" fmla="*/ 6 w 902"/>
                <a:gd name="T39" fmla="*/ 183 h 481"/>
                <a:gd name="T40" fmla="*/ 0 w 902"/>
                <a:gd name="T41" fmla="*/ 200 h 481"/>
                <a:gd name="T42" fmla="*/ 15 w 902"/>
                <a:gd name="T43" fmla="*/ 211 h 481"/>
                <a:gd name="T44" fmla="*/ 12 w 902"/>
                <a:gd name="T45" fmla="*/ 241 h 481"/>
                <a:gd name="T46" fmla="*/ 2 w 902"/>
                <a:gd name="T47" fmla="*/ 247 h 481"/>
                <a:gd name="T48" fmla="*/ 0 w 902"/>
                <a:gd name="T49" fmla="*/ 258 h 481"/>
                <a:gd name="T50" fmla="*/ 6 w 902"/>
                <a:gd name="T51" fmla="*/ 267 h 481"/>
                <a:gd name="T52" fmla="*/ 180 w 902"/>
                <a:gd name="T53" fmla="*/ 271 h 481"/>
                <a:gd name="T54" fmla="*/ 9 w 902"/>
                <a:gd name="T55" fmla="*/ 302 h 481"/>
                <a:gd name="T56" fmla="*/ 1 w 902"/>
                <a:gd name="T57" fmla="*/ 309 h 481"/>
                <a:gd name="T58" fmla="*/ 1 w 902"/>
                <a:gd name="T59" fmla="*/ 321 h 481"/>
                <a:gd name="T60" fmla="*/ 9 w 902"/>
                <a:gd name="T61" fmla="*/ 330 h 481"/>
                <a:gd name="T62" fmla="*/ 180 w 902"/>
                <a:gd name="T63" fmla="*/ 361 h 481"/>
                <a:gd name="T64" fmla="*/ 6 w 902"/>
                <a:gd name="T65" fmla="*/ 363 h 481"/>
                <a:gd name="T66" fmla="*/ 0 w 902"/>
                <a:gd name="T67" fmla="*/ 372 h 481"/>
                <a:gd name="T68" fmla="*/ 2 w 902"/>
                <a:gd name="T69" fmla="*/ 384 h 481"/>
                <a:gd name="T70" fmla="*/ 12 w 902"/>
                <a:gd name="T71" fmla="*/ 391 h 481"/>
                <a:gd name="T72" fmla="*/ 15 w 902"/>
                <a:gd name="T73" fmla="*/ 421 h 481"/>
                <a:gd name="T74" fmla="*/ 4 w 902"/>
                <a:gd name="T75" fmla="*/ 425 h 481"/>
                <a:gd name="T76" fmla="*/ 0 w 902"/>
                <a:gd name="T77" fmla="*/ 436 h 481"/>
                <a:gd name="T78" fmla="*/ 4 w 902"/>
                <a:gd name="T79" fmla="*/ 446 h 481"/>
                <a:gd name="T80" fmla="*/ 15 w 902"/>
                <a:gd name="T81" fmla="*/ 451 h 481"/>
                <a:gd name="T82" fmla="*/ 181 w 902"/>
                <a:gd name="T83" fmla="*/ 472 h 481"/>
                <a:gd name="T84" fmla="*/ 190 w 902"/>
                <a:gd name="T85" fmla="*/ 480 h 481"/>
                <a:gd name="T86" fmla="*/ 469 w 902"/>
                <a:gd name="T87" fmla="*/ 481 h 481"/>
                <a:gd name="T88" fmla="*/ 479 w 902"/>
                <a:gd name="T89" fmla="*/ 474 h 481"/>
                <a:gd name="T90" fmla="*/ 481 w 902"/>
                <a:gd name="T91" fmla="*/ 451 h 481"/>
                <a:gd name="T92" fmla="*/ 896 w 902"/>
                <a:gd name="T93" fmla="*/ 297 h 481"/>
                <a:gd name="T94" fmla="*/ 902 w 902"/>
                <a:gd name="T95" fmla="*/ 288 h 481"/>
                <a:gd name="T96" fmla="*/ 900 w 902"/>
                <a:gd name="T97" fmla="*/ 277 h 481"/>
                <a:gd name="T98" fmla="*/ 890 w 902"/>
                <a:gd name="T99" fmla="*/ 271 h 481"/>
                <a:gd name="T100" fmla="*/ 878 w 902"/>
                <a:gd name="T101" fmla="*/ 273 h 481"/>
                <a:gd name="T102" fmla="*/ 661 w 902"/>
                <a:gd name="T103" fmla="*/ 376 h 481"/>
                <a:gd name="T104" fmla="*/ 898 w 902"/>
                <a:gd name="T105" fmla="*/ 220 h 481"/>
                <a:gd name="T106" fmla="*/ 902 w 902"/>
                <a:gd name="T107" fmla="*/ 211 h 481"/>
                <a:gd name="T108" fmla="*/ 898 w 902"/>
                <a:gd name="T109" fmla="*/ 200 h 481"/>
                <a:gd name="T110" fmla="*/ 887 w 902"/>
                <a:gd name="T111" fmla="*/ 196 h 481"/>
                <a:gd name="T112" fmla="*/ 657 w 902"/>
                <a:gd name="T113" fmla="*/ 346 h 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2" h="481">
                  <a:moveTo>
                    <a:pt x="451" y="451"/>
                  </a:moveTo>
                  <a:lnTo>
                    <a:pt x="210" y="451"/>
                  </a:lnTo>
                  <a:lnTo>
                    <a:pt x="210" y="173"/>
                  </a:lnTo>
                  <a:lnTo>
                    <a:pt x="425" y="30"/>
                  </a:lnTo>
                  <a:lnTo>
                    <a:pt x="642" y="30"/>
                  </a:lnTo>
                  <a:lnTo>
                    <a:pt x="457" y="153"/>
                  </a:lnTo>
                  <a:lnTo>
                    <a:pt x="455" y="155"/>
                  </a:lnTo>
                  <a:lnTo>
                    <a:pt x="453" y="158"/>
                  </a:lnTo>
                  <a:lnTo>
                    <a:pt x="451" y="161"/>
                  </a:lnTo>
                  <a:lnTo>
                    <a:pt x="451" y="165"/>
                  </a:lnTo>
                  <a:lnTo>
                    <a:pt x="451" y="451"/>
                  </a:lnTo>
                  <a:close/>
                  <a:moveTo>
                    <a:pt x="64" y="180"/>
                  </a:moveTo>
                  <a:lnTo>
                    <a:pt x="245" y="60"/>
                  </a:lnTo>
                  <a:lnTo>
                    <a:pt x="326" y="60"/>
                  </a:lnTo>
                  <a:lnTo>
                    <a:pt x="186" y="153"/>
                  </a:lnTo>
                  <a:lnTo>
                    <a:pt x="184" y="155"/>
                  </a:lnTo>
                  <a:lnTo>
                    <a:pt x="182" y="158"/>
                  </a:lnTo>
                  <a:lnTo>
                    <a:pt x="181" y="161"/>
                  </a:lnTo>
                  <a:lnTo>
                    <a:pt x="180" y="165"/>
                  </a:lnTo>
                  <a:lnTo>
                    <a:pt x="180" y="180"/>
                  </a:lnTo>
                  <a:lnTo>
                    <a:pt x="64" y="180"/>
                  </a:lnTo>
                  <a:close/>
                  <a:moveTo>
                    <a:pt x="838" y="60"/>
                  </a:moveTo>
                  <a:lnTo>
                    <a:pt x="657" y="180"/>
                  </a:lnTo>
                  <a:lnTo>
                    <a:pt x="481" y="180"/>
                  </a:lnTo>
                  <a:lnTo>
                    <a:pt x="481" y="173"/>
                  </a:lnTo>
                  <a:lnTo>
                    <a:pt x="651" y="60"/>
                  </a:lnTo>
                  <a:lnTo>
                    <a:pt x="838" y="60"/>
                  </a:lnTo>
                  <a:close/>
                  <a:moveTo>
                    <a:pt x="661" y="286"/>
                  </a:moveTo>
                  <a:lnTo>
                    <a:pt x="666" y="285"/>
                  </a:lnTo>
                  <a:lnTo>
                    <a:pt x="670" y="282"/>
                  </a:lnTo>
                  <a:lnTo>
                    <a:pt x="896" y="132"/>
                  </a:lnTo>
                  <a:lnTo>
                    <a:pt x="898" y="130"/>
                  </a:lnTo>
                  <a:lnTo>
                    <a:pt x="900" y="128"/>
                  </a:lnTo>
                  <a:lnTo>
                    <a:pt x="901" y="126"/>
                  </a:lnTo>
                  <a:lnTo>
                    <a:pt x="902" y="123"/>
                  </a:lnTo>
                  <a:lnTo>
                    <a:pt x="902" y="120"/>
                  </a:lnTo>
                  <a:lnTo>
                    <a:pt x="902" y="117"/>
                  </a:lnTo>
                  <a:lnTo>
                    <a:pt x="901" y="114"/>
                  </a:lnTo>
                  <a:lnTo>
                    <a:pt x="900" y="112"/>
                  </a:lnTo>
                  <a:lnTo>
                    <a:pt x="898" y="109"/>
                  </a:lnTo>
                  <a:lnTo>
                    <a:pt x="896" y="108"/>
                  </a:lnTo>
                  <a:lnTo>
                    <a:pt x="892" y="106"/>
                  </a:lnTo>
                  <a:lnTo>
                    <a:pt x="890" y="106"/>
                  </a:lnTo>
                  <a:lnTo>
                    <a:pt x="887" y="105"/>
                  </a:lnTo>
                  <a:lnTo>
                    <a:pt x="884" y="106"/>
                  </a:lnTo>
                  <a:lnTo>
                    <a:pt x="882" y="106"/>
                  </a:lnTo>
                  <a:lnTo>
                    <a:pt x="878" y="108"/>
                  </a:lnTo>
                  <a:lnTo>
                    <a:pt x="657" y="256"/>
                  </a:lnTo>
                  <a:lnTo>
                    <a:pt x="481" y="256"/>
                  </a:lnTo>
                  <a:lnTo>
                    <a:pt x="481" y="211"/>
                  </a:lnTo>
                  <a:lnTo>
                    <a:pt x="661" y="211"/>
                  </a:lnTo>
                  <a:lnTo>
                    <a:pt x="666" y="210"/>
                  </a:lnTo>
                  <a:lnTo>
                    <a:pt x="670" y="207"/>
                  </a:lnTo>
                  <a:lnTo>
                    <a:pt x="896" y="57"/>
                  </a:lnTo>
                  <a:lnTo>
                    <a:pt x="899" y="54"/>
                  </a:lnTo>
                  <a:lnTo>
                    <a:pt x="901" y="50"/>
                  </a:lnTo>
                  <a:lnTo>
                    <a:pt x="902" y="46"/>
                  </a:lnTo>
                  <a:lnTo>
                    <a:pt x="901" y="40"/>
                  </a:lnTo>
                  <a:lnTo>
                    <a:pt x="899" y="36"/>
                  </a:lnTo>
                  <a:lnTo>
                    <a:pt x="896" y="33"/>
                  </a:lnTo>
                  <a:lnTo>
                    <a:pt x="891" y="31"/>
                  </a:lnTo>
                  <a:lnTo>
                    <a:pt x="887" y="30"/>
                  </a:lnTo>
                  <a:lnTo>
                    <a:pt x="696" y="30"/>
                  </a:lnTo>
                  <a:lnTo>
                    <a:pt x="700" y="27"/>
                  </a:lnTo>
                  <a:lnTo>
                    <a:pt x="704" y="24"/>
                  </a:lnTo>
                  <a:lnTo>
                    <a:pt x="706" y="20"/>
                  </a:lnTo>
                  <a:lnTo>
                    <a:pt x="707" y="16"/>
                  </a:lnTo>
                  <a:lnTo>
                    <a:pt x="706" y="10"/>
                  </a:lnTo>
                  <a:lnTo>
                    <a:pt x="704" y="6"/>
                  </a:lnTo>
                  <a:lnTo>
                    <a:pt x="701" y="3"/>
                  </a:lnTo>
                  <a:lnTo>
                    <a:pt x="696" y="1"/>
                  </a:lnTo>
                  <a:lnTo>
                    <a:pt x="692" y="0"/>
                  </a:lnTo>
                  <a:lnTo>
                    <a:pt x="421" y="0"/>
                  </a:lnTo>
                  <a:lnTo>
                    <a:pt x="417" y="1"/>
                  </a:lnTo>
                  <a:lnTo>
                    <a:pt x="412" y="2"/>
                  </a:lnTo>
                  <a:lnTo>
                    <a:pt x="372" y="30"/>
                  </a:lnTo>
                  <a:lnTo>
                    <a:pt x="240" y="30"/>
                  </a:lnTo>
                  <a:lnTo>
                    <a:pt x="236" y="31"/>
                  </a:lnTo>
                  <a:lnTo>
                    <a:pt x="232" y="33"/>
                  </a:lnTo>
                  <a:lnTo>
                    <a:pt x="6" y="183"/>
                  </a:lnTo>
                  <a:lnTo>
                    <a:pt x="3" y="186"/>
                  </a:lnTo>
                  <a:lnTo>
                    <a:pt x="1" y="190"/>
                  </a:lnTo>
                  <a:lnTo>
                    <a:pt x="0" y="195"/>
                  </a:lnTo>
                  <a:lnTo>
                    <a:pt x="0" y="200"/>
                  </a:lnTo>
                  <a:lnTo>
                    <a:pt x="2" y="204"/>
                  </a:lnTo>
                  <a:lnTo>
                    <a:pt x="6" y="207"/>
                  </a:lnTo>
                  <a:lnTo>
                    <a:pt x="10" y="210"/>
                  </a:lnTo>
                  <a:lnTo>
                    <a:pt x="15" y="211"/>
                  </a:lnTo>
                  <a:lnTo>
                    <a:pt x="180" y="211"/>
                  </a:lnTo>
                  <a:lnTo>
                    <a:pt x="180" y="241"/>
                  </a:lnTo>
                  <a:lnTo>
                    <a:pt x="15" y="241"/>
                  </a:lnTo>
                  <a:lnTo>
                    <a:pt x="12" y="241"/>
                  </a:lnTo>
                  <a:lnTo>
                    <a:pt x="9" y="242"/>
                  </a:lnTo>
                  <a:lnTo>
                    <a:pt x="6" y="243"/>
                  </a:lnTo>
                  <a:lnTo>
                    <a:pt x="4" y="245"/>
                  </a:lnTo>
                  <a:lnTo>
                    <a:pt x="2" y="247"/>
                  </a:lnTo>
                  <a:lnTo>
                    <a:pt x="1" y="249"/>
                  </a:lnTo>
                  <a:lnTo>
                    <a:pt x="0" y="252"/>
                  </a:lnTo>
                  <a:lnTo>
                    <a:pt x="0" y="256"/>
                  </a:lnTo>
                  <a:lnTo>
                    <a:pt x="0" y="258"/>
                  </a:lnTo>
                  <a:lnTo>
                    <a:pt x="1" y="261"/>
                  </a:lnTo>
                  <a:lnTo>
                    <a:pt x="2" y="263"/>
                  </a:lnTo>
                  <a:lnTo>
                    <a:pt x="4" y="266"/>
                  </a:lnTo>
                  <a:lnTo>
                    <a:pt x="6" y="267"/>
                  </a:lnTo>
                  <a:lnTo>
                    <a:pt x="9" y="270"/>
                  </a:lnTo>
                  <a:lnTo>
                    <a:pt x="12" y="270"/>
                  </a:lnTo>
                  <a:lnTo>
                    <a:pt x="15" y="271"/>
                  </a:lnTo>
                  <a:lnTo>
                    <a:pt x="180" y="271"/>
                  </a:lnTo>
                  <a:lnTo>
                    <a:pt x="180" y="301"/>
                  </a:lnTo>
                  <a:lnTo>
                    <a:pt x="15" y="301"/>
                  </a:lnTo>
                  <a:lnTo>
                    <a:pt x="12" y="301"/>
                  </a:lnTo>
                  <a:lnTo>
                    <a:pt x="9" y="302"/>
                  </a:lnTo>
                  <a:lnTo>
                    <a:pt x="6" y="303"/>
                  </a:lnTo>
                  <a:lnTo>
                    <a:pt x="4" y="305"/>
                  </a:lnTo>
                  <a:lnTo>
                    <a:pt x="2" y="307"/>
                  </a:lnTo>
                  <a:lnTo>
                    <a:pt x="1" y="309"/>
                  </a:lnTo>
                  <a:lnTo>
                    <a:pt x="0" y="312"/>
                  </a:lnTo>
                  <a:lnTo>
                    <a:pt x="0" y="316"/>
                  </a:lnTo>
                  <a:lnTo>
                    <a:pt x="0" y="319"/>
                  </a:lnTo>
                  <a:lnTo>
                    <a:pt x="1" y="321"/>
                  </a:lnTo>
                  <a:lnTo>
                    <a:pt x="2" y="324"/>
                  </a:lnTo>
                  <a:lnTo>
                    <a:pt x="4" y="326"/>
                  </a:lnTo>
                  <a:lnTo>
                    <a:pt x="6" y="327"/>
                  </a:lnTo>
                  <a:lnTo>
                    <a:pt x="9" y="330"/>
                  </a:lnTo>
                  <a:lnTo>
                    <a:pt x="12" y="331"/>
                  </a:lnTo>
                  <a:lnTo>
                    <a:pt x="15" y="331"/>
                  </a:lnTo>
                  <a:lnTo>
                    <a:pt x="180" y="331"/>
                  </a:lnTo>
                  <a:lnTo>
                    <a:pt x="180" y="361"/>
                  </a:lnTo>
                  <a:lnTo>
                    <a:pt x="15" y="361"/>
                  </a:lnTo>
                  <a:lnTo>
                    <a:pt x="12" y="361"/>
                  </a:lnTo>
                  <a:lnTo>
                    <a:pt x="9" y="362"/>
                  </a:lnTo>
                  <a:lnTo>
                    <a:pt x="6" y="363"/>
                  </a:lnTo>
                  <a:lnTo>
                    <a:pt x="4" y="365"/>
                  </a:lnTo>
                  <a:lnTo>
                    <a:pt x="2" y="367"/>
                  </a:lnTo>
                  <a:lnTo>
                    <a:pt x="1" y="369"/>
                  </a:lnTo>
                  <a:lnTo>
                    <a:pt x="0" y="372"/>
                  </a:lnTo>
                  <a:lnTo>
                    <a:pt x="0" y="376"/>
                  </a:lnTo>
                  <a:lnTo>
                    <a:pt x="0" y="379"/>
                  </a:lnTo>
                  <a:lnTo>
                    <a:pt x="1" y="381"/>
                  </a:lnTo>
                  <a:lnTo>
                    <a:pt x="2" y="384"/>
                  </a:lnTo>
                  <a:lnTo>
                    <a:pt x="4" y="386"/>
                  </a:lnTo>
                  <a:lnTo>
                    <a:pt x="6" y="388"/>
                  </a:lnTo>
                  <a:lnTo>
                    <a:pt x="9" y="390"/>
                  </a:lnTo>
                  <a:lnTo>
                    <a:pt x="12" y="391"/>
                  </a:lnTo>
                  <a:lnTo>
                    <a:pt x="15" y="391"/>
                  </a:lnTo>
                  <a:lnTo>
                    <a:pt x="180" y="391"/>
                  </a:lnTo>
                  <a:lnTo>
                    <a:pt x="180" y="421"/>
                  </a:lnTo>
                  <a:lnTo>
                    <a:pt x="15" y="421"/>
                  </a:lnTo>
                  <a:lnTo>
                    <a:pt x="12" y="421"/>
                  </a:lnTo>
                  <a:lnTo>
                    <a:pt x="9" y="422"/>
                  </a:lnTo>
                  <a:lnTo>
                    <a:pt x="6" y="423"/>
                  </a:lnTo>
                  <a:lnTo>
                    <a:pt x="4" y="425"/>
                  </a:lnTo>
                  <a:lnTo>
                    <a:pt x="2" y="427"/>
                  </a:lnTo>
                  <a:lnTo>
                    <a:pt x="1" y="430"/>
                  </a:lnTo>
                  <a:lnTo>
                    <a:pt x="0" y="432"/>
                  </a:lnTo>
                  <a:lnTo>
                    <a:pt x="0" y="436"/>
                  </a:lnTo>
                  <a:lnTo>
                    <a:pt x="0" y="439"/>
                  </a:lnTo>
                  <a:lnTo>
                    <a:pt x="1" y="442"/>
                  </a:lnTo>
                  <a:lnTo>
                    <a:pt x="2" y="444"/>
                  </a:lnTo>
                  <a:lnTo>
                    <a:pt x="4" y="446"/>
                  </a:lnTo>
                  <a:lnTo>
                    <a:pt x="6" y="448"/>
                  </a:lnTo>
                  <a:lnTo>
                    <a:pt x="9" y="450"/>
                  </a:lnTo>
                  <a:lnTo>
                    <a:pt x="12" y="451"/>
                  </a:lnTo>
                  <a:lnTo>
                    <a:pt x="15" y="451"/>
                  </a:lnTo>
                  <a:lnTo>
                    <a:pt x="180" y="451"/>
                  </a:lnTo>
                  <a:lnTo>
                    <a:pt x="180" y="466"/>
                  </a:lnTo>
                  <a:lnTo>
                    <a:pt x="181" y="469"/>
                  </a:lnTo>
                  <a:lnTo>
                    <a:pt x="181" y="472"/>
                  </a:lnTo>
                  <a:lnTo>
                    <a:pt x="183" y="474"/>
                  </a:lnTo>
                  <a:lnTo>
                    <a:pt x="184" y="476"/>
                  </a:lnTo>
                  <a:lnTo>
                    <a:pt x="187" y="478"/>
                  </a:lnTo>
                  <a:lnTo>
                    <a:pt x="190" y="480"/>
                  </a:lnTo>
                  <a:lnTo>
                    <a:pt x="193" y="481"/>
                  </a:lnTo>
                  <a:lnTo>
                    <a:pt x="195" y="481"/>
                  </a:lnTo>
                  <a:lnTo>
                    <a:pt x="466" y="481"/>
                  </a:lnTo>
                  <a:lnTo>
                    <a:pt x="469" y="481"/>
                  </a:lnTo>
                  <a:lnTo>
                    <a:pt x="471" y="480"/>
                  </a:lnTo>
                  <a:lnTo>
                    <a:pt x="475" y="478"/>
                  </a:lnTo>
                  <a:lnTo>
                    <a:pt x="477" y="476"/>
                  </a:lnTo>
                  <a:lnTo>
                    <a:pt x="479" y="474"/>
                  </a:lnTo>
                  <a:lnTo>
                    <a:pt x="480" y="472"/>
                  </a:lnTo>
                  <a:lnTo>
                    <a:pt x="481" y="469"/>
                  </a:lnTo>
                  <a:lnTo>
                    <a:pt x="481" y="466"/>
                  </a:lnTo>
                  <a:lnTo>
                    <a:pt x="481" y="451"/>
                  </a:lnTo>
                  <a:lnTo>
                    <a:pt x="661" y="451"/>
                  </a:lnTo>
                  <a:lnTo>
                    <a:pt x="666" y="450"/>
                  </a:lnTo>
                  <a:lnTo>
                    <a:pt x="670" y="448"/>
                  </a:lnTo>
                  <a:lnTo>
                    <a:pt x="896" y="297"/>
                  </a:lnTo>
                  <a:lnTo>
                    <a:pt x="898" y="296"/>
                  </a:lnTo>
                  <a:lnTo>
                    <a:pt x="900" y="293"/>
                  </a:lnTo>
                  <a:lnTo>
                    <a:pt x="901" y="291"/>
                  </a:lnTo>
                  <a:lnTo>
                    <a:pt x="902" y="288"/>
                  </a:lnTo>
                  <a:lnTo>
                    <a:pt x="902" y="286"/>
                  </a:lnTo>
                  <a:lnTo>
                    <a:pt x="902" y="282"/>
                  </a:lnTo>
                  <a:lnTo>
                    <a:pt x="901" y="279"/>
                  </a:lnTo>
                  <a:lnTo>
                    <a:pt x="900" y="277"/>
                  </a:lnTo>
                  <a:lnTo>
                    <a:pt x="898" y="275"/>
                  </a:lnTo>
                  <a:lnTo>
                    <a:pt x="896" y="273"/>
                  </a:lnTo>
                  <a:lnTo>
                    <a:pt x="892" y="272"/>
                  </a:lnTo>
                  <a:lnTo>
                    <a:pt x="890" y="271"/>
                  </a:lnTo>
                  <a:lnTo>
                    <a:pt x="887" y="271"/>
                  </a:lnTo>
                  <a:lnTo>
                    <a:pt x="884" y="271"/>
                  </a:lnTo>
                  <a:lnTo>
                    <a:pt x="882" y="272"/>
                  </a:lnTo>
                  <a:lnTo>
                    <a:pt x="878" y="273"/>
                  </a:lnTo>
                  <a:lnTo>
                    <a:pt x="657" y="421"/>
                  </a:lnTo>
                  <a:lnTo>
                    <a:pt x="481" y="421"/>
                  </a:lnTo>
                  <a:lnTo>
                    <a:pt x="481" y="376"/>
                  </a:lnTo>
                  <a:lnTo>
                    <a:pt x="661" y="376"/>
                  </a:lnTo>
                  <a:lnTo>
                    <a:pt x="666" y="375"/>
                  </a:lnTo>
                  <a:lnTo>
                    <a:pt x="670" y="373"/>
                  </a:lnTo>
                  <a:lnTo>
                    <a:pt x="896" y="222"/>
                  </a:lnTo>
                  <a:lnTo>
                    <a:pt x="898" y="220"/>
                  </a:lnTo>
                  <a:lnTo>
                    <a:pt x="900" y="218"/>
                  </a:lnTo>
                  <a:lnTo>
                    <a:pt x="901" y="216"/>
                  </a:lnTo>
                  <a:lnTo>
                    <a:pt x="902" y="213"/>
                  </a:lnTo>
                  <a:lnTo>
                    <a:pt x="902" y="211"/>
                  </a:lnTo>
                  <a:lnTo>
                    <a:pt x="902" y="207"/>
                  </a:lnTo>
                  <a:lnTo>
                    <a:pt x="901" y="204"/>
                  </a:lnTo>
                  <a:lnTo>
                    <a:pt x="900" y="202"/>
                  </a:lnTo>
                  <a:lnTo>
                    <a:pt x="898" y="200"/>
                  </a:lnTo>
                  <a:lnTo>
                    <a:pt x="896" y="198"/>
                  </a:lnTo>
                  <a:lnTo>
                    <a:pt x="892" y="197"/>
                  </a:lnTo>
                  <a:lnTo>
                    <a:pt x="890" y="196"/>
                  </a:lnTo>
                  <a:lnTo>
                    <a:pt x="887" y="196"/>
                  </a:lnTo>
                  <a:lnTo>
                    <a:pt x="884" y="196"/>
                  </a:lnTo>
                  <a:lnTo>
                    <a:pt x="882" y="197"/>
                  </a:lnTo>
                  <a:lnTo>
                    <a:pt x="878" y="198"/>
                  </a:lnTo>
                  <a:lnTo>
                    <a:pt x="657" y="346"/>
                  </a:lnTo>
                  <a:lnTo>
                    <a:pt x="481" y="346"/>
                  </a:lnTo>
                  <a:lnTo>
                    <a:pt x="481" y="286"/>
                  </a:lnTo>
                  <a:lnTo>
                    <a:pt x="661" y="286"/>
                  </a:lnTo>
                  <a:close/>
                </a:path>
              </a:pathLst>
            </a:custGeom>
            <a:grpFill/>
            <a:ln w="9525">
              <a:solidFill>
                <a:srgbClr val="2A9B18"/>
              </a:solidFill>
              <a:round/>
              <a:headEnd/>
              <a:tailEnd/>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Calibri Light"/>
                <a:cs typeface="+mn-cs"/>
              </a:endParaRPr>
            </a:p>
          </p:txBody>
        </p:sp>
        <p:sp>
          <p:nvSpPr>
            <p:cNvPr id="99" name="Freeform 174">
              <a:extLst>
                <a:ext uri="{FF2B5EF4-FFF2-40B4-BE49-F238E27FC236}">
                  <a16:creationId xmlns:a16="http://schemas.microsoft.com/office/drawing/2014/main" id="{2A49A4C1-D12D-4C69-9EDC-AA0D4226B87E}"/>
                </a:ext>
              </a:extLst>
            </p:cNvPr>
            <p:cNvSpPr>
              <a:spLocks/>
            </p:cNvSpPr>
            <p:nvPr/>
          </p:nvSpPr>
          <p:spPr bwMode="auto">
            <a:xfrm>
              <a:off x="11687175" y="909638"/>
              <a:ext cx="38100" cy="85725"/>
            </a:xfrm>
            <a:custGeom>
              <a:avLst/>
              <a:gdLst>
                <a:gd name="T0" fmla="*/ 72 w 120"/>
                <a:gd name="T1" fmla="*/ 63 h 271"/>
                <a:gd name="T2" fmla="*/ 85 w 120"/>
                <a:gd name="T3" fmla="*/ 74 h 271"/>
                <a:gd name="T4" fmla="*/ 90 w 120"/>
                <a:gd name="T5" fmla="*/ 91 h 271"/>
                <a:gd name="T6" fmla="*/ 92 w 120"/>
                <a:gd name="T7" fmla="*/ 98 h 271"/>
                <a:gd name="T8" fmla="*/ 99 w 120"/>
                <a:gd name="T9" fmla="*/ 105 h 271"/>
                <a:gd name="T10" fmla="*/ 108 w 120"/>
                <a:gd name="T11" fmla="*/ 105 h 271"/>
                <a:gd name="T12" fmla="*/ 116 w 120"/>
                <a:gd name="T13" fmla="*/ 101 h 271"/>
                <a:gd name="T14" fmla="*/ 120 w 120"/>
                <a:gd name="T15" fmla="*/ 93 h 271"/>
                <a:gd name="T16" fmla="*/ 117 w 120"/>
                <a:gd name="T17" fmla="*/ 70 h 271"/>
                <a:gd name="T18" fmla="*/ 101 w 120"/>
                <a:gd name="T19" fmla="*/ 46 h 271"/>
                <a:gd name="T20" fmla="*/ 75 w 120"/>
                <a:gd name="T21" fmla="*/ 32 h 271"/>
                <a:gd name="T22" fmla="*/ 74 w 120"/>
                <a:gd name="T23" fmla="*/ 9 h 271"/>
                <a:gd name="T24" fmla="*/ 68 w 120"/>
                <a:gd name="T25" fmla="*/ 3 h 271"/>
                <a:gd name="T26" fmla="*/ 60 w 120"/>
                <a:gd name="T27" fmla="*/ 0 h 271"/>
                <a:gd name="T28" fmla="*/ 51 w 120"/>
                <a:gd name="T29" fmla="*/ 3 h 271"/>
                <a:gd name="T30" fmla="*/ 46 w 120"/>
                <a:gd name="T31" fmla="*/ 9 h 271"/>
                <a:gd name="T32" fmla="*/ 45 w 120"/>
                <a:gd name="T33" fmla="*/ 32 h 271"/>
                <a:gd name="T34" fmla="*/ 19 w 120"/>
                <a:gd name="T35" fmla="*/ 46 h 271"/>
                <a:gd name="T36" fmla="*/ 3 w 120"/>
                <a:gd name="T37" fmla="*/ 70 h 271"/>
                <a:gd name="T38" fmla="*/ 0 w 120"/>
                <a:gd name="T39" fmla="*/ 96 h 271"/>
                <a:gd name="T40" fmla="*/ 4 w 120"/>
                <a:gd name="T41" fmla="*/ 113 h 271"/>
                <a:gd name="T42" fmla="*/ 13 w 120"/>
                <a:gd name="T43" fmla="*/ 128 h 271"/>
                <a:gd name="T44" fmla="*/ 26 w 120"/>
                <a:gd name="T45" fmla="*/ 140 h 271"/>
                <a:gd name="T46" fmla="*/ 42 w 120"/>
                <a:gd name="T47" fmla="*/ 147 h 271"/>
                <a:gd name="T48" fmla="*/ 60 w 120"/>
                <a:gd name="T49" fmla="*/ 151 h 271"/>
                <a:gd name="T50" fmla="*/ 76 w 120"/>
                <a:gd name="T51" fmla="*/ 156 h 271"/>
                <a:gd name="T52" fmla="*/ 88 w 120"/>
                <a:gd name="T53" fmla="*/ 169 h 271"/>
                <a:gd name="T54" fmla="*/ 89 w 120"/>
                <a:gd name="T55" fmla="*/ 186 h 271"/>
                <a:gd name="T56" fmla="*/ 80 w 120"/>
                <a:gd name="T57" fmla="*/ 202 h 271"/>
                <a:gd name="T58" fmla="*/ 65 w 120"/>
                <a:gd name="T59" fmla="*/ 210 h 271"/>
                <a:gd name="T60" fmla="*/ 60 w 120"/>
                <a:gd name="T61" fmla="*/ 211 h 271"/>
                <a:gd name="T62" fmla="*/ 48 w 120"/>
                <a:gd name="T63" fmla="*/ 208 h 271"/>
                <a:gd name="T64" fmla="*/ 34 w 120"/>
                <a:gd name="T65" fmla="*/ 198 h 271"/>
                <a:gd name="T66" fmla="*/ 30 w 120"/>
                <a:gd name="T67" fmla="*/ 181 h 271"/>
                <a:gd name="T68" fmla="*/ 27 w 120"/>
                <a:gd name="T69" fmla="*/ 172 h 271"/>
                <a:gd name="T70" fmla="*/ 20 w 120"/>
                <a:gd name="T71" fmla="*/ 167 h 271"/>
                <a:gd name="T72" fmla="*/ 12 w 120"/>
                <a:gd name="T73" fmla="*/ 166 h 271"/>
                <a:gd name="T74" fmla="*/ 4 w 120"/>
                <a:gd name="T75" fmla="*/ 170 h 271"/>
                <a:gd name="T76" fmla="*/ 0 w 120"/>
                <a:gd name="T77" fmla="*/ 177 h 271"/>
                <a:gd name="T78" fmla="*/ 3 w 120"/>
                <a:gd name="T79" fmla="*/ 200 h 271"/>
                <a:gd name="T80" fmla="*/ 19 w 120"/>
                <a:gd name="T81" fmla="*/ 225 h 271"/>
                <a:gd name="T82" fmla="*/ 45 w 120"/>
                <a:gd name="T83" fmla="*/ 238 h 271"/>
                <a:gd name="T84" fmla="*/ 46 w 120"/>
                <a:gd name="T85" fmla="*/ 261 h 271"/>
                <a:gd name="T86" fmla="*/ 51 w 120"/>
                <a:gd name="T87" fmla="*/ 268 h 271"/>
                <a:gd name="T88" fmla="*/ 60 w 120"/>
                <a:gd name="T89" fmla="*/ 271 h 271"/>
                <a:gd name="T90" fmla="*/ 68 w 120"/>
                <a:gd name="T91" fmla="*/ 268 h 271"/>
                <a:gd name="T92" fmla="*/ 74 w 120"/>
                <a:gd name="T93" fmla="*/ 261 h 271"/>
                <a:gd name="T94" fmla="*/ 75 w 120"/>
                <a:gd name="T95" fmla="*/ 238 h 271"/>
                <a:gd name="T96" fmla="*/ 101 w 120"/>
                <a:gd name="T97" fmla="*/ 225 h 271"/>
                <a:gd name="T98" fmla="*/ 117 w 120"/>
                <a:gd name="T99" fmla="*/ 200 h 271"/>
                <a:gd name="T100" fmla="*/ 120 w 120"/>
                <a:gd name="T101" fmla="*/ 174 h 271"/>
                <a:gd name="T102" fmla="*/ 115 w 120"/>
                <a:gd name="T103" fmla="*/ 157 h 271"/>
                <a:gd name="T104" fmla="*/ 106 w 120"/>
                <a:gd name="T105" fmla="*/ 142 h 271"/>
                <a:gd name="T106" fmla="*/ 93 w 120"/>
                <a:gd name="T107" fmla="*/ 130 h 271"/>
                <a:gd name="T108" fmla="*/ 77 w 120"/>
                <a:gd name="T109" fmla="*/ 123 h 271"/>
                <a:gd name="T110" fmla="*/ 60 w 120"/>
                <a:gd name="T111" fmla="*/ 121 h 271"/>
                <a:gd name="T112" fmla="*/ 43 w 120"/>
                <a:gd name="T113" fmla="*/ 115 h 271"/>
                <a:gd name="T114" fmla="*/ 32 w 120"/>
                <a:gd name="T115" fmla="*/ 102 h 271"/>
                <a:gd name="T116" fmla="*/ 30 w 120"/>
                <a:gd name="T117" fmla="*/ 84 h 271"/>
                <a:gd name="T118" fmla="*/ 39 w 120"/>
                <a:gd name="T119" fmla="*/ 69 h 271"/>
                <a:gd name="T120" fmla="*/ 54 w 120"/>
                <a:gd name="T121" fmla="*/ 61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20" h="271">
                  <a:moveTo>
                    <a:pt x="60" y="61"/>
                  </a:moveTo>
                  <a:lnTo>
                    <a:pt x="65" y="61"/>
                  </a:lnTo>
                  <a:lnTo>
                    <a:pt x="72" y="63"/>
                  </a:lnTo>
                  <a:lnTo>
                    <a:pt x="76" y="65"/>
                  </a:lnTo>
                  <a:lnTo>
                    <a:pt x="80" y="69"/>
                  </a:lnTo>
                  <a:lnTo>
                    <a:pt x="85" y="74"/>
                  </a:lnTo>
                  <a:lnTo>
                    <a:pt x="88" y="79"/>
                  </a:lnTo>
                  <a:lnTo>
                    <a:pt x="89" y="84"/>
                  </a:lnTo>
                  <a:lnTo>
                    <a:pt x="90" y="91"/>
                  </a:lnTo>
                  <a:lnTo>
                    <a:pt x="90" y="93"/>
                  </a:lnTo>
                  <a:lnTo>
                    <a:pt x="91" y="96"/>
                  </a:lnTo>
                  <a:lnTo>
                    <a:pt x="92" y="98"/>
                  </a:lnTo>
                  <a:lnTo>
                    <a:pt x="94" y="101"/>
                  </a:lnTo>
                  <a:lnTo>
                    <a:pt x="96" y="102"/>
                  </a:lnTo>
                  <a:lnTo>
                    <a:pt x="99" y="105"/>
                  </a:lnTo>
                  <a:lnTo>
                    <a:pt x="102" y="105"/>
                  </a:lnTo>
                  <a:lnTo>
                    <a:pt x="105" y="106"/>
                  </a:lnTo>
                  <a:lnTo>
                    <a:pt x="108" y="105"/>
                  </a:lnTo>
                  <a:lnTo>
                    <a:pt x="110" y="105"/>
                  </a:lnTo>
                  <a:lnTo>
                    <a:pt x="114" y="102"/>
                  </a:lnTo>
                  <a:lnTo>
                    <a:pt x="116" y="101"/>
                  </a:lnTo>
                  <a:lnTo>
                    <a:pt x="117" y="98"/>
                  </a:lnTo>
                  <a:lnTo>
                    <a:pt x="119" y="96"/>
                  </a:lnTo>
                  <a:lnTo>
                    <a:pt x="120" y="93"/>
                  </a:lnTo>
                  <a:lnTo>
                    <a:pt x="120" y="91"/>
                  </a:lnTo>
                  <a:lnTo>
                    <a:pt x="119" y="80"/>
                  </a:lnTo>
                  <a:lnTo>
                    <a:pt x="117" y="70"/>
                  </a:lnTo>
                  <a:lnTo>
                    <a:pt x="113" y="62"/>
                  </a:lnTo>
                  <a:lnTo>
                    <a:pt x="107" y="53"/>
                  </a:lnTo>
                  <a:lnTo>
                    <a:pt x="101" y="46"/>
                  </a:lnTo>
                  <a:lnTo>
                    <a:pt x="92" y="40"/>
                  </a:lnTo>
                  <a:lnTo>
                    <a:pt x="84" y="36"/>
                  </a:lnTo>
                  <a:lnTo>
                    <a:pt x="75" y="32"/>
                  </a:lnTo>
                  <a:lnTo>
                    <a:pt x="75" y="15"/>
                  </a:lnTo>
                  <a:lnTo>
                    <a:pt x="74" y="12"/>
                  </a:lnTo>
                  <a:lnTo>
                    <a:pt x="74" y="9"/>
                  </a:lnTo>
                  <a:lnTo>
                    <a:pt x="72" y="7"/>
                  </a:lnTo>
                  <a:lnTo>
                    <a:pt x="71" y="5"/>
                  </a:lnTo>
                  <a:lnTo>
                    <a:pt x="68" y="3"/>
                  </a:lnTo>
                  <a:lnTo>
                    <a:pt x="65" y="2"/>
                  </a:lnTo>
                  <a:lnTo>
                    <a:pt x="62" y="1"/>
                  </a:lnTo>
                  <a:lnTo>
                    <a:pt x="60" y="0"/>
                  </a:lnTo>
                  <a:lnTo>
                    <a:pt x="57" y="1"/>
                  </a:lnTo>
                  <a:lnTo>
                    <a:pt x="54" y="1"/>
                  </a:lnTo>
                  <a:lnTo>
                    <a:pt x="51" y="3"/>
                  </a:lnTo>
                  <a:lnTo>
                    <a:pt x="49" y="5"/>
                  </a:lnTo>
                  <a:lnTo>
                    <a:pt x="47" y="7"/>
                  </a:lnTo>
                  <a:lnTo>
                    <a:pt x="46" y="9"/>
                  </a:lnTo>
                  <a:lnTo>
                    <a:pt x="45" y="12"/>
                  </a:lnTo>
                  <a:lnTo>
                    <a:pt x="45" y="15"/>
                  </a:lnTo>
                  <a:lnTo>
                    <a:pt x="45" y="32"/>
                  </a:lnTo>
                  <a:lnTo>
                    <a:pt x="35" y="35"/>
                  </a:lnTo>
                  <a:lnTo>
                    <a:pt x="27" y="40"/>
                  </a:lnTo>
                  <a:lnTo>
                    <a:pt x="19" y="46"/>
                  </a:lnTo>
                  <a:lnTo>
                    <a:pt x="13" y="53"/>
                  </a:lnTo>
                  <a:lnTo>
                    <a:pt x="6" y="62"/>
                  </a:lnTo>
                  <a:lnTo>
                    <a:pt x="3" y="70"/>
                  </a:lnTo>
                  <a:lnTo>
                    <a:pt x="0" y="80"/>
                  </a:lnTo>
                  <a:lnTo>
                    <a:pt x="0" y="91"/>
                  </a:lnTo>
                  <a:lnTo>
                    <a:pt x="0" y="96"/>
                  </a:lnTo>
                  <a:lnTo>
                    <a:pt x="1" y="102"/>
                  </a:lnTo>
                  <a:lnTo>
                    <a:pt x="2" y="108"/>
                  </a:lnTo>
                  <a:lnTo>
                    <a:pt x="4" y="113"/>
                  </a:lnTo>
                  <a:lnTo>
                    <a:pt x="6" y="119"/>
                  </a:lnTo>
                  <a:lnTo>
                    <a:pt x="10" y="124"/>
                  </a:lnTo>
                  <a:lnTo>
                    <a:pt x="13" y="128"/>
                  </a:lnTo>
                  <a:lnTo>
                    <a:pt x="17" y="132"/>
                  </a:lnTo>
                  <a:lnTo>
                    <a:pt x="21" y="137"/>
                  </a:lnTo>
                  <a:lnTo>
                    <a:pt x="26" y="140"/>
                  </a:lnTo>
                  <a:lnTo>
                    <a:pt x="31" y="143"/>
                  </a:lnTo>
                  <a:lnTo>
                    <a:pt x="36" y="145"/>
                  </a:lnTo>
                  <a:lnTo>
                    <a:pt x="42" y="147"/>
                  </a:lnTo>
                  <a:lnTo>
                    <a:pt x="47" y="150"/>
                  </a:lnTo>
                  <a:lnTo>
                    <a:pt x="54" y="151"/>
                  </a:lnTo>
                  <a:lnTo>
                    <a:pt x="60" y="151"/>
                  </a:lnTo>
                  <a:lnTo>
                    <a:pt x="65" y="151"/>
                  </a:lnTo>
                  <a:lnTo>
                    <a:pt x="72" y="153"/>
                  </a:lnTo>
                  <a:lnTo>
                    <a:pt x="76" y="156"/>
                  </a:lnTo>
                  <a:lnTo>
                    <a:pt x="80" y="159"/>
                  </a:lnTo>
                  <a:lnTo>
                    <a:pt x="85" y="163"/>
                  </a:lnTo>
                  <a:lnTo>
                    <a:pt x="88" y="169"/>
                  </a:lnTo>
                  <a:lnTo>
                    <a:pt x="89" y="174"/>
                  </a:lnTo>
                  <a:lnTo>
                    <a:pt x="90" y="181"/>
                  </a:lnTo>
                  <a:lnTo>
                    <a:pt x="89" y="186"/>
                  </a:lnTo>
                  <a:lnTo>
                    <a:pt x="88" y="192"/>
                  </a:lnTo>
                  <a:lnTo>
                    <a:pt x="85" y="198"/>
                  </a:lnTo>
                  <a:lnTo>
                    <a:pt x="80" y="202"/>
                  </a:lnTo>
                  <a:lnTo>
                    <a:pt x="76" y="205"/>
                  </a:lnTo>
                  <a:lnTo>
                    <a:pt x="72" y="208"/>
                  </a:lnTo>
                  <a:lnTo>
                    <a:pt x="65" y="210"/>
                  </a:lnTo>
                  <a:lnTo>
                    <a:pt x="60" y="211"/>
                  </a:lnTo>
                  <a:lnTo>
                    <a:pt x="60" y="211"/>
                  </a:lnTo>
                  <a:lnTo>
                    <a:pt x="60" y="211"/>
                  </a:lnTo>
                  <a:lnTo>
                    <a:pt x="60" y="211"/>
                  </a:lnTo>
                  <a:lnTo>
                    <a:pt x="54" y="210"/>
                  </a:lnTo>
                  <a:lnTo>
                    <a:pt x="48" y="208"/>
                  </a:lnTo>
                  <a:lnTo>
                    <a:pt x="43" y="205"/>
                  </a:lnTo>
                  <a:lnTo>
                    <a:pt x="39" y="202"/>
                  </a:lnTo>
                  <a:lnTo>
                    <a:pt x="34" y="198"/>
                  </a:lnTo>
                  <a:lnTo>
                    <a:pt x="32" y="192"/>
                  </a:lnTo>
                  <a:lnTo>
                    <a:pt x="30" y="187"/>
                  </a:lnTo>
                  <a:lnTo>
                    <a:pt x="30" y="181"/>
                  </a:lnTo>
                  <a:lnTo>
                    <a:pt x="29" y="177"/>
                  </a:lnTo>
                  <a:lnTo>
                    <a:pt x="28" y="174"/>
                  </a:lnTo>
                  <a:lnTo>
                    <a:pt x="27" y="172"/>
                  </a:lnTo>
                  <a:lnTo>
                    <a:pt x="25" y="170"/>
                  </a:lnTo>
                  <a:lnTo>
                    <a:pt x="23" y="168"/>
                  </a:lnTo>
                  <a:lnTo>
                    <a:pt x="20" y="167"/>
                  </a:lnTo>
                  <a:lnTo>
                    <a:pt x="17" y="166"/>
                  </a:lnTo>
                  <a:lnTo>
                    <a:pt x="15" y="166"/>
                  </a:lnTo>
                  <a:lnTo>
                    <a:pt x="12" y="166"/>
                  </a:lnTo>
                  <a:lnTo>
                    <a:pt x="9" y="167"/>
                  </a:lnTo>
                  <a:lnTo>
                    <a:pt x="6" y="168"/>
                  </a:lnTo>
                  <a:lnTo>
                    <a:pt x="4" y="170"/>
                  </a:lnTo>
                  <a:lnTo>
                    <a:pt x="2" y="172"/>
                  </a:lnTo>
                  <a:lnTo>
                    <a:pt x="1" y="174"/>
                  </a:lnTo>
                  <a:lnTo>
                    <a:pt x="0" y="177"/>
                  </a:lnTo>
                  <a:lnTo>
                    <a:pt x="0" y="181"/>
                  </a:lnTo>
                  <a:lnTo>
                    <a:pt x="0" y="190"/>
                  </a:lnTo>
                  <a:lnTo>
                    <a:pt x="3" y="200"/>
                  </a:lnTo>
                  <a:lnTo>
                    <a:pt x="6" y="210"/>
                  </a:lnTo>
                  <a:lnTo>
                    <a:pt x="13" y="217"/>
                  </a:lnTo>
                  <a:lnTo>
                    <a:pt x="19" y="225"/>
                  </a:lnTo>
                  <a:lnTo>
                    <a:pt x="27" y="231"/>
                  </a:lnTo>
                  <a:lnTo>
                    <a:pt x="35" y="235"/>
                  </a:lnTo>
                  <a:lnTo>
                    <a:pt x="45" y="238"/>
                  </a:lnTo>
                  <a:lnTo>
                    <a:pt x="45" y="256"/>
                  </a:lnTo>
                  <a:lnTo>
                    <a:pt x="45" y="259"/>
                  </a:lnTo>
                  <a:lnTo>
                    <a:pt x="46" y="261"/>
                  </a:lnTo>
                  <a:lnTo>
                    <a:pt x="47" y="264"/>
                  </a:lnTo>
                  <a:lnTo>
                    <a:pt x="49" y="266"/>
                  </a:lnTo>
                  <a:lnTo>
                    <a:pt x="51" y="268"/>
                  </a:lnTo>
                  <a:lnTo>
                    <a:pt x="54" y="270"/>
                  </a:lnTo>
                  <a:lnTo>
                    <a:pt x="57" y="271"/>
                  </a:lnTo>
                  <a:lnTo>
                    <a:pt x="60" y="271"/>
                  </a:lnTo>
                  <a:lnTo>
                    <a:pt x="62" y="271"/>
                  </a:lnTo>
                  <a:lnTo>
                    <a:pt x="65" y="270"/>
                  </a:lnTo>
                  <a:lnTo>
                    <a:pt x="68" y="268"/>
                  </a:lnTo>
                  <a:lnTo>
                    <a:pt x="71" y="266"/>
                  </a:lnTo>
                  <a:lnTo>
                    <a:pt x="72" y="264"/>
                  </a:lnTo>
                  <a:lnTo>
                    <a:pt x="74" y="261"/>
                  </a:lnTo>
                  <a:lnTo>
                    <a:pt x="74" y="259"/>
                  </a:lnTo>
                  <a:lnTo>
                    <a:pt x="75" y="256"/>
                  </a:lnTo>
                  <a:lnTo>
                    <a:pt x="75" y="238"/>
                  </a:lnTo>
                  <a:lnTo>
                    <a:pt x="84" y="235"/>
                  </a:lnTo>
                  <a:lnTo>
                    <a:pt x="92" y="231"/>
                  </a:lnTo>
                  <a:lnTo>
                    <a:pt x="101" y="225"/>
                  </a:lnTo>
                  <a:lnTo>
                    <a:pt x="107" y="217"/>
                  </a:lnTo>
                  <a:lnTo>
                    <a:pt x="113" y="210"/>
                  </a:lnTo>
                  <a:lnTo>
                    <a:pt x="117" y="200"/>
                  </a:lnTo>
                  <a:lnTo>
                    <a:pt x="119" y="190"/>
                  </a:lnTo>
                  <a:lnTo>
                    <a:pt x="120" y="181"/>
                  </a:lnTo>
                  <a:lnTo>
                    <a:pt x="120" y="174"/>
                  </a:lnTo>
                  <a:lnTo>
                    <a:pt x="119" y="169"/>
                  </a:lnTo>
                  <a:lnTo>
                    <a:pt x="117" y="162"/>
                  </a:lnTo>
                  <a:lnTo>
                    <a:pt x="115" y="157"/>
                  </a:lnTo>
                  <a:lnTo>
                    <a:pt x="113" y="152"/>
                  </a:lnTo>
                  <a:lnTo>
                    <a:pt x="109" y="146"/>
                  </a:lnTo>
                  <a:lnTo>
                    <a:pt x="106" y="142"/>
                  </a:lnTo>
                  <a:lnTo>
                    <a:pt x="102" y="138"/>
                  </a:lnTo>
                  <a:lnTo>
                    <a:pt x="98" y="135"/>
                  </a:lnTo>
                  <a:lnTo>
                    <a:pt x="93" y="130"/>
                  </a:lnTo>
                  <a:lnTo>
                    <a:pt x="88" y="128"/>
                  </a:lnTo>
                  <a:lnTo>
                    <a:pt x="83" y="125"/>
                  </a:lnTo>
                  <a:lnTo>
                    <a:pt x="77" y="123"/>
                  </a:lnTo>
                  <a:lnTo>
                    <a:pt x="72" y="122"/>
                  </a:lnTo>
                  <a:lnTo>
                    <a:pt x="65" y="121"/>
                  </a:lnTo>
                  <a:lnTo>
                    <a:pt x="60" y="121"/>
                  </a:lnTo>
                  <a:lnTo>
                    <a:pt x="54" y="120"/>
                  </a:lnTo>
                  <a:lnTo>
                    <a:pt x="48" y="117"/>
                  </a:lnTo>
                  <a:lnTo>
                    <a:pt x="43" y="115"/>
                  </a:lnTo>
                  <a:lnTo>
                    <a:pt x="39" y="111"/>
                  </a:lnTo>
                  <a:lnTo>
                    <a:pt x="34" y="107"/>
                  </a:lnTo>
                  <a:lnTo>
                    <a:pt x="32" y="102"/>
                  </a:lnTo>
                  <a:lnTo>
                    <a:pt x="30" y="96"/>
                  </a:lnTo>
                  <a:lnTo>
                    <a:pt x="30" y="91"/>
                  </a:lnTo>
                  <a:lnTo>
                    <a:pt x="30" y="84"/>
                  </a:lnTo>
                  <a:lnTo>
                    <a:pt x="32" y="79"/>
                  </a:lnTo>
                  <a:lnTo>
                    <a:pt x="34" y="74"/>
                  </a:lnTo>
                  <a:lnTo>
                    <a:pt x="39" y="69"/>
                  </a:lnTo>
                  <a:lnTo>
                    <a:pt x="43" y="65"/>
                  </a:lnTo>
                  <a:lnTo>
                    <a:pt x="48" y="63"/>
                  </a:lnTo>
                  <a:lnTo>
                    <a:pt x="54" y="61"/>
                  </a:lnTo>
                  <a:lnTo>
                    <a:pt x="60" y="61"/>
                  </a:lnTo>
                  <a:close/>
                </a:path>
              </a:pathLst>
            </a:custGeom>
            <a:grpFill/>
            <a:ln w="9525">
              <a:solidFill>
                <a:srgbClr val="2A9B18"/>
              </a:solidFill>
              <a:round/>
              <a:headEnd/>
              <a:tailEnd/>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Calibri Light"/>
                <a:cs typeface="+mn-cs"/>
              </a:endParaRPr>
            </a:p>
          </p:txBody>
        </p:sp>
      </p:grpSp>
      <p:grpSp>
        <p:nvGrpSpPr>
          <p:cNvPr id="100" name="Group 99">
            <a:extLst>
              <a:ext uri="{FF2B5EF4-FFF2-40B4-BE49-F238E27FC236}">
                <a16:creationId xmlns:a16="http://schemas.microsoft.com/office/drawing/2014/main" id="{E1CA0EEE-A7E0-45A1-85C6-164E6D028587}"/>
              </a:ext>
            </a:extLst>
          </p:cNvPr>
          <p:cNvGrpSpPr/>
          <p:nvPr/>
        </p:nvGrpSpPr>
        <p:grpSpPr>
          <a:xfrm>
            <a:off x="1601834" y="4836316"/>
            <a:ext cx="568261" cy="303073"/>
            <a:chOff x="11601450" y="862013"/>
            <a:chExt cx="285750" cy="152400"/>
          </a:xfrm>
          <a:solidFill>
            <a:srgbClr val="6CDE9D">
              <a:lumMod val="75000"/>
            </a:srgbClr>
          </a:solidFill>
        </p:grpSpPr>
        <p:sp>
          <p:nvSpPr>
            <p:cNvPr id="101" name="Freeform 173">
              <a:extLst>
                <a:ext uri="{FF2B5EF4-FFF2-40B4-BE49-F238E27FC236}">
                  <a16:creationId xmlns:a16="http://schemas.microsoft.com/office/drawing/2014/main" id="{F5550042-8B4D-4E25-BA81-268191C07A8F}"/>
                </a:ext>
              </a:extLst>
            </p:cNvPr>
            <p:cNvSpPr>
              <a:spLocks noEditPoints="1"/>
            </p:cNvSpPr>
            <p:nvPr/>
          </p:nvSpPr>
          <p:spPr bwMode="auto">
            <a:xfrm>
              <a:off x="11601450" y="862013"/>
              <a:ext cx="285750" cy="152400"/>
            </a:xfrm>
            <a:custGeom>
              <a:avLst/>
              <a:gdLst>
                <a:gd name="T0" fmla="*/ 425 w 902"/>
                <a:gd name="T1" fmla="*/ 30 h 481"/>
                <a:gd name="T2" fmla="*/ 453 w 902"/>
                <a:gd name="T3" fmla="*/ 158 h 481"/>
                <a:gd name="T4" fmla="*/ 64 w 902"/>
                <a:gd name="T5" fmla="*/ 180 h 481"/>
                <a:gd name="T6" fmla="*/ 184 w 902"/>
                <a:gd name="T7" fmla="*/ 155 h 481"/>
                <a:gd name="T8" fmla="*/ 180 w 902"/>
                <a:gd name="T9" fmla="*/ 180 h 481"/>
                <a:gd name="T10" fmla="*/ 481 w 902"/>
                <a:gd name="T11" fmla="*/ 180 h 481"/>
                <a:gd name="T12" fmla="*/ 661 w 902"/>
                <a:gd name="T13" fmla="*/ 286 h 481"/>
                <a:gd name="T14" fmla="*/ 898 w 902"/>
                <a:gd name="T15" fmla="*/ 130 h 481"/>
                <a:gd name="T16" fmla="*/ 902 w 902"/>
                <a:gd name="T17" fmla="*/ 120 h 481"/>
                <a:gd name="T18" fmla="*/ 898 w 902"/>
                <a:gd name="T19" fmla="*/ 109 h 481"/>
                <a:gd name="T20" fmla="*/ 887 w 902"/>
                <a:gd name="T21" fmla="*/ 105 h 481"/>
                <a:gd name="T22" fmla="*/ 657 w 902"/>
                <a:gd name="T23" fmla="*/ 256 h 481"/>
                <a:gd name="T24" fmla="*/ 666 w 902"/>
                <a:gd name="T25" fmla="*/ 210 h 481"/>
                <a:gd name="T26" fmla="*/ 901 w 902"/>
                <a:gd name="T27" fmla="*/ 50 h 481"/>
                <a:gd name="T28" fmla="*/ 896 w 902"/>
                <a:gd name="T29" fmla="*/ 33 h 481"/>
                <a:gd name="T30" fmla="*/ 700 w 902"/>
                <a:gd name="T31" fmla="*/ 27 h 481"/>
                <a:gd name="T32" fmla="*/ 706 w 902"/>
                <a:gd name="T33" fmla="*/ 10 h 481"/>
                <a:gd name="T34" fmla="*/ 692 w 902"/>
                <a:gd name="T35" fmla="*/ 0 h 481"/>
                <a:gd name="T36" fmla="*/ 372 w 902"/>
                <a:gd name="T37" fmla="*/ 30 h 481"/>
                <a:gd name="T38" fmla="*/ 6 w 902"/>
                <a:gd name="T39" fmla="*/ 183 h 481"/>
                <a:gd name="T40" fmla="*/ 0 w 902"/>
                <a:gd name="T41" fmla="*/ 200 h 481"/>
                <a:gd name="T42" fmla="*/ 15 w 902"/>
                <a:gd name="T43" fmla="*/ 211 h 481"/>
                <a:gd name="T44" fmla="*/ 12 w 902"/>
                <a:gd name="T45" fmla="*/ 241 h 481"/>
                <a:gd name="T46" fmla="*/ 2 w 902"/>
                <a:gd name="T47" fmla="*/ 247 h 481"/>
                <a:gd name="T48" fmla="*/ 0 w 902"/>
                <a:gd name="T49" fmla="*/ 258 h 481"/>
                <a:gd name="T50" fmla="*/ 6 w 902"/>
                <a:gd name="T51" fmla="*/ 267 h 481"/>
                <a:gd name="T52" fmla="*/ 180 w 902"/>
                <a:gd name="T53" fmla="*/ 271 h 481"/>
                <a:gd name="T54" fmla="*/ 9 w 902"/>
                <a:gd name="T55" fmla="*/ 302 h 481"/>
                <a:gd name="T56" fmla="*/ 1 w 902"/>
                <a:gd name="T57" fmla="*/ 309 h 481"/>
                <a:gd name="T58" fmla="*/ 1 w 902"/>
                <a:gd name="T59" fmla="*/ 321 h 481"/>
                <a:gd name="T60" fmla="*/ 9 w 902"/>
                <a:gd name="T61" fmla="*/ 330 h 481"/>
                <a:gd name="T62" fmla="*/ 180 w 902"/>
                <a:gd name="T63" fmla="*/ 361 h 481"/>
                <a:gd name="T64" fmla="*/ 6 w 902"/>
                <a:gd name="T65" fmla="*/ 363 h 481"/>
                <a:gd name="T66" fmla="*/ 0 w 902"/>
                <a:gd name="T67" fmla="*/ 372 h 481"/>
                <a:gd name="T68" fmla="*/ 2 w 902"/>
                <a:gd name="T69" fmla="*/ 384 h 481"/>
                <a:gd name="T70" fmla="*/ 12 w 902"/>
                <a:gd name="T71" fmla="*/ 391 h 481"/>
                <a:gd name="T72" fmla="*/ 15 w 902"/>
                <a:gd name="T73" fmla="*/ 421 h 481"/>
                <a:gd name="T74" fmla="*/ 4 w 902"/>
                <a:gd name="T75" fmla="*/ 425 h 481"/>
                <a:gd name="T76" fmla="*/ 0 w 902"/>
                <a:gd name="T77" fmla="*/ 436 h 481"/>
                <a:gd name="T78" fmla="*/ 4 w 902"/>
                <a:gd name="T79" fmla="*/ 446 h 481"/>
                <a:gd name="T80" fmla="*/ 15 w 902"/>
                <a:gd name="T81" fmla="*/ 451 h 481"/>
                <a:gd name="T82" fmla="*/ 181 w 902"/>
                <a:gd name="T83" fmla="*/ 472 h 481"/>
                <a:gd name="T84" fmla="*/ 190 w 902"/>
                <a:gd name="T85" fmla="*/ 480 h 481"/>
                <a:gd name="T86" fmla="*/ 469 w 902"/>
                <a:gd name="T87" fmla="*/ 481 h 481"/>
                <a:gd name="T88" fmla="*/ 479 w 902"/>
                <a:gd name="T89" fmla="*/ 474 h 481"/>
                <a:gd name="T90" fmla="*/ 481 w 902"/>
                <a:gd name="T91" fmla="*/ 451 h 481"/>
                <a:gd name="T92" fmla="*/ 896 w 902"/>
                <a:gd name="T93" fmla="*/ 297 h 481"/>
                <a:gd name="T94" fmla="*/ 902 w 902"/>
                <a:gd name="T95" fmla="*/ 288 h 481"/>
                <a:gd name="T96" fmla="*/ 900 w 902"/>
                <a:gd name="T97" fmla="*/ 277 h 481"/>
                <a:gd name="T98" fmla="*/ 890 w 902"/>
                <a:gd name="T99" fmla="*/ 271 h 481"/>
                <a:gd name="T100" fmla="*/ 878 w 902"/>
                <a:gd name="T101" fmla="*/ 273 h 481"/>
                <a:gd name="T102" fmla="*/ 661 w 902"/>
                <a:gd name="T103" fmla="*/ 376 h 481"/>
                <a:gd name="T104" fmla="*/ 898 w 902"/>
                <a:gd name="T105" fmla="*/ 220 h 481"/>
                <a:gd name="T106" fmla="*/ 902 w 902"/>
                <a:gd name="T107" fmla="*/ 211 h 481"/>
                <a:gd name="T108" fmla="*/ 898 w 902"/>
                <a:gd name="T109" fmla="*/ 200 h 481"/>
                <a:gd name="T110" fmla="*/ 887 w 902"/>
                <a:gd name="T111" fmla="*/ 196 h 481"/>
                <a:gd name="T112" fmla="*/ 657 w 902"/>
                <a:gd name="T113" fmla="*/ 346 h 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2" h="481">
                  <a:moveTo>
                    <a:pt x="451" y="451"/>
                  </a:moveTo>
                  <a:lnTo>
                    <a:pt x="210" y="451"/>
                  </a:lnTo>
                  <a:lnTo>
                    <a:pt x="210" y="173"/>
                  </a:lnTo>
                  <a:lnTo>
                    <a:pt x="425" y="30"/>
                  </a:lnTo>
                  <a:lnTo>
                    <a:pt x="642" y="30"/>
                  </a:lnTo>
                  <a:lnTo>
                    <a:pt x="457" y="153"/>
                  </a:lnTo>
                  <a:lnTo>
                    <a:pt x="455" y="155"/>
                  </a:lnTo>
                  <a:lnTo>
                    <a:pt x="453" y="158"/>
                  </a:lnTo>
                  <a:lnTo>
                    <a:pt x="451" y="161"/>
                  </a:lnTo>
                  <a:lnTo>
                    <a:pt x="451" y="165"/>
                  </a:lnTo>
                  <a:lnTo>
                    <a:pt x="451" y="451"/>
                  </a:lnTo>
                  <a:close/>
                  <a:moveTo>
                    <a:pt x="64" y="180"/>
                  </a:moveTo>
                  <a:lnTo>
                    <a:pt x="245" y="60"/>
                  </a:lnTo>
                  <a:lnTo>
                    <a:pt x="326" y="60"/>
                  </a:lnTo>
                  <a:lnTo>
                    <a:pt x="186" y="153"/>
                  </a:lnTo>
                  <a:lnTo>
                    <a:pt x="184" y="155"/>
                  </a:lnTo>
                  <a:lnTo>
                    <a:pt x="182" y="158"/>
                  </a:lnTo>
                  <a:lnTo>
                    <a:pt x="181" y="161"/>
                  </a:lnTo>
                  <a:lnTo>
                    <a:pt x="180" y="165"/>
                  </a:lnTo>
                  <a:lnTo>
                    <a:pt x="180" y="180"/>
                  </a:lnTo>
                  <a:lnTo>
                    <a:pt x="64" y="180"/>
                  </a:lnTo>
                  <a:close/>
                  <a:moveTo>
                    <a:pt x="838" y="60"/>
                  </a:moveTo>
                  <a:lnTo>
                    <a:pt x="657" y="180"/>
                  </a:lnTo>
                  <a:lnTo>
                    <a:pt x="481" y="180"/>
                  </a:lnTo>
                  <a:lnTo>
                    <a:pt x="481" y="173"/>
                  </a:lnTo>
                  <a:lnTo>
                    <a:pt x="651" y="60"/>
                  </a:lnTo>
                  <a:lnTo>
                    <a:pt x="838" y="60"/>
                  </a:lnTo>
                  <a:close/>
                  <a:moveTo>
                    <a:pt x="661" y="286"/>
                  </a:moveTo>
                  <a:lnTo>
                    <a:pt x="666" y="285"/>
                  </a:lnTo>
                  <a:lnTo>
                    <a:pt x="670" y="282"/>
                  </a:lnTo>
                  <a:lnTo>
                    <a:pt x="896" y="132"/>
                  </a:lnTo>
                  <a:lnTo>
                    <a:pt x="898" y="130"/>
                  </a:lnTo>
                  <a:lnTo>
                    <a:pt x="900" y="128"/>
                  </a:lnTo>
                  <a:lnTo>
                    <a:pt x="901" y="126"/>
                  </a:lnTo>
                  <a:lnTo>
                    <a:pt x="902" y="123"/>
                  </a:lnTo>
                  <a:lnTo>
                    <a:pt x="902" y="120"/>
                  </a:lnTo>
                  <a:lnTo>
                    <a:pt x="902" y="117"/>
                  </a:lnTo>
                  <a:lnTo>
                    <a:pt x="901" y="114"/>
                  </a:lnTo>
                  <a:lnTo>
                    <a:pt x="900" y="112"/>
                  </a:lnTo>
                  <a:lnTo>
                    <a:pt x="898" y="109"/>
                  </a:lnTo>
                  <a:lnTo>
                    <a:pt x="896" y="108"/>
                  </a:lnTo>
                  <a:lnTo>
                    <a:pt x="892" y="106"/>
                  </a:lnTo>
                  <a:lnTo>
                    <a:pt x="890" y="106"/>
                  </a:lnTo>
                  <a:lnTo>
                    <a:pt x="887" y="105"/>
                  </a:lnTo>
                  <a:lnTo>
                    <a:pt x="884" y="106"/>
                  </a:lnTo>
                  <a:lnTo>
                    <a:pt x="882" y="106"/>
                  </a:lnTo>
                  <a:lnTo>
                    <a:pt x="878" y="108"/>
                  </a:lnTo>
                  <a:lnTo>
                    <a:pt x="657" y="256"/>
                  </a:lnTo>
                  <a:lnTo>
                    <a:pt x="481" y="256"/>
                  </a:lnTo>
                  <a:lnTo>
                    <a:pt x="481" y="211"/>
                  </a:lnTo>
                  <a:lnTo>
                    <a:pt x="661" y="211"/>
                  </a:lnTo>
                  <a:lnTo>
                    <a:pt x="666" y="210"/>
                  </a:lnTo>
                  <a:lnTo>
                    <a:pt x="670" y="207"/>
                  </a:lnTo>
                  <a:lnTo>
                    <a:pt x="896" y="57"/>
                  </a:lnTo>
                  <a:lnTo>
                    <a:pt x="899" y="54"/>
                  </a:lnTo>
                  <a:lnTo>
                    <a:pt x="901" y="50"/>
                  </a:lnTo>
                  <a:lnTo>
                    <a:pt x="902" y="46"/>
                  </a:lnTo>
                  <a:lnTo>
                    <a:pt x="901" y="40"/>
                  </a:lnTo>
                  <a:lnTo>
                    <a:pt x="899" y="36"/>
                  </a:lnTo>
                  <a:lnTo>
                    <a:pt x="896" y="33"/>
                  </a:lnTo>
                  <a:lnTo>
                    <a:pt x="891" y="31"/>
                  </a:lnTo>
                  <a:lnTo>
                    <a:pt x="887" y="30"/>
                  </a:lnTo>
                  <a:lnTo>
                    <a:pt x="696" y="30"/>
                  </a:lnTo>
                  <a:lnTo>
                    <a:pt x="700" y="27"/>
                  </a:lnTo>
                  <a:lnTo>
                    <a:pt x="704" y="24"/>
                  </a:lnTo>
                  <a:lnTo>
                    <a:pt x="706" y="20"/>
                  </a:lnTo>
                  <a:lnTo>
                    <a:pt x="707" y="16"/>
                  </a:lnTo>
                  <a:lnTo>
                    <a:pt x="706" y="10"/>
                  </a:lnTo>
                  <a:lnTo>
                    <a:pt x="704" y="6"/>
                  </a:lnTo>
                  <a:lnTo>
                    <a:pt x="701" y="3"/>
                  </a:lnTo>
                  <a:lnTo>
                    <a:pt x="696" y="1"/>
                  </a:lnTo>
                  <a:lnTo>
                    <a:pt x="692" y="0"/>
                  </a:lnTo>
                  <a:lnTo>
                    <a:pt x="421" y="0"/>
                  </a:lnTo>
                  <a:lnTo>
                    <a:pt x="417" y="1"/>
                  </a:lnTo>
                  <a:lnTo>
                    <a:pt x="412" y="2"/>
                  </a:lnTo>
                  <a:lnTo>
                    <a:pt x="372" y="30"/>
                  </a:lnTo>
                  <a:lnTo>
                    <a:pt x="240" y="30"/>
                  </a:lnTo>
                  <a:lnTo>
                    <a:pt x="236" y="31"/>
                  </a:lnTo>
                  <a:lnTo>
                    <a:pt x="232" y="33"/>
                  </a:lnTo>
                  <a:lnTo>
                    <a:pt x="6" y="183"/>
                  </a:lnTo>
                  <a:lnTo>
                    <a:pt x="3" y="186"/>
                  </a:lnTo>
                  <a:lnTo>
                    <a:pt x="1" y="190"/>
                  </a:lnTo>
                  <a:lnTo>
                    <a:pt x="0" y="195"/>
                  </a:lnTo>
                  <a:lnTo>
                    <a:pt x="0" y="200"/>
                  </a:lnTo>
                  <a:lnTo>
                    <a:pt x="2" y="204"/>
                  </a:lnTo>
                  <a:lnTo>
                    <a:pt x="6" y="207"/>
                  </a:lnTo>
                  <a:lnTo>
                    <a:pt x="10" y="210"/>
                  </a:lnTo>
                  <a:lnTo>
                    <a:pt x="15" y="211"/>
                  </a:lnTo>
                  <a:lnTo>
                    <a:pt x="180" y="211"/>
                  </a:lnTo>
                  <a:lnTo>
                    <a:pt x="180" y="241"/>
                  </a:lnTo>
                  <a:lnTo>
                    <a:pt x="15" y="241"/>
                  </a:lnTo>
                  <a:lnTo>
                    <a:pt x="12" y="241"/>
                  </a:lnTo>
                  <a:lnTo>
                    <a:pt x="9" y="242"/>
                  </a:lnTo>
                  <a:lnTo>
                    <a:pt x="6" y="243"/>
                  </a:lnTo>
                  <a:lnTo>
                    <a:pt x="4" y="245"/>
                  </a:lnTo>
                  <a:lnTo>
                    <a:pt x="2" y="247"/>
                  </a:lnTo>
                  <a:lnTo>
                    <a:pt x="1" y="249"/>
                  </a:lnTo>
                  <a:lnTo>
                    <a:pt x="0" y="252"/>
                  </a:lnTo>
                  <a:lnTo>
                    <a:pt x="0" y="256"/>
                  </a:lnTo>
                  <a:lnTo>
                    <a:pt x="0" y="258"/>
                  </a:lnTo>
                  <a:lnTo>
                    <a:pt x="1" y="261"/>
                  </a:lnTo>
                  <a:lnTo>
                    <a:pt x="2" y="263"/>
                  </a:lnTo>
                  <a:lnTo>
                    <a:pt x="4" y="266"/>
                  </a:lnTo>
                  <a:lnTo>
                    <a:pt x="6" y="267"/>
                  </a:lnTo>
                  <a:lnTo>
                    <a:pt x="9" y="270"/>
                  </a:lnTo>
                  <a:lnTo>
                    <a:pt x="12" y="270"/>
                  </a:lnTo>
                  <a:lnTo>
                    <a:pt x="15" y="271"/>
                  </a:lnTo>
                  <a:lnTo>
                    <a:pt x="180" y="271"/>
                  </a:lnTo>
                  <a:lnTo>
                    <a:pt x="180" y="301"/>
                  </a:lnTo>
                  <a:lnTo>
                    <a:pt x="15" y="301"/>
                  </a:lnTo>
                  <a:lnTo>
                    <a:pt x="12" y="301"/>
                  </a:lnTo>
                  <a:lnTo>
                    <a:pt x="9" y="302"/>
                  </a:lnTo>
                  <a:lnTo>
                    <a:pt x="6" y="303"/>
                  </a:lnTo>
                  <a:lnTo>
                    <a:pt x="4" y="305"/>
                  </a:lnTo>
                  <a:lnTo>
                    <a:pt x="2" y="307"/>
                  </a:lnTo>
                  <a:lnTo>
                    <a:pt x="1" y="309"/>
                  </a:lnTo>
                  <a:lnTo>
                    <a:pt x="0" y="312"/>
                  </a:lnTo>
                  <a:lnTo>
                    <a:pt x="0" y="316"/>
                  </a:lnTo>
                  <a:lnTo>
                    <a:pt x="0" y="319"/>
                  </a:lnTo>
                  <a:lnTo>
                    <a:pt x="1" y="321"/>
                  </a:lnTo>
                  <a:lnTo>
                    <a:pt x="2" y="324"/>
                  </a:lnTo>
                  <a:lnTo>
                    <a:pt x="4" y="326"/>
                  </a:lnTo>
                  <a:lnTo>
                    <a:pt x="6" y="327"/>
                  </a:lnTo>
                  <a:lnTo>
                    <a:pt x="9" y="330"/>
                  </a:lnTo>
                  <a:lnTo>
                    <a:pt x="12" y="331"/>
                  </a:lnTo>
                  <a:lnTo>
                    <a:pt x="15" y="331"/>
                  </a:lnTo>
                  <a:lnTo>
                    <a:pt x="180" y="331"/>
                  </a:lnTo>
                  <a:lnTo>
                    <a:pt x="180" y="361"/>
                  </a:lnTo>
                  <a:lnTo>
                    <a:pt x="15" y="361"/>
                  </a:lnTo>
                  <a:lnTo>
                    <a:pt x="12" y="361"/>
                  </a:lnTo>
                  <a:lnTo>
                    <a:pt x="9" y="362"/>
                  </a:lnTo>
                  <a:lnTo>
                    <a:pt x="6" y="363"/>
                  </a:lnTo>
                  <a:lnTo>
                    <a:pt x="4" y="365"/>
                  </a:lnTo>
                  <a:lnTo>
                    <a:pt x="2" y="367"/>
                  </a:lnTo>
                  <a:lnTo>
                    <a:pt x="1" y="369"/>
                  </a:lnTo>
                  <a:lnTo>
                    <a:pt x="0" y="372"/>
                  </a:lnTo>
                  <a:lnTo>
                    <a:pt x="0" y="376"/>
                  </a:lnTo>
                  <a:lnTo>
                    <a:pt x="0" y="379"/>
                  </a:lnTo>
                  <a:lnTo>
                    <a:pt x="1" y="381"/>
                  </a:lnTo>
                  <a:lnTo>
                    <a:pt x="2" y="384"/>
                  </a:lnTo>
                  <a:lnTo>
                    <a:pt x="4" y="386"/>
                  </a:lnTo>
                  <a:lnTo>
                    <a:pt x="6" y="388"/>
                  </a:lnTo>
                  <a:lnTo>
                    <a:pt x="9" y="390"/>
                  </a:lnTo>
                  <a:lnTo>
                    <a:pt x="12" y="391"/>
                  </a:lnTo>
                  <a:lnTo>
                    <a:pt x="15" y="391"/>
                  </a:lnTo>
                  <a:lnTo>
                    <a:pt x="180" y="391"/>
                  </a:lnTo>
                  <a:lnTo>
                    <a:pt x="180" y="421"/>
                  </a:lnTo>
                  <a:lnTo>
                    <a:pt x="15" y="421"/>
                  </a:lnTo>
                  <a:lnTo>
                    <a:pt x="12" y="421"/>
                  </a:lnTo>
                  <a:lnTo>
                    <a:pt x="9" y="422"/>
                  </a:lnTo>
                  <a:lnTo>
                    <a:pt x="6" y="423"/>
                  </a:lnTo>
                  <a:lnTo>
                    <a:pt x="4" y="425"/>
                  </a:lnTo>
                  <a:lnTo>
                    <a:pt x="2" y="427"/>
                  </a:lnTo>
                  <a:lnTo>
                    <a:pt x="1" y="430"/>
                  </a:lnTo>
                  <a:lnTo>
                    <a:pt x="0" y="432"/>
                  </a:lnTo>
                  <a:lnTo>
                    <a:pt x="0" y="436"/>
                  </a:lnTo>
                  <a:lnTo>
                    <a:pt x="0" y="439"/>
                  </a:lnTo>
                  <a:lnTo>
                    <a:pt x="1" y="442"/>
                  </a:lnTo>
                  <a:lnTo>
                    <a:pt x="2" y="444"/>
                  </a:lnTo>
                  <a:lnTo>
                    <a:pt x="4" y="446"/>
                  </a:lnTo>
                  <a:lnTo>
                    <a:pt x="6" y="448"/>
                  </a:lnTo>
                  <a:lnTo>
                    <a:pt x="9" y="450"/>
                  </a:lnTo>
                  <a:lnTo>
                    <a:pt x="12" y="451"/>
                  </a:lnTo>
                  <a:lnTo>
                    <a:pt x="15" y="451"/>
                  </a:lnTo>
                  <a:lnTo>
                    <a:pt x="180" y="451"/>
                  </a:lnTo>
                  <a:lnTo>
                    <a:pt x="180" y="466"/>
                  </a:lnTo>
                  <a:lnTo>
                    <a:pt x="181" y="469"/>
                  </a:lnTo>
                  <a:lnTo>
                    <a:pt x="181" y="472"/>
                  </a:lnTo>
                  <a:lnTo>
                    <a:pt x="183" y="474"/>
                  </a:lnTo>
                  <a:lnTo>
                    <a:pt x="184" y="476"/>
                  </a:lnTo>
                  <a:lnTo>
                    <a:pt x="187" y="478"/>
                  </a:lnTo>
                  <a:lnTo>
                    <a:pt x="190" y="480"/>
                  </a:lnTo>
                  <a:lnTo>
                    <a:pt x="193" y="481"/>
                  </a:lnTo>
                  <a:lnTo>
                    <a:pt x="195" y="481"/>
                  </a:lnTo>
                  <a:lnTo>
                    <a:pt x="466" y="481"/>
                  </a:lnTo>
                  <a:lnTo>
                    <a:pt x="469" y="481"/>
                  </a:lnTo>
                  <a:lnTo>
                    <a:pt x="471" y="480"/>
                  </a:lnTo>
                  <a:lnTo>
                    <a:pt x="475" y="478"/>
                  </a:lnTo>
                  <a:lnTo>
                    <a:pt x="477" y="476"/>
                  </a:lnTo>
                  <a:lnTo>
                    <a:pt x="479" y="474"/>
                  </a:lnTo>
                  <a:lnTo>
                    <a:pt x="480" y="472"/>
                  </a:lnTo>
                  <a:lnTo>
                    <a:pt x="481" y="469"/>
                  </a:lnTo>
                  <a:lnTo>
                    <a:pt x="481" y="466"/>
                  </a:lnTo>
                  <a:lnTo>
                    <a:pt x="481" y="451"/>
                  </a:lnTo>
                  <a:lnTo>
                    <a:pt x="661" y="451"/>
                  </a:lnTo>
                  <a:lnTo>
                    <a:pt x="666" y="450"/>
                  </a:lnTo>
                  <a:lnTo>
                    <a:pt x="670" y="448"/>
                  </a:lnTo>
                  <a:lnTo>
                    <a:pt x="896" y="297"/>
                  </a:lnTo>
                  <a:lnTo>
                    <a:pt x="898" y="296"/>
                  </a:lnTo>
                  <a:lnTo>
                    <a:pt x="900" y="293"/>
                  </a:lnTo>
                  <a:lnTo>
                    <a:pt x="901" y="291"/>
                  </a:lnTo>
                  <a:lnTo>
                    <a:pt x="902" y="288"/>
                  </a:lnTo>
                  <a:lnTo>
                    <a:pt x="902" y="286"/>
                  </a:lnTo>
                  <a:lnTo>
                    <a:pt x="902" y="282"/>
                  </a:lnTo>
                  <a:lnTo>
                    <a:pt x="901" y="279"/>
                  </a:lnTo>
                  <a:lnTo>
                    <a:pt x="900" y="277"/>
                  </a:lnTo>
                  <a:lnTo>
                    <a:pt x="898" y="275"/>
                  </a:lnTo>
                  <a:lnTo>
                    <a:pt x="896" y="273"/>
                  </a:lnTo>
                  <a:lnTo>
                    <a:pt x="892" y="272"/>
                  </a:lnTo>
                  <a:lnTo>
                    <a:pt x="890" y="271"/>
                  </a:lnTo>
                  <a:lnTo>
                    <a:pt x="887" y="271"/>
                  </a:lnTo>
                  <a:lnTo>
                    <a:pt x="884" y="271"/>
                  </a:lnTo>
                  <a:lnTo>
                    <a:pt x="882" y="272"/>
                  </a:lnTo>
                  <a:lnTo>
                    <a:pt x="878" y="273"/>
                  </a:lnTo>
                  <a:lnTo>
                    <a:pt x="657" y="421"/>
                  </a:lnTo>
                  <a:lnTo>
                    <a:pt x="481" y="421"/>
                  </a:lnTo>
                  <a:lnTo>
                    <a:pt x="481" y="376"/>
                  </a:lnTo>
                  <a:lnTo>
                    <a:pt x="661" y="376"/>
                  </a:lnTo>
                  <a:lnTo>
                    <a:pt x="666" y="375"/>
                  </a:lnTo>
                  <a:lnTo>
                    <a:pt x="670" y="373"/>
                  </a:lnTo>
                  <a:lnTo>
                    <a:pt x="896" y="222"/>
                  </a:lnTo>
                  <a:lnTo>
                    <a:pt x="898" y="220"/>
                  </a:lnTo>
                  <a:lnTo>
                    <a:pt x="900" y="218"/>
                  </a:lnTo>
                  <a:lnTo>
                    <a:pt x="901" y="216"/>
                  </a:lnTo>
                  <a:lnTo>
                    <a:pt x="902" y="213"/>
                  </a:lnTo>
                  <a:lnTo>
                    <a:pt x="902" y="211"/>
                  </a:lnTo>
                  <a:lnTo>
                    <a:pt x="902" y="207"/>
                  </a:lnTo>
                  <a:lnTo>
                    <a:pt x="901" y="204"/>
                  </a:lnTo>
                  <a:lnTo>
                    <a:pt x="900" y="202"/>
                  </a:lnTo>
                  <a:lnTo>
                    <a:pt x="898" y="200"/>
                  </a:lnTo>
                  <a:lnTo>
                    <a:pt x="896" y="198"/>
                  </a:lnTo>
                  <a:lnTo>
                    <a:pt x="892" y="197"/>
                  </a:lnTo>
                  <a:lnTo>
                    <a:pt x="890" y="196"/>
                  </a:lnTo>
                  <a:lnTo>
                    <a:pt x="887" y="196"/>
                  </a:lnTo>
                  <a:lnTo>
                    <a:pt x="884" y="196"/>
                  </a:lnTo>
                  <a:lnTo>
                    <a:pt x="882" y="197"/>
                  </a:lnTo>
                  <a:lnTo>
                    <a:pt x="878" y="198"/>
                  </a:lnTo>
                  <a:lnTo>
                    <a:pt x="657" y="346"/>
                  </a:lnTo>
                  <a:lnTo>
                    <a:pt x="481" y="346"/>
                  </a:lnTo>
                  <a:lnTo>
                    <a:pt x="481" y="286"/>
                  </a:lnTo>
                  <a:lnTo>
                    <a:pt x="661" y="286"/>
                  </a:lnTo>
                  <a:close/>
                </a:path>
              </a:pathLst>
            </a:custGeom>
            <a:grpFill/>
            <a:ln w="9525">
              <a:solidFill>
                <a:srgbClr val="2A9B18"/>
              </a:solidFill>
              <a:round/>
              <a:headEnd/>
              <a:tailEnd/>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Calibri Light"/>
                <a:cs typeface="+mn-cs"/>
              </a:endParaRPr>
            </a:p>
          </p:txBody>
        </p:sp>
        <p:sp>
          <p:nvSpPr>
            <p:cNvPr id="102" name="Freeform 174">
              <a:extLst>
                <a:ext uri="{FF2B5EF4-FFF2-40B4-BE49-F238E27FC236}">
                  <a16:creationId xmlns:a16="http://schemas.microsoft.com/office/drawing/2014/main" id="{4F3F14D0-9C54-4934-8556-FEF840F716DA}"/>
                </a:ext>
              </a:extLst>
            </p:cNvPr>
            <p:cNvSpPr>
              <a:spLocks/>
            </p:cNvSpPr>
            <p:nvPr/>
          </p:nvSpPr>
          <p:spPr bwMode="auto">
            <a:xfrm>
              <a:off x="11687175" y="909638"/>
              <a:ext cx="38100" cy="85725"/>
            </a:xfrm>
            <a:custGeom>
              <a:avLst/>
              <a:gdLst>
                <a:gd name="T0" fmla="*/ 72 w 120"/>
                <a:gd name="T1" fmla="*/ 63 h 271"/>
                <a:gd name="T2" fmla="*/ 85 w 120"/>
                <a:gd name="T3" fmla="*/ 74 h 271"/>
                <a:gd name="T4" fmla="*/ 90 w 120"/>
                <a:gd name="T5" fmla="*/ 91 h 271"/>
                <a:gd name="T6" fmla="*/ 92 w 120"/>
                <a:gd name="T7" fmla="*/ 98 h 271"/>
                <a:gd name="T8" fmla="*/ 99 w 120"/>
                <a:gd name="T9" fmla="*/ 105 h 271"/>
                <a:gd name="T10" fmla="*/ 108 w 120"/>
                <a:gd name="T11" fmla="*/ 105 h 271"/>
                <a:gd name="T12" fmla="*/ 116 w 120"/>
                <a:gd name="T13" fmla="*/ 101 h 271"/>
                <a:gd name="T14" fmla="*/ 120 w 120"/>
                <a:gd name="T15" fmla="*/ 93 h 271"/>
                <a:gd name="T16" fmla="*/ 117 w 120"/>
                <a:gd name="T17" fmla="*/ 70 h 271"/>
                <a:gd name="T18" fmla="*/ 101 w 120"/>
                <a:gd name="T19" fmla="*/ 46 h 271"/>
                <a:gd name="T20" fmla="*/ 75 w 120"/>
                <a:gd name="T21" fmla="*/ 32 h 271"/>
                <a:gd name="T22" fmla="*/ 74 w 120"/>
                <a:gd name="T23" fmla="*/ 9 h 271"/>
                <a:gd name="T24" fmla="*/ 68 w 120"/>
                <a:gd name="T25" fmla="*/ 3 h 271"/>
                <a:gd name="T26" fmla="*/ 60 w 120"/>
                <a:gd name="T27" fmla="*/ 0 h 271"/>
                <a:gd name="T28" fmla="*/ 51 w 120"/>
                <a:gd name="T29" fmla="*/ 3 h 271"/>
                <a:gd name="T30" fmla="*/ 46 w 120"/>
                <a:gd name="T31" fmla="*/ 9 h 271"/>
                <a:gd name="T32" fmla="*/ 45 w 120"/>
                <a:gd name="T33" fmla="*/ 32 h 271"/>
                <a:gd name="T34" fmla="*/ 19 w 120"/>
                <a:gd name="T35" fmla="*/ 46 h 271"/>
                <a:gd name="T36" fmla="*/ 3 w 120"/>
                <a:gd name="T37" fmla="*/ 70 h 271"/>
                <a:gd name="T38" fmla="*/ 0 w 120"/>
                <a:gd name="T39" fmla="*/ 96 h 271"/>
                <a:gd name="T40" fmla="*/ 4 w 120"/>
                <a:gd name="T41" fmla="*/ 113 h 271"/>
                <a:gd name="T42" fmla="*/ 13 w 120"/>
                <a:gd name="T43" fmla="*/ 128 h 271"/>
                <a:gd name="T44" fmla="*/ 26 w 120"/>
                <a:gd name="T45" fmla="*/ 140 h 271"/>
                <a:gd name="T46" fmla="*/ 42 w 120"/>
                <a:gd name="T47" fmla="*/ 147 h 271"/>
                <a:gd name="T48" fmla="*/ 60 w 120"/>
                <a:gd name="T49" fmla="*/ 151 h 271"/>
                <a:gd name="T50" fmla="*/ 76 w 120"/>
                <a:gd name="T51" fmla="*/ 156 h 271"/>
                <a:gd name="T52" fmla="*/ 88 w 120"/>
                <a:gd name="T53" fmla="*/ 169 h 271"/>
                <a:gd name="T54" fmla="*/ 89 w 120"/>
                <a:gd name="T55" fmla="*/ 186 h 271"/>
                <a:gd name="T56" fmla="*/ 80 w 120"/>
                <a:gd name="T57" fmla="*/ 202 h 271"/>
                <a:gd name="T58" fmla="*/ 65 w 120"/>
                <a:gd name="T59" fmla="*/ 210 h 271"/>
                <a:gd name="T60" fmla="*/ 60 w 120"/>
                <a:gd name="T61" fmla="*/ 211 h 271"/>
                <a:gd name="T62" fmla="*/ 48 w 120"/>
                <a:gd name="T63" fmla="*/ 208 h 271"/>
                <a:gd name="T64" fmla="*/ 34 w 120"/>
                <a:gd name="T65" fmla="*/ 198 h 271"/>
                <a:gd name="T66" fmla="*/ 30 w 120"/>
                <a:gd name="T67" fmla="*/ 181 h 271"/>
                <a:gd name="T68" fmla="*/ 27 w 120"/>
                <a:gd name="T69" fmla="*/ 172 h 271"/>
                <a:gd name="T70" fmla="*/ 20 w 120"/>
                <a:gd name="T71" fmla="*/ 167 h 271"/>
                <a:gd name="T72" fmla="*/ 12 w 120"/>
                <a:gd name="T73" fmla="*/ 166 h 271"/>
                <a:gd name="T74" fmla="*/ 4 w 120"/>
                <a:gd name="T75" fmla="*/ 170 h 271"/>
                <a:gd name="T76" fmla="*/ 0 w 120"/>
                <a:gd name="T77" fmla="*/ 177 h 271"/>
                <a:gd name="T78" fmla="*/ 3 w 120"/>
                <a:gd name="T79" fmla="*/ 200 h 271"/>
                <a:gd name="T80" fmla="*/ 19 w 120"/>
                <a:gd name="T81" fmla="*/ 225 h 271"/>
                <a:gd name="T82" fmla="*/ 45 w 120"/>
                <a:gd name="T83" fmla="*/ 238 h 271"/>
                <a:gd name="T84" fmla="*/ 46 w 120"/>
                <a:gd name="T85" fmla="*/ 261 h 271"/>
                <a:gd name="T86" fmla="*/ 51 w 120"/>
                <a:gd name="T87" fmla="*/ 268 h 271"/>
                <a:gd name="T88" fmla="*/ 60 w 120"/>
                <a:gd name="T89" fmla="*/ 271 h 271"/>
                <a:gd name="T90" fmla="*/ 68 w 120"/>
                <a:gd name="T91" fmla="*/ 268 h 271"/>
                <a:gd name="T92" fmla="*/ 74 w 120"/>
                <a:gd name="T93" fmla="*/ 261 h 271"/>
                <a:gd name="T94" fmla="*/ 75 w 120"/>
                <a:gd name="T95" fmla="*/ 238 h 271"/>
                <a:gd name="T96" fmla="*/ 101 w 120"/>
                <a:gd name="T97" fmla="*/ 225 h 271"/>
                <a:gd name="T98" fmla="*/ 117 w 120"/>
                <a:gd name="T99" fmla="*/ 200 h 271"/>
                <a:gd name="T100" fmla="*/ 120 w 120"/>
                <a:gd name="T101" fmla="*/ 174 h 271"/>
                <a:gd name="T102" fmla="*/ 115 w 120"/>
                <a:gd name="T103" fmla="*/ 157 h 271"/>
                <a:gd name="T104" fmla="*/ 106 w 120"/>
                <a:gd name="T105" fmla="*/ 142 h 271"/>
                <a:gd name="T106" fmla="*/ 93 w 120"/>
                <a:gd name="T107" fmla="*/ 130 h 271"/>
                <a:gd name="T108" fmla="*/ 77 w 120"/>
                <a:gd name="T109" fmla="*/ 123 h 271"/>
                <a:gd name="T110" fmla="*/ 60 w 120"/>
                <a:gd name="T111" fmla="*/ 121 h 271"/>
                <a:gd name="T112" fmla="*/ 43 w 120"/>
                <a:gd name="T113" fmla="*/ 115 h 271"/>
                <a:gd name="T114" fmla="*/ 32 w 120"/>
                <a:gd name="T115" fmla="*/ 102 h 271"/>
                <a:gd name="T116" fmla="*/ 30 w 120"/>
                <a:gd name="T117" fmla="*/ 84 h 271"/>
                <a:gd name="T118" fmla="*/ 39 w 120"/>
                <a:gd name="T119" fmla="*/ 69 h 271"/>
                <a:gd name="T120" fmla="*/ 54 w 120"/>
                <a:gd name="T121" fmla="*/ 61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20" h="271">
                  <a:moveTo>
                    <a:pt x="60" y="61"/>
                  </a:moveTo>
                  <a:lnTo>
                    <a:pt x="65" y="61"/>
                  </a:lnTo>
                  <a:lnTo>
                    <a:pt x="72" y="63"/>
                  </a:lnTo>
                  <a:lnTo>
                    <a:pt x="76" y="65"/>
                  </a:lnTo>
                  <a:lnTo>
                    <a:pt x="80" y="69"/>
                  </a:lnTo>
                  <a:lnTo>
                    <a:pt x="85" y="74"/>
                  </a:lnTo>
                  <a:lnTo>
                    <a:pt x="88" y="79"/>
                  </a:lnTo>
                  <a:lnTo>
                    <a:pt x="89" y="84"/>
                  </a:lnTo>
                  <a:lnTo>
                    <a:pt x="90" y="91"/>
                  </a:lnTo>
                  <a:lnTo>
                    <a:pt x="90" y="93"/>
                  </a:lnTo>
                  <a:lnTo>
                    <a:pt x="91" y="96"/>
                  </a:lnTo>
                  <a:lnTo>
                    <a:pt x="92" y="98"/>
                  </a:lnTo>
                  <a:lnTo>
                    <a:pt x="94" y="101"/>
                  </a:lnTo>
                  <a:lnTo>
                    <a:pt x="96" y="102"/>
                  </a:lnTo>
                  <a:lnTo>
                    <a:pt x="99" y="105"/>
                  </a:lnTo>
                  <a:lnTo>
                    <a:pt x="102" y="105"/>
                  </a:lnTo>
                  <a:lnTo>
                    <a:pt x="105" y="106"/>
                  </a:lnTo>
                  <a:lnTo>
                    <a:pt x="108" y="105"/>
                  </a:lnTo>
                  <a:lnTo>
                    <a:pt x="110" y="105"/>
                  </a:lnTo>
                  <a:lnTo>
                    <a:pt x="114" y="102"/>
                  </a:lnTo>
                  <a:lnTo>
                    <a:pt x="116" y="101"/>
                  </a:lnTo>
                  <a:lnTo>
                    <a:pt x="117" y="98"/>
                  </a:lnTo>
                  <a:lnTo>
                    <a:pt x="119" y="96"/>
                  </a:lnTo>
                  <a:lnTo>
                    <a:pt x="120" y="93"/>
                  </a:lnTo>
                  <a:lnTo>
                    <a:pt x="120" y="91"/>
                  </a:lnTo>
                  <a:lnTo>
                    <a:pt x="119" y="80"/>
                  </a:lnTo>
                  <a:lnTo>
                    <a:pt x="117" y="70"/>
                  </a:lnTo>
                  <a:lnTo>
                    <a:pt x="113" y="62"/>
                  </a:lnTo>
                  <a:lnTo>
                    <a:pt x="107" y="53"/>
                  </a:lnTo>
                  <a:lnTo>
                    <a:pt x="101" y="46"/>
                  </a:lnTo>
                  <a:lnTo>
                    <a:pt x="92" y="40"/>
                  </a:lnTo>
                  <a:lnTo>
                    <a:pt x="84" y="36"/>
                  </a:lnTo>
                  <a:lnTo>
                    <a:pt x="75" y="32"/>
                  </a:lnTo>
                  <a:lnTo>
                    <a:pt x="75" y="15"/>
                  </a:lnTo>
                  <a:lnTo>
                    <a:pt x="74" y="12"/>
                  </a:lnTo>
                  <a:lnTo>
                    <a:pt x="74" y="9"/>
                  </a:lnTo>
                  <a:lnTo>
                    <a:pt x="72" y="7"/>
                  </a:lnTo>
                  <a:lnTo>
                    <a:pt x="71" y="5"/>
                  </a:lnTo>
                  <a:lnTo>
                    <a:pt x="68" y="3"/>
                  </a:lnTo>
                  <a:lnTo>
                    <a:pt x="65" y="2"/>
                  </a:lnTo>
                  <a:lnTo>
                    <a:pt x="62" y="1"/>
                  </a:lnTo>
                  <a:lnTo>
                    <a:pt x="60" y="0"/>
                  </a:lnTo>
                  <a:lnTo>
                    <a:pt x="57" y="1"/>
                  </a:lnTo>
                  <a:lnTo>
                    <a:pt x="54" y="1"/>
                  </a:lnTo>
                  <a:lnTo>
                    <a:pt x="51" y="3"/>
                  </a:lnTo>
                  <a:lnTo>
                    <a:pt x="49" y="5"/>
                  </a:lnTo>
                  <a:lnTo>
                    <a:pt x="47" y="7"/>
                  </a:lnTo>
                  <a:lnTo>
                    <a:pt x="46" y="9"/>
                  </a:lnTo>
                  <a:lnTo>
                    <a:pt x="45" y="12"/>
                  </a:lnTo>
                  <a:lnTo>
                    <a:pt x="45" y="15"/>
                  </a:lnTo>
                  <a:lnTo>
                    <a:pt x="45" y="32"/>
                  </a:lnTo>
                  <a:lnTo>
                    <a:pt x="35" y="35"/>
                  </a:lnTo>
                  <a:lnTo>
                    <a:pt x="27" y="40"/>
                  </a:lnTo>
                  <a:lnTo>
                    <a:pt x="19" y="46"/>
                  </a:lnTo>
                  <a:lnTo>
                    <a:pt x="13" y="53"/>
                  </a:lnTo>
                  <a:lnTo>
                    <a:pt x="6" y="62"/>
                  </a:lnTo>
                  <a:lnTo>
                    <a:pt x="3" y="70"/>
                  </a:lnTo>
                  <a:lnTo>
                    <a:pt x="0" y="80"/>
                  </a:lnTo>
                  <a:lnTo>
                    <a:pt x="0" y="91"/>
                  </a:lnTo>
                  <a:lnTo>
                    <a:pt x="0" y="96"/>
                  </a:lnTo>
                  <a:lnTo>
                    <a:pt x="1" y="102"/>
                  </a:lnTo>
                  <a:lnTo>
                    <a:pt x="2" y="108"/>
                  </a:lnTo>
                  <a:lnTo>
                    <a:pt x="4" y="113"/>
                  </a:lnTo>
                  <a:lnTo>
                    <a:pt x="6" y="119"/>
                  </a:lnTo>
                  <a:lnTo>
                    <a:pt x="10" y="124"/>
                  </a:lnTo>
                  <a:lnTo>
                    <a:pt x="13" y="128"/>
                  </a:lnTo>
                  <a:lnTo>
                    <a:pt x="17" y="132"/>
                  </a:lnTo>
                  <a:lnTo>
                    <a:pt x="21" y="137"/>
                  </a:lnTo>
                  <a:lnTo>
                    <a:pt x="26" y="140"/>
                  </a:lnTo>
                  <a:lnTo>
                    <a:pt x="31" y="143"/>
                  </a:lnTo>
                  <a:lnTo>
                    <a:pt x="36" y="145"/>
                  </a:lnTo>
                  <a:lnTo>
                    <a:pt x="42" y="147"/>
                  </a:lnTo>
                  <a:lnTo>
                    <a:pt x="47" y="150"/>
                  </a:lnTo>
                  <a:lnTo>
                    <a:pt x="54" y="151"/>
                  </a:lnTo>
                  <a:lnTo>
                    <a:pt x="60" y="151"/>
                  </a:lnTo>
                  <a:lnTo>
                    <a:pt x="65" y="151"/>
                  </a:lnTo>
                  <a:lnTo>
                    <a:pt x="72" y="153"/>
                  </a:lnTo>
                  <a:lnTo>
                    <a:pt x="76" y="156"/>
                  </a:lnTo>
                  <a:lnTo>
                    <a:pt x="80" y="159"/>
                  </a:lnTo>
                  <a:lnTo>
                    <a:pt x="85" y="163"/>
                  </a:lnTo>
                  <a:lnTo>
                    <a:pt x="88" y="169"/>
                  </a:lnTo>
                  <a:lnTo>
                    <a:pt x="89" y="174"/>
                  </a:lnTo>
                  <a:lnTo>
                    <a:pt x="90" y="181"/>
                  </a:lnTo>
                  <a:lnTo>
                    <a:pt x="89" y="186"/>
                  </a:lnTo>
                  <a:lnTo>
                    <a:pt x="88" y="192"/>
                  </a:lnTo>
                  <a:lnTo>
                    <a:pt x="85" y="198"/>
                  </a:lnTo>
                  <a:lnTo>
                    <a:pt x="80" y="202"/>
                  </a:lnTo>
                  <a:lnTo>
                    <a:pt x="76" y="205"/>
                  </a:lnTo>
                  <a:lnTo>
                    <a:pt x="72" y="208"/>
                  </a:lnTo>
                  <a:lnTo>
                    <a:pt x="65" y="210"/>
                  </a:lnTo>
                  <a:lnTo>
                    <a:pt x="60" y="211"/>
                  </a:lnTo>
                  <a:lnTo>
                    <a:pt x="60" y="211"/>
                  </a:lnTo>
                  <a:lnTo>
                    <a:pt x="60" y="211"/>
                  </a:lnTo>
                  <a:lnTo>
                    <a:pt x="60" y="211"/>
                  </a:lnTo>
                  <a:lnTo>
                    <a:pt x="54" y="210"/>
                  </a:lnTo>
                  <a:lnTo>
                    <a:pt x="48" y="208"/>
                  </a:lnTo>
                  <a:lnTo>
                    <a:pt x="43" y="205"/>
                  </a:lnTo>
                  <a:lnTo>
                    <a:pt x="39" y="202"/>
                  </a:lnTo>
                  <a:lnTo>
                    <a:pt x="34" y="198"/>
                  </a:lnTo>
                  <a:lnTo>
                    <a:pt x="32" y="192"/>
                  </a:lnTo>
                  <a:lnTo>
                    <a:pt x="30" y="187"/>
                  </a:lnTo>
                  <a:lnTo>
                    <a:pt x="30" y="181"/>
                  </a:lnTo>
                  <a:lnTo>
                    <a:pt x="29" y="177"/>
                  </a:lnTo>
                  <a:lnTo>
                    <a:pt x="28" y="174"/>
                  </a:lnTo>
                  <a:lnTo>
                    <a:pt x="27" y="172"/>
                  </a:lnTo>
                  <a:lnTo>
                    <a:pt x="25" y="170"/>
                  </a:lnTo>
                  <a:lnTo>
                    <a:pt x="23" y="168"/>
                  </a:lnTo>
                  <a:lnTo>
                    <a:pt x="20" y="167"/>
                  </a:lnTo>
                  <a:lnTo>
                    <a:pt x="17" y="166"/>
                  </a:lnTo>
                  <a:lnTo>
                    <a:pt x="15" y="166"/>
                  </a:lnTo>
                  <a:lnTo>
                    <a:pt x="12" y="166"/>
                  </a:lnTo>
                  <a:lnTo>
                    <a:pt x="9" y="167"/>
                  </a:lnTo>
                  <a:lnTo>
                    <a:pt x="6" y="168"/>
                  </a:lnTo>
                  <a:lnTo>
                    <a:pt x="4" y="170"/>
                  </a:lnTo>
                  <a:lnTo>
                    <a:pt x="2" y="172"/>
                  </a:lnTo>
                  <a:lnTo>
                    <a:pt x="1" y="174"/>
                  </a:lnTo>
                  <a:lnTo>
                    <a:pt x="0" y="177"/>
                  </a:lnTo>
                  <a:lnTo>
                    <a:pt x="0" y="181"/>
                  </a:lnTo>
                  <a:lnTo>
                    <a:pt x="0" y="190"/>
                  </a:lnTo>
                  <a:lnTo>
                    <a:pt x="3" y="200"/>
                  </a:lnTo>
                  <a:lnTo>
                    <a:pt x="6" y="210"/>
                  </a:lnTo>
                  <a:lnTo>
                    <a:pt x="13" y="217"/>
                  </a:lnTo>
                  <a:lnTo>
                    <a:pt x="19" y="225"/>
                  </a:lnTo>
                  <a:lnTo>
                    <a:pt x="27" y="231"/>
                  </a:lnTo>
                  <a:lnTo>
                    <a:pt x="35" y="235"/>
                  </a:lnTo>
                  <a:lnTo>
                    <a:pt x="45" y="238"/>
                  </a:lnTo>
                  <a:lnTo>
                    <a:pt x="45" y="256"/>
                  </a:lnTo>
                  <a:lnTo>
                    <a:pt x="45" y="259"/>
                  </a:lnTo>
                  <a:lnTo>
                    <a:pt x="46" y="261"/>
                  </a:lnTo>
                  <a:lnTo>
                    <a:pt x="47" y="264"/>
                  </a:lnTo>
                  <a:lnTo>
                    <a:pt x="49" y="266"/>
                  </a:lnTo>
                  <a:lnTo>
                    <a:pt x="51" y="268"/>
                  </a:lnTo>
                  <a:lnTo>
                    <a:pt x="54" y="270"/>
                  </a:lnTo>
                  <a:lnTo>
                    <a:pt x="57" y="271"/>
                  </a:lnTo>
                  <a:lnTo>
                    <a:pt x="60" y="271"/>
                  </a:lnTo>
                  <a:lnTo>
                    <a:pt x="62" y="271"/>
                  </a:lnTo>
                  <a:lnTo>
                    <a:pt x="65" y="270"/>
                  </a:lnTo>
                  <a:lnTo>
                    <a:pt x="68" y="268"/>
                  </a:lnTo>
                  <a:lnTo>
                    <a:pt x="71" y="266"/>
                  </a:lnTo>
                  <a:lnTo>
                    <a:pt x="72" y="264"/>
                  </a:lnTo>
                  <a:lnTo>
                    <a:pt x="74" y="261"/>
                  </a:lnTo>
                  <a:lnTo>
                    <a:pt x="74" y="259"/>
                  </a:lnTo>
                  <a:lnTo>
                    <a:pt x="75" y="256"/>
                  </a:lnTo>
                  <a:lnTo>
                    <a:pt x="75" y="238"/>
                  </a:lnTo>
                  <a:lnTo>
                    <a:pt x="84" y="235"/>
                  </a:lnTo>
                  <a:lnTo>
                    <a:pt x="92" y="231"/>
                  </a:lnTo>
                  <a:lnTo>
                    <a:pt x="101" y="225"/>
                  </a:lnTo>
                  <a:lnTo>
                    <a:pt x="107" y="217"/>
                  </a:lnTo>
                  <a:lnTo>
                    <a:pt x="113" y="210"/>
                  </a:lnTo>
                  <a:lnTo>
                    <a:pt x="117" y="200"/>
                  </a:lnTo>
                  <a:lnTo>
                    <a:pt x="119" y="190"/>
                  </a:lnTo>
                  <a:lnTo>
                    <a:pt x="120" y="181"/>
                  </a:lnTo>
                  <a:lnTo>
                    <a:pt x="120" y="174"/>
                  </a:lnTo>
                  <a:lnTo>
                    <a:pt x="119" y="169"/>
                  </a:lnTo>
                  <a:lnTo>
                    <a:pt x="117" y="162"/>
                  </a:lnTo>
                  <a:lnTo>
                    <a:pt x="115" y="157"/>
                  </a:lnTo>
                  <a:lnTo>
                    <a:pt x="113" y="152"/>
                  </a:lnTo>
                  <a:lnTo>
                    <a:pt x="109" y="146"/>
                  </a:lnTo>
                  <a:lnTo>
                    <a:pt x="106" y="142"/>
                  </a:lnTo>
                  <a:lnTo>
                    <a:pt x="102" y="138"/>
                  </a:lnTo>
                  <a:lnTo>
                    <a:pt x="98" y="135"/>
                  </a:lnTo>
                  <a:lnTo>
                    <a:pt x="93" y="130"/>
                  </a:lnTo>
                  <a:lnTo>
                    <a:pt x="88" y="128"/>
                  </a:lnTo>
                  <a:lnTo>
                    <a:pt x="83" y="125"/>
                  </a:lnTo>
                  <a:lnTo>
                    <a:pt x="77" y="123"/>
                  </a:lnTo>
                  <a:lnTo>
                    <a:pt x="72" y="122"/>
                  </a:lnTo>
                  <a:lnTo>
                    <a:pt x="65" y="121"/>
                  </a:lnTo>
                  <a:lnTo>
                    <a:pt x="60" y="121"/>
                  </a:lnTo>
                  <a:lnTo>
                    <a:pt x="54" y="120"/>
                  </a:lnTo>
                  <a:lnTo>
                    <a:pt x="48" y="117"/>
                  </a:lnTo>
                  <a:lnTo>
                    <a:pt x="43" y="115"/>
                  </a:lnTo>
                  <a:lnTo>
                    <a:pt x="39" y="111"/>
                  </a:lnTo>
                  <a:lnTo>
                    <a:pt x="34" y="107"/>
                  </a:lnTo>
                  <a:lnTo>
                    <a:pt x="32" y="102"/>
                  </a:lnTo>
                  <a:lnTo>
                    <a:pt x="30" y="96"/>
                  </a:lnTo>
                  <a:lnTo>
                    <a:pt x="30" y="91"/>
                  </a:lnTo>
                  <a:lnTo>
                    <a:pt x="30" y="84"/>
                  </a:lnTo>
                  <a:lnTo>
                    <a:pt x="32" y="79"/>
                  </a:lnTo>
                  <a:lnTo>
                    <a:pt x="34" y="74"/>
                  </a:lnTo>
                  <a:lnTo>
                    <a:pt x="39" y="69"/>
                  </a:lnTo>
                  <a:lnTo>
                    <a:pt x="43" y="65"/>
                  </a:lnTo>
                  <a:lnTo>
                    <a:pt x="48" y="63"/>
                  </a:lnTo>
                  <a:lnTo>
                    <a:pt x="54" y="61"/>
                  </a:lnTo>
                  <a:lnTo>
                    <a:pt x="60" y="61"/>
                  </a:lnTo>
                  <a:close/>
                </a:path>
              </a:pathLst>
            </a:custGeom>
            <a:grpFill/>
            <a:ln w="9525">
              <a:solidFill>
                <a:srgbClr val="2A9B18"/>
              </a:solidFill>
              <a:round/>
              <a:headEnd/>
              <a:tailEnd/>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Calibri Light"/>
                <a:cs typeface="+mn-cs"/>
              </a:endParaRPr>
            </a:p>
          </p:txBody>
        </p:sp>
      </p:grpSp>
      <p:grpSp>
        <p:nvGrpSpPr>
          <p:cNvPr id="106" name="Group 105">
            <a:extLst>
              <a:ext uri="{FF2B5EF4-FFF2-40B4-BE49-F238E27FC236}">
                <a16:creationId xmlns:a16="http://schemas.microsoft.com/office/drawing/2014/main" id="{DC3A1857-D70B-402F-BA44-F12341469DD6}"/>
              </a:ext>
            </a:extLst>
          </p:cNvPr>
          <p:cNvGrpSpPr/>
          <p:nvPr/>
        </p:nvGrpSpPr>
        <p:grpSpPr>
          <a:xfrm>
            <a:off x="7314396" y="3587618"/>
            <a:ext cx="568261" cy="303073"/>
            <a:chOff x="11601450" y="862013"/>
            <a:chExt cx="285750" cy="152400"/>
          </a:xfrm>
          <a:solidFill>
            <a:srgbClr val="6CDE9D">
              <a:lumMod val="75000"/>
            </a:srgbClr>
          </a:solidFill>
        </p:grpSpPr>
        <p:sp>
          <p:nvSpPr>
            <p:cNvPr id="107" name="Freeform 173">
              <a:extLst>
                <a:ext uri="{FF2B5EF4-FFF2-40B4-BE49-F238E27FC236}">
                  <a16:creationId xmlns:a16="http://schemas.microsoft.com/office/drawing/2014/main" id="{74A3652B-91E3-42D5-B9A2-09E2287EAE24}"/>
                </a:ext>
              </a:extLst>
            </p:cNvPr>
            <p:cNvSpPr>
              <a:spLocks noEditPoints="1"/>
            </p:cNvSpPr>
            <p:nvPr/>
          </p:nvSpPr>
          <p:spPr bwMode="auto">
            <a:xfrm>
              <a:off x="11601450" y="862013"/>
              <a:ext cx="285750" cy="152400"/>
            </a:xfrm>
            <a:custGeom>
              <a:avLst/>
              <a:gdLst>
                <a:gd name="T0" fmla="*/ 425 w 902"/>
                <a:gd name="T1" fmla="*/ 30 h 481"/>
                <a:gd name="T2" fmla="*/ 453 w 902"/>
                <a:gd name="T3" fmla="*/ 158 h 481"/>
                <a:gd name="T4" fmla="*/ 64 w 902"/>
                <a:gd name="T5" fmla="*/ 180 h 481"/>
                <a:gd name="T6" fmla="*/ 184 w 902"/>
                <a:gd name="T7" fmla="*/ 155 h 481"/>
                <a:gd name="T8" fmla="*/ 180 w 902"/>
                <a:gd name="T9" fmla="*/ 180 h 481"/>
                <a:gd name="T10" fmla="*/ 481 w 902"/>
                <a:gd name="T11" fmla="*/ 180 h 481"/>
                <a:gd name="T12" fmla="*/ 661 w 902"/>
                <a:gd name="T13" fmla="*/ 286 h 481"/>
                <a:gd name="T14" fmla="*/ 898 w 902"/>
                <a:gd name="T15" fmla="*/ 130 h 481"/>
                <a:gd name="T16" fmla="*/ 902 w 902"/>
                <a:gd name="T17" fmla="*/ 120 h 481"/>
                <a:gd name="T18" fmla="*/ 898 w 902"/>
                <a:gd name="T19" fmla="*/ 109 h 481"/>
                <a:gd name="T20" fmla="*/ 887 w 902"/>
                <a:gd name="T21" fmla="*/ 105 h 481"/>
                <a:gd name="T22" fmla="*/ 657 w 902"/>
                <a:gd name="T23" fmla="*/ 256 h 481"/>
                <a:gd name="T24" fmla="*/ 666 w 902"/>
                <a:gd name="T25" fmla="*/ 210 h 481"/>
                <a:gd name="T26" fmla="*/ 901 w 902"/>
                <a:gd name="T27" fmla="*/ 50 h 481"/>
                <a:gd name="T28" fmla="*/ 896 w 902"/>
                <a:gd name="T29" fmla="*/ 33 h 481"/>
                <a:gd name="T30" fmla="*/ 700 w 902"/>
                <a:gd name="T31" fmla="*/ 27 h 481"/>
                <a:gd name="T32" fmla="*/ 706 w 902"/>
                <a:gd name="T33" fmla="*/ 10 h 481"/>
                <a:gd name="T34" fmla="*/ 692 w 902"/>
                <a:gd name="T35" fmla="*/ 0 h 481"/>
                <a:gd name="T36" fmla="*/ 372 w 902"/>
                <a:gd name="T37" fmla="*/ 30 h 481"/>
                <a:gd name="T38" fmla="*/ 6 w 902"/>
                <a:gd name="T39" fmla="*/ 183 h 481"/>
                <a:gd name="T40" fmla="*/ 0 w 902"/>
                <a:gd name="T41" fmla="*/ 200 h 481"/>
                <a:gd name="T42" fmla="*/ 15 w 902"/>
                <a:gd name="T43" fmla="*/ 211 h 481"/>
                <a:gd name="T44" fmla="*/ 12 w 902"/>
                <a:gd name="T45" fmla="*/ 241 h 481"/>
                <a:gd name="T46" fmla="*/ 2 w 902"/>
                <a:gd name="T47" fmla="*/ 247 h 481"/>
                <a:gd name="T48" fmla="*/ 0 w 902"/>
                <a:gd name="T49" fmla="*/ 258 h 481"/>
                <a:gd name="T50" fmla="*/ 6 w 902"/>
                <a:gd name="T51" fmla="*/ 267 h 481"/>
                <a:gd name="T52" fmla="*/ 180 w 902"/>
                <a:gd name="T53" fmla="*/ 271 h 481"/>
                <a:gd name="T54" fmla="*/ 9 w 902"/>
                <a:gd name="T55" fmla="*/ 302 h 481"/>
                <a:gd name="T56" fmla="*/ 1 w 902"/>
                <a:gd name="T57" fmla="*/ 309 h 481"/>
                <a:gd name="T58" fmla="*/ 1 w 902"/>
                <a:gd name="T59" fmla="*/ 321 h 481"/>
                <a:gd name="T60" fmla="*/ 9 w 902"/>
                <a:gd name="T61" fmla="*/ 330 h 481"/>
                <a:gd name="T62" fmla="*/ 180 w 902"/>
                <a:gd name="T63" fmla="*/ 361 h 481"/>
                <a:gd name="T64" fmla="*/ 6 w 902"/>
                <a:gd name="T65" fmla="*/ 363 h 481"/>
                <a:gd name="T66" fmla="*/ 0 w 902"/>
                <a:gd name="T67" fmla="*/ 372 h 481"/>
                <a:gd name="T68" fmla="*/ 2 w 902"/>
                <a:gd name="T69" fmla="*/ 384 h 481"/>
                <a:gd name="T70" fmla="*/ 12 w 902"/>
                <a:gd name="T71" fmla="*/ 391 h 481"/>
                <a:gd name="T72" fmla="*/ 15 w 902"/>
                <a:gd name="T73" fmla="*/ 421 h 481"/>
                <a:gd name="T74" fmla="*/ 4 w 902"/>
                <a:gd name="T75" fmla="*/ 425 h 481"/>
                <a:gd name="T76" fmla="*/ 0 w 902"/>
                <a:gd name="T77" fmla="*/ 436 h 481"/>
                <a:gd name="T78" fmla="*/ 4 w 902"/>
                <a:gd name="T79" fmla="*/ 446 h 481"/>
                <a:gd name="T80" fmla="*/ 15 w 902"/>
                <a:gd name="T81" fmla="*/ 451 h 481"/>
                <a:gd name="T82" fmla="*/ 181 w 902"/>
                <a:gd name="T83" fmla="*/ 472 h 481"/>
                <a:gd name="T84" fmla="*/ 190 w 902"/>
                <a:gd name="T85" fmla="*/ 480 h 481"/>
                <a:gd name="T86" fmla="*/ 469 w 902"/>
                <a:gd name="T87" fmla="*/ 481 h 481"/>
                <a:gd name="T88" fmla="*/ 479 w 902"/>
                <a:gd name="T89" fmla="*/ 474 h 481"/>
                <a:gd name="T90" fmla="*/ 481 w 902"/>
                <a:gd name="T91" fmla="*/ 451 h 481"/>
                <a:gd name="T92" fmla="*/ 896 w 902"/>
                <a:gd name="T93" fmla="*/ 297 h 481"/>
                <a:gd name="T94" fmla="*/ 902 w 902"/>
                <a:gd name="T95" fmla="*/ 288 h 481"/>
                <a:gd name="T96" fmla="*/ 900 w 902"/>
                <a:gd name="T97" fmla="*/ 277 h 481"/>
                <a:gd name="T98" fmla="*/ 890 w 902"/>
                <a:gd name="T99" fmla="*/ 271 h 481"/>
                <a:gd name="T100" fmla="*/ 878 w 902"/>
                <a:gd name="T101" fmla="*/ 273 h 481"/>
                <a:gd name="T102" fmla="*/ 661 w 902"/>
                <a:gd name="T103" fmla="*/ 376 h 481"/>
                <a:gd name="T104" fmla="*/ 898 w 902"/>
                <a:gd name="T105" fmla="*/ 220 h 481"/>
                <a:gd name="T106" fmla="*/ 902 w 902"/>
                <a:gd name="T107" fmla="*/ 211 h 481"/>
                <a:gd name="T108" fmla="*/ 898 w 902"/>
                <a:gd name="T109" fmla="*/ 200 h 481"/>
                <a:gd name="T110" fmla="*/ 887 w 902"/>
                <a:gd name="T111" fmla="*/ 196 h 481"/>
                <a:gd name="T112" fmla="*/ 657 w 902"/>
                <a:gd name="T113" fmla="*/ 346 h 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2" h="481">
                  <a:moveTo>
                    <a:pt x="451" y="451"/>
                  </a:moveTo>
                  <a:lnTo>
                    <a:pt x="210" y="451"/>
                  </a:lnTo>
                  <a:lnTo>
                    <a:pt x="210" y="173"/>
                  </a:lnTo>
                  <a:lnTo>
                    <a:pt x="425" y="30"/>
                  </a:lnTo>
                  <a:lnTo>
                    <a:pt x="642" y="30"/>
                  </a:lnTo>
                  <a:lnTo>
                    <a:pt x="457" y="153"/>
                  </a:lnTo>
                  <a:lnTo>
                    <a:pt x="455" y="155"/>
                  </a:lnTo>
                  <a:lnTo>
                    <a:pt x="453" y="158"/>
                  </a:lnTo>
                  <a:lnTo>
                    <a:pt x="451" y="161"/>
                  </a:lnTo>
                  <a:lnTo>
                    <a:pt x="451" y="165"/>
                  </a:lnTo>
                  <a:lnTo>
                    <a:pt x="451" y="451"/>
                  </a:lnTo>
                  <a:close/>
                  <a:moveTo>
                    <a:pt x="64" y="180"/>
                  </a:moveTo>
                  <a:lnTo>
                    <a:pt x="245" y="60"/>
                  </a:lnTo>
                  <a:lnTo>
                    <a:pt x="326" y="60"/>
                  </a:lnTo>
                  <a:lnTo>
                    <a:pt x="186" y="153"/>
                  </a:lnTo>
                  <a:lnTo>
                    <a:pt x="184" y="155"/>
                  </a:lnTo>
                  <a:lnTo>
                    <a:pt x="182" y="158"/>
                  </a:lnTo>
                  <a:lnTo>
                    <a:pt x="181" y="161"/>
                  </a:lnTo>
                  <a:lnTo>
                    <a:pt x="180" y="165"/>
                  </a:lnTo>
                  <a:lnTo>
                    <a:pt x="180" y="180"/>
                  </a:lnTo>
                  <a:lnTo>
                    <a:pt x="64" y="180"/>
                  </a:lnTo>
                  <a:close/>
                  <a:moveTo>
                    <a:pt x="838" y="60"/>
                  </a:moveTo>
                  <a:lnTo>
                    <a:pt x="657" y="180"/>
                  </a:lnTo>
                  <a:lnTo>
                    <a:pt x="481" y="180"/>
                  </a:lnTo>
                  <a:lnTo>
                    <a:pt x="481" y="173"/>
                  </a:lnTo>
                  <a:lnTo>
                    <a:pt x="651" y="60"/>
                  </a:lnTo>
                  <a:lnTo>
                    <a:pt x="838" y="60"/>
                  </a:lnTo>
                  <a:close/>
                  <a:moveTo>
                    <a:pt x="661" y="286"/>
                  </a:moveTo>
                  <a:lnTo>
                    <a:pt x="666" y="285"/>
                  </a:lnTo>
                  <a:lnTo>
                    <a:pt x="670" y="282"/>
                  </a:lnTo>
                  <a:lnTo>
                    <a:pt x="896" y="132"/>
                  </a:lnTo>
                  <a:lnTo>
                    <a:pt x="898" y="130"/>
                  </a:lnTo>
                  <a:lnTo>
                    <a:pt x="900" y="128"/>
                  </a:lnTo>
                  <a:lnTo>
                    <a:pt x="901" y="126"/>
                  </a:lnTo>
                  <a:lnTo>
                    <a:pt x="902" y="123"/>
                  </a:lnTo>
                  <a:lnTo>
                    <a:pt x="902" y="120"/>
                  </a:lnTo>
                  <a:lnTo>
                    <a:pt x="902" y="117"/>
                  </a:lnTo>
                  <a:lnTo>
                    <a:pt x="901" y="114"/>
                  </a:lnTo>
                  <a:lnTo>
                    <a:pt x="900" y="112"/>
                  </a:lnTo>
                  <a:lnTo>
                    <a:pt x="898" y="109"/>
                  </a:lnTo>
                  <a:lnTo>
                    <a:pt x="896" y="108"/>
                  </a:lnTo>
                  <a:lnTo>
                    <a:pt x="892" y="106"/>
                  </a:lnTo>
                  <a:lnTo>
                    <a:pt x="890" y="106"/>
                  </a:lnTo>
                  <a:lnTo>
                    <a:pt x="887" y="105"/>
                  </a:lnTo>
                  <a:lnTo>
                    <a:pt x="884" y="106"/>
                  </a:lnTo>
                  <a:lnTo>
                    <a:pt x="882" y="106"/>
                  </a:lnTo>
                  <a:lnTo>
                    <a:pt x="878" y="108"/>
                  </a:lnTo>
                  <a:lnTo>
                    <a:pt x="657" y="256"/>
                  </a:lnTo>
                  <a:lnTo>
                    <a:pt x="481" y="256"/>
                  </a:lnTo>
                  <a:lnTo>
                    <a:pt x="481" y="211"/>
                  </a:lnTo>
                  <a:lnTo>
                    <a:pt x="661" y="211"/>
                  </a:lnTo>
                  <a:lnTo>
                    <a:pt x="666" y="210"/>
                  </a:lnTo>
                  <a:lnTo>
                    <a:pt x="670" y="207"/>
                  </a:lnTo>
                  <a:lnTo>
                    <a:pt x="896" y="57"/>
                  </a:lnTo>
                  <a:lnTo>
                    <a:pt x="899" y="54"/>
                  </a:lnTo>
                  <a:lnTo>
                    <a:pt x="901" y="50"/>
                  </a:lnTo>
                  <a:lnTo>
                    <a:pt x="902" y="46"/>
                  </a:lnTo>
                  <a:lnTo>
                    <a:pt x="901" y="40"/>
                  </a:lnTo>
                  <a:lnTo>
                    <a:pt x="899" y="36"/>
                  </a:lnTo>
                  <a:lnTo>
                    <a:pt x="896" y="33"/>
                  </a:lnTo>
                  <a:lnTo>
                    <a:pt x="891" y="31"/>
                  </a:lnTo>
                  <a:lnTo>
                    <a:pt x="887" y="30"/>
                  </a:lnTo>
                  <a:lnTo>
                    <a:pt x="696" y="30"/>
                  </a:lnTo>
                  <a:lnTo>
                    <a:pt x="700" y="27"/>
                  </a:lnTo>
                  <a:lnTo>
                    <a:pt x="704" y="24"/>
                  </a:lnTo>
                  <a:lnTo>
                    <a:pt x="706" y="20"/>
                  </a:lnTo>
                  <a:lnTo>
                    <a:pt x="707" y="16"/>
                  </a:lnTo>
                  <a:lnTo>
                    <a:pt x="706" y="10"/>
                  </a:lnTo>
                  <a:lnTo>
                    <a:pt x="704" y="6"/>
                  </a:lnTo>
                  <a:lnTo>
                    <a:pt x="701" y="3"/>
                  </a:lnTo>
                  <a:lnTo>
                    <a:pt x="696" y="1"/>
                  </a:lnTo>
                  <a:lnTo>
                    <a:pt x="692" y="0"/>
                  </a:lnTo>
                  <a:lnTo>
                    <a:pt x="421" y="0"/>
                  </a:lnTo>
                  <a:lnTo>
                    <a:pt x="417" y="1"/>
                  </a:lnTo>
                  <a:lnTo>
                    <a:pt x="412" y="2"/>
                  </a:lnTo>
                  <a:lnTo>
                    <a:pt x="372" y="30"/>
                  </a:lnTo>
                  <a:lnTo>
                    <a:pt x="240" y="30"/>
                  </a:lnTo>
                  <a:lnTo>
                    <a:pt x="236" y="31"/>
                  </a:lnTo>
                  <a:lnTo>
                    <a:pt x="232" y="33"/>
                  </a:lnTo>
                  <a:lnTo>
                    <a:pt x="6" y="183"/>
                  </a:lnTo>
                  <a:lnTo>
                    <a:pt x="3" y="186"/>
                  </a:lnTo>
                  <a:lnTo>
                    <a:pt x="1" y="190"/>
                  </a:lnTo>
                  <a:lnTo>
                    <a:pt x="0" y="195"/>
                  </a:lnTo>
                  <a:lnTo>
                    <a:pt x="0" y="200"/>
                  </a:lnTo>
                  <a:lnTo>
                    <a:pt x="2" y="204"/>
                  </a:lnTo>
                  <a:lnTo>
                    <a:pt x="6" y="207"/>
                  </a:lnTo>
                  <a:lnTo>
                    <a:pt x="10" y="210"/>
                  </a:lnTo>
                  <a:lnTo>
                    <a:pt x="15" y="211"/>
                  </a:lnTo>
                  <a:lnTo>
                    <a:pt x="180" y="211"/>
                  </a:lnTo>
                  <a:lnTo>
                    <a:pt x="180" y="241"/>
                  </a:lnTo>
                  <a:lnTo>
                    <a:pt x="15" y="241"/>
                  </a:lnTo>
                  <a:lnTo>
                    <a:pt x="12" y="241"/>
                  </a:lnTo>
                  <a:lnTo>
                    <a:pt x="9" y="242"/>
                  </a:lnTo>
                  <a:lnTo>
                    <a:pt x="6" y="243"/>
                  </a:lnTo>
                  <a:lnTo>
                    <a:pt x="4" y="245"/>
                  </a:lnTo>
                  <a:lnTo>
                    <a:pt x="2" y="247"/>
                  </a:lnTo>
                  <a:lnTo>
                    <a:pt x="1" y="249"/>
                  </a:lnTo>
                  <a:lnTo>
                    <a:pt x="0" y="252"/>
                  </a:lnTo>
                  <a:lnTo>
                    <a:pt x="0" y="256"/>
                  </a:lnTo>
                  <a:lnTo>
                    <a:pt x="0" y="258"/>
                  </a:lnTo>
                  <a:lnTo>
                    <a:pt x="1" y="261"/>
                  </a:lnTo>
                  <a:lnTo>
                    <a:pt x="2" y="263"/>
                  </a:lnTo>
                  <a:lnTo>
                    <a:pt x="4" y="266"/>
                  </a:lnTo>
                  <a:lnTo>
                    <a:pt x="6" y="267"/>
                  </a:lnTo>
                  <a:lnTo>
                    <a:pt x="9" y="270"/>
                  </a:lnTo>
                  <a:lnTo>
                    <a:pt x="12" y="270"/>
                  </a:lnTo>
                  <a:lnTo>
                    <a:pt x="15" y="271"/>
                  </a:lnTo>
                  <a:lnTo>
                    <a:pt x="180" y="271"/>
                  </a:lnTo>
                  <a:lnTo>
                    <a:pt x="180" y="301"/>
                  </a:lnTo>
                  <a:lnTo>
                    <a:pt x="15" y="301"/>
                  </a:lnTo>
                  <a:lnTo>
                    <a:pt x="12" y="301"/>
                  </a:lnTo>
                  <a:lnTo>
                    <a:pt x="9" y="302"/>
                  </a:lnTo>
                  <a:lnTo>
                    <a:pt x="6" y="303"/>
                  </a:lnTo>
                  <a:lnTo>
                    <a:pt x="4" y="305"/>
                  </a:lnTo>
                  <a:lnTo>
                    <a:pt x="2" y="307"/>
                  </a:lnTo>
                  <a:lnTo>
                    <a:pt x="1" y="309"/>
                  </a:lnTo>
                  <a:lnTo>
                    <a:pt x="0" y="312"/>
                  </a:lnTo>
                  <a:lnTo>
                    <a:pt x="0" y="316"/>
                  </a:lnTo>
                  <a:lnTo>
                    <a:pt x="0" y="319"/>
                  </a:lnTo>
                  <a:lnTo>
                    <a:pt x="1" y="321"/>
                  </a:lnTo>
                  <a:lnTo>
                    <a:pt x="2" y="324"/>
                  </a:lnTo>
                  <a:lnTo>
                    <a:pt x="4" y="326"/>
                  </a:lnTo>
                  <a:lnTo>
                    <a:pt x="6" y="327"/>
                  </a:lnTo>
                  <a:lnTo>
                    <a:pt x="9" y="330"/>
                  </a:lnTo>
                  <a:lnTo>
                    <a:pt x="12" y="331"/>
                  </a:lnTo>
                  <a:lnTo>
                    <a:pt x="15" y="331"/>
                  </a:lnTo>
                  <a:lnTo>
                    <a:pt x="180" y="331"/>
                  </a:lnTo>
                  <a:lnTo>
                    <a:pt x="180" y="361"/>
                  </a:lnTo>
                  <a:lnTo>
                    <a:pt x="15" y="361"/>
                  </a:lnTo>
                  <a:lnTo>
                    <a:pt x="12" y="361"/>
                  </a:lnTo>
                  <a:lnTo>
                    <a:pt x="9" y="362"/>
                  </a:lnTo>
                  <a:lnTo>
                    <a:pt x="6" y="363"/>
                  </a:lnTo>
                  <a:lnTo>
                    <a:pt x="4" y="365"/>
                  </a:lnTo>
                  <a:lnTo>
                    <a:pt x="2" y="367"/>
                  </a:lnTo>
                  <a:lnTo>
                    <a:pt x="1" y="369"/>
                  </a:lnTo>
                  <a:lnTo>
                    <a:pt x="0" y="372"/>
                  </a:lnTo>
                  <a:lnTo>
                    <a:pt x="0" y="376"/>
                  </a:lnTo>
                  <a:lnTo>
                    <a:pt x="0" y="379"/>
                  </a:lnTo>
                  <a:lnTo>
                    <a:pt x="1" y="381"/>
                  </a:lnTo>
                  <a:lnTo>
                    <a:pt x="2" y="384"/>
                  </a:lnTo>
                  <a:lnTo>
                    <a:pt x="4" y="386"/>
                  </a:lnTo>
                  <a:lnTo>
                    <a:pt x="6" y="388"/>
                  </a:lnTo>
                  <a:lnTo>
                    <a:pt x="9" y="390"/>
                  </a:lnTo>
                  <a:lnTo>
                    <a:pt x="12" y="391"/>
                  </a:lnTo>
                  <a:lnTo>
                    <a:pt x="15" y="391"/>
                  </a:lnTo>
                  <a:lnTo>
                    <a:pt x="180" y="391"/>
                  </a:lnTo>
                  <a:lnTo>
                    <a:pt x="180" y="421"/>
                  </a:lnTo>
                  <a:lnTo>
                    <a:pt x="15" y="421"/>
                  </a:lnTo>
                  <a:lnTo>
                    <a:pt x="12" y="421"/>
                  </a:lnTo>
                  <a:lnTo>
                    <a:pt x="9" y="422"/>
                  </a:lnTo>
                  <a:lnTo>
                    <a:pt x="6" y="423"/>
                  </a:lnTo>
                  <a:lnTo>
                    <a:pt x="4" y="425"/>
                  </a:lnTo>
                  <a:lnTo>
                    <a:pt x="2" y="427"/>
                  </a:lnTo>
                  <a:lnTo>
                    <a:pt x="1" y="430"/>
                  </a:lnTo>
                  <a:lnTo>
                    <a:pt x="0" y="432"/>
                  </a:lnTo>
                  <a:lnTo>
                    <a:pt x="0" y="436"/>
                  </a:lnTo>
                  <a:lnTo>
                    <a:pt x="0" y="439"/>
                  </a:lnTo>
                  <a:lnTo>
                    <a:pt x="1" y="442"/>
                  </a:lnTo>
                  <a:lnTo>
                    <a:pt x="2" y="444"/>
                  </a:lnTo>
                  <a:lnTo>
                    <a:pt x="4" y="446"/>
                  </a:lnTo>
                  <a:lnTo>
                    <a:pt x="6" y="448"/>
                  </a:lnTo>
                  <a:lnTo>
                    <a:pt x="9" y="450"/>
                  </a:lnTo>
                  <a:lnTo>
                    <a:pt x="12" y="451"/>
                  </a:lnTo>
                  <a:lnTo>
                    <a:pt x="15" y="451"/>
                  </a:lnTo>
                  <a:lnTo>
                    <a:pt x="180" y="451"/>
                  </a:lnTo>
                  <a:lnTo>
                    <a:pt x="180" y="466"/>
                  </a:lnTo>
                  <a:lnTo>
                    <a:pt x="181" y="469"/>
                  </a:lnTo>
                  <a:lnTo>
                    <a:pt x="181" y="472"/>
                  </a:lnTo>
                  <a:lnTo>
                    <a:pt x="183" y="474"/>
                  </a:lnTo>
                  <a:lnTo>
                    <a:pt x="184" y="476"/>
                  </a:lnTo>
                  <a:lnTo>
                    <a:pt x="187" y="478"/>
                  </a:lnTo>
                  <a:lnTo>
                    <a:pt x="190" y="480"/>
                  </a:lnTo>
                  <a:lnTo>
                    <a:pt x="193" y="481"/>
                  </a:lnTo>
                  <a:lnTo>
                    <a:pt x="195" y="481"/>
                  </a:lnTo>
                  <a:lnTo>
                    <a:pt x="466" y="481"/>
                  </a:lnTo>
                  <a:lnTo>
                    <a:pt x="469" y="481"/>
                  </a:lnTo>
                  <a:lnTo>
                    <a:pt x="471" y="480"/>
                  </a:lnTo>
                  <a:lnTo>
                    <a:pt x="475" y="478"/>
                  </a:lnTo>
                  <a:lnTo>
                    <a:pt x="477" y="476"/>
                  </a:lnTo>
                  <a:lnTo>
                    <a:pt x="479" y="474"/>
                  </a:lnTo>
                  <a:lnTo>
                    <a:pt x="480" y="472"/>
                  </a:lnTo>
                  <a:lnTo>
                    <a:pt x="481" y="469"/>
                  </a:lnTo>
                  <a:lnTo>
                    <a:pt x="481" y="466"/>
                  </a:lnTo>
                  <a:lnTo>
                    <a:pt x="481" y="451"/>
                  </a:lnTo>
                  <a:lnTo>
                    <a:pt x="661" y="451"/>
                  </a:lnTo>
                  <a:lnTo>
                    <a:pt x="666" y="450"/>
                  </a:lnTo>
                  <a:lnTo>
                    <a:pt x="670" y="448"/>
                  </a:lnTo>
                  <a:lnTo>
                    <a:pt x="896" y="297"/>
                  </a:lnTo>
                  <a:lnTo>
                    <a:pt x="898" y="296"/>
                  </a:lnTo>
                  <a:lnTo>
                    <a:pt x="900" y="293"/>
                  </a:lnTo>
                  <a:lnTo>
                    <a:pt x="901" y="291"/>
                  </a:lnTo>
                  <a:lnTo>
                    <a:pt x="902" y="288"/>
                  </a:lnTo>
                  <a:lnTo>
                    <a:pt x="902" y="286"/>
                  </a:lnTo>
                  <a:lnTo>
                    <a:pt x="902" y="282"/>
                  </a:lnTo>
                  <a:lnTo>
                    <a:pt x="901" y="279"/>
                  </a:lnTo>
                  <a:lnTo>
                    <a:pt x="900" y="277"/>
                  </a:lnTo>
                  <a:lnTo>
                    <a:pt x="898" y="275"/>
                  </a:lnTo>
                  <a:lnTo>
                    <a:pt x="896" y="273"/>
                  </a:lnTo>
                  <a:lnTo>
                    <a:pt x="892" y="272"/>
                  </a:lnTo>
                  <a:lnTo>
                    <a:pt x="890" y="271"/>
                  </a:lnTo>
                  <a:lnTo>
                    <a:pt x="887" y="271"/>
                  </a:lnTo>
                  <a:lnTo>
                    <a:pt x="884" y="271"/>
                  </a:lnTo>
                  <a:lnTo>
                    <a:pt x="882" y="272"/>
                  </a:lnTo>
                  <a:lnTo>
                    <a:pt x="878" y="273"/>
                  </a:lnTo>
                  <a:lnTo>
                    <a:pt x="657" y="421"/>
                  </a:lnTo>
                  <a:lnTo>
                    <a:pt x="481" y="421"/>
                  </a:lnTo>
                  <a:lnTo>
                    <a:pt x="481" y="376"/>
                  </a:lnTo>
                  <a:lnTo>
                    <a:pt x="661" y="376"/>
                  </a:lnTo>
                  <a:lnTo>
                    <a:pt x="666" y="375"/>
                  </a:lnTo>
                  <a:lnTo>
                    <a:pt x="670" y="373"/>
                  </a:lnTo>
                  <a:lnTo>
                    <a:pt x="896" y="222"/>
                  </a:lnTo>
                  <a:lnTo>
                    <a:pt x="898" y="220"/>
                  </a:lnTo>
                  <a:lnTo>
                    <a:pt x="900" y="218"/>
                  </a:lnTo>
                  <a:lnTo>
                    <a:pt x="901" y="216"/>
                  </a:lnTo>
                  <a:lnTo>
                    <a:pt x="902" y="213"/>
                  </a:lnTo>
                  <a:lnTo>
                    <a:pt x="902" y="211"/>
                  </a:lnTo>
                  <a:lnTo>
                    <a:pt x="902" y="207"/>
                  </a:lnTo>
                  <a:lnTo>
                    <a:pt x="901" y="204"/>
                  </a:lnTo>
                  <a:lnTo>
                    <a:pt x="900" y="202"/>
                  </a:lnTo>
                  <a:lnTo>
                    <a:pt x="898" y="200"/>
                  </a:lnTo>
                  <a:lnTo>
                    <a:pt x="896" y="198"/>
                  </a:lnTo>
                  <a:lnTo>
                    <a:pt x="892" y="197"/>
                  </a:lnTo>
                  <a:lnTo>
                    <a:pt x="890" y="196"/>
                  </a:lnTo>
                  <a:lnTo>
                    <a:pt x="887" y="196"/>
                  </a:lnTo>
                  <a:lnTo>
                    <a:pt x="884" y="196"/>
                  </a:lnTo>
                  <a:lnTo>
                    <a:pt x="882" y="197"/>
                  </a:lnTo>
                  <a:lnTo>
                    <a:pt x="878" y="198"/>
                  </a:lnTo>
                  <a:lnTo>
                    <a:pt x="657" y="346"/>
                  </a:lnTo>
                  <a:lnTo>
                    <a:pt x="481" y="346"/>
                  </a:lnTo>
                  <a:lnTo>
                    <a:pt x="481" y="286"/>
                  </a:lnTo>
                  <a:lnTo>
                    <a:pt x="661" y="286"/>
                  </a:lnTo>
                  <a:close/>
                </a:path>
              </a:pathLst>
            </a:custGeom>
            <a:grpFill/>
            <a:ln w="9525">
              <a:solidFill>
                <a:srgbClr val="2A9B18"/>
              </a:solidFill>
              <a:round/>
              <a:headEnd/>
              <a:tailEnd/>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Calibri Light"/>
                <a:cs typeface="+mn-cs"/>
              </a:endParaRPr>
            </a:p>
          </p:txBody>
        </p:sp>
        <p:sp>
          <p:nvSpPr>
            <p:cNvPr id="108" name="Freeform 174">
              <a:extLst>
                <a:ext uri="{FF2B5EF4-FFF2-40B4-BE49-F238E27FC236}">
                  <a16:creationId xmlns:a16="http://schemas.microsoft.com/office/drawing/2014/main" id="{4E810796-76D6-4DEA-9BC5-09D887F1F1FB}"/>
                </a:ext>
              </a:extLst>
            </p:cNvPr>
            <p:cNvSpPr>
              <a:spLocks/>
            </p:cNvSpPr>
            <p:nvPr/>
          </p:nvSpPr>
          <p:spPr bwMode="auto">
            <a:xfrm>
              <a:off x="11687175" y="909638"/>
              <a:ext cx="38100" cy="85725"/>
            </a:xfrm>
            <a:custGeom>
              <a:avLst/>
              <a:gdLst>
                <a:gd name="T0" fmla="*/ 72 w 120"/>
                <a:gd name="T1" fmla="*/ 63 h 271"/>
                <a:gd name="T2" fmla="*/ 85 w 120"/>
                <a:gd name="T3" fmla="*/ 74 h 271"/>
                <a:gd name="T4" fmla="*/ 90 w 120"/>
                <a:gd name="T5" fmla="*/ 91 h 271"/>
                <a:gd name="T6" fmla="*/ 92 w 120"/>
                <a:gd name="T7" fmla="*/ 98 h 271"/>
                <a:gd name="T8" fmla="*/ 99 w 120"/>
                <a:gd name="T9" fmla="*/ 105 h 271"/>
                <a:gd name="T10" fmla="*/ 108 w 120"/>
                <a:gd name="T11" fmla="*/ 105 h 271"/>
                <a:gd name="T12" fmla="*/ 116 w 120"/>
                <a:gd name="T13" fmla="*/ 101 h 271"/>
                <a:gd name="T14" fmla="*/ 120 w 120"/>
                <a:gd name="T15" fmla="*/ 93 h 271"/>
                <a:gd name="T16" fmla="*/ 117 w 120"/>
                <a:gd name="T17" fmla="*/ 70 h 271"/>
                <a:gd name="T18" fmla="*/ 101 w 120"/>
                <a:gd name="T19" fmla="*/ 46 h 271"/>
                <a:gd name="T20" fmla="*/ 75 w 120"/>
                <a:gd name="T21" fmla="*/ 32 h 271"/>
                <a:gd name="T22" fmla="*/ 74 w 120"/>
                <a:gd name="T23" fmla="*/ 9 h 271"/>
                <a:gd name="T24" fmla="*/ 68 w 120"/>
                <a:gd name="T25" fmla="*/ 3 h 271"/>
                <a:gd name="T26" fmla="*/ 60 w 120"/>
                <a:gd name="T27" fmla="*/ 0 h 271"/>
                <a:gd name="T28" fmla="*/ 51 w 120"/>
                <a:gd name="T29" fmla="*/ 3 h 271"/>
                <a:gd name="T30" fmla="*/ 46 w 120"/>
                <a:gd name="T31" fmla="*/ 9 h 271"/>
                <a:gd name="T32" fmla="*/ 45 w 120"/>
                <a:gd name="T33" fmla="*/ 32 h 271"/>
                <a:gd name="T34" fmla="*/ 19 w 120"/>
                <a:gd name="T35" fmla="*/ 46 h 271"/>
                <a:gd name="T36" fmla="*/ 3 w 120"/>
                <a:gd name="T37" fmla="*/ 70 h 271"/>
                <a:gd name="T38" fmla="*/ 0 w 120"/>
                <a:gd name="T39" fmla="*/ 96 h 271"/>
                <a:gd name="T40" fmla="*/ 4 w 120"/>
                <a:gd name="T41" fmla="*/ 113 h 271"/>
                <a:gd name="T42" fmla="*/ 13 w 120"/>
                <a:gd name="T43" fmla="*/ 128 h 271"/>
                <a:gd name="T44" fmla="*/ 26 w 120"/>
                <a:gd name="T45" fmla="*/ 140 h 271"/>
                <a:gd name="T46" fmla="*/ 42 w 120"/>
                <a:gd name="T47" fmla="*/ 147 h 271"/>
                <a:gd name="T48" fmla="*/ 60 w 120"/>
                <a:gd name="T49" fmla="*/ 151 h 271"/>
                <a:gd name="T50" fmla="*/ 76 w 120"/>
                <a:gd name="T51" fmla="*/ 156 h 271"/>
                <a:gd name="T52" fmla="*/ 88 w 120"/>
                <a:gd name="T53" fmla="*/ 169 h 271"/>
                <a:gd name="T54" fmla="*/ 89 w 120"/>
                <a:gd name="T55" fmla="*/ 186 h 271"/>
                <a:gd name="T56" fmla="*/ 80 w 120"/>
                <a:gd name="T57" fmla="*/ 202 h 271"/>
                <a:gd name="T58" fmla="*/ 65 w 120"/>
                <a:gd name="T59" fmla="*/ 210 h 271"/>
                <a:gd name="T60" fmla="*/ 60 w 120"/>
                <a:gd name="T61" fmla="*/ 211 h 271"/>
                <a:gd name="T62" fmla="*/ 48 w 120"/>
                <a:gd name="T63" fmla="*/ 208 h 271"/>
                <a:gd name="T64" fmla="*/ 34 w 120"/>
                <a:gd name="T65" fmla="*/ 198 h 271"/>
                <a:gd name="T66" fmla="*/ 30 w 120"/>
                <a:gd name="T67" fmla="*/ 181 h 271"/>
                <a:gd name="T68" fmla="*/ 27 w 120"/>
                <a:gd name="T69" fmla="*/ 172 h 271"/>
                <a:gd name="T70" fmla="*/ 20 w 120"/>
                <a:gd name="T71" fmla="*/ 167 h 271"/>
                <a:gd name="T72" fmla="*/ 12 w 120"/>
                <a:gd name="T73" fmla="*/ 166 h 271"/>
                <a:gd name="T74" fmla="*/ 4 w 120"/>
                <a:gd name="T75" fmla="*/ 170 h 271"/>
                <a:gd name="T76" fmla="*/ 0 w 120"/>
                <a:gd name="T77" fmla="*/ 177 h 271"/>
                <a:gd name="T78" fmla="*/ 3 w 120"/>
                <a:gd name="T79" fmla="*/ 200 h 271"/>
                <a:gd name="T80" fmla="*/ 19 w 120"/>
                <a:gd name="T81" fmla="*/ 225 h 271"/>
                <a:gd name="T82" fmla="*/ 45 w 120"/>
                <a:gd name="T83" fmla="*/ 238 h 271"/>
                <a:gd name="T84" fmla="*/ 46 w 120"/>
                <a:gd name="T85" fmla="*/ 261 h 271"/>
                <a:gd name="T86" fmla="*/ 51 w 120"/>
                <a:gd name="T87" fmla="*/ 268 h 271"/>
                <a:gd name="T88" fmla="*/ 60 w 120"/>
                <a:gd name="T89" fmla="*/ 271 h 271"/>
                <a:gd name="T90" fmla="*/ 68 w 120"/>
                <a:gd name="T91" fmla="*/ 268 h 271"/>
                <a:gd name="T92" fmla="*/ 74 w 120"/>
                <a:gd name="T93" fmla="*/ 261 h 271"/>
                <a:gd name="T94" fmla="*/ 75 w 120"/>
                <a:gd name="T95" fmla="*/ 238 h 271"/>
                <a:gd name="T96" fmla="*/ 101 w 120"/>
                <a:gd name="T97" fmla="*/ 225 h 271"/>
                <a:gd name="T98" fmla="*/ 117 w 120"/>
                <a:gd name="T99" fmla="*/ 200 h 271"/>
                <a:gd name="T100" fmla="*/ 120 w 120"/>
                <a:gd name="T101" fmla="*/ 174 h 271"/>
                <a:gd name="T102" fmla="*/ 115 w 120"/>
                <a:gd name="T103" fmla="*/ 157 h 271"/>
                <a:gd name="T104" fmla="*/ 106 w 120"/>
                <a:gd name="T105" fmla="*/ 142 h 271"/>
                <a:gd name="T106" fmla="*/ 93 w 120"/>
                <a:gd name="T107" fmla="*/ 130 h 271"/>
                <a:gd name="T108" fmla="*/ 77 w 120"/>
                <a:gd name="T109" fmla="*/ 123 h 271"/>
                <a:gd name="T110" fmla="*/ 60 w 120"/>
                <a:gd name="T111" fmla="*/ 121 h 271"/>
                <a:gd name="T112" fmla="*/ 43 w 120"/>
                <a:gd name="T113" fmla="*/ 115 h 271"/>
                <a:gd name="T114" fmla="*/ 32 w 120"/>
                <a:gd name="T115" fmla="*/ 102 h 271"/>
                <a:gd name="T116" fmla="*/ 30 w 120"/>
                <a:gd name="T117" fmla="*/ 84 h 271"/>
                <a:gd name="T118" fmla="*/ 39 w 120"/>
                <a:gd name="T119" fmla="*/ 69 h 271"/>
                <a:gd name="T120" fmla="*/ 54 w 120"/>
                <a:gd name="T121" fmla="*/ 61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20" h="271">
                  <a:moveTo>
                    <a:pt x="60" y="61"/>
                  </a:moveTo>
                  <a:lnTo>
                    <a:pt x="65" y="61"/>
                  </a:lnTo>
                  <a:lnTo>
                    <a:pt x="72" y="63"/>
                  </a:lnTo>
                  <a:lnTo>
                    <a:pt x="76" y="65"/>
                  </a:lnTo>
                  <a:lnTo>
                    <a:pt x="80" y="69"/>
                  </a:lnTo>
                  <a:lnTo>
                    <a:pt x="85" y="74"/>
                  </a:lnTo>
                  <a:lnTo>
                    <a:pt x="88" y="79"/>
                  </a:lnTo>
                  <a:lnTo>
                    <a:pt x="89" y="84"/>
                  </a:lnTo>
                  <a:lnTo>
                    <a:pt x="90" y="91"/>
                  </a:lnTo>
                  <a:lnTo>
                    <a:pt x="90" y="93"/>
                  </a:lnTo>
                  <a:lnTo>
                    <a:pt x="91" y="96"/>
                  </a:lnTo>
                  <a:lnTo>
                    <a:pt x="92" y="98"/>
                  </a:lnTo>
                  <a:lnTo>
                    <a:pt x="94" y="101"/>
                  </a:lnTo>
                  <a:lnTo>
                    <a:pt x="96" y="102"/>
                  </a:lnTo>
                  <a:lnTo>
                    <a:pt x="99" y="105"/>
                  </a:lnTo>
                  <a:lnTo>
                    <a:pt x="102" y="105"/>
                  </a:lnTo>
                  <a:lnTo>
                    <a:pt x="105" y="106"/>
                  </a:lnTo>
                  <a:lnTo>
                    <a:pt x="108" y="105"/>
                  </a:lnTo>
                  <a:lnTo>
                    <a:pt x="110" y="105"/>
                  </a:lnTo>
                  <a:lnTo>
                    <a:pt x="114" y="102"/>
                  </a:lnTo>
                  <a:lnTo>
                    <a:pt x="116" y="101"/>
                  </a:lnTo>
                  <a:lnTo>
                    <a:pt x="117" y="98"/>
                  </a:lnTo>
                  <a:lnTo>
                    <a:pt x="119" y="96"/>
                  </a:lnTo>
                  <a:lnTo>
                    <a:pt x="120" y="93"/>
                  </a:lnTo>
                  <a:lnTo>
                    <a:pt x="120" y="91"/>
                  </a:lnTo>
                  <a:lnTo>
                    <a:pt x="119" y="80"/>
                  </a:lnTo>
                  <a:lnTo>
                    <a:pt x="117" y="70"/>
                  </a:lnTo>
                  <a:lnTo>
                    <a:pt x="113" y="62"/>
                  </a:lnTo>
                  <a:lnTo>
                    <a:pt x="107" y="53"/>
                  </a:lnTo>
                  <a:lnTo>
                    <a:pt x="101" y="46"/>
                  </a:lnTo>
                  <a:lnTo>
                    <a:pt x="92" y="40"/>
                  </a:lnTo>
                  <a:lnTo>
                    <a:pt x="84" y="36"/>
                  </a:lnTo>
                  <a:lnTo>
                    <a:pt x="75" y="32"/>
                  </a:lnTo>
                  <a:lnTo>
                    <a:pt x="75" y="15"/>
                  </a:lnTo>
                  <a:lnTo>
                    <a:pt x="74" y="12"/>
                  </a:lnTo>
                  <a:lnTo>
                    <a:pt x="74" y="9"/>
                  </a:lnTo>
                  <a:lnTo>
                    <a:pt x="72" y="7"/>
                  </a:lnTo>
                  <a:lnTo>
                    <a:pt x="71" y="5"/>
                  </a:lnTo>
                  <a:lnTo>
                    <a:pt x="68" y="3"/>
                  </a:lnTo>
                  <a:lnTo>
                    <a:pt x="65" y="2"/>
                  </a:lnTo>
                  <a:lnTo>
                    <a:pt x="62" y="1"/>
                  </a:lnTo>
                  <a:lnTo>
                    <a:pt x="60" y="0"/>
                  </a:lnTo>
                  <a:lnTo>
                    <a:pt x="57" y="1"/>
                  </a:lnTo>
                  <a:lnTo>
                    <a:pt x="54" y="1"/>
                  </a:lnTo>
                  <a:lnTo>
                    <a:pt x="51" y="3"/>
                  </a:lnTo>
                  <a:lnTo>
                    <a:pt x="49" y="5"/>
                  </a:lnTo>
                  <a:lnTo>
                    <a:pt x="47" y="7"/>
                  </a:lnTo>
                  <a:lnTo>
                    <a:pt x="46" y="9"/>
                  </a:lnTo>
                  <a:lnTo>
                    <a:pt x="45" y="12"/>
                  </a:lnTo>
                  <a:lnTo>
                    <a:pt x="45" y="15"/>
                  </a:lnTo>
                  <a:lnTo>
                    <a:pt x="45" y="32"/>
                  </a:lnTo>
                  <a:lnTo>
                    <a:pt x="35" y="35"/>
                  </a:lnTo>
                  <a:lnTo>
                    <a:pt x="27" y="40"/>
                  </a:lnTo>
                  <a:lnTo>
                    <a:pt x="19" y="46"/>
                  </a:lnTo>
                  <a:lnTo>
                    <a:pt x="13" y="53"/>
                  </a:lnTo>
                  <a:lnTo>
                    <a:pt x="6" y="62"/>
                  </a:lnTo>
                  <a:lnTo>
                    <a:pt x="3" y="70"/>
                  </a:lnTo>
                  <a:lnTo>
                    <a:pt x="0" y="80"/>
                  </a:lnTo>
                  <a:lnTo>
                    <a:pt x="0" y="91"/>
                  </a:lnTo>
                  <a:lnTo>
                    <a:pt x="0" y="96"/>
                  </a:lnTo>
                  <a:lnTo>
                    <a:pt x="1" y="102"/>
                  </a:lnTo>
                  <a:lnTo>
                    <a:pt x="2" y="108"/>
                  </a:lnTo>
                  <a:lnTo>
                    <a:pt x="4" y="113"/>
                  </a:lnTo>
                  <a:lnTo>
                    <a:pt x="6" y="119"/>
                  </a:lnTo>
                  <a:lnTo>
                    <a:pt x="10" y="124"/>
                  </a:lnTo>
                  <a:lnTo>
                    <a:pt x="13" y="128"/>
                  </a:lnTo>
                  <a:lnTo>
                    <a:pt x="17" y="132"/>
                  </a:lnTo>
                  <a:lnTo>
                    <a:pt x="21" y="137"/>
                  </a:lnTo>
                  <a:lnTo>
                    <a:pt x="26" y="140"/>
                  </a:lnTo>
                  <a:lnTo>
                    <a:pt x="31" y="143"/>
                  </a:lnTo>
                  <a:lnTo>
                    <a:pt x="36" y="145"/>
                  </a:lnTo>
                  <a:lnTo>
                    <a:pt x="42" y="147"/>
                  </a:lnTo>
                  <a:lnTo>
                    <a:pt x="47" y="150"/>
                  </a:lnTo>
                  <a:lnTo>
                    <a:pt x="54" y="151"/>
                  </a:lnTo>
                  <a:lnTo>
                    <a:pt x="60" y="151"/>
                  </a:lnTo>
                  <a:lnTo>
                    <a:pt x="65" y="151"/>
                  </a:lnTo>
                  <a:lnTo>
                    <a:pt x="72" y="153"/>
                  </a:lnTo>
                  <a:lnTo>
                    <a:pt x="76" y="156"/>
                  </a:lnTo>
                  <a:lnTo>
                    <a:pt x="80" y="159"/>
                  </a:lnTo>
                  <a:lnTo>
                    <a:pt x="85" y="163"/>
                  </a:lnTo>
                  <a:lnTo>
                    <a:pt x="88" y="169"/>
                  </a:lnTo>
                  <a:lnTo>
                    <a:pt x="89" y="174"/>
                  </a:lnTo>
                  <a:lnTo>
                    <a:pt x="90" y="181"/>
                  </a:lnTo>
                  <a:lnTo>
                    <a:pt x="89" y="186"/>
                  </a:lnTo>
                  <a:lnTo>
                    <a:pt x="88" y="192"/>
                  </a:lnTo>
                  <a:lnTo>
                    <a:pt x="85" y="198"/>
                  </a:lnTo>
                  <a:lnTo>
                    <a:pt x="80" y="202"/>
                  </a:lnTo>
                  <a:lnTo>
                    <a:pt x="76" y="205"/>
                  </a:lnTo>
                  <a:lnTo>
                    <a:pt x="72" y="208"/>
                  </a:lnTo>
                  <a:lnTo>
                    <a:pt x="65" y="210"/>
                  </a:lnTo>
                  <a:lnTo>
                    <a:pt x="60" y="211"/>
                  </a:lnTo>
                  <a:lnTo>
                    <a:pt x="60" y="211"/>
                  </a:lnTo>
                  <a:lnTo>
                    <a:pt x="60" y="211"/>
                  </a:lnTo>
                  <a:lnTo>
                    <a:pt x="60" y="211"/>
                  </a:lnTo>
                  <a:lnTo>
                    <a:pt x="54" y="210"/>
                  </a:lnTo>
                  <a:lnTo>
                    <a:pt x="48" y="208"/>
                  </a:lnTo>
                  <a:lnTo>
                    <a:pt x="43" y="205"/>
                  </a:lnTo>
                  <a:lnTo>
                    <a:pt x="39" y="202"/>
                  </a:lnTo>
                  <a:lnTo>
                    <a:pt x="34" y="198"/>
                  </a:lnTo>
                  <a:lnTo>
                    <a:pt x="32" y="192"/>
                  </a:lnTo>
                  <a:lnTo>
                    <a:pt x="30" y="187"/>
                  </a:lnTo>
                  <a:lnTo>
                    <a:pt x="30" y="181"/>
                  </a:lnTo>
                  <a:lnTo>
                    <a:pt x="29" y="177"/>
                  </a:lnTo>
                  <a:lnTo>
                    <a:pt x="28" y="174"/>
                  </a:lnTo>
                  <a:lnTo>
                    <a:pt x="27" y="172"/>
                  </a:lnTo>
                  <a:lnTo>
                    <a:pt x="25" y="170"/>
                  </a:lnTo>
                  <a:lnTo>
                    <a:pt x="23" y="168"/>
                  </a:lnTo>
                  <a:lnTo>
                    <a:pt x="20" y="167"/>
                  </a:lnTo>
                  <a:lnTo>
                    <a:pt x="17" y="166"/>
                  </a:lnTo>
                  <a:lnTo>
                    <a:pt x="15" y="166"/>
                  </a:lnTo>
                  <a:lnTo>
                    <a:pt x="12" y="166"/>
                  </a:lnTo>
                  <a:lnTo>
                    <a:pt x="9" y="167"/>
                  </a:lnTo>
                  <a:lnTo>
                    <a:pt x="6" y="168"/>
                  </a:lnTo>
                  <a:lnTo>
                    <a:pt x="4" y="170"/>
                  </a:lnTo>
                  <a:lnTo>
                    <a:pt x="2" y="172"/>
                  </a:lnTo>
                  <a:lnTo>
                    <a:pt x="1" y="174"/>
                  </a:lnTo>
                  <a:lnTo>
                    <a:pt x="0" y="177"/>
                  </a:lnTo>
                  <a:lnTo>
                    <a:pt x="0" y="181"/>
                  </a:lnTo>
                  <a:lnTo>
                    <a:pt x="0" y="190"/>
                  </a:lnTo>
                  <a:lnTo>
                    <a:pt x="3" y="200"/>
                  </a:lnTo>
                  <a:lnTo>
                    <a:pt x="6" y="210"/>
                  </a:lnTo>
                  <a:lnTo>
                    <a:pt x="13" y="217"/>
                  </a:lnTo>
                  <a:lnTo>
                    <a:pt x="19" y="225"/>
                  </a:lnTo>
                  <a:lnTo>
                    <a:pt x="27" y="231"/>
                  </a:lnTo>
                  <a:lnTo>
                    <a:pt x="35" y="235"/>
                  </a:lnTo>
                  <a:lnTo>
                    <a:pt x="45" y="238"/>
                  </a:lnTo>
                  <a:lnTo>
                    <a:pt x="45" y="256"/>
                  </a:lnTo>
                  <a:lnTo>
                    <a:pt x="45" y="259"/>
                  </a:lnTo>
                  <a:lnTo>
                    <a:pt x="46" y="261"/>
                  </a:lnTo>
                  <a:lnTo>
                    <a:pt x="47" y="264"/>
                  </a:lnTo>
                  <a:lnTo>
                    <a:pt x="49" y="266"/>
                  </a:lnTo>
                  <a:lnTo>
                    <a:pt x="51" y="268"/>
                  </a:lnTo>
                  <a:lnTo>
                    <a:pt x="54" y="270"/>
                  </a:lnTo>
                  <a:lnTo>
                    <a:pt x="57" y="271"/>
                  </a:lnTo>
                  <a:lnTo>
                    <a:pt x="60" y="271"/>
                  </a:lnTo>
                  <a:lnTo>
                    <a:pt x="62" y="271"/>
                  </a:lnTo>
                  <a:lnTo>
                    <a:pt x="65" y="270"/>
                  </a:lnTo>
                  <a:lnTo>
                    <a:pt x="68" y="268"/>
                  </a:lnTo>
                  <a:lnTo>
                    <a:pt x="71" y="266"/>
                  </a:lnTo>
                  <a:lnTo>
                    <a:pt x="72" y="264"/>
                  </a:lnTo>
                  <a:lnTo>
                    <a:pt x="74" y="261"/>
                  </a:lnTo>
                  <a:lnTo>
                    <a:pt x="74" y="259"/>
                  </a:lnTo>
                  <a:lnTo>
                    <a:pt x="75" y="256"/>
                  </a:lnTo>
                  <a:lnTo>
                    <a:pt x="75" y="238"/>
                  </a:lnTo>
                  <a:lnTo>
                    <a:pt x="84" y="235"/>
                  </a:lnTo>
                  <a:lnTo>
                    <a:pt x="92" y="231"/>
                  </a:lnTo>
                  <a:lnTo>
                    <a:pt x="101" y="225"/>
                  </a:lnTo>
                  <a:lnTo>
                    <a:pt x="107" y="217"/>
                  </a:lnTo>
                  <a:lnTo>
                    <a:pt x="113" y="210"/>
                  </a:lnTo>
                  <a:lnTo>
                    <a:pt x="117" y="200"/>
                  </a:lnTo>
                  <a:lnTo>
                    <a:pt x="119" y="190"/>
                  </a:lnTo>
                  <a:lnTo>
                    <a:pt x="120" y="181"/>
                  </a:lnTo>
                  <a:lnTo>
                    <a:pt x="120" y="174"/>
                  </a:lnTo>
                  <a:lnTo>
                    <a:pt x="119" y="169"/>
                  </a:lnTo>
                  <a:lnTo>
                    <a:pt x="117" y="162"/>
                  </a:lnTo>
                  <a:lnTo>
                    <a:pt x="115" y="157"/>
                  </a:lnTo>
                  <a:lnTo>
                    <a:pt x="113" y="152"/>
                  </a:lnTo>
                  <a:lnTo>
                    <a:pt x="109" y="146"/>
                  </a:lnTo>
                  <a:lnTo>
                    <a:pt x="106" y="142"/>
                  </a:lnTo>
                  <a:lnTo>
                    <a:pt x="102" y="138"/>
                  </a:lnTo>
                  <a:lnTo>
                    <a:pt x="98" y="135"/>
                  </a:lnTo>
                  <a:lnTo>
                    <a:pt x="93" y="130"/>
                  </a:lnTo>
                  <a:lnTo>
                    <a:pt x="88" y="128"/>
                  </a:lnTo>
                  <a:lnTo>
                    <a:pt x="83" y="125"/>
                  </a:lnTo>
                  <a:lnTo>
                    <a:pt x="77" y="123"/>
                  </a:lnTo>
                  <a:lnTo>
                    <a:pt x="72" y="122"/>
                  </a:lnTo>
                  <a:lnTo>
                    <a:pt x="65" y="121"/>
                  </a:lnTo>
                  <a:lnTo>
                    <a:pt x="60" y="121"/>
                  </a:lnTo>
                  <a:lnTo>
                    <a:pt x="54" y="120"/>
                  </a:lnTo>
                  <a:lnTo>
                    <a:pt x="48" y="117"/>
                  </a:lnTo>
                  <a:lnTo>
                    <a:pt x="43" y="115"/>
                  </a:lnTo>
                  <a:lnTo>
                    <a:pt x="39" y="111"/>
                  </a:lnTo>
                  <a:lnTo>
                    <a:pt x="34" y="107"/>
                  </a:lnTo>
                  <a:lnTo>
                    <a:pt x="32" y="102"/>
                  </a:lnTo>
                  <a:lnTo>
                    <a:pt x="30" y="96"/>
                  </a:lnTo>
                  <a:lnTo>
                    <a:pt x="30" y="91"/>
                  </a:lnTo>
                  <a:lnTo>
                    <a:pt x="30" y="84"/>
                  </a:lnTo>
                  <a:lnTo>
                    <a:pt x="32" y="79"/>
                  </a:lnTo>
                  <a:lnTo>
                    <a:pt x="34" y="74"/>
                  </a:lnTo>
                  <a:lnTo>
                    <a:pt x="39" y="69"/>
                  </a:lnTo>
                  <a:lnTo>
                    <a:pt x="43" y="65"/>
                  </a:lnTo>
                  <a:lnTo>
                    <a:pt x="48" y="63"/>
                  </a:lnTo>
                  <a:lnTo>
                    <a:pt x="54" y="61"/>
                  </a:lnTo>
                  <a:lnTo>
                    <a:pt x="60" y="61"/>
                  </a:lnTo>
                  <a:close/>
                </a:path>
              </a:pathLst>
            </a:custGeom>
            <a:grpFill/>
            <a:ln w="9525">
              <a:solidFill>
                <a:srgbClr val="2A9B18"/>
              </a:solidFill>
              <a:round/>
              <a:headEnd/>
              <a:tailEnd/>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Calibri Light"/>
                <a:cs typeface="+mn-cs"/>
              </a:endParaRPr>
            </a:p>
          </p:txBody>
        </p:sp>
      </p:grpSp>
      <p:grpSp>
        <p:nvGrpSpPr>
          <p:cNvPr id="109" name="Group 108">
            <a:extLst>
              <a:ext uri="{FF2B5EF4-FFF2-40B4-BE49-F238E27FC236}">
                <a16:creationId xmlns:a16="http://schemas.microsoft.com/office/drawing/2014/main" id="{A9927872-F767-4103-9485-859F5A69F152}"/>
              </a:ext>
            </a:extLst>
          </p:cNvPr>
          <p:cNvGrpSpPr/>
          <p:nvPr/>
        </p:nvGrpSpPr>
        <p:grpSpPr>
          <a:xfrm>
            <a:off x="7914343" y="3563169"/>
            <a:ext cx="568261" cy="303073"/>
            <a:chOff x="11601450" y="862013"/>
            <a:chExt cx="285750" cy="152400"/>
          </a:xfrm>
          <a:solidFill>
            <a:srgbClr val="6CDE9D">
              <a:lumMod val="75000"/>
            </a:srgbClr>
          </a:solidFill>
        </p:grpSpPr>
        <p:sp>
          <p:nvSpPr>
            <p:cNvPr id="110" name="Freeform 173">
              <a:extLst>
                <a:ext uri="{FF2B5EF4-FFF2-40B4-BE49-F238E27FC236}">
                  <a16:creationId xmlns:a16="http://schemas.microsoft.com/office/drawing/2014/main" id="{201BDC2E-C3A7-45F3-BDC0-99F3F2ECF2B9}"/>
                </a:ext>
              </a:extLst>
            </p:cNvPr>
            <p:cNvSpPr>
              <a:spLocks noEditPoints="1"/>
            </p:cNvSpPr>
            <p:nvPr/>
          </p:nvSpPr>
          <p:spPr bwMode="auto">
            <a:xfrm>
              <a:off x="11601450" y="862013"/>
              <a:ext cx="285750" cy="152400"/>
            </a:xfrm>
            <a:custGeom>
              <a:avLst/>
              <a:gdLst>
                <a:gd name="T0" fmla="*/ 425 w 902"/>
                <a:gd name="T1" fmla="*/ 30 h 481"/>
                <a:gd name="T2" fmla="*/ 453 w 902"/>
                <a:gd name="T3" fmla="*/ 158 h 481"/>
                <a:gd name="T4" fmla="*/ 64 w 902"/>
                <a:gd name="T5" fmla="*/ 180 h 481"/>
                <a:gd name="T6" fmla="*/ 184 w 902"/>
                <a:gd name="T7" fmla="*/ 155 h 481"/>
                <a:gd name="T8" fmla="*/ 180 w 902"/>
                <a:gd name="T9" fmla="*/ 180 h 481"/>
                <a:gd name="T10" fmla="*/ 481 w 902"/>
                <a:gd name="T11" fmla="*/ 180 h 481"/>
                <a:gd name="T12" fmla="*/ 661 w 902"/>
                <a:gd name="T13" fmla="*/ 286 h 481"/>
                <a:gd name="T14" fmla="*/ 898 w 902"/>
                <a:gd name="T15" fmla="*/ 130 h 481"/>
                <a:gd name="T16" fmla="*/ 902 w 902"/>
                <a:gd name="T17" fmla="*/ 120 h 481"/>
                <a:gd name="T18" fmla="*/ 898 w 902"/>
                <a:gd name="T19" fmla="*/ 109 h 481"/>
                <a:gd name="T20" fmla="*/ 887 w 902"/>
                <a:gd name="T21" fmla="*/ 105 h 481"/>
                <a:gd name="T22" fmla="*/ 657 w 902"/>
                <a:gd name="T23" fmla="*/ 256 h 481"/>
                <a:gd name="T24" fmla="*/ 666 w 902"/>
                <a:gd name="T25" fmla="*/ 210 h 481"/>
                <a:gd name="T26" fmla="*/ 901 w 902"/>
                <a:gd name="T27" fmla="*/ 50 h 481"/>
                <a:gd name="T28" fmla="*/ 896 w 902"/>
                <a:gd name="T29" fmla="*/ 33 h 481"/>
                <a:gd name="T30" fmla="*/ 700 w 902"/>
                <a:gd name="T31" fmla="*/ 27 h 481"/>
                <a:gd name="T32" fmla="*/ 706 w 902"/>
                <a:gd name="T33" fmla="*/ 10 h 481"/>
                <a:gd name="T34" fmla="*/ 692 w 902"/>
                <a:gd name="T35" fmla="*/ 0 h 481"/>
                <a:gd name="T36" fmla="*/ 372 w 902"/>
                <a:gd name="T37" fmla="*/ 30 h 481"/>
                <a:gd name="T38" fmla="*/ 6 w 902"/>
                <a:gd name="T39" fmla="*/ 183 h 481"/>
                <a:gd name="T40" fmla="*/ 0 w 902"/>
                <a:gd name="T41" fmla="*/ 200 h 481"/>
                <a:gd name="T42" fmla="*/ 15 w 902"/>
                <a:gd name="T43" fmla="*/ 211 h 481"/>
                <a:gd name="T44" fmla="*/ 12 w 902"/>
                <a:gd name="T45" fmla="*/ 241 h 481"/>
                <a:gd name="T46" fmla="*/ 2 w 902"/>
                <a:gd name="T47" fmla="*/ 247 h 481"/>
                <a:gd name="T48" fmla="*/ 0 w 902"/>
                <a:gd name="T49" fmla="*/ 258 h 481"/>
                <a:gd name="T50" fmla="*/ 6 w 902"/>
                <a:gd name="T51" fmla="*/ 267 h 481"/>
                <a:gd name="T52" fmla="*/ 180 w 902"/>
                <a:gd name="T53" fmla="*/ 271 h 481"/>
                <a:gd name="T54" fmla="*/ 9 w 902"/>
                <a:gd name="T55" fmla="*/ 302 h 481"/>
                <a:gd name="T56" fmla="*/ 1 w 902"/>
                <a:gd name="T57" fmla="*/ 309 h 481"/>
                <a:gd name="T58" fmla="*/ 1 w 902"/>
                <a:gd name="T59" fmla="*/ 321 h 481"/>
                <a:gd name="T60" fmla="*/ 9 w 902"/>
                <a:gd name="T61" fmla="*/ 330 h 481"/>
                <a:gd name="T62" fmla="*/ 180 w 902"/>
                <a:gd name="T63" fmla="*/ 361 h 481"/>
                <a:gd name="T64" fmla="*/ 6 w 902"/>
                <a:gd name="T65" fmla="*/ 363 h 481"/>
                <a:gd name="T66" fmla="*/ 0 w 902"/>
                <a:gd name="T67" fmla="*/ 372 h 481"/>
                <a:gd name="T68" fmla="*/ 2 w 902"/>
                <a:gd name="T69" fmla="*/ 384 h 481"/>
                <a:gd name="T70" fmla="*/ 12 w 902"/>
                <a:gd name="T71" fmla="*/ 391 h 481"/>
                <a:gd name="T72" fmla="*/ 15 w 902"/>
                <a:gd name="T73" fmla="*/ 421 h 481"/>
                <a:gd name="T74" fmla="*/ 4 w 902"/>
                <a:gd name="T75" fmla="*/ 425 h 481"/>
                <a:gd name="T76" fmla="*/ 0 w 902"/>
                <a:gd name="T77" fmla="*/ 436 h 481"/>
                <a:gd name="T78" fmla="*/ 4 w 902"/>
                <a:gd name="T79" fmla="*/ 446 h 481"/>
                <a:gd name="T80" fmla="*/ 15 w 902"/>
                <a:gd name="T81" fmla="*/ 451 h 481"/>
                <a:gd name="T82" fmla="*/ 181 w 902"/>
                <a:gd name="T83" fmla="*/ 472 h 481"/>
                <a:gd name="T84" fmla="*/ 190 w 902"/>
                <a:gd name="T85" fmla="*/ 480 h 481"/>
                <a:gd name="T86" fmla="*/ 469 w 902"/>
                <a:gd name="T87" fmla="*/ 481 h 481"/>
                <a:gd name="T88" fmla="*/ 479 w 902"/>
                <a:gd name="T89" fmla="*/ 474 h 481"/>
                <a:gd name="T90" fmla="*/ 481 w 902"/>
                <a:gd name="T91" fmla="*/ 451 h 481"/>
                <a:gd name="T92" fmla="*/ 896 w 902"/>
                <a:gd name="T93" fmla="*/ 297 h 481"/>
                <a:gd name="T94" fmla="*/ 902 w 902"/>
                <a:gd name="T95" fmla="*/ 288 h 481"/>
                <a:gd name="T96" fmla="*/ 900 w 902"/>
                <a:gd name="T97" fmla="*/ 277 h 481"/>
                <a:gd name="T98" fmla="*/ 890 w 902"/>
                <a:gd name="T99" fmla="*/ 271 h 481"/>
                <a:gd name="T100" fmla="*/ 878 w 902"/>
                <a:gd name="T101" fmla="*/ 273 h 481"/>
                <a:gd name="T102" fmla="*/ 661 w 902"/>
                <a:gd name="T103" fmla="*/ 376 h 481"/>
                <a:gd name="T104" fmla="*/ 898 w 902"/>
                <a:gd name="T105" fmla="*/ 220 h 481"/>
                <a:gd name="T106" fmla="*/ 902 w 902"/>
                <a:gd name="T107" fmla="*/ 211 h 481"/>
                <a:gd name="T108" fmla="*/ 898 w 902"/>
                <a:gd name="T109" fmla="*/ 200 h 481"/>
                <a:gd name="T110" fmla="*/ 887 w 902"/>
                <a:gd name="T111" fmla="*/ 196 h 481"/>
                <a:gd name="T112" fmla="*/ 657 w 902"/>
                <a:gd name="T113" fmla="*/ 346 h 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2" h="481">
                  <a:moveTo>
                    <a:pt x="451" y="451"/>
                  </a:moveTo>
                  <a:lnTo>
                    <a:pt x="210" y="451"/>
                  </a:lnTo>
                  <a:lnTo>
                    <a:pt x="210" y="173"/>
                  </a:lnTo>
                  <a:lnTo>
                    <a:pt x="425" y="30"/>
                  </a:lnTo>
                  <a:lnTo>
                    <a:pt x="642" y="30"/>
                  </a:lnTo>
                  <a:lnTo>
                    <a:pt x="457" y="153"/>
                  </a:lnTo>
                  <a:lnTo>
                    <a:pt x="455" y="155"/>
                  </a:lnTo>
                  <a:lnTo>
                    <a:pt x="453" y="158"/>
                  </a:lnTo>
                  <a:lnTo>
                    <a:pt x="451" y="161"/>
                  </a:lnTo>
                  <a:lnTo>
                    <a:pt x="451" y="165"/>
                  </a:lnTo>
                  <a:lnTo>
                    <a:pt x="451" y="451"/>
                  </a:lnTo>
                  <a:close/>
                  <a:moveTo>
                    <a:pt x="64" y="180"/>
                  </a:moveTo>
                  <a:lnTo>
                    <a:pt x="245" y="60"/>
                  </a:lnTo>
                  <a:lnTo>
                    <a:pt x="326" y="60"/>
                  </a:lnTo>
                  <a:lnTo>
                    <a:pt x="186" y="153"/>
                  </a:lnTo>
                  <a:lnTo>
                    <a:pt x="184" y="155"/>
                  </a:lnTo>
                  <a:lnTo>
                    <a:pt x="182" y="158"/>
                  </a:lnTo>
                  <a:lnTo>
                    <a:pt x="181" y="161"/>
                  </a:lnTo>
                  <a:lnTo>
                    <a:pt x="180" y="165"/>
                  </a:lnTo>
                  <a:lnTo>
                    <a:pt x="180" y="180"/>
                  </a:lnTo>
                  <a:lnTo>
                    <a:pt x="64" y="180"/>
                  </a:lnTo>
                  <a:close/>
                  <a:moveTo>
                    <a:pt x="838" y="60"/>
                  </a:moveTo>
                  <a:lnTo>
                    <a:pt x="657" y="180"/>
                  </a:lnTo>
                  <a:lnTo>
                    <a:pt x="481" y="180"/>
                  </a:lnTo>
                  <a:lnTo>
                    <a:pt x="481" y="173"/>
                  </a:lnTo>
                  <a:lnTo>
                    <a:pt x="651" y="60"/>
                  </a:lnTo>
                  <a:lnTo>
                    <a:pt x="838" y="60"/>
                  </a:lnTo>
                  <a:close/>
                  <a:moveTo>
                    <a:pt x="661" y="286"/>
                  </a:moveTo>
                  <a:lnTo>
                    <a:pt x="666" y="285"/>
                  </a:lnTo>
                  <a:lnTo>
                    <a:pt x="670" y="282"/>
                  </a:lnTo>
                  <a:lnTo>
                    <a:pt x="896" y="132"/>
                  </a:lnTo>
                  <a:lnTo>
                    <a:pt x="898" y="130"/>
                  </a:lnTo>
                  <a:lnTo>
                    <a:pt x="900" y="128"/>
                  </a:lnTo>
                  <a:lnTo>
                    <a:pt x="901" y="126"/>
                  </a:lnTo>
                  <a:lnTo>
                    <a:pt x="902" y="123"/>
                  </a:lnTo>
                  <a:lnTo>
                    <a:pt x="902" y="120"/>
                  </a:lnTo>
                  <a:lnTo>
                    <a:pt x="902" y="117"/>
                  </a:lnTo>
                  <a:lnTo>
                    <a:pt x="901" y="114"/>
                  </a:lnTo>
                  <a:lnTo>
                    <a:pt x="900" y="112"/>
                  </a:lnTo>
                  <a:lnTo>
                    <a:pt x="898" y="109"/>
                  </a:lnTo>
                  <a:lnTo>
                    <a:pt x="896" y="108"/>
                  </a:lnTo>
                  <a:lnTo>
                    <a:pt x="892" y="106"/>
                  </a:lnTo>
                  <a:lnTo>
                    <a:pt x="890" y="106"/>
                  </a:lnTo>
                  <a:lnTo>
                    <a:pt x="887" y="105"/>
                  </a:lnTo>
                  <a:lnTo>
                    <a:pt x="884" y="106"/>
                  </a:lnTo>
                  <a:lnTo>
                    <a:pt x="882" y="106"/>
                  </a:lnTo>
                  <a:lnTo>
                    <a:pt x="878" y="108"/>
                  </a:lnTo>
                  <a:lnTo>
                    <a:pt x="657" y="256"/>
                  </a:lnTo>
                  <a:lnTo>
                    <a:pt x="481" y="256"/>
                  </a:lnTo>
                  <a:lnTo>
                    <a:pt x="481" y="211"/>
                  </a:lnTo>
                  <a:lnTo>
                    <a:pt x="661" y="211"/>
                  </a:lnTo>
                  <a:lnTo>
                    <a:pt x="666" y="210"/>
                  </a:lnTo>
                  <a:lnTo>
                    <a:pt x="670" y="207"/>
                  </a:lnTo>
                  <a:lnTo>
                    <a:pt x="896" y="57"/>
                  </a:lnTo>
                  <a:lnTo>
                    <a:pt x="899" y="54"/>
                  </a:lnTo>
                  <a:lnTo>
                    <a:pt x="901" y="50"/>
                  </a:lnTo>
                  <a:lnTo>
                    <a:pt x="902" y="46"/>
                  </a:lnTo>
                  <a:lnTo>
                    <a:pt x="901" y="40"/>
                  </a:lnTo>
                  <a:lnTo>
                    <a:pt x="899" y="36"/>
                  </a:lnTo>
                  <a:lnTo>
                    <a:pt x="896" y="33"/>
                  </a:lnTo>
                  <a:lnTo>
                    <a:pt x="891" y="31"/>
                  </a:lnTo>
                  <a:lnTo>
                    <a:pt x="887" y="30"/>
                  </a:lnTo>
                  <a:lnTo>
                    <a:pt x="696" y="30"/>
                  </a:lnTo>
                  <a:lnTo>
                    <a:pt x="700" y="27"/>
                  </a:lnTo>
                  <a:lnTo>
                    <a:pt x="704" y="24"/>
                  </a:lnTo>
                  <a:lnTo>
                    <a:pt x="706" y="20"/>
                  </a:lnTo>
                  <a:lnTo>
                    <a:pt x="707" y="16"/>
                  </a:lnTo>
                  <a:lnTo>
                    <a:pt x="706" y="10"/>
                  </a:lnTo>
                  <a:lnTo>
                    <a:pt x="704" y="6"/>
                  </a:lnTo>
                  <a:lnTo>
                    <a:pt x="701" y="3"/>
                  </a:lnTo>
                  <a:lnTo>
                    <a:pt x="696" y="1"/>
                  </a:lnTo>
                  <a:lnTo>
                    <a:pt x="692" y="0"/>
                  </a:lnTo>
                  <a:lnTo>
                    <a:pt x="421" y="0"/>
                  </a:lnTo>
                  <a:lnTo>
                    <a:pt x="417" y="1"/>
                  </a:lnTo>
                  <a:lnTo>
                    <a:pt x="412" y="2"/>
                  </a:lnTo>
                  <a:lnTo>
                    <a:pt x="372" y="30"/>
                  </a:lnTo>
                  <a:lnTo>
                    <a:pt x="240" y="30"/>
                  </a:lnTo>
                  <a:lnTo>
                    <a:pt x="236" y="31"/>
                  </a:lnTo>
                  <a:lnTo>
                    <a:pt x="232" y="33"/>
                  </a:lnTo>
                  <a:lnTo>
                    <a:pt x="6" y="183"/>
                  </a:lnTo>
                  <a:lnTo>
                    <a:pt x="3" y="186"/>
                  </a:lnTo>
                  <a:lnTo>
                    <a:pt x="1" y="190"/>
                  </a:lnTo>
                  <a:lnTo>
                    <a:pt x="0" y="195"/>
                  </a:lnTo>
                  <a:lnTo>
                    <a:pt x="0" y="200"/>
                  </a:lnTo>
                  <a:lnTo>
                    <a:pt x="2" y="204"/>
                  </a:lnTo>
                  <a:lnTo>
                    <a:pt x="6" y="207"/>
                  </a:lnTo>
                  <a:lnTo>
                    <a:pt x="10" y="210"/>
                  </a:lnTo>
                  <a:lnTo>
                    <a:pt x="15" y="211"/>
                  </a:lnTo>
                  <a:lnTo>
                    <a:pt x="180" y="211"/>
                  </a:lnTo>
                  <a:lnTo>
                    <a:pt x="180" y="241"/>
                  </a:lnTo>
                  <a:lnTo>
                    <a:pt x="15" y="241"/>
                  </a:lnTo>
                  <a:lnTo>
                    <a:pt x="12" y="241"/>
                  </a:lnTo>
                  <a:lnTo>
                    <a:pt x="9" y="242"/>
                  </a:lnTo>
                  <a:lnTo>
                    <a:pt x="6" y="243"/>
                  </a:lnTo>
                  <a:lnTo>
                    <a:pt x="4" y="245"/>
                  </a:lnTo>
                  <a:lnTo>
                    <a:pt x="2" y="247"/>
                  </a:lnTo>
                  <a:lnTo>
                    <a:pt x="1" y="249"/>
                  </a:lnTo>
                  <a:lnTo>
                    <a:pt x="0" y="252"/>
                  </a:lnTo>
                  <a:lnTo>
                    <a:pt x="0" y="256"/>
                  </a:lnTo>
                  <a:lnTo>
                    <a:pt x="0" y="258"/>
                  </a:lnTo>
                  <a:lnTo>
                    <a:pt x="1" y="261"/>
                  </a:lnTo>
                  <a:lnTo>
                    <a:pt x="2" y="263"/>
                  </a:lnTo>
                  <a:lnTo>
                    <a:pt x="4" y="266"/>
                  </a:lnTo>
                  <a:lnTo>
                    <a:pt x="6" y="267"/>
                  </a:lnTo>
                  <a:lnTo>
                    <a:pt x="9" y="270"/>
                  </a:lnTo>
                  <a:lnTo>
                    <a:pt x="12" y="270"/>
                  </a:lnTo>
                  <a:lnTo>
                    <a:pt x="15" y="271"/>
                  </a:lnTo>
                  <a:lnTo>
                    <a:pt x="180" y="271"/>
                  </a:lnTo>
                  <a:lnTo>
                    <a:pt x="180" y="301"/>
                  </a:lnTo>
                  <a:lnTo>
                    <a:pt x="15" y="301"/>
                  </a:lnTo>
                  <a:lnTo>
                    <a:pt x="12" y="301"/>
                  </a:lnTo>
                  <a:lnTo>
                    <a:pt x="9" y="302"/>
                  </a:lnTo>
                  <a:lnTo>
                    <a:pt x="6" y="303"/>
                  </a:lnTo>
                  <a:lnTo>
                    <a:pt x="4" y="305"/>
                  </a:lnTo>
                  <a:lnTo>
                    <a:pt x="2" y="307"/>
                  </a:lnTo>
                  <a:lnTo>
                    <a:pt x="1" y="309"/>
                  </a:lnTo>
                  <a:lnTo>
                    <a:pt x="0" y="312"/>
                  </a:lnTo>
                  <a:lnTo>
                    <a:pt x="0" y="316"/>
                  </a:lnTo>
                  <a:lnTo>
                    <a:pt x="0" y="319"/>
                  </a:lnTo>
                  <a:lnTo>
                    <a:pt x="1" y="321"/>
                  </a:lnTo>
                  <a:lnTo>
                    <a:pt x="2" y="324"/>
                  </a:lnTo>
                  <a:lnTo>
                    <a:pt x="4" y="326"/>
                  </a:lnTo>
                  <a:lnTo>
                    <a:pt x="6" y="327"/>
                  </a:lnTo>
                  <a:lnTo>
                    <a:pt x="9" y="330"/>
                  </a:lnTo>
                  <a:lnTo>
                    <a:pt x="12" y="331"/>
                  </a:lnTo>
                  <a:lnTo>
                    <a:pt x="15" y="331"/>
                  </a:lnTo>
                  <a:lnTo>
                    <a:pt x="180" y="331"/>
                  </a:lnTo>
                  <a:lnTo>
                    <a:pt x="180" y="361"/>
                  </a:lnTo>
                  <a:lnTo>
                    <a:pt x="15" y="361"/>
                  </a:lnTo>
                  <a:lnTo>
                    <a:pt x="12" y="361"/>
                  </a:lnTo>
                  <a:lnTo>
                    <a:pt x="9" y="362"/>
                  </a:lnTo>
                  <a:lnTo>
                    <a:pt x="6" y="363"/>
                  </a:lnTo>
                  <a:lnTo>
                    <a:pt x="4" y="365"/>
                  </a:lnTo>
                  <a:lnTo>
                    <a:pt x="2" y="367"/>
                  </a:lnTo>
                  <a:lnTo>
                    <a:pt x="1" y="369"/>
                  </a:lnTo>
                  <a:lnTo>
                    <a:pt x="0" y="372"/>
                  </a:lnTo>
                  <a:lnTo>
                    <a:pt x="0" y="376"/>
                  </a:lnTo>
                  <a:lnTo>
                    <a:pt x="0" y="379"/>
                  </a:lnTo>
                  <a:lnTo>
                    <a:pt x="1" y="381"/>
                  </a:lnTo>
                  <a:lnTo>
                    <a:pt x="2" y="384"/>
                  </a:lnTo>
                  <a:lnTo>
                    <a:pt x="4" y="386"/>
                  </a:lnTo>
                  <a:lnTo>
                    <a:pt x="6" y="388"/>
                  </a:lnTo>
                  <a:lnTo>
                    <a:pt x="9" y="390"/>
                  </a:lnTo>
                  <a:lnTo>
                    <a:pt x="12" y="391"/>
                  </a:lnTo>
                  <a:lnTo>
                    <a:pt x="15" y="391"/>
                  </a:lnTo>
                  <a:lnTo>
                    <a:pt x="180" y="391"/>
                  </a:lnTo>
                  <a:lnTo>
                    <a:pt x="180" y="421"/>
                  </a:lnTo>
                  <a:lnTo>
                    <a:pt x="15" y="421"/>
                  </a:lnTo>
                  <a:lnTo>
                    <a:pt x="12" y="421"/>
                  </a:lnTo>
                  <a:lnTo>
                    <a:pt x="9" y="422"/>
                  </a:lnTo>
                  <a:lnTo>
                    <a:pt x="6" y="423"/>
                  </a:lnTo>
                  <a:lnTo>
                    <a:pt x="4" y="425"/>
                  </a:lnTo>
                  <a:lnTo>
                    <a:pt x="2" y="427"/>
                  </a:lnTo>
                  <a:lnTo>
                    <a:pt x="1" y="430"/>
                  </a:lnTo>
                  <a:lnTo>
                    <a:pt x="0" y="432"/>
                  </a:lnTo>
                  <a:lnTo>
                    <a:pt x="0" y="436"/>
                  </a:lnTo>
                  <a:lnTo>
                    <a:pt x="0" y="439"/>
                  </a:lnTo>
                  <a:lnTo>
                    <a:pt x="1" y="442"/>
                  </a:lnTo>
                  <a:lnTo>
                    <a:pt x="2" y="444"/>
                  </a:lnTo>
                  <a:lnTo>
                    <a:pt x="4" y="446"/>
                  </a:lnTo>
                  <a:lnTo>
                    <a:pt x="6" y="448"/>
                  </a:lnTo>
                  <a:lnTo>
                    <a:pt x="9" y="450"/>
                  </a:lnTo>
                  <a:lnTo>
                    <a:pt x="12" y="451"/>
                  </a:lnTo>
                  <a:lnTo>
                    <a:pt x="15" y="451"/>
                  </a:lnTo>
                  <a:lnTo>
                    <a:pt x="180" y="451"/>
                  </a:lnTo>
                  <a:lnTo>
                    <a:pt x="180" y="466"/>
                  </a:lnTo>
                  <a:lnTo>
                    <a:pt x="181" y="469"/>
                  </a:lnTo>
                  <a:lnTo>
                    <a:pt x="181" y="472"/>
                  </a:lnTo>
                  <a:lnTo>
                    <a:pt x="183" y="474"/>
                  </a:lnTo>
                  <a:lnTo>
                    <a:pt x="184" y="476"/>
                  </a:lnTo>
                  <a:lnTo>
                    <a:pt x="187" y="478"/>
                  </a:lnTo>
                  <a:lnTo>
                    <a:pt x="190" y="480"/>
                  </a:lnTo>
                  <a:lnTo>
                    <a:pt x="193" y="481"/>
                  </a:lnTo>
                  <a:lnTo>
                    <a:pt x="195" y="481"/>
                  </a:lnTo>
                  <a:lnTo>
                    <a:pt x="466" y="481"/>
                  </a:lnTo>
                  <a:lnTo>
                    <a:pt x="469" y="481"/>
                  </a:lnTo>
                  <a:lnTo>
                    <a:pt x="471" y="480"/>
                  </a:lnTo>
                  <a:lnTo>
                    <a:pt x="475" y="478"/>
                  </a:lnTo>
                  <a:lnTo>
                    <a:pt x="477" y="476"/>
                  </a:lnTo>
                  <a:lnTo>
                    <a:pt x="479" y="474"/>
                  </a:lnTo>
                  <a:lnTo>
                    <a:pt x="480" y="472"/>
                  </a:lnTo>
                  <a:lnTo>
                    <a:pt x="481" y="469"/>
                  </a:lnTo>
                  <a:lnTo>
                    <a:pt x="481" y="466"/>
                  </a:lnTo>
                  <a:lnTo>
                    <a:pt x="481" y="451"/>
                  </a:lnTo>
                  <a:lnTo>
                    <a:pt x="661" y="451"/>
                  </a:lnTo>
                  <a:lnTo>
                    <a:pt x="666" y="450"/>
                  </a:lnTo>
                  <a:lnTo>
                    <a:pt x="670" y="448"/>
                  </a:lnTo>
                  <a:lnTo>
                    <a:pt x="896" y="297"/>
                  </a:lnTo>
                  <a:lnTo>
                    <a:pt x="898" y="296"/>
                  </a:lnTo>
                  <a:lnTo>
                    <a:pt x="900" y="293"/>
                  </a:lnTo>
                  <a:lnTo>
                    <a:pt x="901" y="291"/>
                  </a:lnTo>
                  <a:lnTo>
                    <a:pt x="902" y="288"/>
                  </a:lnTo>
                  <a:lnTo>
                    <a:pt x="902" y="286"/>
                  </a:lnTo>
                  <a:lnTo>
                    <a:pt x="902" y="282"/>
                  </a:lnTo>
                  <a:lnTo>
                    <a:pt x="901" y="279"/>
                  </a:lnTo>
                  <a:lnTo>
                    <a:pt x="900" y="277"/>
                  </a:lnTo>
                  <a:lnTo>
                    <a:pt x="898" y="275"/>
                  </a:lnTo>
                  <a:lnTo>
                    <a:pt x="896" y="273"/>
                  </a:lnTo>
                  <a:lnTo>
                    <a:pt x="892" y="272"/>
                  </a:lnTo>
                  <a:lnTo>
                    <a:pt x="890" y="271"/>
                  </a:lnTo>
                  <a:lnTo>
                    <a:pt x="887" y="271"/>
                  </a:lnTo>
                  <a:lnTo>
                    <a:pt x="884" y="271"/>
                  </a:lnTo>
                  <a:lnTo>
                    <a:pt x="882" y="272"/>
                  </a:lnTo>
                  <a:lnTo>
                    <a:pt x="878" y="273"/>
                  </a:lnTo>
                  <a:lnTo>
                    <a:pt x="657" y="421"/>
                  </a:lnTo>
                  <a:lnTo>
                    <a:pt x="481" y="421"/>
                  </a:lnTo>
                  <a:lnTo>
                    <a:pt x="481" y="376"/>
                  </a:lnTo>
                  <a:lnTo>
                    <a:pt x="661" y="376"/>
                  </a:lnTo>
                  <a:lnTo>
                    <a:pt x="666" y="375"/>
                  </a:lnTo>
                  <a:lnTo>
                    <a:pt x="670" y="373"/>
                  </a:lnTo>
                  <a:lnTo>
                    <a:pt x="896" y="222"/>
                  </a:lnTo>
                  <a:lnTo>
                    <a:pt x="898" y="220"/>
                  </a:lnTo>
                  <a:lnTo>
                    <a:pt x="900" y="218"/>
                  </a:lnTo>
                  <a:lnTo>
                    <a:pt x="901" y="216"/>
                  </a:lnTo>
                  <a:lnTo>
                    <a:pt x="902" y="213"/>
                  </a:lnTo>
                  <a:lnTo>
                    <a:pt x="902" y="211"/>
                  </a:lnTo>
                  <a:lnTo>
                    <a:pt x="902" y="207"/>
                  </a:lnTo>
                  <a:lnTo>
                    <a:pt x="901" y="204"/>
                  </a:lnTo>
                  <a:lnTo>
                    <a:pt x="900" y="202"/>
                  </a:lnTo>
                  <a:lnTo>
                    <a:pt x="898" y="200"/>
                  </a:lnTo>
                  <a:lnTo>
                    <a:pt x="896" y="198"/>
                  </a:lnTo>
                  <a:lnTo>
                    <a:pt x="892" y="197"/>
                  </a:lnTo>
                  <a:lnTo>
                    <a:pt x="890" y="196"/>
                  </a:lnTo>
                  <a:lnTo>
                    <a:pt x="887" y="196"/>
                  </a:lnTo>
                  <a:lnTo>
                    <a:pt x="884" y="196"/>
                  </a:lnTo>
                  <a:lnTo>
                    <a:pt x="882" y="197"/>
                  </a:lnTo>
                  <a:lnTo>
                    <a:pt x="878" y="198"/>
                  </a:lnTo>
                  <a:lnTo>
                    <a:pt x="657" y="346"/>
                  </a:lnTo>
                  <a:lnTo>
                    <a:pt x="481" y="346"/>
                  </a:lnTo>
                  <a:lnTo>
                    <a:pt x="481" y="286"/>
                  </a:lnTo>
                  <a:lnTo>
                    <a:pt x="661" y="286"/>
                  </a:lnTo>
                  <a:close/>
                </a:path>
              </a:pathLst>
            </a:custGeom>
            <a:grpFill/>
            <a:ln w="9525">
              <a:solidFill>
                <a:srgbClr val="2A9B18"/>
              </a:solidFill>
              <a:round/>
              <a:headEnd/>
              <a:tailEnd/>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Calibri Light"/>
                <a:cs typeface="+mn-cs"/>
              </a:endParaRPr>
            </a:p>
          </p:txBody>
        </p:sp>
        <p:sp>
          <p:nvSpPr>
            <p:cNvPr id="111" name="Freeform 174">
              <a:extLst>
                <a:ext uri="{FF2B5EF4-FFF2-40B4-BE49-F238E27FC236}">
                  <a16:creationId xmlns:a16="http://schemas.microsoft.com/office/drawing/2014/main" id="{C34FDE0F-C7E6-4B0E-B876-F0FACE7E3AFC}"/>
                </a:ext>
              </a:extLst>
            </p:cNvPr>
            <p:cNvSpPr>
              <a:spLocks/>
            </p:cNvSpPr>
            <p:nvPr/>
          </p:nvSpPr>
          <p:spPr bwMode="auto">
            <a:xfrm>
              <a:off x="11687175" y="909638"/>
              <a:ext cx="38100" cy="85725"/>
            </a:xfrm>
            <a:custGeom>
              <a:avLst/>
              <a:gdLst>
                <a:gd name="T0" fmla="*/ 72 w 120"/>
                <a:gd name="T1" fmla="*/ 63 h 271"/>
                <a:gd name="T2" fmla="*/ 85 w 120"/>
                <a:gd name="T3" fmla="*/ 74 h 271"/>
                <a:gd name="T4" fmla="*/ 90 w 120"/>
                <a:gd name="T5" fmla="*/ 91 h 271"/>
                <a:gd name="T6" fmla="*/ 92 w 120"/>
                <a:gd name="T7" fmla="*/ 98 h 271"/>
                <a:gd name="T8" fmla="*/ 99 w 120"/>
                <a:gd name="T9" fmla="*/ 105 h 271"/>
                <a:gd name="T10" fmla="*/ 108 w 120"/>
                <a:gd name="T11" fmla="*/ 105 h 271"/>
                <a:gd name="T12" fmla="*/ 116 w 120"/>
                <a:gd name="T13" fmla="*/ 101 h 271"/>
                <a:gd name="T14" fmla="*/ 120 w 120"/>
                <a:gd name="T15" fmla="*/ 93 h 271"/>
                <a:gd name="T16" fmla="*/ 117 w 120"/>
                <a:gd name="T17" fmla="*/ 70 h 271"/>
                <a:gd name="T18" fmla="*/ 101 w 120"/>
                <a:gd name="T19" fmla="*/ 46 h 271"/>
                <a:gd name="T20" fmla="*/ 75 w 120"/>
                <a:gd name="T21" fmla="*/ 32 h 271"/>
                <a:gd name="T22" fmla="*/ 74 w 120"/>
                <a:gd name="T23" fmla="*/ 9 h 271"/>
                <a:gd name="T24" fmla="*/ 68 w 120"/>
                <a:gd name="T25" fmla="*/ 3 h 271"/>
                <a:gd name="T26" fmla="*/ 60 w 120"/>
                <a:gd name="T27" fmla="*/ 0 h 271"/>
                <a:gd name="T28" fmla="*/ 51 w 120"/>
                <a:gd name="T29" fmla="*/ 3 h 271"/>
                <a:gd name="T30" fmla="*/ 46 w 120"/>
                <a:gd name="T31" fmla="*/ 9 h 271"/>
                <a:gd name="T32" fmla="*/ 45 w 120"/>
                <a:gd name="T33" fmla="*/ 32 h 271"/>
                <a:gd name="T34" fmla="*/ 19 w 120"/>
                <a:gd name="T35" fmla="*/ 46 h 271"/>
                <a:gd name="T36" fmla="*/ 3 w 120"/>
                <a:gd name="T37" fmla="*/ 70 h 271"/>
                <a:gd name="T38" fmla="*/ 0 w 120"/>
                <a:gd name="T39" fmla="*/ 96 h 271"/>
                <a:gd name="T40" fmla="*/ 4 w 120"/>
                <a:gd name="T41" fmla="*/ 113 h 271"/>
                <a:gd name="T42" fmla="*/ 13 w 120"/>
                <a:gd name="T43" fmla="*/ 128 h 271"/>
                <a:gd name="T44" fmla="*/ 26 w 120"/>
                <a:gd name="T45" fmla="*/ 140 h 271"/>
                <a:gd name="T46" fmla="*/ 42 w 120"/>
                <a:gd name="T47" fmla="*/ 147 h 271"/>
                <a:gd name="T48" fmla="*/ 60 w 120"/>
                <a:gd name="T49" fmla="*/ 151 h 271"/>
                <a:gd name="T50" fmla="*/ 76 w 120"/>
                <a:gd name="T51" fmla="*/ 156 h 271"/>
                <a:gd name="T52" fmla="*/ 88 w 120"/>
                <a:gd name="T53" fmla="*/ 169 h 271"/>
                <a:gd name="T54" fmla="*/ 89 w 120"/>
                <a:gd name="T55" fmla="*/ 186 h 271"/>
                <a:gd name="T56" fmla="*/ 80 w 120"/>
                <a:gd name="T57" fmla="*/ 202 h 271"/>
                <a:gd name="T58" fmla="*/ 65 w 120"/>
                <a:gd name="T59" fmla="*/ 210 h 271"/>
                <a:gd name="T60" fmla="*/ 60 w 120"/>
                <a:gd name="T61" fmla="*/ 211 h 271"/>
                <a:gd name="T62" fmla="*/ 48 w 120"/>
                <a:gd name="T63" fmla="*/ 208 h 271"/>
                <a:gd name="T64" fmla="*/ 34 w 120"/>
                <a:gd name="T65" fmla="*/ 198 h 271"/>
                <a:gd name="T66" fmla="*/ 30 w 120"/>
                <a:gd name="T67" fmla="*/ 181 h 271"/>
                <a:gd name="T68" fmla="*/ 27 w 120"/>
                <a:gd name="T69" fmla="*/ 172 h 271"/>
                <a:gd name="T70" fmla="*/ 20 w 120"/>
                <a:gd name="T71" fmla="*/ 167 h 271"/>
                <a:gd name="T72" fmla="*/ 12 w 120"/>
                <a:gd name="T73" fmla="*/ 166 h 271"/>
                <a:gd name="T74" fmla="*/ 4 w 120"/>
                <a:gd name="T75" fmla="*/ 170 h 271"/>
                <a:gd name="T76" fmla="*/ 0 w 120"/>
                <a:gd name="T77" fmla="*/ 177 h 271"/>
                <a:gd name="T78" fmla="*/ 3 w 120"/>
                <a:gd name="T79" fmla="*/ 200 h 271"/>
                <a:gd name="T80" fmla="*/ 19 w 120"/>
                <a:gd name="T81" fmla="*/ 225 h 271"/>
                <a:gd name="T82" fmla="*/ 45 w 120"/>
                <a:gd name="T83" fmla="*/ 238 h 271"/>
                <a:gd name="T84" fmla="*/ 46 w 120"/>
                <a:gd name="T85" fmla="*/ 261 h 271"/>
                <a:gd name="T86" fmla="*/ 51 w 120"/>
                <a:gd name="T87" fmla="*/ 268 h 271"/>
                <a:gd name="T88" fmla="*/ 60 w 120"/>
                <a:gd name="T89" fmla="*/ 271 h 271"/>
                <a:gd name="T90" fmla="*/ 68 w 120"/>
                <a:gd name="T91" fmla="*/ 268 h 271"/>
                <a:gd name="T92" fmla="*/ 74 w 120"/>
                <a:gd name="T93" fmla="*/ 261 h 271"/>
                <a:gd name="T94" fmla="*/ 75 w 120"/>
                <a:gd name="T95" fmla="*/ 238 h 271"/>
                <a:gd name="T96" fmla="*/ 101 w 120"/>
                <a:gd name="T97" fmla="*/ 225 h 271"/>
                <a:gd name="T98" fmla="*/ 117 w 120"/>
                <a:gd name="T99" fmla="*/ 200 h 271"/>
                <a:gd name="T100" fmla="*/ 120 w 120"/>
                <a:gd name="T101" fmla="*/ 174 h 271"/>
                <a:gd name="T102" fmla="*/ 115 w 120"/>
                <a:gd name="T103" fmla="*/ 157 h 271"/>
                <a:gd name="T104" fmla="*/ 106 w 120"/>
                <a:gd name="T105" fmla="*/ 142 h 271"/>
                <a:gd name="T106" fmla="*/ 93 w 120"/>
                <a:gd name="T107" fmla="*/ 130 h 271"/>
                <a:gd name="T108" fmla="*/ 77 w 120"/>
                <a:gd name="T109" fmla="*/ 123 h 271"/>
                <a:gd name="T110" fmla="*/ 60 w 120"/>
                <a:gd name="T111" fmla="*/ 121 h 271"/>
                <a:gd name="T112" fmla="*/ 43 w 120"/>
                <a:gd name="T113" fmla="*/ 115 h 271"/>
                <a:gd name="T114" fmla="*/ 32 w 120"/>
                <a:gd name="T115" fmla="*/ 102 h 271"/>
                <a:gd name="T116" fmla="*/ 30 w 120"/>
                <a:gd name="T117" fmla="*/ 84 h 271"/>
                <a:gd name="T118" fmla="*/ 39 w 120"/>
                <a:gd name="T119" fmla="*/ 69 h 271"/>
                <a:gd name="T120" fmla="*/ 54 w 120"/>
                <a:gd name="T121" fmla="*/ 61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20" h="271">
                  <a:moveTo>
                    <a:pt x="60" y="61"/>
                  </a:moveTo>
                  <a:lnTo>
                    <a:pt x="65" y="61"/>
                  </a:lnTo>
                  <a:lnTo>
                    <a:pt x="72" y="63"/>
                  </a:lnTo>
                  <a:lnTo>
                    <a:pt x="76" y="65"/>
                  </a:lnTo>
                  <a:lnTo>
                    <a:pt x="80" y="69"/>
                  </a:lnTo>
                  <a:lnTo>
                    <a:pt x="85" y="74"/>
                  </a:lnTo>
                  <a:lnTo>
                    <a:pt x="88" y="79"/>
                  </a:lnTo>
                  <a:lnTo>
                    <a:pt x="89" y="84"/>
                  </a:lnTo>
                  <a:lnTo>
                    <a:pt x="90" y="91"/>
                  </a:lnTo>
                  <a:lnTo>
                    <a:pt x="90" y="93"/>
                  </a:lnTo>
                  <a:lnTo>
                    <a:pt x="91" y="96"/>
                  </a:lnTo>
                  <a:lnTo>
                    <a:pt x="92" y="98"/>
                  </a:lnTo>
                  <a:lnTo>
                    <a:pt x="94" y="101"/>
                  </a:lnTo>
                  <a:lnTo>
                    <a:pt x="96" y="102"/>
                  </a:lnTo>
                  <a:lnTo>
                    <a:pt x="99" y="105"/>
                  </a:lnTo>
                  <a:lnTo>
                    <a:pt x="102" y="105"/>
                  </a:lnTo>
                  <a:lnTo>
                    <a:pt x="105" y="106"/>
                  </a:lnTo>
                  <a:lnTo>
                    <a:pt x="108" y="105"/>
                  </a:lnTo>
                  <a:lnTo>
                    <a:pt x="110" y="105"/>
                  </a:lnTo>
                  <a:lnTo>
                    <a:pt x="114" y="102"/>
                  </a:lnTo>
                  <a:lnTo>
                    <a:pt x="116" y="101"/>
                  </a:lnTo>
                  <a:lnTo>
                    <a:pt x="117" y="98"/>
                  </a:lnTo>
                  <a:lnTo>
                    <a:pt x="119" y="96"/>
                  </a:lnTo>
                  <a:lnTo>
                    <a:pt x="120" y="93"/>
                  </a:lnTo>
                  <a:lnTo>
                    <a:pt x="120" y="91"/>
                  </a:lnTo>
                  <a:lnTo>
                    <a:pt x="119" y="80"/>
                  </a:lnTo>
                  <a:lnTo>
                    <a:pt x="117" y="70"/>
                  </a:lnTo>
                  <a:lnTo>
                    <a:pt x="113" y="62"/>
                  </a:lnTo>
                  <a:lnTo>
                    <a:pt x="107" y="53"/>
                  </a:lnTo>
                  <a:lnTo>
                    <a:pt x="101" y="46"/>
                  </a:lnTo>
                  <a:lnTo>
                    <a:pt x="92" y="40"/>
                  </a:lnTo>
                  <a:lnTo>
                    <a:pt x="84" y="36"/>
                  </a:lnTo>
                  <a:lnTo>
                    <a:pt x="75" y="32"/>
                  </a:lnTo>
                  <a:lnTo>
                    <a:pt x="75" y="15"/>
                  </a:lnTo>
                  <a:lnTo>
                    <a:pt x="74" y="12"/>
                  </a:lnTo>
                  <a:lnTo>
                    <a:pt x="74" y="9"/>
                  </a:lnTo>
                  <a:lnTo>
                    <a:pt x="72" y="7"/>
                  </a:lnTo>
                  <a:lnTo>
                    <a:pt x="71" y="5"/>
                  </a:lnTo>
                  <a:lnTo>
                    <a:pt x="68" y="3"/>
                  </a:lnTo>
                  <a:lnTo>
                    <a:pt x="65" y="2"/>
                  </a:lnTo>
                  <a:lnTo>
                    <a:pt x="62" y="1"/>
                  </a:lnTo>
                  <a:lnTo>
                    <a:pt x="60" y="0"/>
                  </a:lnTo>
                  <a:lnTo>
                    <a:pt x="57" y="1"/>
                  </a:lnTo>
                  <a:lnTo>
                    <a:pt x="54" y="1"/>
                  </a:lnTo>
                  <a:lnTo>
                    <a:pt x="51" y="3"/>
                  </a:lnTo>
                  <a:lnTo>
                    <a:pt x="49" y="5"/>
                  </a:lnTo>
                  <a:lnTo>
                    <a:pt x="47" y="7"/>
                  </a:lnTo>
                  <a:lnTo>
                    <a:pt x="46" y="9"/>
                  </a:lnTo>
                  <a:lnTo>
                    <a:pt x="45" y="12"/>
                  </a:lnTo>
                  <a:lnTo>
                    <a:pt x="45" y="15"/>
                  </a:lnTo>
                  <a:lnTo>
                    <a:pt x="45" y="32"/>
                  </a:lnTo>
                  <a:lnTo>
                    <a:pt x="35" y="35"/>
                  </a:lnTo>
                  <a:lnTo>
                    <a:pt x="27" y="40"/>
                  </a:lnTo>
                  <a:lnTo>
                    <a:pt x="19" y="46"/>
                  </a:lnTo>
                  <a:lnTo>
                    <a:pt x="13" y="53"/>
                  </a:lnTo>
                  <a:lnTo>
                    <a:pt x="6" y="62"/>
                  </a:lnTo>
                  <a:lnTo>
                    <a:pt x="3" y="70"/>
                  </a:lnTo>
                  <a:lnTo>
                    <a:pt x="0" y="80"/>
                  </a:lnTo>
                  <a:lnTo>
                    <a:pt x="0" y="91"/>
                  </a:lnTo>
                  <a:lnTo>
                    <a:pt x="0" y="96"/>
                  </a:lnTo>
                  <a:lnTo>
                    <a:pt x="1" y="102"/>
                  </a:lnTo>
                  <a:lnTo>
                    <a:pt x="2" y="108"/>
                  </a:lnTo>
                  <a:lnTo>
                    <a:pt x="4" y="113"/>
                  </a:lnTo>
                  <a:lnTo>
                    <a:pt x="6" y="119"/>
                  </a:lnTo>
                  <a:lnTo>
                    <a:pt x="10" y="124"/>
                  </a:lnTo>
                  <a:lnTo>
                    <a:pt x="13" y="128"/>
                  </a:lnTo>
                  <a:lnTo>
                    <a:pt x="17" y="132"/>
                  </a:lnTo>
                  <a:lnTo>
                    <a:pt x="21" y="137"/>
                  </a:lnTo>
                  <a:lnTo>
                    <a:pt x="26" y="140"/>
                  </a:lnTo>
                  <a:lnTo>
                    <a:pt x="31" y="143"/>
                  </a:lnTo>
                  <a:lnTo>
                    <a:pt x="36" y="145"/>
                  </a:lnTo>
                  <a:lnTo>
                    <a:pt x="42" y="147"/>
                  </a:lnTo>
                  <a:lnTo>
                    <a:pt x="47" y="150"/>
                  </a:lnTo>
                  <a:lnTo>
                    <a:pt x="54" y="151"/>
                  </a:lnTo>
                  <a:lnTo>
                    <a:pt x="60" y="151"/>
                  </a:lnTo>
                  <a:lnTo>
                    <a:pt x="65" y="151"/>
                  </a:lnTo>
                  <a:lnTo>
                    <a:pt x="72" y="153"/>
                  </a:lnTo>
                  <a:lnTo>
                    <a:pt x="76" y="156"/>
                  </a:lnTo>
                  <a:lnTo>
                    <a:pt x="80" y="159"/>
                  </a:lnTo>
                  <a:lnTo>
                    <a:pt x="85" y="163"/>
                  </a:lnTo>
                  <a:lnTo>
                    <a:pt x="88" y="169"/>
                  </a:lnTo>
                  <a:lnTo>
                    <a:pt x="89" y="174"/>
                  </a:lnTo>
                  <a:lnTo>
                    <a:pt x="90" y="181"/>
                  </a:lnTo>
                  <a:lnTo>
                    <a:pt x="89" y="186"/>
                  </a:lnTo>
                  <a:lnTo>
                    <a:pt x="88" y="192"/>
                  </a:lnTo>
                  <a:lnTo>
                    <a:pt x="85" y="198"/>
                  </a:lnTo>
                  <a:lnTo>
                    <a:pt x="80" y="202"/>
                  </a:lnTo>
                  <a:lnTo>
                    <a:pt x="76" y="205"/>
                  </a:lnTo>
                  <a:lnTo>
                    <a:pt x="72" y="208"/>
                  </a:lnTo>
                  <a:lnTo>
                    <a:pt x="65" y="210"/>
                  </a:lnTo>
                  <a:lnTo>
                    <a:pt x="60" y="211"/>
                  </a:lnTo>
                  <a:lnTo>
                    <a:pt x="60" y="211"/>
                  </a:lnTo>
                  <a:lnTo>
                    <a:pt x="60" y="211"/>
                  </a:lnTo>
                  <a:lnTo>
                    <a:pt x="60" y="211"/>
                  </a:lnTo>
                  <a:lnTo>
                    <a:pt x="54" y="210"/>
                  </a:lnTo>
                  <a:lnTo>
                    <a:pt x="48" y="208"/>
                  </a:lnTo>
                  <a:lnTo>
                    <a:pt x="43" y="205"/>
                  </a:lnTo>
                  <a:lnTo>
                    <a:pt x="39" y="202"/>
                  </a:lnTo>
                  <a:lnTo>
                    <a:pt x="34" y="198"/>
                  </a:lnTo>
                  <a:lnTo>
                    <a:pt x="32" y="192"/>
                  </a:lnTo>
                  <a:lnTo>
                    <a:pt x="30" y="187"/>
                  </a:lnTo>
                  <a:lnTo>
                    <a:pt x="30" y="181"/>
                  </a:lnTo>
                  <a:lnTo>
                    <a:pt x="29" y="177"/>
                  </a:lnTo>
                  <a:lnTo>
                    <a:pt x="28" y="174"/>
                  </a:lnTo>
                  <a:lnTo>
                    <a:pt x="27" y="172"/>
                  </a:lnTo>
                  <a:lnTo>
                    <a:pt x="25" y="170"/>
                  </a:lnTo>
                  <a:lnTo>
                    <a:pt x="23" y="168"/>
                  </a:lnTo>
                  <a:lnTo>
                    <a:pt x="20" y="167"/>
                  </a:lnTo>
                  <a:lnTo>
                    <a:pt x="17" y="166"/>
                  </a:lnTo>
                  <a:lnTo>
                    <a:pt x="15" y="166"/>
                  </a:lnTo>
                  <a:lnTo>
                    <a:pt x="12" y="166"/>
                  </a:lnTo>
                  <a:lnTo>
                    <a:pt x="9" y="167"/>
                  </a:lnTo>
                  <a:lnTo>
                    <a:pt x="6" y="168"/>
                  </a:lnTo>
                  <a:lnTo>
                    <a:pt x="4" y="170"/>
                  </a:lnTo>
                  <a:lnTo>
                    <a:pt x="2" y="172"/>
                  </a:lnTo>
                  <a:lnTo>
                    <a:pt x="1" y="174"/>
                  </a:lnTo>
                  <a:lnTo>
                    <a:pt x="0" y="177"/>
                  </a:lnTo>
                  <a:lnTo>
                    <a:pt x="0" y="181"/>
                  </a:lnTo>
                  <a:lnTo>
                    <a:pt x="0" y="190"/>
                  </a:lnTo>
                  <a:lnTo>
                    <a:pt x="3" y="200"/>
                  </a:lnTo>
                  <a:lnTo>
                    <a:pt x="6" y="210"/>
                  </a:lnTo>
                  <a:lnTo>
                    <a:pt x="13" y="217"/>
                  </a:lnTo>
                  <a:lnTo>
                    <a:pt x="19" y="225"/>
                  </a:lnTo>
                  <a:lnTo>
                    <a:pt x="27" y="231"/>
                  </a:lnTo>
                  <a:lnTo>
                    <a:pt x="35" y="235"/>
                  </a:lnTo>
                  <a:lnTo>
                    <a:pt x="45" y="238"/>
                  </a:lnTo>
                  <a:lnTo>
                    <a:pt x="45" y="256"/>
                  </a:lnTo>
                  <a:lnTo>
                    <a:pt x="45" y="259"/>
                  </a:lnTo>
                  <a:lnTo>
                    <a:pt x="46" y="261"/>
                  </a:lnTo>
                  <a:lnTo>
                    <a:pt x="47" y="264"/>
                  </a:lnTo>
                  <a:lnTo>
                    <a:pt x="49" y="266"/>
                  </a:lnTo>
                  <a:lnTo>
                    <a:pt x="51" y="268"/>
                  </a:lnTo>
                  <a:lnTo>
                    <a:pt x="54" y="270"/>
                  </a:lnTo>
                  <a:lnTo>
                    <a:pt x="57" y="271"/>
                  </a:lnTo>
                  <a:lnTo>
                    <a:pt x="60" y="271"/>
                  </a:lnTo>
                  <a:lnTo>
                    <a:pt x="62" y="271"/>
                  </a:lnTo>
                  <a:lnTo>
                    <a:pt x="65" y="270"/>
                  </a:lnTo>
                  <a:lnTo>
                    <a:pt x="68" y="268"/>
                  </a:lnTo>
                  <a:lnTo>
                    <a:pt x="71" y="266"/>
                  </a:lnTo>
                  <a:lnTo>
                    <a:pt x="72" y="264"/>
                  </a:lnTo>
                  <a:lnTo>
                    <a:pt x="74" y="261"/>
                  </a:lnTo>
                  <a:lnTo>
                    <a:pt x="74" y="259"/>
                  </a:lnTo>
                  <a:lnTo>
                    <a:pt x="75" y="256"/>
                  </a:lnTo>
                  <a:lnTo>
                    <a:pt x="75" y="238"/>
                  </a:lnTo>
                  <a:lnTo>
                    <a:pt x="84" y="235"/>
                  </a:lnTo>
                  <a:lnTo>
                    <a:pt x="92" y="231"/>
                  </a:lnTo>
                  <a:lnTo>
                    <a:pt x="101" y="225"/>
                  </a:lnTo>
                  <a:lnTo>
                    <a:pt x="107" y="217"/>
                  </a:lnTo>
                  <a:lnTo>
                    <a:pt x="113" y="210"/>
                  </a:lnTo>
                  <a:lnTo>
                    <a:pt x="117" y="200"/>
                  </a:lnTo>
                  <a:lnTo>
                    <a:pt x="119" y="190"/>
                  </a:lnTo>
                  <a:lnTo>
                    <a:pt x="120" y="181"/>
                  </a:lnTo>
                  <a:lnTo>
                    <a:pt x="120" y="174"/>
                  </a:lnTo>
                  <a:lnTo>
                    <a:pt x="119" y="169"/>
                  </a:lnTo>
                  <a:lnTo>
                    <a:pt x="117" y="162"/>
                  </a:lnTo>
                  <a:lnTo>
                    <a:pt x="115" y="157"/>
                  </a:lnTo>
                  <a:lnTo>
                    <a:pt x="113" y="152"/>
                  </a:lnTo>
                  <a:lnTo>
                    <a:pt x="109" y="146"/>
                  </a:lnTo>
                  <a:lnTo>
                    <a:pt x="106" y="142"/>
                  </a:lnTo>
                  <a:lnTo>
                    <a:pt x="102" y="138"/>
                  </a:lnTo>
                  <a:lnTo>
                    <a:pt x="98" y="135"/>
                  </a:lnTo>
                  <a:lnTo>
                    <a:pt x="93" y="130"/>
                  </a:lnTo>
                  <a:lnTo>
                    <a:pt x="88" y="128"/>
                  </a:lnTo>
                  <a:lnTo>
                    <a:pt x="83" y="125"/>
                  </a:lnTo>
                  <a:lnTo>
                    <a:pt x="77" y="123"/>
                  </a:lnTo>
                  <a:lnTo>
                    <a:pt x="72" y="122"/>
                  </a:lnTo>
                  <a:lnTo>
                    <a:pt x="65" y="121"/>
                  </a:lnTo>
                  <a:lnTo>
                    <a:pt x="60" y="121"/>
                  </a:lnTo>
                  <a:lnTo>
                    <a:pt x="54" y="120"/>
                  </a:lnTo>
                  <a:lnTo>
                    <a:pt x="48" y="117"/>
                  </a:lnTo>
                  <a:lnTo>
                    <a:pt x="43" y="115"/>
                  </a:lnTo>
                  <a:lnTo>
                    <a:pt x="39" y="111"/>
                  </a:lnTo>
                  <a:lnTo>
                    <a:pt x="34" y="107"/>
                  </a:lnTo>
                  <a:lnTo>
                    <a:pt x="32" y="102"/>
                  </a:lnTo>
                  <a:lnTo>
                    <a:pt x="30" y="96"/>
                  </a:lnTo>
                  <a:lnTo>
                    <a:pt x="30" y="91"/>
                  </a:lnTo>
                  <a:lnTo>
                    <a:pt x="30" y="84"/>
                  </a:lnTo>
                  <a:lnTo>
                    <a:pt x="32" y="79"/>
                  </a:lnTo>
                  <a:lnTo>
                    <a:pt x="34" y="74"/>
                  </a:lnTo>
                  <a:lnTo>
                    <a:pt x="39" y="69"/>
                  </a:lnTo>
                  <a:lnTo>
                    <a:pt x="43" y="65"/>
                  </a:lnTo>
                  <a:lnTo>
                    <a:pt x="48" y="63"/>
                  </a:lnTo>
                  <a:lnTo>
                    <a:pt x="54" y="61"/>
                  </a:lnTo>
                  <a:lnTo>
                    <a:pt x="60" y="61"/>
                  </a:lnTo>
                  <a:close/>
                </a:path>
              </a:pathLst>
            </a:custGeom>
            <a:grpFill/>
            <a:ln w="9525">
              <a:solidFill>
                <a:srgbClr val="2A9B18"/>
              </a:solidFill>
              <a:round/>
              <a:headEnd/>
              <a:tailEnd/>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Calibri Light"/>
                <a:cs typeface="+mn-cs"/>
              </a:endParaRPr>
            </a:p>
          </p:txBody>
        </p:sp>
      </p:grpSp>
      <p:grpSp>
        <p:nvGrpSpPr>
          <p:cNvPr id="112" name="Group 111">
            <a:extLst>
              <a:ext uri="{FF2B5EF4-FFF2-40B4-BE49-F238E27FC236}">
                <a16:creationId xmlns:a16="http://schemas.microsoft.com/office/drawing/2014/main" id="{0C5E265A-3120-4EF4-8206-F83FAFF56B87}"/>
              </a:ext>
            </a:extLst>
          </p:cNvPr>
          <p:cNvGrpSpPr/>
          <p:nvPr/>
        </p:nvGrpSpPr>
        <p:grpSpPr>
          <a:xfrm>
            <a:off x="7260319" y="3966161"/>
            <a:ext cx="568261" cy="303073"/>
            <a:chOff x="11601450" y="862013"/>
            <a:chExt cx="285750" cy="152400"/>
          </a:xfrm>
          <a:solidFill>
            <a:srgbClr val="6CDE9D">
              <a:lumMod val="75000"/>
            </a:srgbClr>
          </a:solidFill>
        </p:grpSpPr>
        <p:sp>
          <p:nvSpPr>
            <p:cNvPr id="113" name="Freeform 173">
              <a:extLst>
                <a:ext uri="{FF2B5EF4-FFF2-40B4-BE49-F238E27FC236}">
                  <a16:creationId xmlns:a16="http://schemas.microsoft.com/office/drawing/2014/main" id="{5D3E70B2-EA17-4431-9DB6-D957ADE80216}"/>
                </a:ext>
              </a:extLst>
            </p:cNvPr>
            <p:cNvSpPr>
              <a:spLocks noEditPoints="1"/>
            </p:cNvSpPr>
            <p:nvPr/>
          </p:nvSpPr>
          <p:spPr bwMode="auto">
            <a:xfrm>
              <a:off x="11601450" y="862013"/>
              <a:ext cx="285750" cy="152400"/>
            </a:xfrm>
            <a:custGeom>
              <a:avLst/>
              <a:gdLst>
                <a:gd name="T0" fmla="*/ 425 w 902"/>
                <a:gd name="T1" fmla="*/ 30 h 481"/>
                <a:gd name="T2" fmla="*/ 453 w 902"/>
                <a:gd name="T3" fmla="*/ 158 h 481"/>
                <a:gd name="T4" fmla="*/ 64 w 902"/>
                <a:gd name="T5" fmla="*/ 180 h 481"/>
                <a:gd name="T6" fmla="*/ 184 w 902"/>
                <a:gd name="T7" fmla="*/ 155 h 481"/>
                <a:gd name="T8" fmla="*/ 180 w 902"/>
                <a:gd name="T9" fmla="*/ 180 h 481"/>
                <a:gd name="T10" fmla="*/ 481 w 902"/>
                <a:gd name="T11" fmla="*/ 180 h 481"/>
                <a:gd name="T12" fmla="*/ 661 w 902"/>
                <a:gd name="T13" fmla="*/ 286 h 481"/>
                <a:gd name="T14" fmla="*/ 898 w 902"/>
                <a:gd name="T15" fmla="*/ 130 h 481"/>
                <a:gd name="T16" fmla="*/ 902 w 902"/>
                <a:gd name="T17" fmla="*/ 120 h 481"/>
                <a:gd name="T18" fmla="*/ 898 w 902"/>
                <a:gd name="T19" fmla="*/ 109 h 481"/>
                <a:gd name="T20" fmla="*/ 887 w 902"/>
                <a:gd name="T21" fmla="*/ 105 h 481"/>
                <a:gd name="T22" fmla="*/ 657 w 902"/>
                <a:gd name="T23" fmla="*/ 256 h 481"/>
                <a:gd name="T24" fmla="*/ 666 w 902"/>
                <a:gd name="T25" fmla="*/ 210 h 481"/>
                <a:gd name="T26" fmla="*/ 901 w 902"/>
                <a:gd name="T27" fmla="*/ 50 h 481"/>
                <a:gd name="T28" fmla="*/ 896 w 902"/>
                <a:gd name="T29" fmla="*/ 33 h 481"/>
                <a:gd name="T30" fmla="*/ 700 w 902"/>
                <a:gd name="T31" fmla="*/ 27 h 481"/>
                <a:gd name="T32" fmla="*/ 706 w 902"/>
                <a:gd name="T33" fmla="*/ 10 h 481"/>
                <a:gd name="T34" fmla="*/ 692 w 902"/>
                <a:gd name="T35" fmla="*/ 0 h 481"/>
                <a:gd name="T36" fmla="*/ 372 w 902"/>
                <a:gd name="T37" fmla="*/ 30 h 481"/>
                <a:gd name="T38" fmla="*/ 6 w 902"/>
                <a:gd name="T39" fmla="*/ 183 h 481"/>
                <a:gd name="T40" fmla="*/ 0 w 902"/>
                <a:gd name="T41" fmla="*/ 200 h 481"/>
                <a:gd name="T42" fmla="*/ 15 w 902"/>
                <a:gd name="T43" fmla="*/ 211 h 481"/>
                <a:gd name="T44" fmla="*/ 12 w 902"/>
                <a:gd name="T45" fmla="*/ 241 h 481"/>
                <a:gd name="T46" fmla="*/ 2 w 902"/>
                <a:gd name="T47" fmla="*/ 247 h 481"/>
                <a:gd name="T48" fmla="*/ 0 w 902"/>
                <a:gd name="T49" fmla="*/ 258 h 481"/>
                <a:gd name="T50" fmla="*/ 6 w 902"/>
                <a:gd name="T51" fmla="*/ 267 h 481"/>
                <a:gd name="T52" fmla="*/ 180 w 902"/>
                <a:gd name="T53" fmla="*/ 271 h 481"/>
                <a:gd name="T54" fmla="*/ 9 w 902"/>
                <a:gd name="T55" fmla="*/ 302 h 481"/>
                <a:gd name="T56" fmla="*/ 1 w 902"/>
                <a:gd name="T57" fmla="*/ 309 h 481"/>
                <a:gd name="T58" fmla="*/ 1 w 902"/>
                <a:gd name="T59" fmla="*/ 321 h 481"/>
                <a:gd name="T60" fmla="*/ 9 w 902"/>
                <a:gd name="T61" fmla="*/ 330 h 481"/>
                <a:gd name="T62" fmla="*/ 180 w 902"/>
                <a:gd name="T63" fmla="*/ 361 h 481"/>
                <a:gd name="T64" fmla="*/ 6 w 902"/>
                <a:gd name="T65" fmla="*/ 363 h 481"/>
                <a:gd name="T66" fmla="*/ 0 w 902"/>
                <a:gd name="T67" fmla="*/ 372 h 481"/>
                <a:gd name="T68" fmla="*/ 2 w 902"/>
                <a:gd name="T69" fmla="*/ 384 h 481"/>
                <a:gd name="T70" fmla="*/ 12 w 902"/>
                <a:gd name="T71" fmla="*/ 391 h 481"/>
                <a:gd name="T72" fmla="*/ 15 w 902"/>
                <a:gd name="T73" fmla="*/ 421 h 481"/>
                <a:gd name="T74" fmla="*/ 4 w 902"/>
                <a:gd name="T75" fmla="*/ 425 h 481"/>
                <a:gd name="T76" fmla="*/ 0 w 902"/>
                <a:gd name="T77" fmla="*/ 436 h 481"/>
                <a:gd name="T78" fmla="*/ 4 w 902"/>
                <a:gd name="T79" fmla="*/ 446 h 481"/>
                <a:gd name="T80" fmla="*/ 15 w 902"/>
                <a:gd name="T81" fmla="*/ 451 h 481"/>
                <a:gd name="T82" fmla="*/ 181 w 902"/>
                <a:gd name="T83" fmla="*/ 472 h 481"/>
                <a:gd name="T84" fmla="*/ 190 w 902"/>
                <a:gd name="T85" fmla="*/ 480 h 481"/>
                <a:gd name="T86" fmla="*/ 469 w 902"/>
                <a:gd name="T87" fmla="*/ 481 h 481"/>
                <a:gd name="T88" fmla="*/ 479 w 902"/>
                <a:gd name="T89" fmla="*/ 474 h 481"/>
                <a:gd name="T90" fmla="*/ 481 w 902"/>
                <a:gd name="T91" fmla="*/ 451 h 481"/>
                <a:gd name="T92" fmla="*/ 896 w 902"/>
                <a:gd name="T93" fmla="*/ 297 h 481"/>
                <a:gd name="T94" fmla="*/ 902 w 902"/>
                <a:gd name="T95" fmla="*/ 288 h 481"/>
                <a:gd name="T96" fmla="*/ 900 w 902"/>
                <a:gd name="T97" fmla="*/ 277 h 481"/>
                <a:gd name="T98" fmla="*/ 890 w 902"/>
                <a:gd name="T99" fmla="*/ 271 h 481"/>
                <a:gd name="T100" fmla="*/ 878 w 902"/>
                <a:gd name="T101" fmla="*/ 273 h 481"/>
                <a:gd name="T102" fmla="*/ 661 w 902"/>
                <a:gd name="T103" fmla="*/ 376 h 481"/>
                <a:gd name="T104" fmla="*/ 898 w 902"/>
                <a:gd name="T105" fmla="*/ 220 h 481"/>
                <a:gd name="T106" fmla="*/ 902 w 902"/>
                <a:gd name="T107" fmla="*/ 211 h 481"/>
                <a:gd name="T108" fmla="*/ 898 w 902"/>
                <a:gd name="T109" fmla="*/ 200 h 481"/>
                <a:gd name="T110" fmla="*/ 887 w 902"/>
                <a:gd name="T111" fmla="*/ 196 h 481"/>
                <a:gd name="T112" fmla="*/ 657 w 902"/>
                <a:gd name="T113" fmla="*/ 346 h 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2" h="481">
                  <a:moveTo>
                    <a:pt x="451" y="451"/>
                  </a:moveTo>
                  <a:lnTo>
                    <a:pt x="210" y="451"/>
                  </a:lnTo>
                  <a:lnTo>
                    <a:pt x="210" y="173"/>
                  </a:lnTo>
                  <a:lnTo>
                    <a:pt x="425" y="30"/>
                  </a:lnTo>
                  <a:lnTo>
                    <a:pt x="642" y="30"/>
                  </a:lnTo>
                  <a:lnTo>
                    <a:pt x="457" y="153"/>
                  </a:lnTo>
                  <a:lnTo>
                    <a:pt x="455" y="155"/>
                  </a:lnTo>
                  <a:lnTo>
                    <a:pt x="453" y="158"/>
                  </a:lnTo>
                  <a:lnTo>
                    <a:pt x="451" y="161"/>
                  </a:lnTo>
                  <a:lnTo>
                    <a:pt x="451" y="165"/>
                  </a:lnTo>
                  <a:lnTo>
                    <a:pt x="451" y="451"/>
                  </a:lnTo>
                  <a:close/>
                  <a:moveTo>
                    <a:pt x="64" y="180"/>
                  </a:moveTo>
                  <a:lnTo>
                    <a:pt x="245" y="60"/>
                  </a:lnTo>
                  <a:lnTo>
                    <a:pt x="326" y="60"/>
                  </a:lnTo>
                  <a:lnTo>
                    <a:pt x="186" y="153"/>
                  </a:lnTo>
                  <a:lnTo>
                    <a:pt x="184" y="155"/>
                  </a:lnTo>
                  <a:lnTo>
                    <a:pt x="182" y="158"/>
                  </a:lnTo>
                  <a:lnTo>
                    <a:pt x="181" y="161"/>
                  </a:lnTo>
                  <a:lnTo>
                    <a:pt x="180" y="165"/>
                  </a:lnTo>
                  <a:lnTo>
                    <a:pt x="180" y="180"/>
                  </a:lnTo>
                  <a:lnTo>
                    <a:pt x="64" y="180"/>
                  </a:lnTo>
                  <a:close/>
                  <a:moveTo>
                    <a:pt x="838" y="60"/>
                  </a:moveTo>
                  <a:lnTo>
                    <a:pt x="657" y="180"/>
                  </a:lnTo>
                  <a:lnTo>
                    <a:pt x="481" y="180"/>
                  </a:lnTo>
                  <a:lnTo>
                    <a:pt x="481" y="173"/>
                  </a:lnTo>
                  <a:lnTo>
                    <a:pt x="651" y="60"/>
                  </a:lnTo>
                  <a:lnTo>
                    <a:pt x="838" y="60"/>
                  </a:lnTo>
                  <a:close/>
                  <a:moveTo>
                    <a:pt x="661" y="286"/>
                  </a:moveTo>
                  <a:lnTo>
                    <a:pt x="666" y="285"/>
                  </a:lnTo>
                  <a:lnTo>
                    <a:pt x="670" y="282"/>
                  </a:lnTo>
                  <a:lnTo>
                    <a:pt x="896" y="132"/>
                  </a:lnTo>
                  <a:lnTo>
                    <a:pt x="898" y="130"/>
                  </a:lnTo>
                  <a:lnTo>
                    <a:pt x="900" y="128"/>
                  </a:lnTo>
                  <a:lnTo>
                    <a:pt x="901" y="126"/>
                  </a:lnTo>
                  <a:lnTo>
                    <a:pt x="902" y="123"/>
                  </a:lnTo>
                  <a:lnTo>
                    <a:pt x="902" y="120"/>
                  </a:lnTo>
                  <a:lnTo>
                    <a:pt x="902" y="117"/>
                  </a:lnTo>
                  <a:lnTo>
                    <a:pt x="901" y="114"/>
                  </a:lnTo>
                  <a:lnTo>
                    <a:pt x="900" y="112"/>
                  </a:lnTo>
                  <a:lnTo>
                    <a:pt x="898" y="109"/>
                  </a:lnTo>
                  <a:lnTo>
                    <a:pt x="896" y="108"/>
                  </a:lnTo>
                  <a:lnTo>
                    <a:pt x="892" y="106"/>
                  </a:lnTo>
                  <a:lnTo>
                    <a:pt x="890" y="106"/>
                  </a:lnTo>
                  <a:lnTo>
                    <a:pt x="887" y="105"/>
                  </a:lnTo>
                  <a:lnTo>
                    <a:pt x="884" y="106"/>
                  </a:lnTo>
                  <a:lnTo>
                    <a:pt x="882" y="106"/>
                  </a:lnTo>
                  <a:lnTo>
                    <a:pt x="878" y="108"/>
                  </a:lnTo>
                  <a:lnTo>
                    <a:pt x="657" y="256"/>
                  </a:lnTo>
                  <a:lnTo>
                    <a:pt x="481" y="256"/>
                  </a:lnTo>
                  <a:lnTo>
                    <a:pt x="481" y="211"/>
                  </a:lnTo>
                  <a:lnTo>
                    <a:pt x="661" y="211"/>
                  </a:lnTo>
                  <a:lnTo>
                    <a:pt x="666" y="210"/>
                  </a:lnTo>
                  <a:lnTo>
                    <a:pt x="670" y="207"/>
                  </a:lnTo>
                  <a:lnTo>
                    <a:pt x="896" y="57"/>
                  </a:lnTo>
                  <a:lnTo>
                    <a:pt x="899" y="54"/>
                  </a:lnTo>
                  <a:lnTo>
                    <a:pt x="901" y="50"/>
                  </a:lnTo>
                  <a:lnTo>
                    <a:pt x="902" y="46"/>
                  </a:lnTo>
                  <a:lnTo>
                    <a:pt x="901" y="40"/>
                  </a:lnTo>
                  <a:lnTo>
                    <a:pt x="899" y="36"/>
                  </a:lnTo>
                  <a:lnTo>
                    <a:pt x="896" y="33"/>
                  </a:lnTo>
                  <a:lnTo>
                    <a:pt x="891" y="31"/>
                  </a:lnTo>
                  <a:lnTo>
                    <a:pt x="887" y="30"/>
                  </a:lnTo>
                  <a:lnTo>
                    <a:pt x="696" y="30"/>
                  </a:lnTo>
                  <a:lnTo>
                    <a:pt x="700" y="27"/>
                  </a:lnTo>
                  <a:lnTo>
                    <a:pt x="704" y="24"/>
                  </a:lnTo>
                  <a:lnTo>
                    <a:pt x="706" y="20"/>
                  </a:lnTo>
                  <a:lnTo>
                    <a:pt x="707" y="16"/>
                  </a:lnTo>
                  <a:lnTo>
                    <a:pt x="706" y="10"/>
                  </a:lnTo>
                  <a:lnTo>
                    <a:pt x="704" y="6"/>
                  </a:lnTo>
                  <a:lnTo>
                    <a:pt x="701" y="3"/>
                  </a:lnTo>
                  <a:lnTo>
                    <a:pt x="696" y="1"/>
                  </a:lnTo>
                  <a:lnTo>
                    <a:pt x="692" y="0"/>
                  </a:lnTo>
                  <a:lnTo>
                    <a:pt x="421" y="0"/>
                  </a:lnTo>
                  <a:lnTo>
                    <a:pt x="417" y="1"/>
                  </a:lnTo>
                  <a:lnTo>
                    <a:pt x="412" y="2"/>
                  </a:lnTo>
                  <a:lnTo>
                    <a:pt x="372" y="30"/>
                  </a:lnTo>
                  <a:lnTo>
                    <a:pt x="240" y="30"/>
                  </a:lnTo>
                  <a:lnTo>
                    <a:pt x="236" y="31"/>
                  </a:lnTo>
                  <a:lnTo>
                    <a:pt x="232" y="33"/>
                  </a:lnTo>
                  <a:lnTo>
                    <a:pt x="6" y="183"/>
                  </a:lnTo>
                  <a:lnTo>
                    <a:pt x="3" y="186"/>
                  </a:lnTo>
                  <a:lnTo>
                    <a:pt x="1" y="190"/>
                  </a:lnTo>
                  <a:lnTo>
                    <a:pt x="0" y="195"/>
                  </a:lnTo>
                  <a:lnTo>
                    <a:pt x="0" y="200"/>
                  </a:lnTo>
                  <a:lnTo>
                    <a:pt x="2" y="204"/>
                  </a:lnTo>
                  <a:lnTo>
                    <a:pt x="6" y="207"/>
                  </a:lnTo>
                  <a:lnTo>
                    <a:pt x="10" y="210"/>
                  </a:lnTo>
                  <a:lnTo>
                    <a:pt x="15" y="211"/>
                  </a:lnTo>
                  <a:lnTo>
                    <a:pt x="180" y="211"/>
                  </a:lnTo>
                  <a:lnTo>
                    <a:pt x="180" y="241"/>
                  </a:lnTo>
                  <a:lnTo>
                    <a:pt x="15" y="241"/>
                  </a:lnTo>
                  <a:lnTo>
                    <a:pt x="12" y="241"/>
                  </a:lnTo>
                  <a:lnTo>
                    <a:pt x="9" y="242"/>
                  </a:lnTo>
                  <a:lnTo>
                    <a:pt x="6" y="243"/>
                  </a:lnTo>
                  <a:lnTo>
                    <a:pt x="4" y="245"/>
                  </a:lnTo>
                  <a:lnTo>
                    <a:pt x="2" y="247"/>
                  </a:lnTo>
                  <a:lnTo>
                    <a:pt x="1" y="249"/>
                  </a:lnTo>
                  <a:lnTo>
                    <a:pt x="0" y="252"/>
                  </a:lnTo>
                  <a:lnTo>
                    <a:pt x="0" y="256"/>
                  </a:lnTo>
                  <a:lnTo>
                    <a:pt x="0" y="258"/>
                  </a:lnTo>
                  <a:lnTo>
                    <a:pt x="1" y="261"/>
                  </a:lnTo>
                  <a:lnTo>
                    <a:pt x="2" y="263"/>
                  </a:lnTo>
                  <a:lnTo>
                    <a:pt x="4" y="266"/>
                  </a:lnTo>
                  <a:lnTo>
                    <a:pt x="6" y="267"/>
                  </a:lnTo>
                  <a:lnTo>
                    <a:pt x="9" y="270"/>
                  </a:lnTo>
                  <a:lnTo>
                    <a:pt x="12" y="270"/>
                  </a:lnTo>
                  <a:lnTo>
                    <a:pt x="15" y="271"/>
                  </a:lnTo>
                  <a:lnTo>
                    <a:pt x="180" y="271"/>
                  </a:lnTo>
                  <a:lnTo>
                    <a:pt x="180" y="301"/>
                  </a:lnTo>
                  <a:lnTo>
                    <a:pt x="15" y="301"/>
                  </a:lnTo>
                  <a:lnTo>
                    <a:pt x="12" y="301"/>
                  </a:lnTo>
                  <a:lnTo>
                    <a:pt x="9" y="302"/>
                  </a:lnTo>
                  <a:lnTo>
                    <a:pt x="6" y="303"/>
                  </a:lnTo>
                  <a:lnTo>
                    <a:pt x="4" y="305"/>
                  </a:lnTo>
                  <a:lnTo>
                    <a:pt x="2" y="307"/>
                  </a:lnTo>
                  <a:lnTo>
                    <a:pt x="1" y="309"/>
                  </a:lnTo>
                  <a:lnTo>
                    <a:pt x="0" y="312"/>
                  </a:lnTo>
                  <a:lnTo>
                    <a:pt x="0" y="316"/>
                  </a:lnTo>
                  <a:lnTo>
                    <a:pt x="0" y="319"/>
                  </a:lnTo>
                  <a:lnTo>
                    <a:pt x="1" y="321"/>
                  </a:lnTo>
                  <a:lnTo>
                    <a:pt x="2" y="324"/>
                  </a:lnTo>
                  <a:lnTo>
                    <a:pt x="4" y="326"/>
                  </a:lnTo>
                  <a:lnTo>
                    <a:pt x="6" y="327"/>
                  </a:lnTo>
                  <a:lnTo>
                    <a:pt x="9" y="330"/>
                  </a:lnTo>
                  <a:lnTo>
                    <a:pt x="12" y="331"/>
                  </a:lnTo>
                  <a:lnTo>
                    <a:pt x="15" y="331"/>
                  </a:lnTo>
                  <a:lnTo>
                    <a:pt x="180" y="331"/>
                  </a:lnTo>
                  <a:lnTo>
                    <a:pt x="180" y="361"/>
                  </a:lnTo>
                  <a:lnTo>
                    <a:pt x="15" y="361"/>
                  </a:lnTo>
                  <a:lnTo>
                    <a:pt x="12" y="361"/>
                  </a:lnTo>
                  <a:lnTo>
                    <a:pt x="9" y="362"/>
                  </a:lnTo>
                  <a:lnTo>
                    <a:pt x="6" y="363"/>
                  </a:lnTo>
                  <a:lnTo>
                    <a:pt x="4" y="365"/>
                  </a:lnTo>
                  <a:lnTo>
                    <a:pt x="2" y="367"/>
                  </a:lnTo>
                  <a:lnTo>
                    <a:pt x="1" y="369"/>
                  </a:lnTo>
                  <a:lnTo>
                    <a:pt x="0" y="372"/>
                  </a:lnTo>
                  <a:lnTo>
                    <a:pt x="0" y="376"/>
                  </a:lnTo>
                  <a:lnTo>
                    <a:pt x="0" y="379"/>
                  </a:lnTo>
                  <a:lnTo>
                    <a:pt x="1" y="381"/>
                  </a:lnTo>
                  <a:lnTo>
                    <a:pt x="2" y="384"/>
                  </a:lnTo>
                  <a:lnTo>
                    <a:pt x="4" y="386"/>
                  </a:lnTo>
                  <a:lnTo>
                    <a:pt x="6" y="388"/>
                  </a:lnTo>
                  <a:lnTo>
                    <a:pt x="9" y="390"/>
                  </a:lnTo>
                  <a:lnTo>
                    <a:pt x="12" y="391"/>
                  </a:lnTo>
                  <a:lnTo>
                    <a:pt x="15" y="391"/>
                  </a:lnTo>
                  <a:lnTo>
                    <a:pt x="180" y="391"/>
                  </a:lnTo>
                  <a:lnTo>
                    <a:pt x="180" y="421"/>
                  </a:lnTo>
                  <a:lnTo>
                    <a:pt x="15" y="421"/>
                  </a:lnTo>
                  <a:lnTo>
                    <a:pt x="12" y="421"/>
                  </a:lnTo>
                  <a:lnTo>
                    <a:pt x="9" y="422"/>
                  </a:lnTo>
                  <a:lnTo>
                    <a:pt x="6" y="423"/>
                  </a:lnTo>
                  <a:lnTo>
                    <a:pt x="4" y="425"/>
                  </a:lnTo>
                  <a:lnTo>
                    <a:pt x="2" y="427"/>
                  </a:lnTo>
                  <a:lnTo>
                    <a:pt x="1" y="430"/>
                  </a:lnTo>
                  <a:lnTo>
                    <a:pt x="0" y="432"/>
                  </a:lnTo>
                  <a:lnTo>
                    <a:pt x="0" y="436"/>
                  </a:lnTo>
                  <a:lnTo>
                    <a:pt x="0" y="439"/>
                  </a:lnTo>
                  <a:lnTo>
                    <a:pt x="1" y="442"/>
                  </a:lnTo>
                  <a:lnTo>
                    <a:pt x="2" y="444"/>
                  </a:lnTo>
                  <a:lnTo>
                    <a:pt x="4" y="446"/>
                  </a:lnTo>
                  <a:lnTo>
                    <a:pt x="6" y="448"/>
                  </a:lnTo>
                  <a:lnTo>
                    <a:pt x="9" y="450"/>
                  </a:lnTo>
                  <a:lnTo>
                    <a:pt x="12" y="451"/>
                  </a:lnTo>
                  <a:lnTo>
                    <a:pt x="15" y="451"/>
                  </a:lnTo>
                  <a:lnTo>
                    <a:pt x="180" y="451"/>
                  </a:lnTo>
                  <a:lnTo>
                    <a:pt x="180" y="466"/>
                  </a:lnTo>
                  <a:lnTo>
                    <a:pt x="181" y="469"/>
                  </a:lnTo>
                  <a:lnTo>
                    <a:pt x="181" y="472"/>
                  </a:lnTo>
                  <a:lnTo>
                    <a:pt x="183" y="474"/>
                  </a:lnTo>
                  <a:lnTo>
                    <a:pt x="184" y="476"/>
                  </a:lnTo>
                  <a:lnTo>
                    <a:pt x="187" y="478"/>
                  </a:lnTo>
                  <a:lnTo>
                    <a:pt x="190" y="480"/>
                  </a:lnTo>
                  <a:lnTo>
                    <a:pt x="193" y="481"/>
                  </a:lnTo>
                  <a:lnTo>
                    <a:pt x="195" y="481"/>
                  </a:lnTo>
                  <a:lnTo>
                    <a:pt x="466" y="481"/>
                  </a:lnTo>
                  <a:lnTo>
                    <a:pt x="469" y="481"/>
                  </a:lnTo>
                  <a:lnTo>
                    <a:pt x="471" y="480"/>
                  </a:lnTo>
                  <a:lnTo>
                    <a:pt x="475" y="478"/>
                  </a:lnTo>
                  <a:lnTo>
                    <a:pt x="477" y="476"/>
                  </a:lnTo>
                  <a:lnTo>
                    <a:pt x="479" y="474"/>
                  </a:lnTo>
                  <a:lnTo>
                    <a:pt x="480" y="472"/>
                  </a:lnTo>
                  <a:lnTo>
                    <a:pt x="481" y="469"/>
                  </a:lnTo>
                  <a:lnTo>
                    <a:pt x="481" y="466"/>
                  </a:lnTo>
                  <a:lnTo>
                    <a:pt x="481" y="451"/>
                  </a:lnTo>
                  <a:lnTo>
                    <a:pt x="661" y="451"/>
                  </a:lnTo>
                  <a:lnTo>
                    <a:pt x="666" y="450"/>
                  </a:lnTo>
                  <a:lnTo>
                    <a:pt x="670" y="448"/>
                  </a:lnTo>
                  <a:lnTo>
                    <a:pt x="896" y="297"/>
                  </a:lnTo>
                  <a:lnTo>
                    <a:pt x="898" y="296"/>
                  </a:lnTo>
                  <a:lnTo>
                    <a:pt x="900" y="293"/>
                  </a:lnTo>
                  <a:lnTo>
                    <a:pt x="901" y="291"/>
                  </a:lnTo>
                  <a:lnTo>
                    <a:pt x="902" y="288"/>
                  </a:lnTo>
                  <a:lnTo>
                    <a:pt x="902" y="286"/>
                  </a:lnTo>
                  <a:lnTo>
                    <a:pt x="902" y="282"/>
                  </a:lnTo>
                  <a:lnTo>
                    <a:pt x="901" y="279"/>
                  </a:lnTo>
                  <a:lnTo>
                    <a:pt x="900" y="277"/>
                  </a:lnTo>
                  <a:lnTo>
                    <a:pt x="898" y="275"/>
                  </a:lnTo>
                  <a:lnTo>
                    <a:pt x="896" y="273"/>
                  </a:lnTo>
                  <a:lnTo>
                    <a:pt x="892" y="272"/>
                  </a:lnTo>
                  <a:lnTo>
                    <a:pt x="890" y="271"/>
                  </a:lnTo>
                  <a:lnTo>
                    <a:pt x="887" y="271"/>
                  </a:lnTo>
                  <a:lnTo>
                    <a:pt x="884" y="271"/>
                  </a:lnTo>
                  <a:lnTo>
                    <a:pt x="882" y="272"/>
                  </a:lnTo>
                  <a:lnTo>
                    <a:pt x="878" y="273"/>
                  </a:lnTo>
                  <a:lnTo>
                    <a:pt x="657" y="421"/>
                  </a:lnTo>
                  <a:lnTo>
                    <a:pt x="481" y="421"/>
                  </a:lnTo>
                  <a:lnTo>
                    <a:pt x="481" y="376"/>
                  </a:lnTo>
                  <a:lnTo>
                    <a:pt x="661" y="376"/>
                  </a:lnTo>
                  <a:lnTo>
                    <a:pt x="666" y="375"/>
                  </a:lnTo>
                  <a:lnTo>
                    <a:pt x="670" y="373"/>
                  </a:lnTo>
                  <a:lnTo>
                    <a:pt x="896" y="222"/>
                  </a:lnTo>
                  <a:lnTo>
                    <a:pt x="898" y="220"/>
                  </a:lnTo>
                  <a:lnTo>
                    <a:pt x="900" y="218"/>
                  </a:lnTo>
                  <a:lnTo>
                    <a:pt x="901" y="216"/>
                  </a:lnTo>
                  <a:lnTo>
                    <a:pt x="902" y="213"/>
                  </a:lnTo>
                  <a:lnTo>
                    <a:pt x="902" y="211"/>
                  </a:lnTo>
                  <a:lnTo>
                    <a:pt x="902" y="207"/>
                  </a:lnTo>
                  <a:lnTo>
                    <a:pt x="901" y="204"/>
                  </a:lnTo>
                  <a:lnTo>
                    <a:pt x="900" y="202"/>
                  </a:lnTo>
                  <a:lnTo>
                    <a:pt x="898" y="200"/>
                  </a:lnTo>
                  <a:lnTo>
                    <a:pt x="896" y="198"/>
                  </a:lnTo>
                  <a:lnTo>
                    <a:pt x="892" y="197"/>
                  </a:lnTo>
                  <a:lnTo>
                    <a:pt x="890" y="196"/>
                  </a:lnTo>
                  <a:lnTo>
                    <a:pt x="887" y="196"/>
                  </a:lnTo>
                  <a:lnTo>
                    <a:pt x="884" y="196"/>
                  </a:lnTo>
                  <a:lnTo>
                    <a:pt x="882" y="197"/>
                  </a:lnTo>
                  <a:lnTo>
                    <a:pt x="878" y="198"/>
                  </a:lnTo>
                  <a:lnTo>
                    <a:pt x="657" y="346"/>
                  </a:lnTo>
                  <a:lnTo>
                    <a:pt x="481" y="346"/>
                  </a:lnTo>
                  <a:lnTo>
                    <a:pt x="481" y="286"/>
                  </a:lnTo>
                  <a:lnTo>
                    <a:pt x="661" y="286"/>
                  </a:lnTo>
                  <a:close/>
                </a:path>
              </a:pathLst>
            </a:custGeom>
            <a:grpFill/>
            <a:ln w="9525">
              <a:solidFill>
                <a:srgbClr val="2A9B18"/>
              </a:solidFill>
              <a:round/>
              <a:headEnd/>
              <a:tailEnd/>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Calibri Light"/>
                <a:cs typeface="+mn-cs"/>
              </a:endParaRPr>
            </a:p>
          </p:txBody>
        </p:sp>
        <p:sp>
          <p:nvSpPr>
            <p:cNvPr id="114" name="Freeform 174">
              <a:extLst>
                <a:ext uri="{FF2B5EF4-FFF2-40B4-BE49-F238E27FC236}">
                  <a16:creationId xmlns:a16="http://schemas.microsoft.com/office/drawing/2014/main" id="{A09FDD1D-DFE4-41A5-8273-F539104E1EA8}"/>
                </a:ext>
              </a:extLst>
            </p:cNvPr>
            <p:cNvSpPr>
              <a:spLocks/>
            </p:cNvSpPr>
            <p:nvPr/>
          </p:nvSpPr>
          <p:spPr bwMode="auto">
            <a:xfrm>
              <a:off x="11687175" y="909638"/>
              <a:ext cx="38100" cy="85725"/>
            </a:xfrm>
            <a:custGeom>
              <a:avLst/>
              <a:gdLst>
                <a:gd name="T0" fmla="*/ 72 w 120"/>
                <a:gd name="T1" fmla="*/ 63 h 271"/>
                <a:gd name="T2" fmla="*/ 85 w 120"/>
                <a:gd name="T3" fmla="*/ 74 h 271"/>
                <a:gd name="T4" fmla="*/ 90 w 120"/>
                <a:gd name="T5" fmla="*/ 91 h 271"/>
                <a:gd name="T6" fmla="*/ 92 w 120"/>
                <a:gd name="T7" fmla="*/ 98 h 271"/>
                <a:gd name="T8" fmla="*/ 99 w 120"/>
                <a:gd name="T9" fmla="*/ 105 h 271"/>
                <a:gd name="T10" fmla="*/ 108 w 120"/>
                <a:gd name="T11" fmla="*/ 105 h 271"/>
                <a:gd name="T12" fmla="*/ 116 w 120"/>
                <a:gd name="T13" fmla="*/ 101 h 271"/>
                <a:gd name="T14" fmla="*/ 120 w 120"/>
                <a:gd name="T15" fmla="*/ 93 h 271"/>
                <a:gd name="T16" fmla="*/ 117 w 120"/>
                <a:gd name="T17" fmla="*/ 70 h 271"/>
                <a:gd name="T18" fmla="*/ 101 w 120"/>
                <a:gd name="T19" fmla="*/ 46 h 271"/>
                <a:gd name="T20" fmla="*/ 75 w 120"/>
                <a:gd name="T21" fmla="*/ 32 h 271"/>
                <a:gd name="T22" fmla="*/ 74 w 120"/>
                <a:gd name="T23" fmla="*/ 9 h 271"/>
                <a:gd name="T24" fmla="*/ 68 w 120"/>
                <a:gd name="T25" fmla="*/ 3 h 271"/>
                <a:gd name="T26" fmla="*/ 60 w 120"/>
                <a:gd name="T27" fmla="*/ 0 h 271"/>
                <a:gd name="T28" fmla="*/ 51 w 120"/>
                <a:gd name="T29" fmla="*/ 3 h 271"/>
                <a:gd name="T30" fmla="*/ 46 w 120"/>
                <a:gd name="T31" fmla="*/ 9 h 271"/>
                <a:gd name="T32" fmla="*/ 45 w 120"/>
                <a:gd name="T33" fmla="*/ 32 h 271"/>
                <a:gd name="T34" fmla="*/ 19 w 120"/>
                <a:gd name="T35" fmla="*/ 46 h 271"/>
                <a:gd name="T36" fmla="*/ 3 w 120"/>
                <a:gd name="T37" fmla="*/ 70 h 271"/>
                <a:gd name="T38" fmla="*/ 0 w 120"/>
                <a:gd name="T39" fmla="*/ 96 h 271"/>
                <a:gd name="T40" fmla="*/ 4 w 120"/>
                <a:gd name="T41" fmla="*/ 113 h 271"/>
                <a:gd name="T42" fmla="*/ 13 w 120"/>
                <a:gd name="T43" fmla="*/ 128 h 271"/>
                <a:gd name="T44" fmla="*/ 26 w 120"/>
                <a:gd name="T45" fmla="*/ 140 h 271"/>
                <a:gd name="T46" fmla="*/ 42 w 120"/>
                <a:gd name="T47" fmla="*/ 147 h 271"/>
                <a:gd name="T48" fmla="*/ 60 w 120"/>
                <a:gd name="T49" fmla="*/ 151 h 271"/>
                <a:gd name="T50" fmla="*/ 76 w 120"/>
                <a:gd name="T51" fmla="*/ 156 h 271"/>
                <a:gd name="T52" fmla="*/ 88 w 120"/>
                <a:gd name="T53" fmla="*/ 169 h 271"/>
                <a:gd name="T54" fmla="*/ 89 w 120"/>
                <a:gd name="T55" fmla="*/ 186 h 271"/>
                <a:gd name="T56" fmla="*/ 80 w 120"/>
                <a:gd name="T57" fmla="*/ 202 h 271"/>
                <a:gd name="T58" fmla="*/ 65 w 120"/>
                <a:gd name="T59" fmla="*/ 210 h 271"/>
                <a:gd name="T60" fmla="*/ 60 w 120"/>
                <a:gd name="T61" fmla="*/ 211 h 271"/>
                <a:gd name="T62" fmla="*/ 48 w 120"/>
                <a:gd name="T63" fmla="*/ 208 h 271"/>
                <a:gd name="T64" fmla="*/ 34 w 120"/>
                <a:gd name="T65" fmla="*/ 198 h 271"/>
                <a:gd name="T66" fmla="*/ 30 w 120"/>
                <a:gd name="T67" fmla="*/ 181 h 271"/>
                <a:gd name="T68" fmla="*/ 27 w 120"/>
                <a:gd name="T69" fmla="*/ 172 h 271"/>
                <a:gd name="T70" fmla="*/ 20 w 120"/>
                <a:gd name="T71" fmla="*/ 167 h 271"/>
                <a:gd name="T72" fmla="*/ 12 w 120"/>
                <a:gd name="T73" fmla="*/ 166 h 271"/>
                <a:gd name="T74" fmla="*/ 4 w 120"/>
                <a:gd name="T75" fmla="*/ 170 h 271"/>
                <a:gd name="T76" fmla="*/ 0 w 120"/>
                <a:gd name="T77" fmla="*/ 177 h 271"/>
                <a:gd name="T78" fmla="*/ 3 w 120"/>
                <a:gd name="T79" fmla="*/ 200 h 271"/>
                <a:gd name="T80" fmla="*/ 19 w 120"/>
                <a:gd name="T81" fmla="*/ 225 h 271"/>
                <a:gd name="T82" fmla="*/ 45 w 120"/>
                <a:gd name="T83" fmla="*/ 238 h 271"/>
                <a:gd name="T84" fmla="*/ 46 w 120"/>
                <a:gd name="T85" fmla="*/ 261 h 271"/>
                <a:gd name="T86" fmla="*/ 51 w 120"/>
                <a:gd name="T87" fmla="*/ 268 h 271"/>
                <a:gd name="T88" fmla="*/ 60 w 120"/>
                <a:gd name="T89" fmla="*/ 271 h 271"/>
                <a:gd name="T90" fmla="*/ 68 w 120"/>
                <a:gd name="T91" fmla="*/ 268 h 271"/>
                <a:gd name="T92" fmla="*/ 74 w 120"/>
                <a:gd name="T93" fmla="*/ 261 h 271"/>
                <a:gd name="T94" fmla="*/ 75 w 120"/>
                <a:gd name="T95" fmla="*/ 238 h 271"/>
                <a:gd name="T96" fmla="*/ 101 w 120"/>
                <a:gd name="T97" fmla="*/ 225 h 271"/>
                <a:gd name="T98" fmla="*/ 117 w 120"/>
                <a:gd name="T99" fmla="*/ 200 h 271"/>
                <a:gd name="T100" fmla="*/ 120 w 120"/>
                <a:gd name="T101" fmla="*/ 174 h 271"/>
                <a:gd name="T102" fmla="*/ 115 w 120"/>
                <a:gd name="T103" fmla="*/ 157 h 271"/>
                <a:gd name="T104" fmla="*/ 106 w 120"/>
                <a:gd name="T105" fmla="*/ 142 h 271"/>
                <a:gd name="T106" fmla="*/ 93 w 120"/>
                <a:gd name="T107" fmla="*/ 130 h 271"/>
                <a:gd name="T108" fmla="*/ 77 w 120"/>
                <a:gd name="T109" fmla="*/ 123 h 271"/>
                <a:gd name="T110" fmla="*/ 60 w 120"/>
                <a:gd name="T111" fmla="*/ 121 h 271"/>
                <a:gd name="T112" fmla="*/ 43 w 120"/>
                <a:gd name="T113" fmla="*/ 115 h 271"/>
                <a:gd name="T114" fmla="*/ 32 w 120"/>
                <a:gd name="T115" fmla="*/ 102 h 271"/>
                <a:gd name="T116" fmla="*/ 30 w 120"/>
                <a:gd name="T117" fmla="*/ 84 h 271"/>
                <a:gd name="T118" fmla="*/ 39 w 120"/>
                <a:gd name="T119" fmla="*/ 69 h 271"/>
                <a:gd name="T120" fmla="*/ 54 w 120"/>
                <a:gd name="T121" fmla="*/ 61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20" h="271">
                  <a:moveTo>
                    <a:pt x="60" y="61"/>
                  </a:moveTo>
                  <a:lnTo>
                    <a:pt x="65" y="61"/>
                  </a:lnTo>
                  <a:lnTo>
                    <a:pt x="72" y="63"/>
                  </a:lnTo>
                  <a:lnTo>
                    <a:pt x="76" y="65"/>
                  </a:lnTo>
                  <a:lnTo>
                    <a:pt x="80" y="69"/>
                  </a:lnTo>
                  <a:lnTo>
                    <a:pt x="85" y="74"/>
                  </a:lnTo>
                  <a:lnTo>
                    <a:pt x="88" y="79"/>
                  </a:lnTo>
                  <a:lnTo>
                    <a:pt x="89" y="84"/>
                  </a:lnTo>
                  <a:lnTo>
                    <a:pt x="90" y="91"/>
                  </a:lnTo>
                  <a:lnTo>
                    <a:pt x="90" y="93"/>
                  </a:lnTo>
                  <a:lnTo>
                    <a:pt x="91" y="96"/>
                  </a:lnTo>
                  <a:lnTo>
                    <a:pt x="92" y="98"/>
                  </a:lnTo>
                  <a:lnTo>
                    <a:pt x="94" y="101"/>
                  </a:lnTo>
                  <a:lnTo>
                    <a:pt x="96" y="102"/>
                  </a:lnTo>
                  <a:lnTo>
                    <a:pt x="99" y="105"/>
                  </a:lnTo>
                  <a:lnTo>
                    <a:pt x="102" y="105"/>
                  </a:lnTo>
                  <a:lnTo>
                    <a:pt x="105" y="106"/>
                  </a:lnTo>
                  <a:lnTo>
                    <a:pt x="108" y="105"/>
                  </a:lnTo>
                  <a:lnTo>
                    <a:pt x="110" y="105"/>
                  </a:lnTo>
                  <a:lnTo>
                    <a:pt x="114" y="102"/>
                  </a:lnTo>
                  <a:lnTo>
                    <a:pt x="116" y="101"/>
                  </a:lnTo>
                  <a:lnTo>
                    <a:pt x="117" y="98"/>
                  </a:lnTo>
                  <a:lnTo>
                    <a:pt x="119" y="96"/>
                  </a:lnTo>
                  <a:lnTo>
                    <a:pt x="120" y="93"/>
                  </a:lnTo>
                  <a:lnTo>
                    <a:pt x="120" y="91"/>
                  </a:lnTo>
                  <a:lnTo>
                    <a:pt x="119" y="80"/>
                  </a:lnTo>
                  <a:lnTo>
                    <a:pt x="117" y="70"/>
                  </a:lnTo>
                  <a:lnTo>
                    <a:pt x="113" y="62"/>
                  </a:lnTo>
                  <a:lnTo>
                    <a:pt x="107" y="53"/>
                  </a:lnTo>
                  <a:lnTo>
                    <a:pt x="101" y="46"/>
                  </a:lnTo>
                  <a:lnTo>
                    <a:pt x="92" y="40"/>
                  </a:lnTo>
                  <a:lnTo>
                    <a:pt x="84" y="36"/>
                  </a:lnTo>
                  <a:lnTo>
                    <a:pt x="75" y="32"/>
                  </a:lnTo>
                  <a:lnTo>
                    <a:pt x="75" y="15"/>
                  </a:lnTo>
                  <a:lnTo>
                    <a:pt x="74" y="12"/>
                  </a:lnTo>
                  <a:lnTo>
                    <a:pt x="74" y="9"/>
                  </a:lnTo>
                  <a:lnTo>
                    <a:pt x="72" y="7"/>
                  </a:lnTo>
                  <a:lnTo>
                    <a:pt x="71" y="5"/>
                  </a:lnTo>
                  <a:lnTo>
                    <a:pt x="68" y="3"/>
                  </a:lnTo>
                  <a:lnTo>
                    <a:pt x="65" y="2"/>
                  </a:lnTo>
                  <a:lnTo>
                    <a:pt x="62" y="1"/>
                  </a:lnTo>
                  <a:lnTo>
                    <a:pt x="60" y="0"/>
                  </a:lnTo>
                  <a:lnTo>
                    <a:pt x="57" y="1"/>
                  </a:lnTo>
                  <a:lnTo>
                    <a:pt x="54" y="1"/>
                  </a:lnTo>
                  <a:lnTo>
                    <a:pt x="51" y="3"/>
                  </a:lnTo>
                  <a:lnTo>
                    <a:pt x="49" y="5"/>
                  </a:lnTo>
                  <a:lnTo>
                    <a:pt x="47" y="7"/>
                  </a:lnTo>
                  <a:lnTo>
                    <a:pt x="46" y="9"/>
                  </a:lnTo>
                  <a:lnTo>
                    <a:pt x="45" y="12"/>
                  </a:lnTo>
                  <a:lnTo>
                    <a:pt x="45" y="15"/>
                  </a:lnTo>
                  <a:lnTo>
                    <a:pt x="45" y="32"/>
                  </a:lnTo>
                  <a:lnTo>
                    <a:pt x="35" y="35"/>
                  </a:lnTo>
                  <a:lnTo>
                    <a:pt x="27" y="40"/>
                  </a:lnTo>
                  <a:lnTo>
                    <a:pt x="19" y="46"/>
                  </a:lnTo>
                  <a:lnTo>
                    <a:pt x="13" y="53"/>
                  </a:lnTo>
                  <a:lnTo>
                    <a:pt x="6" y="62"/>
                  </a:lnTo>
                  <a:lnTo>
                    <a:pt x="3" y="70"/>
                  </a:lnTo>
                  <a:lnTo>
                    <a:pt x="0" y="80"/>
                  </a:lnTo>
                  <a:lnTo>
                    <a:pt x="0" y="91"/>
                  </a:lnTo>
                  <a:lnTo>
                    <a:pt x="0" y="96"/>
                  </a:lnTo>
                  <a:lnTo>
                    <a:pt x="1" y="102"/>
                  </a:lnTo>
                  <a:lnTo>
                    <a:pt x="2" y="108"/>
                  </a:lnTo>
                  <a:lnTo>
                    <a:pt x="4" y="113"/>
                  </a:lnTo>
                  <a:lnTo>
                    <a:pt x="6" y="119"/>
                  </a:lnTo>
                  <a:lnTo>
                    <a:pt x="10" y="124"/>
                  </a:lnTo>
                  <a:lnTo>
                    <a:pt x="13" y="128"/>
                  </a:lnTo>
                  <a:lnTo>
                    <a:pt x="17" y="132"/>
                  </a:lnTo>
                  <a:lnTo>
                    <a:pt x="21" y="137"/>
                  </a:lnTo>
                  <a:lnTo>
                    <a:pt x="26" y="140"/>
                  </a:lnTo>
                  <a:lnTo>
                    <a:pt x="31" y="143"/>
                  </a:lnTo>
                  <a:lnTo>
                    <a:pt x="36" y="145"/>
                  </a:lnTo>
                  <a:lnTo>
                    <a:pt x="42" y="147"/>
                  </a:lnTo>
                  <a:lnTo>
                    <a:pt x="47" y="150"/>
                  </a:lnTo>
                  <a:lnTo>
                    <a:pt x="54" y="151"/>
                  </a:lnTo>
                  <a:lnTo>
                    <a:pt x="60" y="151"/>
                  </a:lnTo>
                  <a:lnTo>
                    <a:pt x="65" y="151"/>
                  </a:lnTo>
                  <a:lnTo>
                    <a:pt x="72" y="153"/>
                  </a:lnTo>
                  <a:lnTo>
                    <a:pt x="76" y="156"/>
                  </a:lnTo>
                  <a:lnTo>
                    <a:pt x="80" y="159"/>
                  </a:lnTo>
                  <a:lnTo>
                    <a:pt x="85" y="163"/>
                  </a:lnTo>
                  <a:lnTo>
                    <a:pt x="88" y="169"/>
                  </a:lnTo>
                  <a:lnTo>
                    <a:pt x="89" y="174"/>
                  </a:lnTo>
                  <a:lnTo>
                    <a:pt x="90" y="181"/>
                  </a:lnTo>
                  <a:lnTo>
                    <a:pt x="89" y="186"/>
                  </a:lnTo>
                  <a:lnTo>
                    <a:pt x="88" y="192"/>
                  </a:lnTo>
                  <a:lnTo>
                    <a:pt x="85" y="198"/>
                  </a:lnTo>
                  <a:lnTo>
                    <a:pt x="80" y="202"/>
                  </a:lnTo>
                  <a:lnTo>
                    <a:pt x="76" y="205"/>
                  </a:lnTo>
                  <a:lnTo>
                    <a:pt x="72" y="208"/>
                  </a:lnTo>
                  <a:lnTo>
                    <a:pt x="65" y="210"/>
                  </a:lnTo>
                  <a:lnTo>
                    <a:pt x="60" y="211"/>
                  </a:lnTo>
                  <a:lnTo>
                    <a:pt x="60" y="211"/>
                  </a:lnTo>
                  <a:lnTo>
                    <a:pt x="60" y="211"/>
                  </a:lnTo>
                  <a:lnTo>
                    <a:pt x="60" y="211"/>
                  </a:lnTo>
                  <a:lnTo>
                    <a:pt x="54" y="210"/>
                  </a:lnTo>
                  <a:lnTo>
                    <a:pt x="48" y="208"/>
                  </a:lnTo>
                  <a:lnTo>
                    <a:pt x="43" y="205"/>
                  </a:lnTo>
                  <a:lnTo>
                    <a:pt x="39" y="202"/>
                  </a:lnTo>
                  <a:lnTo>
                    <a:pt x="34" y="198"/>
                  </a:lnTo>
                  <a:lnTo>
                    <a:pt x="32" y="192"/>
                  </a:lnTo>
                  <a:lnTo>
                    <a:pt x="30" y="187"/>
                  </a:lnTo>
                  <a:lnTo>
                    <a:pt x="30" y="181"/>
                  </a:lnTo>
                  <a:lnTo>
                    <a:pt x="29" y="177"/>
                  </a:lnTo>
                  <a:lnTo>
                    <a:pt x="28" y="174"/>
                  </a:lnTo>
                  <a:lnTo>
                    <a:pt x="27" y="172"/>
                  </a:lnTo>
                  <a:lnTo>
                    <a:pt x="25" y="170"/>
                  </a:lnTo>
                  <a:lnTo>
                    <a:pt x="23" y="168"/>
                  </a:lnTo>
                  <a:lnTo>
                    <a:pt x="20" y="167"/>
                  </a:lnTo>
                  <a:lnTo>
                    <a:pt x="17" y="166"/>
                  </a:lnTo>
                  <a:lnTo>
                    <a:pt x="15" y="166"/>
                  </a:lnTo>
                  <a:lnTo>
                    <a:pt x="12" y="166"/>
                  </a:lnTo>
                  <a:lnTo>
                    <a:pt x="9" y="167"/>
                  </a:lnTo>
                  <a:lnTo>
                    <a:pt x="6" y="168"/>
                  </a:lnTo>
                  <a:lnTo>
                    <a:pt x="4" y="170"/>
                  </a:lnTo>
                  <a:lnTo>
                    <a:pt x="2" y="172"/>
                  </a:lnTo>
                  <a:lnTo>
                    <a:pt x="1" y="174"/>
                  </a:lnTo>
                  <a:lnTo>
                    <a:pt x="0" y="177"/>
                  </a:lnTo>
                  <a:lnTo>
                    <a:pt x="0" y="181"/>
                  </a:lnTo>
                  <a:lnTo>
                    <a:pt x="0" y="190"/>
                  </a:lnTo>
                  <a:lnTo>
                    <a:pt x="3" y="200"/>
                  </a:lnTo>
                  <a:lnTo>
                    <a:pt x="6" y="210"/>
                  </a:lnTo>
                  <a:lnTo>
                    <a:pt x="13" y="217"/>
                  </a:lnTo>
                  <a:lnTo>
                    <a:pt x="19" y="225"/>
                  </a:lnTo>
                  <a:lnTo>
                    <a:pt x="27" y="231"/>
                  </a:lnTo>
                  <a:lnTo>
                    <a:pt x="35" y="235"/>
                  </a:lnTo>
                  <a:lnTo>
                    <a:pt x="45" y="238"/>
                  </a:lnTo>
                  <a:lnTo>
                    <a:pt x="45" y="256"/>
                  </a:lnTo>
                  <a:lnTo>
                    <a:pt x="45" y="259"/>
                  </a:lnTo>
                  <a:lnTo>
                    <a:pt x="46" y="261"/>
                  </a:lnTo>
                  <a:lnTo>
                    <a:pt x="47" y="264"/>
                  </a:lnTo>
                  <a:lnTo>
                    <a:pt x="49" y="266"/>
                  </a:lnTo>
                  <a:lnTo>
                    <a:pt x="51" y="268"/>
                  </a:lnTo>
                  <a:lnTo>
                    <a:pt x="54" y="270"/>
                  </a:lnTo>
                  <a:lnTo>
                    <a:pt x="57" y="271"/>
                  </a:lnTo>
                  <a:lnTo>
                    <a:pt x="60" y="271"/>
                  </a:lnTo>
                  <a:lnTo>
                    <a:pt x="62" y="271"/>
                  </a:lnTo>
                  <a:lnTo>
                    <a:pt x="65" y="270"/>
                  </a:lnTo>
                  <a:lnTo>
                    <a:pt x="68" y="268"/>
                  </a:lnTo>
                  <a:lnTo>
                    <a:pt x="71" y="266"/>
                  </a:lnTo>
                  <a:lnTo>
                    <a:pt x="72" y="264"/>
                  </a:lnTo>
                  <a:lnTo>
                    <a:pt x="74" y="261"/>
                  </a:lnTo>
                  <a:lnTo>
                    <a:pt x="74" y="259"/>
                  </a:lnTo>
                  <a:lnTo>
                    <a:pt x="75" y="256"/>
                  </a:lnTo>
                  <a:lnTo>
                    <a:pt x="75" y="238"/>
                  </a:lnTo>
                  <a:lnTo>
                    <a:pt x="84" y="235"/>
                  </a:lnTo>
                  <a:lnTo>
                    <a:pt x="92" y="231"/>
                  </a:lnTo>
                  <a:lnTo>
                    <a:pt x="101" y="225"/>
                  </a:lnTo>
                  <a:lnTo>
                    <a:pt x="107" y="217"/>
                  </a:lnTo>
                  <a:lnTo>
                    <a:pt x="113" y="210"/>
                  </a:lnTo>
                  <a:lnTo>
                    <a:pt x="117" y="200"/>
                  </a:lnTo>
                  <a:lnTo>
                    <a:pt x="119" y="190"/>
                  </a:lnTo>
                  <a:lnTo>
                    <a:pt x="120" y="181"/>
                  </a:lnTo>
                  <a:lnTo>
                    <a:pt x="120" y="174"/>
                  </a:lnTo>
                  <a:lnTo>
                    <a:pt x="119" y="169"/>
                  </a:lnTo>
                  <a:lnTo>
                    <a:pt x="117" y="162"/>
                  </a:lnTo>
                  <a:lnTo>
                    <a:pt x="115" y="157"/>
                  </a:lnTo>
                  <a:lnTo>
                    <a:pt x="113" y="152"/>
                  </a:lnTo>
                  <a:lnTo>
                    <a:pt x="109" y="146"/>
                  </a:lnTo>
                  <a:lnTo>
                    <a:pt x="106" y="142"/>
                  </a:lnTo>
                  <a:lnTo>
                    <a:pt x="102" y="138"/>
                  </a:lnTo>
                  <a:lnTo>
                    <a:pt x="98" y="135"/>
                  </a:lnTo>
                  <a:lnTo>
                    <a:pt x="93" y="130"/>
                  </a:lnTo>
                  <a:lnTo>
                    <a:pt x="88" y="128"/>
                  </a:lnTo>
                  <a:lnTo>
                    <a:pt x="83" y="125"/>
                  </a:lnTo>
                  <a:lnTo>
                    <a:pt x="77" y="123"/>
                  </a:lnTo>
                  <a:lnTo>
                    <a:pt x="72" y="122"/>
                  </a:lnTo>
                  <a:lnTo>
                    <a:pt x="65" y="121"/>
                  </a:lnTo>
                  <a:lnTo>
                    <a:pt x="60" y="121"/>
                  </a:lnTo>
                  <a:lnTo>
                    <a:pt x="54" y="120"/>
                  </a:lnTo>
                  <a:lnTo>
                    <a:pt x="48" y="117"/>
                  </a:lnTo>
                  <a:lnTo>
                    <a:pt x="43" y="115"/>
                  </a:lnTo>
                  <a:lnTo>
                    <a:pt x="39" y="111"/>
                  </a:lnTo>
                  <a:lnTo>
                    <a:pt x="34" y="107"/>
                  </a:lnTo>
                  <a:lnTo>
                    <a:pt x="32" y="102"/>
                  </a:lnTo>
                  <a:lnTo>
                    <a:pt x="30" y="96"/>
                  </a:lnTo>
                  <a:lnTo>
                    <a:pt x="30" y="91"/>
                  </a:lnTo>
                  <a:lnTo>
                    <a:pt x="30" y="84"/>
                  </a:lnTo>
                  <a:lnTo>
                    <a:pt x="32" y="79"/>
                  </a:lnTo>
                  <a:lnTo>
                    <a:pt x="34" y="74"/>
                  </a:lnTo>
                  <a:lnTo>
                    <a:pt x="39" y="69"/>
                  </a:lnTo>
                  <a:lnTo>
                    <a:pt x="43" y="65"/>
                  </a:lnTo>
                  <a:lnTo>
                    <a:pt x="48" y="63"/>
                  </a:lnTo>
                  <a:lnTo>
                    <a:pt x="54" y="61"/>
                  </a:lnTo>
                  <a:lnTo>
                    <a:pt x="60" y="61"/>
                  </a:lnTo>
                  <a:close/>
                </a:path>
              </a:pathLst>
            </a:custGeom>
            <a:grpFill/>
            <a:ln w="9525">
              <a:solidFill>
                <a:srgbClr val="2A9B18"/>
              </a:solidFill>
              <a:round/>
              <a:headEnd/>
              <a:tailEnd/>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Calibri Light"/>
                <a:cs typeface="+mn-cs"/>
              </a:endParaRPr>
            </a:p>
          </p:txBody>
        </p:sp>
      </p:grpSp>
      <p:grpSp>
        <p:nvGrpSpPr>
          <p:cNvPr id="115" name="Group 114">
            <a:extLst>
              <a:ext uri="{FF2B5EF4-FFF2-40B4-BE49-F238E27FC236}">
                <a16:creationId xmlns:a16="http://schemas.microsoft.com/office/drawing/2014/main" id="{40C3A0BD-1A24-48C7-85E2-B341CF14DFC3}"/>
              </a:ext>
            </a:extLst>
          </p:cNvPr>
          <p:cNvGrpSpPr/>
          <p:nvPr/>
        </p:nvGrpSpPr>
        <p:grpSpPr>
          <a:xfrm>
            <a:off x="7860266" y="3941712"/>
            <a:ext cx="568261" cy="303073"/>
            <a:chOff x="11601450" y="862013"/>
            <a:chExt cx="285750" cy="152400"/>
          </a:xfrm>
          <a:solidFill>
            <a:srgbClr val="6CDE9D">
              <a:lumMod val="75000"/>
            </a:srgbClr>
          </a:solidFill>
        </p:grpSpPr>
        <p:sp>
          <p:nvSpPr>
            <p:cNvPr id="116" name="Freeform 173">
              <a:extLst>
                <a:ext uri="{FF2B5EF4-FFF2-40B4-BE49-F238E27FC236}">
                  <a16:creationId xmlns:a16="http://schemas.microsoft.com/office/drawing/2014/main" id="{53256C84-9DF6-4E9E-BB4F-D8811D51AA0D}"/>
                </a:ext>
              </a:extLst>
            </p:cNvPr>
            <p:cNvSpPr>
              <a:spLocks noEditPoints="1"/>
            </p:cNvSpPr>
            <p:nvPr/>
          </p:nvSpPr>
          <p:spPr bwMode="auto">
            <a:xfrm>
              <a:off x="11601450" y="862013"/>
              <a:ext cx="285750" cy="152400"/>
            </a:xfrm>
            <a:custGeom>
              <a:avLst/>
              <a:gdLst>
                <a:gd name="T0" fmla="*/ 425 w 902"/>
                <a:gd name="T1" fmla="*/ 30 h 481"/>
                <a:gd name="T2" fmla="*/ 453 w 902"/>
                <a:gd name="T3" fmla="*/ 158 h 481"/>
                <a:gd name="T4" fmla="*/ 64 w 902"/>
                <a:gd name="T5" fmla="*/ 180 h 481"/>
                <a:gd name="T6" fmla="*/ 184 w 902"/>
                <a:gd name="T7" fmla="*/ 155 h 481"/>
                <a:gd name="T8" fmla="*/ 180 w 902"/>
                <a:gd name="T9" fmla="*/ 180 h 481"/>
                <a:gd name="T10" fmla="*/ 481 w 902"/>
                <a:gd name="T11" fmla="*/ 180 h 481"/>
                <a:gd name="T12" fmla="*/ 661 w 902"/>
                <a:gd name="T13" fmla="*/ 286 h 481"/>
                <a:gd name="T14" fmla="*/ 898 w 902"/>
                <a:gd name="T15" fmla="*/ 130 h 481"/>
                <a:gd name="T16" fmla="*/ 902 w 902"/>
                <a:gd name="T17" fmla="*/ 120 h 481"/>
                <a:gd name="T18" fmla="*/ 898 w 902"/>
                <a:gd name="T19" fmla="*/ 109 h 481"/>
                <a:gd name="T20" fmla="*/ 887 w 902"/>
                <a:gd name="T21" fmla="*/ 105 h 481"/>
                <a:gd name="T22" fmla="*/ 657 w 902"/>
                <a:gd name="T23" fmla="*/ 256 h 481"/>
                <a:gd name="T24" fmla="*/ 666 w 902"/>
                <a:gd name="T25" fmla="*/ 210 h 481"/>
                <a:gd name="T26" fmla="*/ 901 w 902"/>
                <a:gd name="T27" fmla="*/ 50 h 481"/>
                <a:gd name="T28" fmla="*/ 896 w 902"/>
                <a:gd name="T29" fmla="*/ 33 h 481"/>
                <a:gd name="T30" fmla="*/ 700 w 902"/>
                <a:gd name="T31" fmla="*/ 27 h 481"/>
                <a:gd name="T32" fmla="*/ 706 w 902"/>
                <a:gd name="T33" fmla="*/ 10 h 481"/>
                <a:gd name="T34" fmla="*/ 692 w 902"/>
                <a:gd name="T35" fmla="*/ 0 h 481"/>
                <a:gd name="T36" fmla="*/ 372 w 902"/>
                <a:gd name="T37" fmla="*/ 30 h 481"/>
                <a:gd name="T38" fmla="*/ 6 w 902"/>
                <a:gd name="T39" fmla="*/ 183 h 481"/>
                <a:gd name="T40" fmla="*/ 0 w 902"/>
                <a:gd name="T41" fmla="*/ 200 h 481"/>
                <a:gd name="T42" fmla="*/ 15 w 902"/>
                <a:gd name="T43" fmla="*/ 211 h 481"/>
                <a:gd name="T44" fmla="*/ 12 w 902"/>
                <a:gd name="T45" fmla="*/ 241 h 481"/>
                <a:gd name="T46" fmla="*/ 2 w 902"/>
                <a:gd name="T47" fmla="*/ 247 h 481"/>
                <a:gd name="T48" fmla="*/ 0 w 902"/>
                <a:gd name="T49" fmla="*/ 258 h 481"/>
                <a:gd name="T50" fmla="*/ 6 w 902"/>
                <a:gd name="T51" fmla="*/ 267 h 481"/>
                <a:gd name="T52" fmla="*/ 180 w 902"/>
                <a:gd name="T53" fmla="*/ 271 h 481"/>
                <a:gd name="T54" fmla="*/ 9 w 902"/>
                <a:gd name="T55" fmla="*/ 302 h 481"/>
                <a:gd name="T56" fmla="*/ 1 w 902"/>
                <a:gd name="T57" fmla="*/ 309 h 481"/>
                <a:gd name="T58" fmla="*/ 1 w 902"/>
                <a:gd name="T59" fmla="*/ 321 h 481"/>
                <a:gd name="T60" fmla="*/ 9 w 902"/>
                <a:gd name="T61" fmla="*/ 330 h 481"/>
                <a:gd name="T62" fmla="*/ 180 w 902"/>
                <a:gd name="T63" fmla="*/ 361 h 481"/>
                <a:gd name="T64" fmla="*/ 6 w 902"/>
                <a:gd name="T65" fmla="*/ 363 h 481"/>
                <a:gd name="T66" fmla="*/ 0 w 902"/>
                <a:gd name="T67" fmla="*/ 372 h 481"/>
                <a:gd name="T68" fmla="*/ 2 w 902"/>
                <a:gd name="T69" fmla="*/ 384 h 481"/>
                <a:gd name="T70" fmla="*/ 12 w 902"/>
                <a:gd name="T71" fmla="*/ 391 h 481"/>
                <a:gd name="T72" fmla="*/ 15 w 902"/>
                <a:gd name="T73" fmla="*/ 421 h 481"/>
                <a:gd name="T74" fmla="*/ 4 w 902"/>
                <a:gd name="T75" fmla="*/ 425 h 481"/>
                <a:gd name="T76" fmla="*/ 0 w 902"/>
                <a:gd name="T77" fmla="*/ 436 h 481"/>
                <a:gd name="T78" fmla="*/ 4 w 902"/>
                <a:gd name="T79" fmla="*/ 446 h 481"/>
                <a:gd name="T80" fmla="*/ 15 w 902"/>
                <a:gd name="T81" fmla="*/ 451 h 481"/>
                <a:gd name="T82" fmla="*/ 181 w 902"/>
                <a:gd name="T83" fmla="*/ 472 h 481"/>
                <a:gd name="T84" fmla="*/ 190 w 902"/>
                <a:gd name="T85" fmla="*/ 480 h 481"/>
                <a:gd name="T86" fmla="*/ 469 w 902"/>
                <a:gd name="T87" fmla="*/ 481 h 481"/>
                <a:gd name="T88" fmla="*/ 479 w 902"/>
                <a:gd name="T89" fmla="*/ 474 h 481"/>
                <a:gd name="T90" fmla="*/ 481 w 902"/>
                <a:gd name="T91" fmla="*/ 451 h 481"/>
                <a:gd name="T92" fmla="*/ 896 w 902"/>
                <a:gd name="T93" fmla="*/ 297 h 481"/>
                <a:gd name="T94" fmla="*/ 902 w 902"/>
                <a:gd name="T95" fmla="*/ 288 h 481"/>
                <a:gd name="T96" fmla="*/ 900 w 902"/>
                <a:gd name="T97" fmla="*/ 277 h 481"/>
                <a:gd name="T98" fmla="*/ 890 w 902"/>
                <a:gd name="T99" fmla="*/ 271 h 481"/>
                <a:gd name="T100" fmla="*/ 878 w 902"/>
                <a:gd name="T101" fmla="*/ 273 h 481"/>
                <a:gd name="T102" fmla="*/ 661 w 902"/>
                <a:gd name="T103" fmla="*/ 376 h 481"/>
                <a:gd name="T104" fmla="*/ 898 w 902"/>
                <a:gd name="T105" fmla="*/ 220 h 481"/>
                <a:gd name="T106" fmla="*/ 902 w 902"/>
                <a:gd name="T107" fmla="*/ 211 h 481"/>
                <a:gd name="T108" fmla="*/ 898 w 902"/>
                <a:gd name="T109" fmla="*/ 200 h 481"/>
                <a:gd name="T110" fmla="*/ 887 w 902"/>
                <a:gd name="T111" fmla="*/ 196 h 481"/>
                <a:gd name="T112" fmla="*/ 657 w 902"/>
                <a:gd name="T113" fmla="*/ 346 h 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2" h="481">
                  <a:moveTo>
                    <a:pt x="451" y="451"/>
                  </a:moveTo>
                  <a:lnTo>
                    <a:pt x="210" y="451"/>
                  </a:lnTo>
                  <a:lnTo>
                    <a:pt x="210" y="173"/>
                  </a:lnTo>
                  <a:lnTo>
                    <a:pt x="425" y="30"/>
                  </a:lnTo>
                  <a:lnTo>
                    <a:pt x="642" y="30"/>
                  </a:lnTo>
                  <a:lnTo>
                    <a:pt x="457" y="153"/>
                  </a:lnTo>
                  <a:lnTo>
                    <a:pt x="455" y="155"/>
                  </a:lnTo>
                  <a:lnTo>
                    <a:pt x="453" y="158"/>
                  </a:lnTo>
                  <a:lnTo>
                    <a:pt x="451" y="161"/>
                  </a:lnTo>
                  <a:lnTo>
                    <a:pt x="451" y="165"/>
                  </a:lnTo>
                  <a:lnTo>
                    <a:pt x="451" y="451"/>
                  </a:lnTo>
                  <a:close/>
                  <a:moveTo>
                    <a:pt x="64" y="180"/>
                  </a:moveTo>
                  <a:lnTo>
                    <a:pt x="245" y="60"/>
                  </a:lnTo>
                  <a:lnTo>
                    <a:pt x="326" y="60"/>
                  </a:lnTo>
                  <a:lnTo>
                    <a:pt x="186" y="153"/>
                  </a:lnTo>
                  <a:lnTo>
                    <a:pt x="184" y="155"/>
                  </a:lnTo>
                  <a:lnTo>
                    <a:pt x="182" y="158"/>
                  </a:lnTo>
                  <a:lnTo>
                    <a:pt x="181" y="161"/>
                  </a:lnTo>
                  <a:lnTo>
                    <a:pt x="180" y="165"/>
                  </a:lnTo>
                  <a:lnTo>
                    <a:pt x="180" y="180"/>
                  </a:lnTo>
                  <a:lnTo>
                    <a:pt x="64" y="180"/>
                  </a:lnTo>
                  <a:close/>
                  <a:moveTo>
                    <a:pt x="838" y="60"/>
                  </a:moveTo>
                  <a:lnTo>
                    <a:pt x="657" y="180"/>
                  </a:lnTo>
                  <a:lnTo>
                    <a:pt x="481" y="180"/>
                  </a:lnTo>
                  <a:lnTo>
                    <a:pt x="481" y="173"/>
                  </a:lnTo>
                  <a:lnTo>
                    <a:pt x="651" y="60"/>
                  </a:lnTo>
                  <a:lnTo>
                    <a:pt x="838" y="60"/>
                  </a:lnTo>
                  <a:close/>
                  <a:moveTo>
                    <a:pt x="661" y="286"/>
                  </a:moveTo>
                  <a:lnTo>
                    <a:pt x="666" y="285"/>
                  </a:lnTo>
                  <a:lnTo>
                    <a:pt x="670" y="282"/>
                  </a:lnTo>
                  <a:lnTo>
                    <a:pt x="896" y="132"/>
                  </a:lnTo>
                  <a:lnTo>
                    <a:pt x="898" y="130"/>
                  </a:lnTo>
                  <a:lnTo>
                    <a:pt x="900" y="128"/>
                  </a:lnTo>
                  <a:lnTo>
                    <a:pt x="901" y="126"/>
                  </a:lnTo>
                  <a:lnTo>
                    <a:pt x="902" y="123"/>
                  </a:lnTo>
                  <a:lnTo>
                    <a:pt x="902" y="120"/>
                  </a:lnTo>
                  <a:lnTo>
                    <a:pt x="902" y="117"/>
                  </a:lnTo>
                  <a:lnTo>
                    <a:pt x="901" y="114"/>
                  </a:lnTo>
                  <a:lnTo>
                    <a:pt x="900" y="112"/>
                  </a:lnTo>
                  <a:lnTo>
                    <a:pt x="898" y="109"/>
                  </a:lnTo>
                  <a:lnTo>
                    <a:pt x="896" y="108"/>
                  </a:lnTo>
                  <a:lnTo>
                    <a:pt x="892" y="106"/>
                  </a:lnTo>
                  <a:lnTo>
                    <a:pt x="890" y="106"/>
                  </a:lnTo>
                  <a:lnTo>
                    <a:pt x="887" y="105"/>
                  </a:lnTo>
                  <a:lnTo>
                    <a:pt x="884" y="106"/>
                  </a:lnTo>
                  <a:lnTo>
                    <a:pt x="882" y="106"/>
                  </a:lnTo>
                  <a:lnTo>
                    <a:pt x="878" y="108"/>
                  </a:lnTo>
                  <a:lnTo>
                    <a:pt x="657" y="256"/>
                  </a:lnTo>
                  <a:lnTo>
                    <a:pt x="481" y="256"/>
                  </a:lnTo>
                  <a:lnTo>
                    <a:pt x="481" y="211"/>
                  </a:lnTo>
                  <a:lnTo>
                    <a:pt x="661" y="211"/>
                  </a:lnTo>
                  <a:lnTo>
                    <a:pt x="666" y="210"/>
                  </a:lnTo>
                  <a:lnTo>
                    <a:pt x="670" y="207"/>
                  </a:lnTo>
                  <a:lnTo>
                    <a:pt x="896" y="57"/>
                  </a:lnTo>
                  <a:lnTo>
                    <a:pt x="899" y="54"/>
                  </a:lnTo>
                  <a:lnTo>
                    <a:pt x="901" y="50"/>
                  </a:lnTo>
                  <a:lnTo>
                    <a:pt x="902" y="46"/>
                  </a:lnTo>
                  <a:lnTo>
                    <a:pt x="901" y="40"/>
                  </a:lnTo>
                  <a:lnTo>
                    <a:pt x="899" y="36"/>
                  </a:lnTo>
                  <a:lnTo>
                    <a:pt x="896" y="33"/>
                  </a:lnTo>
                  <a:lnTo>
                    <a:pt x="891" y="31"/>
                  </a:lnTo>
                  <a:lnTo>
                    <a:pt x="887" y="30"/>
                  </a:lnTo>
                  <a:lnTo>
                    <a:pt x="696" y="30"/>
                  </a:lnTo>
                  <a:lnTo>
                    <a:pt x="700" y="27"/>
                  </a:lnTo>
                  <a:lnTo>
                    <a:pt x="704" y="24"/>
                  </a:lnTo>
                  <a:lnTo>
                    <a:pt x="706" y="20"/>
                  </a:lnTo>
                  <a:lnTo>
                    <a:pt x="707" y="16"/>
                  </a:lnTo>
                  <a:lnTo>
                    <a:pt x="706" y="10"/>
                  </a:lnTo>
                  <a:lnTo>
                    <a:pt x="704" y="6"/>
                  </a:lnTo>
                  <a:lnTo>
                    <a:pt x="701" y="3"/>
                  </a:lnTo>
                  <a:lnTo>
                    <a:pt x="696" y="1"/>
                  </a:lnTo>
                  <a:lnTo>
                    <a:pt x="692" y="0"/>
                  </a:lnTo>
                  <a:lnTo>
                    <a:pt x="421" y="0"/>
                  </a:lnTo>
                  <a:lnTo>
                    <a:pt x="417" y="1"/>
                  </a:lnTo>
                  <a:lnTo>
                    <a:pt x="412" y="2"/>
                  </a:lnTo>
                  <a:lnTo>
                    <a:pt x="372" y="30"/>
                  </a:lnTo>
                  <a:lnTo>
                    <a:pt x="240" y="30"/>
                  </a:lnTo>
                  <a:lnTo>
                    <a:pt x="236" y="31"/>
                  </a:lnTo>
                  <a:lnTo>
                    <a:pt x="232" y="33"/>
                  </a:lnTo>
                  <a:lnTo>
                    <a:pt x="6" y="183"/>
                  </a:lnTo>
                  <a:lnTo>
                    <a:pt x="3" y="186"/>
                  </a:lnTo>
                  <a:lnTo>
                    <a:pt x="1" y="190"/>
                  </a:lnTo>
                  <a:lnTo>
                    <a:pt x="0" y="195"/>
                  </a:lnTo>
                  <a:lnTo>
                    <a:pt x="0" y="200"/>
                  </a:lnTo>
                  <a:lnTo>
                    <a:pt x="2" y="204"/>
                  </a:lnTo>
                  <a:lnTo>
                    <a:pt x="6" y="207"/>
                  </a:lnTo>
                  <a:lnTo>
                    <a:pt x="10" y="210"/>
                  </a:lnTo>
                  <a:lnTo>
                    <a:pt x="15" y="211"/>
                  </a:lnTo>
                  <a:lnTo>
                    <a:pt x="180" y="211"/>
                  </a:lnTo>
                  <a:lnTo>
                    <a:pt x="180" y="241"/>
                  </a:lnTo>
                  <a:lnTo>
                    <a:pt x="15" y="241"/>
                  </a:lnTo>
                  <a:lnTo>
                    <a:pt x="12" y="241"/>
                  </a:lnTo>
                  <a:lnTo>
                    <a:pt x="9" y="242"/>
                  </a:lnTo>
                  <a:lnTo>
                    <a:pt x="6" y="243"/>
                  </a:lnTo>
                  <a:lnTo>
                    <a:pt x="4" y="245"/>
                  </a:lnTo>
                  <a:lnTo>
                    <a:pt x="2" y="247"/>
                  </a:lnTo>
                  <a:lnTo>
                    <a:pt x="1" y="249"/>
                  </a:lnTo>
                  <a:lnTo>
                    <a:pt x="0" y="252"/>
                  </a:lnTo>
                  <a:lnTo>
                    <a:pt x="0" y="256"/>
                  </a:lnTo>
                  <a:lnTo>
                    <a:pt x="0" y="258"/>
                  </a:lnTo>
                  <a:lnTo>
                    <a:pt x="1" y="261"/>
                  </a:lnTo>
                  <a:lnTo>
                    <a:pt x="2" y="263"/>
                  </a:lnTo>
                  <a:lnTo>
                    <a:pt x="4" y="266"/>
                  </a:lnTo>
                  <a:lnTo>
                    <a:pt x="6" y="267"/>
                  </a:lnTo>
                  <a:lnTo>
                    <a:pt x="9" y="270"/>
                  </a:lnTo>
                  <a:lnTo>
                    <a:pt x="12" y="270"/>
                  </a:lnTo>
                  <a:lnTo>
                    <a:pt x="15" y="271"/>
                  </a:lnTo>
                  <a:lnTo>
                    <a:pt x="180" y="271"/>
                  </a:lnTo>
                  <a:lnTo>
                    <a:pt x="180" y="301"/>
                  </a:lnTo>
                  <a:lnTo>
                    <a:pt x="15" y="301"/>
                  </a:lnTo>
                  <a:lnTo>
                    <a:pt x="12" y="301"/>
                  </a:lnTo>
                  <a:lnTo>
                    <a:pt x="9" y="302"/>
                  </a:lnTo>
                  <a:lnTo>
                    <a:pt x="6" y="303"/>
                  </a:lnTo>
                  <a:lnTo>
                    <a:pt x="4" y="305"/>
                  </a:lnTo>
                  <a:lnTo>
                    <a:pt x="2" y="307"/>
                  </a:lnTo>
                  <a:lnTo>
                    <a:pt x="1" y="309"/>
                  </a:lnTo>
                  <a:lnTo>
                    <a:pt x="0" y="312"/>
                  </a:lnTo>
                  <a:lnTo>
                    <a:pt x="0" y="316"/>
                  </a:lnTo>
                  <a:lnTo>
                    <a:pt x="0" y="319"/>
                  </a:lnTo>
                  <a:lnTo>
                    <a:pt x="1" y="321"/>
                  </a:lnTo>
                  <a:lnTo>
                    <a:pt x="2" y="324"/>
                  </a:lnTo>
                  <a:lnTo>
                    <a:pt x="4" y="326"/>
                  </a:lnTo>
                  <a:lnTo>
                    <a:pt x="6" y="327"/>
                  </a:lnTo>
                  <a:lnTo>
                    <a:pt x="9" y="330"/>
                  </a:lnTo>
                  <a:lnTo>
                    <a:pt x="12" y="331"/>
                  </a:lnTo>
                  <a:lnTo>
                    <a:pt x="15" y="331"/>
                  </a:lnTo>
                  <a:lnTo>
                    <a:pt x="180" y="331"/>
                  </a:lnTo>
                  <a:lnTo>
                    <a:pt x="180" y="361"/>
                  </a:lnTo>
                  <a:lnTo>
                    <a:pt x="15" y="361"/>
                  </a:lnTo>
                  <a:lnTo>
                    <a:pt x="12" y="361"/>
                  </a:lnTo>
                  <a:lnTo>
                    <a:pt x="9" y="362"/>
                  </a:lnTo>
                  <a:lnTo>
                    <a:pt x="6" y="363"/>
                  </a:lnTo>
                  <a:lnTo>
                    <a:pt x="4" y="365"/>
                  </a:lnTo>
                  <a:lnTo>
                    <a:pt x="2" y="367"/>
                  </a:lnTo>
                  <a:lnTo>
                    <a:pt x="1" y="369"/>
                  </a:lnTo>
                  <a:lnTo>
                    <a:pt x="0" y="372"/>
                  </a:lnTo>
                  <a:lnTo>
                    <a:pt x="0" y="376"/>
                  </a:lnTo>
                  <a:lnTo>
                    <a:pt x="0" y="379"/>
                  </a:lnTo>
                  <a:lnTo>
                    <a:pt x="1" y="381"/>
                  </a:lnTo>
                  <a:lnTo>
                    <a:pt x="2" y="384"/>
                  </a:lnTo>
                  <a:lnTo>
                    <a:pt x="4" y="386"/>
                  </a:lnTo>
                  <a:lnTo>
                    <a:pt x="6" y="388"/>
                  </a:lnTo>
                  <a:lnTo>
                    <a:pt x="9" y="390"/>
                  </a:lnTo>
                  <a:lnTo>
                    <a:pt x="12" y="391"/>
                  </a:lnTo>
                  <a:lnTo>
                    <a:pt x="15" y="391"/>
                  </a:lnTo>
                  <a:lnTo>
                    <a:pt x="180" y="391"/>
                  </a:lnTo>
                  <a:lnTo>
                    <a:pt x="180" y="421"/>
                  </a:lnTo>
                  <a:lnTo>
                    <a:pt x="15" y="421"/>
                  </a:lnTo>
                  <a:lnTo>
                    <a:pt x="12" y="421"/>
                  </a:lnTo>
                  <a:lnTo>
                    <a:pt x="9" y="422"/>
                  </a:lnTo>
                  <a:lnTo>
                    <a:pt x="6" y="423"/>
                  </a:lnTo>
                  <a:lnTo>
                    <a:pt x="4" y="425"/>
                  </a:lnTo>
                  <a:lnTo>
                    <a:pt x="2" y="427"/>
                  </a:lnTo>
                  <a:lnTo>
                    <a:pt x="1" y="430"/>
                  </a:lnTo>
                  <a:lnTo>
                    <a:pt x="0" y="432"/>
                  </a:lnTo>
                  <a:lnTo>
                    <a:pt x="0" y="436"/>
                  </a:lnTo>
                  <a:lnTo>
                    <a:pt x="0" y="439"/>
                  </a:lnTo>
                  <a:lnTo>
                    <a:pt x="1" y="442"/>
                  </a:lnTo>
                  <a:lnTo>
                    <a:pt x="2" y="444"/>
                  </a:lnTo>
                  <a:lnTo>
                    <a:pt x="4" y="446"/>
                  </a:lnTo>
                  <a:lnTo>
                    <a:pt x="6" y="448"/>
                  </a:lnTo>
                  <a:lnTo>
                    <a:pt x="9" y="450"/>
                  </a:lnTo>
                  <a:lnTo>
                    <a:pt x="12" y="451"/>
                  </a:lnTo>
                  <a:lnTo>
                    <a:pt x="15" y="451"/>
                  </a:lnTo>
                  <a:lnTo>
                    <a:pt x="180" y="451"/>
                  </a:lnTo>
                  <a:lnTo>
                    <a:pt x="180" y="466"/>
                  </a:lnTo>
                  <a:lnTo>
                    <a:pt x="181" y="469"/>
                  </a:lnTo>
                  <a:lnTo>
                    <a:pt x="181" y="472"/>
                  </a:lnTo>
                  <a:lnTo>
                    <a:pt x="183" y="474"/>
                  </a:lnTo>
                  <a:lnTo>
                    <a:pt x="184" y="476"/>
                  </a:lnTo>
                  <a:lnTo>
                    <a:pt x="187" y="478"/>
                  </a:lnTo>
                  <a:lnTo>
                    <a:pt x="190" y="480"/>
                  </a:lnTo>
                  <a:lnTo>
                    <a:pt x="193" y="481"/>
                  </a:lnTo>
                  <a:lnTo>
                    <a:pt x="195" y="481"/>
                  </a:lnTo>
                  <a:lnTo>
                    <a:pt x="466" y="481"/>
                  </a:lnTo>
                  <a:lnTo>
                    <a:pt x="469" y="481"/>
                  </a:lnTo>
                  <a:lnTo>
                    <a:pt x="471" y="480"/>
                  </a:lnTo>
                  <a:lnTo>
                    <a:pt x="475" y="478"/>
                  </a:lnTo>
                  <a:lnTo>
                    <a:pt x="477" y="476"/>
                  </a:lnTo>
                  <a:lnTo>
                    <a:pt x="479" y="474"/>
                  </a:lnTo>
                  <a:lnTo>
                    <a:pt x="480" y="472"/>
                  </a:lnTo>
                  <a:lnTo>
                    <a:pt x="481" y="469"/>
                  </a:lnTo>
                  <a:lnTo>
                    <a:pt x="481" y="466"/>
                  </a:lnTo>
                  <a:lnTo>
                    <a:pt x="481" y="451"/>
                  </a:lnTo>
                  <a:lnTo>
                    <a:pt x="661" y="451"/>
                  </a:lnTo>
                  <a:lnTo>
                    <a:pt x="666" y="450"/>
                  </a:lnTo>
                  <a:lnTo>
                    <a:pt x="670" y="448"/>
                  </a:lnTo>
                  <a:lnTo>
                    <a:pt x="896" y="297"/>
                  </a:lnTo>
                  <a:lnTo>
                    <a:pt x="898" y="296"/>
                  </a:lnTo>
                  <a:lnTo>
                    <a:pt x="900" y="293"/>
                  </a:lnTo>
                  <a:lnTo>
                    <a:pt x="901" y="291"/>
                  </a:lnTo>
                  <a:lnTo>
                    <a:pt x="902" y="288"/>
                  </a:lnTo>
                  <a:lnTo>
                    <a:pt x="902" y="286"/>
                  </a:lnTo>
                  <a:lnTo>
                    <a:pt x="902" y="282"/>
                  </a:lnTo>
                  <a:lnTo>
                    <a:pt x="901" y="279"/>
                  </a:lnTo>
                  <a:lnTo>
                    <a:pt x="900" y="277"/>
                  </a:lnTo>
                  <a:lnTo>
                    <a:pt x="898" y="275"/>
                  </a:lnTo>
                  <a:lnTo>
                    <a:pt x="896" y="273"/>
                  </a:lnTo>
                  <a:lnTo>
                    <a:pt x="892" y="272"/>
                  </a:lnTo>
                  <a:lnTo>
                    <a:pt x="890" y="271"/>
                  </a:lnTo>
                  <a:lnTo>
                    <a:pt x="887" y="271"/>
                  </a:lnTo>
                  <a:lnTo>
                    <a:pt x="884" y="271"/>
                  </a:lnTo>
                  <a:lnTo>
                    <a:pt x="882" y="272"/>
                  </a:lnTo>
                  <a:lnTo>
                    <a:pt x="878" y="273"/>
                  </a:lnTo>
                  <a:lnTo>
                    <a:pt x="657" y="421"/>
                  </a:lnTo>
                  <a:lnTo>
                    <a:pt x="481" y="421"/>
                  </a:lnTo>
                  <a:lnTo>
                    <a:pt x="481" y="376"/>
                  </a:lnTo>
                  <a:lnTo>
                    <a:pt x="661" y="376"/>
                  </a:lnTo>
                  <a:lnTo>
                    <a:pt x="666" y="375"/>
                  </a:lnTo>
                  <a:lnTo>
                    <a:pt x="670" y="373"/>
                  </a:lnTo>
                  <a:lnTo>
                    <a:pt x="896" y="222"/>
                  </a:lnTo>
                  <a:lnTo>
                    <a:pt x="898" y="220"/>
                  </a:lnTo>
                  <a:lnTo>
                    <a:pt x="900" y="218"/>
                  </a:lnTo>
                  <a:lnTo>
                    <a:pt x="901" y="216"/>
                  </a:lnTo>
                  <a:lnTo>
                    <a:pt x="902" y="213"/>
                  </a:lnTo>
                  <a:lnTo>
                    <a:pt x="902" y="211"/>
                  </a:lnTo>
                  <a:lnTo>
                    <a:pt x="902" y="207"/>
                  </a:lnTo>
                  <a:lnTo>
                    <a:pt x="901" y="204"/>
                  </a:lnTo>
                  <a:lnTo>
                    <a:pt x="900" y="202"/>
                  </a:lnTo>
                  <a:lnTo>
                    <a:pt x="898" y="200"/>
                  </a:lnTo>
                  <a:lnTo>
                    <a:pt x="896" y="198"/>
                  </a:lnTo>
                  <a:lnTo>
                    <a:pt x="892" y="197"/>
                  </a:lnTo>
                  <a:lnTo>
                    <a:pt x="890" y="196"/>
                  </a:lnTo>
                  <a:lnTo>
                    <a:pt x="887" y="196"/>
                  </a:lnTo>
                  <a:lnTo>
                    <a:pt x="884" y="196"/>
                  </a:lnTo>
                  <a:lnTo>
                    <a:pt x="882" y="197"/>
                  </a:lnTo>
                  <a:lnTo>
                    <a:pt x="878" y="198"/>
                  </a:lnTo>
                  <a:lnTo>
                    <a:pt x="657" y="346"/>
                  </a:lnTo>
                  <a:lnTo>
                    <a:pt x="481" y="346"/>
                  </a:lnTo>
                  <a:lnTo>
                    <a:pt x="481" y="286"/>
                  </a:lnTo>
                  <a:lnTo>
                    <a:pt x="661" y="286"/>
                  </a:lnTo>
                  <a:close/>
                </a:path>
              </a:pathLst>
            </a:custGeom>
            <a:grpFill/>
            <a:ln w="9525">
              <a:solidFill>
                <a:srgbClr val="2A9B18"/>
              </a:solidFill>
              <a:round/>
              <a:headEnd/>
              <a:tailEnd/>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Calibri Light"/>
                <a:cs typeface="+mn-cs"/>
              </a:endParaRPr>
            </a:p>
          </p:txBody>
        </p:sp>
        <p:sp>
          <p:nvSpPr>
            <p:cNvPr id="117" name="Freeform 174">
              <a:extLst>
                <a:ext uri="{FF2B5EF4-FFF2-40B4-BE49-F238E27FC236}">
                  <a16:creationId xmlns:a16="http://schemas.microsoft.com/office/drawing/2014/main" id="{057D4761-987F-4DB5-A8F9-18C100C61CEB}"/>
                </a:ext>
              </a:extLst>
            </p:cNvPr>
            <p:cNvSpPr>
              <a:spLocks/>
            </p:cNvSpPr>
            <p:nvPr/>
          </p:nvSpPr>
          <p:spPr bwMode="auto">
            <a:xfrm>
              <a:off x="11687175" y="909638"/>
              <a:ext cx="38100" cy="85725"/>
            </a:xfrm>
            <a:custGeom>
              <a:avLst/>
              <a:gdLst>
                <a:gd name="T0" fmla="*/ 72 w 120"/>
                <a:gd name="T1" fmla="*/ 63 h 271"/>
                <a:gd name="T2" fmla="*/ 85 w 120"/>
                <a:gd name="T3" fmla="*/ 74 h 271"/>
                <a:gd name="T4" fmla="*/ 90 w 120"/>
                <a:gd name="T5" fmla="*/ 91 h 271"/>
                <a:gd name="T6" fmla="*/ 92 w 120"/>
                <a:gd name="T7" fmla="*/ 98 h 271"/>
                <a:gd name="T8" fmla="*/ 99 w 120"/>
                <a:gd name="T9" fmla="*/ 105 h 271"/>
                <a:gd name="T10" fmla="*/ 108 w 120"/>
                <a:gd name="T11" fmla="*/ 105 h 271"/>
                <a:gd name="T12" fmla="*/ 116 w 120"/>
                <a:gd name="T13" fmla="*/ 101 h 271"/>
                <a:gd name="T14" fmla="*/ 120 w 120"/>
                <a:gd name="T15" fmla="*/ 93 h 271"/>
                <a:gd name="T16" fmla="*/ 117 w 120"/>
                <a:gd name="T17" fmla="*/ 70 h 271"/>
                <a:gd name="T18" fmla="*/ 101 w 120"/>
                <a:gd name="T19" fmla="*/ 46 h 271"/>
                <a:gd name="T20" fmla="*/ 75 w 120"/>
                <a:gd name="T21" fmla="*/ 32 h 271"/>
                <a:gd name="T22" fmla="*/ 74 w 120"/>
                <a:gd name="T23" fmla="*/ 9 h 271"/>
                <a:gd name="T24" fmla="*/ 68 w 120"/>
                <a:gd name="T25" fmla="*/ 3 h 271"/>
                <a:gd name="T26" fmla="*/ 60 w 120"/>
                <a:gd name="T27" fmla="*/ 0 h 271"/>
                <a:gd name="T28" fmla="*/ 51 w 120"/>
                <a:gd name="T29" fmla="*/ 3 h 271"/>
                <a:gd name="T30" fmla="*/ 46 w 120"/>
                <a:gd name="T31" fmla="*/ 9 h 271"/>
                <a:gd name="T32" fmla="*/ 45 w 120"/>
                <a:gd name="T33" fmla="*/ 32 h 271"/>
                <a:gd name="T34" fmla="*/ 19 w 120"/>
                <a:gd name="T35" fmla="*/ 46 h 271"/>
                <a:gd name="T36" fmla="*/ 3 w 120"/>
                <a:gd name="T37" fmla="*/ 70 h 271"/>
                <a:gd name="T38" fmla="*/ 0 w 120"/>
                <a:gd name="T39" fmla="*/ 96 h 271"/>
                <a:gd name="T40" fmla="*/ 4 w 120"/>
                <a:gd name="T41" fmla="*/ 113 h 271"/>
                <a:gd name="T42" fmla="*/ 13 w 120"/>
                <a:gd name="T43" fmla="*/ 128 h 271"/>
                <a:gd name="T44" fmla="*/ 26 w 120"/>
                <a:gd name="T45" fmla="*/ 140 h 271"/>
                <a:gd name="T46" fmla="*/ 42 w 120"/>
                <a:gd name="T47" fmla="*/ 147 h 271"/>
                <a:gd name="T48" fmla="*/ 60 w 120"/>
                <a:gd name="T49" fmla="*/ 151 h 271"/>
                <a:gd name="T50" fmla="*/ 76 w 120"/>
                <a:gd name="T51" fmla="*/ 156 h 271"/>
                <a:gd name="T52" fmla="*/ 88 w 120"/>
                <a:gd name="T53" fmla="*/ 169 h 271"/>
                <a:gd name="T54" fmla="*/ 89 w 120"/>
                <a:gd name="T55" fmla="*/ 186 h 271"/>
                <a:gd name="T56" fmla="*/ 80 w 120"/>
                <a:gd name="T57" fmla="*/ 202 h 271"/>
                <a:gd name="T58" fmla="*/ 65 w 120"/>
                <a:gd name="T59" fmla="*/ 210 h 271"/>
                <a:gd name="T60" fmla="*/ 60 w 120"/>
                <a:gd name="T61" fmla="*/ 211 h 271"/>
                <a:gd name="T62" fmla="*/ 48 w 120"/>
                <a:gd name="T63" fmla="*/ 208 h 271"/>
                <a:gd name="T64" fmla="*/ 34 w 120"/>
                <a:gd name="T65" fmla="*/ 198 h 271"/>
                <a:gd name="T66" fmla="*/ 30 w 120"/>
                <a:gd name="T67" fmla="*/ 181 h 271"/>
                <a:gd name="T68" fmla="*/ 27 w 120"/>
                <a:gd name="T69" fmla="*/ 172 h 271"/>
                <a:gd name="T70" fmla="*/ 20 w 120"/>
                <a:gd name="T71" fmla="*/ 167 h 271"/>
                <a:gd name="T72" fmla="*/ 12 w 120"/>
                <a:gd name="T73" fmla="*/ 166 h 271"/>
                <a:gd name="T74" fmla="*/ 4 w 120"/>
                <a:gd name="T75" fmla="*/ 170 h 271"/>
                <a:gd name="T76" fmla="*/ 0 w 120"/>
                <a:gd name="T77" fmla="*/ 177 h 271"/>
                <a:gd name="T78" fmla="*/ 3 w 120"/>
                <a:gd name="T79" fmla="*/ 200 h 271"/>
                <a:gd name="T80" fmla="*/ 19 w 120"/>
                <a:gd name="T81" fmla="*/ 225 h 271"/>
                <a:gd name="T82" fmla="*/ 45 w 120"/>
                <a:gd name="T83" fmla="*/ 238 h 271"/>
                <a:gd name="T84" fmla="*/ 46 w 120"/>
                <a:gd name="T85" fmla="*/ 261 h 271"/>
                <a:gd name="T86" fmla="*/ 51 w 120"/>
                <a:gd name="T87" fmla="*/ 268 h 271"/>
                <a:gd name="T88" fmla="*/ 60 w 120"/>
                <a:gd name="T89" fmla="*/ 271 h 271"/>
                <a:gd name="T90" fmla="*/ 68 w 120"/>
                <a:gd name="T91" fmla="*/ 268 h 271"/>
                <a:gd name="T92" fmla="*/ 74 w 120"/>
                <a:gd name="T93" fmla="*/ 261 h 271"/>
                <a:gd name="T94" fmla="*/ 75 w 120"/>
                <a:gd name="T95" fmla="*/ 238 h 271"/>
                <a:gd name="T96" fmla="*/ 101 w 120"/>
                <a:gd name="T97" fmla="*/ 225 h 271"/>
                <a:gd name="T98" fmla="*/ 117 w 120"/>
                <a:gd name="T99" fmla="*/ 200 h 271"/>
                <a:gd name="T100" fmla="*/ 120 w 120"/>
                <a:gd name="T101" fmla="*/ 174 h 271"/>
                <a:gd name="T102" fmla="*/ 115 w 120"/>
                <a:gd name="T103" fmla="*/ 157 h 271"/>
                <a:gd name="T104" fmla="*/ 106 w 120"/>
                <a:gd name="T105" fmla="*/ 142 h 271"/>
                <a:gd name="T106" fmla="*/ 93 w 120"/>
                <a:gd name="T107" fmla="*/ 130 h 271"/>
                <a:gd name="T108" fmla="*/ 77 w 120"/>
                <a:gd name="T109" fmla="*/ 123 h 271"/>
                <a:gd name="T110" fmla="*/ 60 w 120"/>
                <a:gd name="T111" fmla="*/ 121 h 271"/>
                <a:gd name="T112" fmla="*/ 43 w 120"/>
                <a:gd name="T113" fmla="*/ 115 h 271"/>
                <a:gd name="T114" fmla="*/ 32 w 120"/>
                <a:gd name="T115" fmla="*/ 102 h 271"/>
                <a:gd name="T116" fmla="*/ 30 w 120"/>
                <a:gd name="T117" fmla="*/ 84 h 271"/>
                <a:gd name="T118" fmla="*/ 39 w 120"/>
                <a:gd name="T119" fmla="*/ 69 h 271"/>
                <a:gd name="T120" fmla="*/ 54 w 120"/>
                <a:gd name="T121" fmla="*/ 61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20" h="271">
                  <a:moveTo>
                    <a:pt x="60" y="61"/>
                  </a:moveTo>
                  <a:lnTo>
                    <a:pt x="65" y="61"/>
                  </a:lnTo>
                  <a:lnTo>
                    <a:pt x="72" y="63"/>
                  </a:lnTo>
                  <a:lnTo>
                    <a:pt x="76" y="65"/>
                  </a:lnTo>
                  <a:lnTo>
                    <a:pt x="80" y="69"/>
                  </a:lnTo>
                  <a:lnTo>
                    <a:pt x="85" y="74"/>
                  </a:lnTo>
                  <a:lnTo>
                    <a:pt x="88" y="79"/>
                  </a:lnTo>
                  <a:lnTo>
                    <a:pt x="89" y="84"/>
                  </a:lnTo>
                  <a:lnTo>
                    <a:pt x="90" y="91"/>
                  </a:lnTo>
                  <a:lnTo>
                    <a:pt x="90" y="93"/>
                  </a:lnTo>
                  <a:lnTo>
                    <a:pt x="91" y="96"/>
                  </a:lnTo>
                  <a:lnTo>
                    <a:pt x="92" y="98"/>
                  </a:lnTo>
                  <a:lnTo>
                    <a:pt x="94" y="101"/>
                  </a:lnTo>
                  <a:lnTo>
                    <a:pt x="96" y="102"/>
                  </a:lnTo>
                  <a:lnTo>
                    <a:pt x="99" y="105"/>
                  </a:lnTo>
                  <a:lnTo>
                    <a:pt x="102" y="105"/>
                  </a:lnTo>
                  <a:lnTo>
                    <a:pt x="105" y="106"/>
                  </a:lnTo>
                  <a:lnTo>
                    <a:pt x="108" y="105"/>
                  </a:lnTo>
                  <a:lnTo>
                    <a:pt x="110" y="105"/>
                  </a:lnTo>
                  <a:lnTo>
                    <a:pt x="114" y="102"/>
                  </a:lnTo>
                  <a:lnTo>
                    <a:pt x="116" y="101"/>
                  </a:lnTo>
                  <a:lnTo>
                    <a:pt x="117" y="98"/>
                  </a:lnTo>
                  <a:lnTo>
                    <a:pt x="119" y="96"/>
                  </a:lnTo>
                  <a:lnTo>
                    <a:pt x="120" y="93"/>
                  </a:lnTo>
                  <a:lnTo>
                    <a:pt x="120" y="91"/>
                  </a:lnTo>
                  <a:lnTo>
                    <a:pt x="119" y="80"/>
                  </a:lnTo>
                  <a:lnTo>
                    <a:pt x="117" y="70"/>
                  </a:lnTo>
                  <a:lnTo>
                    <a:pt x="113" y="62"/>
                  </a:lnTo>
                  <a:lnTo>
                    <a:pt x="107" y="53"/>
                  </a:lnTo>
                  <a:lnTo>
                    <a:pt x="101" y="46"/>
                  </a:lnTo>
                  <a:lnTo>
                    <a:pt x="92" y="40"/>
                  </a:lnTo>
                  <a:lnTo>
                    <a:pt x="84" y="36"/>
                  </a:lnTo>
                  <a:lnTo>
                    <a:pt x="75" y="32"/>
                  </a:lnTo>
                  <a:lnTo>
                    <a:pt x="75" y="15"/>
                  </a:lnTo>
                  <a:lnTo>
                    <a:pt x="74" y="12"/>
                  </a:lnTo>
                  <a:lnTo>
                    <a:pt x="74" y="9"/>
                  </a:lnTo>
                  <a:lnTo>
                    <a:pt x="72" y="7"/>
                  </a:lnTo>
                  <a:lnTo>
                    <a:pt x="71" y="5"/>
                  </a:lnTo>
                  <a:lnTo>
                    <a:pt x="68" y="3"/>
                  </a:lnTo>
                  <a:lnTo>
                    <a:pt x="65" y="2"/>
                  </a:lnTo>
                  <a:lnTo>
                    <a:pt x="62" y="1"/>
                  </a:lnTo>
                  <a:lnTo>
                    <a:pt x="60" y="0"/>
                  </a:lnTo>
                  <a:lnTo>
                    <a:pt x="57" y="1"/>
                  </a:lnTo>
                  <a:lnTo>
                    <a:pt x="54" y="1"/>
                  </a:lnTo>
                  <a:lnTo>
                    <a:pt x="51" y="3"/>
                  </a:lnTo>
                  <a:lnTo>
                    <a:pt x="49" y="5"/>
                  </a:lnTo>
                  <a:lnTo>
                    <a:pt x="47" y="7"/>
                  </a:lnTo>
                  <a:lnTo>
                    <a:pt x="46" y="9"/>
                  </a:lnTo>
                  <a:lnTo>
                    <a:pt x="45" y="12"/>
                  </a:lnTo>
                  <a:lnTo>
                    <a:pt x="45" y="15"/>
                  </a:lnTo>
                  <a:lnTo>
                    <a:pt x="45" y="32"/>
                  </a:lnTo>
                  <a:lnTo>
                    <a:pt x="35" y="35"/>
                  </a:lnTo>
                  <a:lnTo>
                    <a:pt x="27" y="40"/>
                  </a:lnTo>
                  <a:lnTo>
                    <a:pt x="19" y="46"/>
                  </a:lnTo>
                  <a:lnTo>
                    <a:pt x="13" y="53"/>
                  </a:lnTo>
                  <a:lnTo>
                    <a:pt x="6" y="62"/>
                  </a:lnTo>
                  <a:lnTo>
                    <a:pt x="3" y="70"/>
                  </a:lnTo>
                  <a:lnTo>
                    <a:pt x="0" y="80"/>
                  </a:lnTo>
                  <a:lnTo>
                    <a:pt x="0" y="91"/>
                  </a:lnTo>
                  <a:lnTo>
                    <a:pt x="0" y="96"/>
                  </a:lnTo>
                  <a:lnTo>
                    <a:pt x="1" y="102"/>
                  </a:lnTo>
                  <a:lnTo>
                    <a:pt x="2" y="108"/>
                  </a:lnTo>
                  <a:lnTo>
                    <a:pt x="4" y="113"/>
                  </a:lnTo>
                  <a:lnTo>
                    <a:pt x="6" y="119"/>
                  </a:lnTo>
                  <a:lnTo>
                    <a:pt x="10" y="124"/>
                  </a:lnTo>
                  <a:lnTo>
                    <a:pt x="13" y="128"/>
                  </a:lnTo>
                  <a:lnTo>
                    <a:pt x="17" y="132"/>
                  </a:lnTo>
                  <a:lnTo>
                    <a:pt x="21" y="137"/>
                  </a:lnTo>
                  <a:lnTo>
                    <a:pt x="26" y="140"/>
                  </a:lnTo>
                  <a:lnTo>
                    <a:pt x="31" y="143"/>
                  </a:lnTo>
                  <a:lnTo>
                    <a:pt x="36" y="145"/>
                  </a:lnTo>
                  <a:lnTo>
                    <a:pt x="42" y="147"/>
                  </a:lnTo>
                  <a:lnTo>
                    <a:pt x="47" y="150"/>
                  </a:lnTo>
                  <a:lnTo>
                    <a:pt x="54" y="151"/>
                  </a:lnTo>
                  <a:lnTo>
                    <a:pt x="60" y="151"/>
                  </a:lnTo>
                  <a:lnTo>
                    <a:pt x="65" y="151"/>
                  </a:lnTo>
                  <a:lnTo>
                    <a:pt x="72" y="153"/>
                  </a:lnTo>
                  <a:lnTo>
                    <a:pt x="76" y="156"/>
                  </a:lnTo>
                  <a:lnTo>
                    <a:pt x="80" y="159"/>
                  </a:lnTo>
                  <a:lnTo>
                    <a:pt x="85" y="163"/>
                  </a:lnTo>
                  <a:lnTo>
                    <a:pt x="88" y="169"/>
                  </a:lnTo>
                  <a:lnTo>
                    <a:pt x="89" y="174"/>
                  </a:lnTo>
                  <a:lnTo>
                    <a:pt x="90" y="181"/>
                  </a:lnTo>
                  <a:lnTo>
                    <a:pt x="89" y="186"/>
                  </a:lnTo>
                  <a:lnTo>
                    <a:pt x="88" y="192"/>
                  </a:lnTo>
                  <a:lnTo>
                    <a:pt x="85" y="198"/>
                  </a:lnTo>
                  <a:lnTo>
                    <a:pt x="80" y="202"/>
                  </a:lnTo>
                  <a:lnTo>
                    <a:pt x="76" y="205"/>
                  </a:lnTo>
                  <a:lnTo>
                    <a:pt x="72" y="208"/>
                  </a:lnTo>
                  <a:lnTo>
                    <a:pt x="65" y="210"/>
                  </a:lnTo>
                  <a:lnTo>
                    <a:pt x="60" y="211"/>
                  </a:lnTo>
                  <a:lnTo>
                    <a:pt x="60" y="211"/>
                  </a:lnTo>
                  <a:lnTo>
                    <a:pt x="60" y="211"/>
                  </a:lnTo>
                  <a:lnTo>
                    <a:pt x="60" y="211"/>
                  </a:lnTo>
                  <a:lnTo>
                    <a:pt x="54" y="210"/>
                  </a:lnTo>
                  <a:lnTo>
                    <a:pt x="48" y="208"/>
                  </a:lnTo>
                  <a:lnTo>
                    <a:pt x="43" y="205"/>
                  </a:lnTo>
                  <a:lnTo>
                    <a:pt x="39" y="202"/>
                  </a:lnTo>
                  <a:lnTo>
                    <a:pt x="34" y="198"/>
                  </a:lnTo>
                  <a:lnTo>
                    <a:pt x="32" y="192"/>
                  </a:lnTo>
                  <a:lnTo>
                    <a:pt x="30" y="187"/>
                  </a:lnTo>
                  <a:lnTo>
                    <a:pt x="30" y="181"/>
                  </a:lnTo>
                  <a:lnTo>
                    <a:pt x="29" y="177"/>
                  </a:lnTo>
                  <a:lnTo>
                    <a:pt x="28" y="174"/>
                  </a:lnTo>
                  <a:lnTo>
                    <a:pt x="27" y="172"/>
                  </a:lnTo>
                  <a:lnTo>
                    <a:pt x="25" y="170"/>
                  </a:lnTo>
                  <a:lnTo>
                    <a:pt x="23" y="168"/>
                  </a:lnTo>
                  <a:lnTo>
                    <a:pt x="20" y="167"/>
                  </a:lnTo>
                  <a:lnTo>
                    <a:pt x="17" y="166"/>
                  </a:lnTo>
                  <a:lnTo>
                    <a:pt x="15" y="166"/>
                  </a:lnTo>
                  <a:lnTo>
                    <a:pt x="12" y="166"/>
                  </a:lnTo>
                  <a:lnTo>
                    <a:pt x="9" y="167"/>
                  </a:lnTo>
                  <a:lnTo>
                    <a:pt x="6" y="168"/>
                  </a:lnTo>
                  <a:lnTo>
                    <a:pt x="4" y="170"/>
                  </a:lnTo>
                  <a:lnTo>
                    <a:pt x="2" y="172"/>
                  </a:lnTo>
                  <a:lnTo>
                    <a:pt x="1" y="174"/>
                  </a:lnTo>
                  <a:lnTo>
                    <a:pt x="0" y="177"/>
                  </a:lnTo>
                  <a:lnTo>
                    <a:pt x="0" y="181"/>
                  </a:lnTo>
                  <a:lnTo>
                    <a:pt x="0" y="190"/>
                  </a:lnTo>
                  <a:lnTo>
                    <a:pt x="3" y="200"/>
                  </a:lnTo>
                  <a:lnTo>
                    <a:pt x="6" y="210"/>
                  </a:lnTo>
                  <a:lnTo>
                    <a:pt x="13" y="217"/>
                  </a:lnTo>
                  <a:lnTo>
                    <a:pt x="19" y="225"/>
                  </a:lnTo>
                  <a:lnTo>
                    <a:pt x="27" y="231"/>
                  </a:lnTo>
                  <a:lnTo>
                    <a:pt x="35" y="235"/>
                  </a:lnTo>
                  <a:lnTo>
                    <a:pt x="45" y="238"/>
                  </a:lnTo>
                  <a:lnTo>
                    <a:pt x="45" y="256"/>
                  </a:lnTo>
                  <a:lnTo>
                    <a:pt x="45" y="259"/>
                  </a:lnTo>
                  <a:lnTo>
                    <a:pt x="46" y="261"/>
                  </a:lnTo>
                  <a:lnTo>
                    <a:pt x="47" y="264"/>
                  </a:lnTo>
                  <a:lnTo>
                    <a:pt x="49" y="266"/>
                  </a:lnTo>
                  <a:lnTo>
                    <a:pt x="51" y="268"/>
                  </a:lnTo>
                  <a:lnTo>
                    <a:pt x="54" y="270"/>
                  </a:lnTo>
                  <a:lnTo>
                    <a:pt x="57" y="271"/>
                  </a:lnTo>
                  <a:lnTo>
                    <a:pt x="60" y="271"/>
                  </a:lnTo>
                  <a:lnTo>
                    <a:pt x="62" y="271"/>
                  </a:lnTo>
                  <a:lnTo>
                    <a:pt x="65" y="270"/>
                  </a:lnTo>
                  <a:lnTo>
                    <a:pt x="68" y="268"/>
                  </a:lnTo>
                  <a:lnTo>
                    <a:pt x="71" y="266"/>
                  </a:lnTo>
                  <a:lnTo>
                    <a:pt x="72" y="264"/>
                  </a:lnTo>
                  <a:lnTo>
                    <a:pt x="74" y="261"/>
                  </a:lnTo>
                  <a:lnTo>
                    <a:pt x="74" y="259"/>
                  </a:lnTo>
                  <a:lnTo>
                    <a:pt x="75" y="256"/>
                  </a:lnTo>
                  <a:lnTo>
                    <a:pt x="75" y="238"/>
                  </a:lnTo>
                  <a:lnTo>
                    <a:pt x="84" y="235"/>
                  </a:lnTo>
                  <a:lnTo>
                    <a:pt x="92" y="231"/>
                  </a:lnTo>
                  <a:lnTo>
                    <a:pt x="101" y="225"/>
                  </a:lnTo>
                  <a:lnTo>
                    <a:pt x="107" y="217"/>
                  </a:lnTo>
                  <a:lnTo>
                    <a:pt x="113" y="210"/>
                  </a:lnTo>
                  <a:lnTo>
                    <a:pt x="117" y="200"/>
                  </a:lnTo>
                  <a:lnTo>
                    <a:pt x="119" y="190"/>
                  </a:lnTo>
                  <a:lnTo>
                    <a:pt x="120" y="181"/>
                  </a:lnTo>
                  <a:lnTo>
                    <a:pt x="120" y="174"/>
                  </a:lnTo>
                  <a:lnTo>
                    <a:pt x="119" y="169"/>
                  </a:lnTo>
                  <a:lnTo>
                    <a:pt x="117" y="162"/>
                  </a:lnTo>
                  <a:lnTo>
                    <a:pt x="115" y="157"/>
                  </a:lnTo>
                  <a:lnTo>
                    <a:pt x="113" y="152"/>
                  </a:lnTo>
                  <a:lnTo>
                    <a:pt x="109" y="146"/>
                  </a:lnTo>
                  <a:lnTo>
                    <a:pt x="106" y="142"/>
                  </a:lnTo>
                  <a:lnTo>
                    <a:pt x="102" y="138"/>
                  </a:lnTo>
                  <a:lnTo>
                    <a:pt x="98" y="135"/>
                  </a:lnTo>
                  <a:lnTo>
                    <a:pt x="93" y="130"/>
                  </a:lnTo>
                  <a:lnTo>
                    <a:pt x="88" y="128"/>
                  </a:lnTo>
                  <a:lnTo>
                    <a:pt x="83" y="125"/>
                  </a:lnTo>
                  <a:lnTo>
                    <a:pt x="77" y="123"/>
                  </a:lnTo>
                  <a:lnTo>
                    <a:pt x="72" y="122"/>
                  </a:lnTo>
                  <a:lnTo>
                    <a:pt x="65" y="121"/>
                  </a:lnTo>
                  <a:lnTo>
                    <a:pt x="60" y="121"/>
                  </a:lnTo>
                  <a:lnTo>
                    <a:pt x="54" y="120"/>
                  </a:lnTo>
                  <a:lnTo>
                    <a:pt x="48" y="117"/>
                  </a:lnTo>
                  <a:lnTo>
                    <a:pt x="43" y="115"/>
                  </a:lnTo>
                  <a:lnTo>
                    <a:pt x="39" y="111"/>
                  </a:lnTo>
                  <a:lnTo>
                    <a:pt x="34" y="107"/>
                  </a:lnTo>
                  <a:lnTo>
                    <a:pt x="32" y="102"/>
                  </a:lnTo>
                  <a:lnTo>
                    <a:pt x="30" y="96"/>
                  </a:lnTo>
                  <a:lnTo>
                    <a:pt x="30" y="91"/>
                  </a:lnTo>
                  <a:lnTo>
                    <a:pt x="30" y="84"/>
                  </a:lnTo>
                  <a:lnTo>
                    <a:pt x="32" y="79"/>
                  </a:lnTo>
                  <a:lnTo>
                    <a:pt x="34" y="74"/>
                  </a:lnTo>
                  <a:lnTo>
                    <a:pt x="39" y="69"/>
                  </a:lnTo>
                  <a:lnTo>
                    <a:pt x="43" y="65"/>
                  </a:lnTo>
                  <a:lnTo>
                    <a:pt x="48" y="63"/>
                  </a:lnTo>
                  <a:lnTo>
                    <a:pt x="54" y="61"/>
                  </a:lnTo>
                  <a:lnTo>
                    <a:pt x="60" y="61"/>
                  </a:lnTo>
                  <a:close/>
                </a:path>
              </a:pathLst>
            </a:custGeom>
            <a:grpFill/>
            <a:ln w="9525">
              <a:solidFill>
                <a:srgbClr val="2A9B18"/>
              </a:solidFill>
              <a:round/>
              <a:headEnd/>
              <a:tailEnd/>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Calibri Light"/>
                <a:cs typeface="+mn-cs"/>
              </a:endParaRPr>
            </a:p>
          </p:txBody>
        </p:sp>
      </p:grpSp>
      <p:grpSp>
        <p:nvGrpSpPr>
          <p:cNvPr id="118" name="Group 117">
            <a:extLst>
              <a:ext uri="{FF2B5EF4-FFF2-40B4-BE49-F238E27FC236}">
                <a16:creationId xmlns:a16="http://schemas.microsoft.com/office/drawing/2014/main" id="{F4E587A2-BF71-4F9A-AE5B-C79F7C2AAF97}"/>
              </a:ext>
            </a:extLst>
          </p:cNvPr>
          <p:cNvGrpSpPr/>
          <p:nvPr/>
        </p:nvGrpSpPr>
        <p:grpSpPr>
          <a:xfrm>
            <a:off x="7161995" y="4398781"/>
            <a:ext cx="568261" cy="303073"/>
            <a:chOff x="11601450" y="862013"/>
            <a:chExt cx="285750" cy="152400"/>
          </a:xfrm>
          <a:solidFill>
            <a:srgbClr val="6CDE9D">
              <a:lumMod val="75000"/>
            </a:srgbClr>
          </a:solidFill>
        </p:grpSpPr>
        <p:sp>
          <p:nvSpPr>
            <p:cNvPr id="119" name="Freeform 173">
              <a:extLst>
                <a:ext uri="{FF2B5EF4-FFF2-40B4-BE49-F238E27FC236}">
                  <a16:creationId xmlns:a16="http://schemas.microsoft.com/office/drawing/2014/main" id="{2996E2E3-11C0-45F4-B1D1-C1792089F274}"/>
                </a:ext>
              </a:extLst>
            </p:cNvPr>
            <p:cNvSpPr>
              <a:spLocks noEditPoints="1"/>
            </p:cNvSpPr>
            <p:nvPr/>
          </p:nvSpPr>
          <p:spPr bwMode="auto">
            <a:xfrm>
              <a:off x="11601450" y="862013"/>
              <a:ext cx="285750" cy="152400"/>
            </a:xfrm>
            <a:custGeom>
              <a:avLst/>
              <a:gdLst>
                <a:gd name="T0" fmla="*/ 425 w 902"/>
                <a:gd name="T1" fmla="*/ 30 h 481"/>
                <a:gd name="T2" fmla="*/ 453 w 902"/>
                <a:gd name="T3" fmla="*/ 158 h 481"/>
                <a:gd name="T4" fmla="*/ 64 w 902"/>
                <a:gd name="T5" fmla="*/ 180 h 481"/>
                <a:gd name="T6" fmla="*/ 184 w 902"/>
                <a:gd name="T7" fmla="*/ 155 h 481"/>
                <a:gd name="T8" fmla="*/ 180 w 902"/>
                <a:gd name="T9" fmla="*/ 180 h 481"/>
                <a:gd name="T10" fmla="*/ 481 w 902"/>
                <a:gd name="T11" fmla="*/ 180 h 481"/>
                <a:gd name="T12" fmla="*/ 661 w 902"/>
                <a:gd name="T13" fmla="*/ 286 h 481"/>
                <a:gd name="T14" fmla="*/ 898 w 902"/>
                <a:gd name="T15" fmla="*/ 130 h 481"/>
                <a:gd name="T16" fmla="*/ 902 w 902"/>
                <a:gd name="T17" fmla="*/ 120 h 481"/>
                <a:gd name="T18" fmla="*/ 898 w 902"/>
                <a:gd name="T19" fmla="*/ 109 h 481"/>
                <a:gd name="T20" fmla="*/ 887 w 902"/>
                <a:gd name="T21" fmla="*/ 105 h 481"/>
                <a:gd name="T22" fmla="*/ 657 w 902"/>
                <a:gd name="T23" fmla="*/ 256 h 481"/>
                <a:gd name="T24" fmla="*/ 666 w 902"/>
                <a:gd name="T25" fmla="*/ 210 h 481"/>
                <a:gd name="T26" fmla="*/ 901 w 902"/>
                <a:gd name="T27" fmla="*/ 50 h 481"/>
                <a:gd name="T28" fmla="*/ 896 w 902"/>
                <a:gd name="T29" fmla="*/ 33 h 481"/>
                <a:gd name="T30" fmla="*/ 700 w 902"/>
                <a:gd name="T31" fmla="*/ 27 h 481"/>
                <a:gd name="T32" fmla="*/ 706 w 902"/>
                <a:gd name="T33" fmla="*/ 10 h 481"/>
                <a:gd name="T34" fmla="*/ 692 w 902"/>
                <a:gd name="T35" fmla="*/ 0 h 481"/>
                <a:gd name="T36" fmla="*/ 372 w 902"/>
                <a:gd name="T37" fmla="*/ 30 h 481"/>
                <a:gd name="T38" fmla="*/ 6 w 902"/>
                <a:gd name="T39" fmla="*/ 183 h 481"/>
                <a:gd name="T40" fmla="*/ 0 w 902"/>
                <a:gd name="T41" fmla="*/ 200 h 481"/>
                <a:gd name="T42" fmla="*/ 15 w 902"/>
                <a:gd name="T43" fmla="*/ 211 h 481"/>
                <a:gd name="T44" fmla="*/ 12 w 902"/>
                <a:gd name="T45" fmla="*/ 241 h 481"/>
                <a:gd name="T46" fmla="*/ 2 w 902"/>
                <a:gd name="T47" fmla="*/ 247 h 481"/>
                <a:gd name="T48" fmla="*/ 0 w 902"/>
                <a:gd name="T49" fmla="*/ 258 h 481"/>
                <a:gd name="T50" fmla="*/ 6 w 902"/>
                <a:gd name="T51" fmla="*/ 267 h 481"/>
                <a:gd name="T52" fmla="*/ 180 w 902"/>
                <a:gd name="T53" fmla="*/ 271 h 481"/>
                <a:gd name="T54" fmla="*/ 9 w 902"/>
                <a:gd name="T55" fmla="*/ 302 h 481"/>
                <a:gd name="T56" fmla="*/ 1 w 902"/>
                <a:gd name="T57" fmla="*/ 309 h 481"/>
                <a:gd name="T58" fmla="*/ 1 w 902"/>
                <a:gd name="T59" fmla="*/ 321 h 481"/>
                <a:gd name="T60" fmla="*/ 9 w 902"/>
                <a:gd name="T61" fmla="*/ 330 h 481"/>
                <a:gd name="T62" fmla="*/ 180 w 902"/>
                <a:gd name="T63" fmla="*/ 361 h 481"/>
                <a:gd name="T64" fmla="*/ 6 w 902"/>
                <a:gd name="T65" fmla="*/ 363 h 481"/>
                <a:gd name="T66" fmla="*/ 0 w 902"/>
                <a:gd name="T67" fmla="*/ 372 h 481"/>
                <a:gd name="T68" fmla="*/ 2 w 902"/>
                <a:gd name="T69" fmla="*/ 384 h 481"/>
                <a:gd name="T70" fmla="*/ 12 w 902"/>
                <a:gd name="T71" fmla="*/ 391 h 481"/>
                <a:gd name="T72" fmla="*/ 15 w 902"/>
                <a:gd name="T73" fmla="*/ 421 h 481"/>
                <a:gd name="T74" fmla="*/ 4 w 902"/>
                <a:gd name="T75" fmla="*/ 425 h 481"/>
                <a:gd name="T76" fmla="*/ 0 w 902"/>
                <a:gd name="T77" fmla="*/ 436 h 481"/>
                <a:gd name="T78" fmla="*/ 4 w 902"/>
                <a:gd name="T79" fmla="*/ 446 h 481"/>
                <a:gd name="T80" fmla="*/ 15 w 902"/>
                <a:gd name="T81" fmla="*/ 451 h 481"/>
                <a:gd name="T82" fmla="*/ 181 w 902"/>
                <a:gd name="T83" fmla="*/ 472 h 481"/>
                <a:gd name="T84" fmla="*/ 190 w 902"/>
                <a:gd name="T85" fmla="*/ 480 h 481"/>
                <a:gd name="T86" fmla="*/ 469 w 902"/>
                <a:gd name="T87" fmla="*/ 481 h 481"/>
                <a:gd name="T88" fmla="*/ 479 w 902"/>
                <a:gd name="T89" fmla="*/ 474 h 481"/>
                <a:gd name="T90" fmla="*/ 481 w 902"/>
                <a:gd name="T91" fmla="*/ 451 h 481"/>
                <a:gd name="T92" fmla="*/ 896 w 902"/>
                <a:gd name="T93" fmla="*/ 297 h 481"/>
                <a:gd name="T94" fmla="*/ 902 w 902"/>
                <a:gd name="T95" fmla="*/ 288 h 481"/>
                <a:gd name="T96" fmla="*/ 900 w 902"/>
                <a:gd name="T97" fmla="*/ 277 h 481"/>
                <a:gd name="T98" fmla="*/ 890 w 902"/>
                <a:gd name="T99" fmla="*/ 271 h 481"/>
                <a:gd name="T100" fmla="*/ 878 w 902"/>
                <a:gd name="T101" fmla="*/ 273 h 481"/>
                <a:gd name="T102" fmla="*/ 661 w 902"/>
                <a:gd name="T103" fmla="*/ 376 h 481"/>
                <a:gd name="T104" fmla="*/ 898 w 902"/>
                <a:gd name="T105" fmla="*/ 220 h 481"/>
                <a:gd name="T106" fmla="*/ 902 w 902"/>
                <a:gd name="T107" fmla="*/ 211 h 481"/>
                <a:gd name="T108" fmla="*/ 898 w 902"/>
                <a:gd name="T109" fmla="*/ 200 h 481"/>
                <a:gd name="T110" fmla="*/ 887 w 902"/>
                <a:gd name="T111" fmla="*/ 196 h 481"/>
                <a:gd name="T112" fmla="*/ 657 w 902"/>
                <a:gd name="T113" fmla="*/ 346 h 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2" h="481">
                  <a:moveTo>
                    <a:pt x="451" y="451"/>
                  </a:moveTo>
                  <a:lnTo>
                    <a:pt x="210" y="451"/>
                  </a:lnTo>
                  <a:lnTo>
                    <a:pt x="210" y="173"/>
                  </a:lnTo>
                  <a:lnTo>
                    <a:pt x="425" y="30"/>
                  </a:lnTo>
                  <a:lnTo>
                    <a:pt x="642" y="30"/>
                  </a:lnTo>
                  <a:lnTo>
                    <a:pt x="457" y="153"/>
                  </a:lnTo>
                  <a:lnTo>
                    <a:pt x="455" y="155"/>
                  </a:lnTo>
                  <a:lnTo>
                    <a:pt x="453" y="158"/>
                  </a:lnTo>
                  <a:lnTo>
                    <a:pt x="451" y="161"/>
                  </a:lnTo>
                  <a:lnTo>
                    <a:pt x="451" y="165"/>
                  </a:lnTo>
                  <a:lnTo>
                    <a:pt x="451" y="451"/>
                  </a:lnTo>
                  <a:close/>
                  <a:moveTo>
                    <a:pt x="64" y="180"/>
                  </a:moveTo>
                  <a:lnTo>
                    <a:pt x="245" y="60"/>
                  </a:lnTo>
                  <a:lnTo>
                    <a:pt x="326" y="60"/>
                  </a:lnTo>
                  <a:lnTo>
                    <a:pt x="186" y="153"/>
                  </a:lnTo>
                  <a:lnTo>
                    <a:pt x="184" y="155"/>
                  </a:lnTo>
                  <a:lnTo>
                    <a:pt x="182" y="158"/>
                  </a:lnTo>
                  <a:lnTo>
                    <a:pt x="181" y="161"/>
                  </a:lnTo>
                  <a:lnTo>
                    <a:pt x="180" y="165"/>
                  </a:lnTo>
                  <a:lnTo>
                    <a:pt x="180" y="180"/>
                  </a:lnTo>
                  <a:lnTo>
                    <a:pt x="64" y="180"/>
                  </a:lnTo>
                  <a:close/>
                  <a:moveTo>
                    <a:pt x="838" y="60"/>
                  </a:moveTo>
                  <a:lnTo>
                    <a:pt x="657" y="180"/>
                  </a:lnTo>
                  <a:lnTo>
                    <a:pt x="481" y="180"/>
                  </a:lnTo>
                  <a:lnTo>
                    <a:pt x="481" y="173"/>
                  </a:lnTo>
                  <a:lnTo>
                    <a:pt x="651" y="60"/>
                  </a:lnTo>
                  <a:lnTo>
                    <a:pt x="838" y="60"/>
                  </a:lnTo>
                  <a:close/>
                  <a:moveTo>
                    <a:pt x="661" y="286"/>
                  </a:moveTo>
                  <a:lnTo>
                    <a:pt x="666" y="285"/>
                  </a:lnTo>
                  <a:lnTo>
                    <a:pt x="670" y="282"/>
                  </a:lnTo>
                  <a:lnTo>
                    <a:pt x="896" y="132"/>
                  </a:lnTo>
                  <a:lnTo>
                    <a:pt x="898" y="130"/>
                  </a:lnTo>
                  <a:lnTo>
                    <a:pt x="900" y="128"/>
                  </a:lnTo>
                  <a:lnTo>
                    <a:pt x="901" y="126"/>
                  </a:lnTo>
                  <a:lnTo>
                    <a:pt x="902" y="123"/>
                  </a:lnTo>
                  <a:lnTo>
                    <a:pt x="902" y="120"/>
                  </a:lnTo>
                  <a:lnTo>
                    <a:pt x="902" y="117"/>
                  </a:lnTo>
                  <a:lnTo>
                    <a:pt x="901" y="114"/>
                  </a:lnTo>
                  <a:lnTo>
                    <a:pt x="900" y="112"/>
                  </a:lnTo>
                  <a:lnTo>
                    <a:pt x="898" y="109"/>
                  </a:lnTo>
                  <a:lnTo>
                    <a:pt x="896" y="108"/>
                  </a:lnTo>
                  <a:lnTo>
                    <a:pt x="892" y="106"/>
                  </a:lnTo>
                  <a:lnTo>
                    <a:pt x="890" y="106"/>
                  </a:lnTo>
                  <a:lnTo>
                    <a:pt x="887" y="105"/>
                  </a:lnTo>
                  <a:lnTo>
                    <a:pt x="884" y="106"/>
                  </a:lnTo>
                  <a:lnTo>
                    <a:pt x="882" y="106"/>
                  </a:lnTo>
                  <a:lnTo>
                    <a:pt x="878" y="108"/>
                  </a:lnTo>
                  <a:lnTo>
                    <a:pt x="657" y="256"/>
                  </a:lnTo>
                  <a:lnTo>
                    <a:pt x="481" y="256"/>
                  </a:lnTo>
                  <a:lnTo>
                    <a:pt x="481" y="211"/>
                  </a:lnTo>
                  <a:lnTo>
                    <a:pt x="661" y="211"/>
                  </a:lnTo>
                  <a:lnTo>
                    <a:pt x="666" y="210"/>
                  </a:lnTo>
                  <a:lnTo>
                    <a:pt x="670" y="207"/>
                  </a:lnTo>
                  <a:lnTo>
                    <a:pt x="896" y="57"/>
                  </a:lnTo>
                  <a:lnTo>
                    <a:pt x="899" y="54"/>
                  </a:lnTo>
                  <a:lnTo>
                    <a:pt x="901" y="50"/>
                  </a:lnTo>
                  <a:lnTo>
                    <a:pt x="902" y="46"/>
                  </a:lnTo>
                  <a:lnTo>
                    <a:pt x="901" y="40"/>
                  </a:lnTo>
                  <a:lnTo>
                    <a:pt x="899" y="36"/>
                  </a:lnTo>
                  <a:lnTo>
                    <a:pt x="896" y="33"/>
                  </a:lnTo>
                  <a:lnTo>
                    <a:pt x="891" y="31"/>
                  </a:lnTo>
                  <a:lnTo>
                    <a:pt x="887" y="30"/>
                  </a:lnTo>
                  <a:lnTo>
                    <a:pt x="696" y="30"/>
                  </a:lnTo>
                  <a:lnTo>
                    <a:pt x="700" y="27"/>
                  </a:lnTo>
                  <a:lnTo>
                    <a:pt x="704" y="24"/>
                  </a:lnTo>
                  <a:lnTo>
                    <a:pt x="706" y="20"/>
                  </a:lnTo>
                  <a:lnTo>
                    <a:pt x="707" y="16"/>
                  </a:lnTo>
                  <a:lnTo>
                    <a:pt x="706" y="10"/>
                  </a:lnTo>
                  <a:lnTo>
                    <a:pt x="704" y="6"/>
                  </a:lnTo>
                  <a:lnTo>
                    <a:pt x="701" y="3"/>
                  </a:lnTo>
                  <a:lnTo>
                    <a:pt x="696" y="1"/>
                  </a:lnTo>
                  <a:lnTo>
                    <a:pt x="692" y="0"/>
                  </a:lnTo>
                  <a:lnTo>
                    <a:pt x="421" y="0"/>
                  </a:lnTo>
                  <a:lnTo>
                    <a:pt x="417" y="1"/>
                  </a:lnTo>
                  <a:lnTo>
                    <a:pt x="412" y="2"/>
                  </a:lnTo>
                  <a:lnTo>
                    <a:pt x="372" y="30"/>
                  </a:lnTo>
                  <a:lnTo>
                    <a:pt x="240" y="30"/>
                  </a:lnTo>
                  <a:lnTo>
                    <a:pt x="236" y="31"/>
                  </a:lnTo>
                  <a:lnTo>
                    <a:pt x="232" y="33"/>
                  </a:lnTo>
                  <a:lnTo>
                    <a:pt x="6" y="183"/>
                  </a:lnTo>
                  <a:lnTo>
                    <a:pt x="3" y="186"/>
                  </a:lnTo>
                  <a:lnTo>
                    <a:pt x="1" y="190"/>
                  </a:lnTo>
                  <a:lnTo>
                    <a:pt x="0" y="195"/>
                  </a:lnTo>
                  <a:lnTo>
                    <a:pt x="0" y="200"/>
                  </a:lnTo>
                  <a:lnTo>
                    <a:pt x="2" y="204"/>
                  </a:lnTo>
                  <a:lnTo>
                    <a:pt x="6" y="207"/>
                  </a:lnTo>
                  <a:lnTo>
                    <a:pt x="10" y="210"/>
                  </a:lnTo>
                  <a:lnTo>
                    <a:pt x="15" y="211"/>
                  </a:lnTo>
                  <a:lnTo>
                    <a:pt x="180" y="211"/>
                  </a:lnTo>
                  <a:lnTo>
                    <a:pt x="180" y="241"/>
                  </a:lnTo>
                  <a:lnTo>
                    <a:pt x="15" y="241"/>
                  </a:lnTo>
                  <a:lnTo>
                    <a:pt x="12" y="241"/>
                  </a:lnTo>
                  <a:lnTo>
                    <a:pt x="9" y="242"/>
                  </a:lnTo>
                  <a:lnTo>
                    <a:pt x="6" y="243"/>
                  </a:lnTo>
                  <a:lnTo>
                    <a:pt x="4" y="245"/>
                  </a:lnTo>
                  <a:lnTo>
                    <a:pt x="2" y="247"/>
                  </a:lnTo>
                  <a:lnTo>
                    <a:pt x="1" y="249"/>
                  </a:lnTo>
                  <a:lnTo>
                    <a:pt x="0" y="252"/>
                  </a:lnTo>
                  <a:lnTo>
                    <a:pt x="0" y="256"/>
                  </a:lnTo>
                  <a:lnTo>
                    <a:pt x="0" y="258"/>
                  </a:lnTo>
                  <a:lnTo>
                    <a:pt x="1" y="261"/>
                  </a:lnTo>
                  <a:lnTo>
                    <a:pt x="2" y="263"/>
                  </a:lnTo>
                  <a:lnTo>
                    <a:pt x="4" y="266"/>
                  </a:lnTo>
                  <a:lnTo>
                    <a:pt x="6" y="267"/>
                  </a:lnTo>
                  <a:lnTo>
                    <a:pt x="9" y="270"/>
                  </a:lnTo>
                  <a:lnTo>
                    <a:pt x="12" y="270"/>
                  </a:lnTo>
                  <a:lnTo>
                    <a:pt x="15" y="271"/>
                  </a:lnTo>
                  <a:lnTo>
                    <a:pt x="180" y="271"/>
                  </a:lnTo>
                  <a:lnTo>
                    <a:pt x="180" y="301"/>
                  </a:lnTo>
                  <a:lnTo>
                    <a:pt x="15" y="301"/>
                  </a:lnTo>
                  <a:lnTo>
                    <a:pt x="12" y="301"/>
                  </a:lnTo>
                  <a:lnTo>
                    <a:pt x="9" y="302"/>
                  </a:lnTo>
                  <a:lnTo>
                    <a:pt x="6" y="303"/>
                  </a:lnTo>
                  <a:lnTo>
                    <a:pt x="4" y="305"/>
                  </a:lnTo>
                  <a:lnTo>
                    <a:pt x="2" y="307"/>
                  </a:lnTo>
                  <a:lnTo>
                    <a:pt x="1" y="309"/>
                  </a:lnTo>
                  <a:lnTo>
                    <a:pt x="0" y="312"/>
                  </a:lnTo>
                  <a:lnTo>
                    <a:pt x="0" y="316"/>
                  </a:lnTo>
                  <a:lnTo>
                    <a:pt x="0" y="319"/>
                  </a:lnTo>
                  <a:lnTo>
                    <a:pt x="1" y="321"/>
                  </a:lnTo>
                  <a:lnTo>
                    <a:pt x="2" y="324"/>
                  </a:lnTo>
                  <a:lnTo>
                    <a:pt x="4" y="326"/>
                  </a:lnTo>
                  <a:lnTo>
                    <a:pt x="6" y="327"/>
                  </a:lnTo>
                  <a:lnTo>
                    <a:pt x="9" y="330"/>
                  </a:lnTo>
                  <a:lnTo>
                    <a:pt x="12" y="331"/>
                  </a:lnTo>
                  <a:lnTo>
                    <a:pt x="15" y="331"/>
                  </a:lnTo>
                  <a:lnTo>
                    <a:pt x="180" y="331"/>
                  </a:lnTo>
                  <a:lnTo>
                    <a:pt x="180" y="361"/>
                  </a:lnTo>
                  <a:lnTo>
                    <a:pt x="15" y="361"/>
                  </a:lnTo>
                  <a:lnTo>
                    <a:pt x="12" y="361"/>
                  </a:lnTo>
                  <a:lnTo>
                    <a:pt x="9" y="362"/>
                  </a:lnTo>
                  <a:lnTo>
                    <a:pt x="6" y="363"/>
                  </a:lnTo>
                  <a:lnTo>
                    <a:pt x="4" y="365"/>
                  </a:lnTo>
                  <a:lnTo>
                    <a:pt x="2" y="367"/>
                  </a:lnTo>
                  <a:lnTo>
                    <a:pt x="1" y="369"/>
                  </a:lnTo>
                  <a:lnTo>
                    <a:pt x="0" y="372"/>
                  </a:lnTo>
                  <a:lnTo>
                    <a:pt x="0" y="376"/>
                  </a:lnTo>
                  <a:lnTo>
                    <a:pt x="0" y="379"/>
                  </a:lnTo>
                  <a:lnTo>
                    <a:pt x="1" y="381"/>
                  </a:lnTo>
                  <a:lnTo>
                    <a:pt x="2" y="384"/>
                  </a:lnTo>
                  <a:lnTo>
                    <a:pt x="4" y="386"/>
                  </a:lnTo>
                  <a:lnTo>
                    <a:pt x="6" y="388"/>
                  </a:lnTo>
                  <a:lnTo>
                    <a:pt x="9" y="390"/>
                  </a:lnTo>
                  <a:lnTo>
                    <a:pt x="12" y="391"/>
                  </a:lnTo>
                  <a:lnTo>
                    <a:pt x="15" y="391"/>
                  </a:lnTo>
                  <a:lnTo>
                    <a:pt x="180" y="391"/>
                  </a:lnTo>
                  <a:lnTo>
                    <a:pt x="180" y="421"/>
                  </a:lnTo>
                  <a:lnTo>
                    <a:pt x="15" y="421"/>
                  </a:lnTo>
                  <a:lnTo>
                    <a:pt x="12" y="421"/>
                  </a:lnTo>
                  <a:lnTo>
                    <a:pt x="9" y="422"/>
                  </a:lnTo>
                  <a:lnTo>
                    <a:pt x="6" y="423"/>
                  </a:lnTo>
                  <a:lnTo>
                    <a:pt x="4" y="425"/>
                  </a:lnTo>
                  <a:lnTo>
                    <a:pt x="2" y="427"/>
                  </a:lnTo>
                  <a:lnTo>
                    <a:pt x="1" y="430"/>
                  </a:lnTo>
                  <a:lnTo>
                    <a:pt x="0" y="432"/>
                  </a:lnTo>
                  <a:lnTo>
                    <a:pt x="0" y="436"/>
                  </a:lnTo>
                  <a:lnTo>
                    <a:pt x="0" y="439"/>
                  </a:lnTo>
                  <a:lnTo>
                    <a:pt x="1" y="442"/>
                  </a:lnTo>
                  <a:lnTo>
                    <a:pt x="2" y="444"/>
                  </a:lnTo>
                  <a:lnTo>
                    <a:pt x="4" y="446"/>
                  </a:lnTo>
                  <a:lnTo>
                    <a:pt x="6" y="448"/>
                  </a:lnTo>
                  <a:lnTo>
                    <a:pt x="9" y="450"/>
                  </a:lnTo>
                  <a:lnTo>
                    <a:pt x="12" y="451"/>
                  </a:lnTo>
                  <a:lnTo>
                    <a:pt x="15" y="451"/>
                  </a:lnTo>
                  <a:lnTo>
                    <a:pt x="180" y="451"/>
                  </a:lnTo>
                  <a:lnTo>
                    <a:pt x="180" y="466"/>
                  </a:lnTo>
                  <a:lnTo>
                    <a:pt x="181" y="469"/>
                  </a:lnTo>
                  <a:lnTo>
                    <a:pt x="181" y="472"/>
                  </a:lnTo>
                  <a:lnTo>
                    <a:pt x="183" y="474"/>
                  </a:lnTo>
                  <a:lnTo>
                    <a:pt x="184" y="476"/>
                  </a:lnTo>
                  <a:lnTo>
                    <a:pt x="187" y="478"/>
                  </a:lnTo>
                  <a:lnTo>
                    <a:pt x="190" y="480"/>
                  </a:lnTo>
                  <a:lnTo>
                    <a:pt x="193" y="481"/>
                  </a:lnTo>
                  <a:lnTo>
                    <a:pt x="195" y="481"/>
                  </a:lnTo>
                  <a:lnTo>
                    <a:pt x="466" y="481"/>
                  </a:lnTo>
                  <a:lnTo>
                    <a:pt x="469" y="481"/>
                  </a:lnTo>
                  <a:lnTo>
                    <a:pt x="471" y="480"/>
                  </a:lnTo>
                  <a:lnTo>
                    <a:pt x="475" y="478"/>
                  </a:lnTo>
                  <a:lnTo>
                    <a:pt x="477" y="476"/>
                  </a:lnTo>
                  <a:lnTo>
                    <a:pt x="479" y="474"/>
                  </a:lnTo>
                  <a:lnTo>
                    <a:pt x="480" y="472"/>
                  </a:lnTo>
                  <a:lnTo>
                    <a:pt x="481" y="469"/>
                  </a:lnTo>
                  <a:lnTo>
                    <a:pt x="481" y="466"/>
                  </a:lnTo>
                  <a:lnTo>
                    <a:pt x="481" y="451"/>
                  </a:lnTo>
                  <a:lnTo>
                    <a:pt x="661" y="451"/>
                  </a:lnTo>
                  <a:lnTo>
                    <a:pt x="666" y="450"/>
                  </a:lnTo>
                  <a:lnTo>
                    <a:pt x="670" y="448"/>
                  </a:lnTo>
                  <a:lnTo>
                    <a:pt x="896" y="297"/>
                  </a:lnTo>
                  <a:lnTo>
                    <a:pt x="898" y="296"/>
                  </a:lnTo>
                  <a:lnTo>
                    <a:pt x="900" y="293"/>
                  </a:lnTo>
                  <a:lnTo>
                    <a:pt x="901" y="291"/>
                  </a:lnTo>
                  <a:lnTo>
                    <a:pt x="902" y="288"/>
                  </a:lnTo>
                  <a:lnTo>
                    <a:pt x="902" y="286"/>
                  </a:lnTo>
                  <a:lnTo>
                    <a:pt x="902" y="282"/>
                  </a:lnTo>
                  <a:lnTo>
                    <a:pt x="901" y="279"/>
                  </a:lnTo>
                  <a:lnTo>
                    <a:pt x="900" y="277"/>
                  </a:lnTo>
                  <a:lnTo>
                    <a:pt x="898" y="275"/>
                  </a:lnTo>
                  <a:lnTo>
                    <a:pt x="896" y="273"/>
                  </a:lnTo>
                  <a:lnTo>
                    <a:pt x="892" y="272"/>
                  </a:lnTo>
                  <a:lnTo>
                    <a:pt x="890" y="271"/>
                  </a:lnTo>
                  <a:lnTo>
                    <a:pt x="887" y="271"/>
                  </a:lnTo>
                  <a:lnTo>
                    <a:pt x="884" y="271"/>
                  </a:lnTo>
                  <a:lnTo>
                    <a:pt x="882" y="272"/>
                  </a:lnTo>
                  <a:lnTo>
                    <a:pt x="878" y="273"/>
                  </a:lnTo>
                  <a:lnTo>
                    <a:pt x="657" y="421"/>
                  </a:lnTo>
                  <a:lnTo>
                    <a:pt x="481" y="421"/>
                  </a:lnTo>
                  <a:lnTo>
                    <a:pt x="481" y="376"/>
                  </a:lnTo>
                  <a:lnTo>
                    <a:pt x="661" y="376"/>
                  </a:lnTo>
                  <a:lnTo>
                    <a:pt x="666" y="375"/>
                  </a:lnTo>
                  <a:lnTo>
                    <a:pt x="670" y="373"/>
                  </a:lnTo>
                  <a:lnTo>
                    <a:pt x="896" y="222"/>
                  </a:lnTo>
                  <a:lnTo>
                    <a:pt x="898" y="220"/>
                  </a:lnTo>
                  <a:lnTo>
                    <a:pt x="900" y="218"/>
                  </a:lnTo>
                  <a:lnTo>
                    <a:pt x="901" y="216"/>
                  </a:lnTo>
                  <a:lnTo>
                    <a:pt x="902" y="213"/>
                  </a:lnTo>
                  <a:lnTo>
                    <a:pt x="902" y="211"/>
                  </a:lnTo>
                  <a:lnTo>
                    <a:pt x="902" y="207"/>
                  </a:lnTo>
                  <a:lnTo>
                    <a:pt x="901" y="204"/>
                  </a:lnTo>
                  <a:lnTo>
                    <a:pt x="900" y="202"/>
                  </a:lnTo>
                  <a:lnTo>
                    <a:pt x="898" y="200"/>
                  </a:lnTo>
                  <a:lnTo>
                    <a:pt x="896" y="198"/>
                  </a:lnTo>
                  <a:lnTo>
                    <a:pt x="892" y="197"/>
                  </a:lnTo>
                  <a:lnTo>
                    <a:pt x="890" y="196"/>
                  </a:lnTo>
                  <a:lnTo>
                    <a:pt x="887" y="196"/>
                  </a:lnTo>
                  <a:lnTo>
                    <a:pt x="884" y="196"/>
                  </a:lnTo>
                  <a:lnTo>
                    <a:pt x="882" y="197"/>
                  </a:lnTo>
                  <a:lnTo>
                    <a:pt x="878" y="198"/>
                  </a:lnTo>
                  <a:lnTo>
                    <a:pt x="657" y="346"/>
                  </a:lnTo>
                  <a:lnTo>
                    <a:pt x="481" y="346"/>
                  </a:lnTo>
                  <a:lnTo>
                    <a:pt x="481" y="286"/>
                  </a:lnTo>
                  <a:lnTo>
                    <a:pt x="661" y="286"/>
                  </a:lnTo>
                  <a:close/>
                </a:path>
              </a:pathLst>
            </a:custGeom>
            <a:grpFill/>
            <a:ln w="9525">
              <a:solidFill>
                <a:srgbClr val="2A9B18"/>
              </a:solidFill>
              <a:round/>
              <a:headEnd/>
              <a:tailEnd/>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Calibri Light"/>
                <a:cs typeface="+mn-cs"/>
              </a:endParaRPr>
            </a:p>
          </p:txBody>
        </p:sp>
        <p:sp>
          <p:nvSpPr>
            <p:cNvPr id="120" name="Freeform 174">
              <a:extLst>
                <a:ext uri="{FF2B5EF4-FFF2-40B4-BE49-F238E27FC236}">
                  <a16:creationId xmlns:a16="http://schemas.microsoft.com/office/drawing/2014/main" id="{28471B3C-195F-46B7-916E-EDCFD9FB04DC}"/>
                </a:ext>
              </a:extLst>
            </p:cNvPr>
            <p:cNvSpPr>
              <a:spLocks/>
            </p:cNvSpPr>
            <p:nvPr/>
          </p:nvSpPr>
          <p:spPr bwMode="auto">
            <a:xfrm>
              <a:off x="11687175" y="909638"/>
              <a:ext cx="38100" cy="85725"/>
            </a:xfrm>
            <a:custGeom>
              <a:avLst/>
              <a:gdLst>
                <a:gd name="T0" fmla="*/ 72 w 120"/>
                <a:gd name="T1" fmla="*/ 63 h 271"/>
                <a:gd name="T2" fmla="*/ 85 w 120"/>
                <a:gd name="T3" fmla="*/ 74 h 271"/>
                <a:gd name="T4" fmla="*/ 90 w 120"/>
                <a:gd name="T5" fmla="*/ 91 h 271"/>
                <a:gd name="T6" fmla="*/ 92 w 120"/>
                <a:gd name="T7" fmla="*/ 98 h 271"/>
                <a:gd name="T8" fmla="*/ 99 w 120"/>
                <a:gd name="T9" fmla="*/ 105 h 271"/>
                <a:gd name="T10" fmla="*/ 108 w 120"/>
                <a:gd name="T11" fmla="*/ 105 h 271"/>
                <a:gd name="T12" fmla="*/ 116 w 120"/>
                <a:gd name="T13" fmla="*/ 101 h 271"/>
                <a:gd name="T14" fmla="*/ 120 w 120"/>
                <a:gd name="T15" fmla="*/ 93 h 271"/>
                <a:gd name="T16" fmla="*/ 117 w 120"/>
                <a:gd name="T17" fmla="*/ 70 h 271"/>
                <a:gd name="T18" fmla="*/ 101 w 120"/>
                <a:gd name="T19" fmla="*/ 46 h 271"/>
                <a:gd name="T20" fmla="*/ 75 w 120"/>
                <a:gd name="T21" fmla="*/ 32 h 271"/>
                <a:gd name="T22" fmla="*/ 74 w 120"/>
                <a:gd name="T23" fmla="*/ 9 h 271"/>
                <a:gd name="T24" fmla="*/ 68 w 120"/>
                <a:gd name="T25" fmla="*/ 3 h 271"/>
                <a:gd name="T26" fmla="*/ 60 w 120"/>
                <a:gd name="T27" fmla="*/ 0 h 271"/>
                <a:gd name="T28" fmla="*/ 51 w 120"/>
                <a:gd name="T29" fmla="*/ 3 h 271"/>
                <a:gd name="T30" fmla="*/ 46 w 120"/>
                <a:gd name="T31" fmla="*/ 9 h 271"/>
                <a:gd name="T32" fmla="*/ 45 w 120"/>
                <a:gd name="T33" fmla="*/ 32 h 271"/>
                <a:gd name="T34" fmla="*/ 19 w 120"/>
                <a:gd name="T35" fmla="*/ 46 h 271"/>
                <a:gd name="T36" fmla="*/ 3 w 120"/>
                <a:gd name="T37" fmla="*/ 70 h 271"/>
                <a:gd name="T38" fmla="*/ 0 w 120"/>
                <a:gd name="T39" fmla="*/ 96 h 271"/>
                <a:gd name="T40" fmla="*/ 4 w 120"/>
                <a:gd name="T41" fmla="*/ 113 h 271"/>
                <a:gd name="T42" fmla="*/ 13 w 120"/>
                <a:gd name="T43" fmla="*/ 128 h 271"/>
                <a:gd name="T44" fmla="*/ 26 w 120"/>
                <a:gd name="T45" fmla="*/ 140 h 271"/>
                <a:gd name="T46" fmla="*/ 42 w 120"/>
                <a:gd name="T47" fmla="*/ 147 h 271"/>
                <a:gd name="T48" fmla="*/ 60 w 120"/>
                <a:gd name="T49" fmla="*/ 151 h 271"/>
                <a:gd name="T50" fmla="*/ 76 w 120"/>
                <a:gd name="T51" fmla="*/ 156 h 271"/>
                <a:gd name="T52" fmla="*/ 88 w 120"/>
                <a:gd name="T53" fmla="*/ 169 h 271"/>
                <a:gd name="T54" fmla="*/ 89 w 120"/>
                <a:gd name="T55" fmla="*/ 186 h 271"/>
                <a:gd name="T56" fmla="*/ 80 w 120"/>
                <a:gd name="T57" fmla="*/ 202 h 271"/>
                <a:gd name="T58" fmla="*/ 65 w 120"/>
                <a:gd name="T59" fmla="*/ 210 h 271"/>
                <a:gd name="T60" fmla="*/ 60 w 120"/>
                <a:gd name="T61" fmla="*/ 211 h 271"/>
                <a:gd name="T62" fmla="*/ 48 w 120"/>
                <a:gd name="T63" fmla="*/ 208 h 271"/>
                <a:gd name="T64" fmla="*/ 34 w 120"/>
                <a:gd name="T65" fmla="*/ 198 h 271"/>
                <a:gd name="T66" fmla="*/ 30 w 120"/>
                <a:gd name="T67" fmla="*/ 181 h 271"/>
                <a:gd name="T68" fmla="*/ 27 w 120"/>
                <a:gd name="T69" fmla="*/ 172 h 271"/>
                <a:gd name="T70" fmla="*/ 20 w 120"/>
                <a:gd name="T71" fmla="*/ 167 h 271"/>
                <a:gd name="T72" fmla="*/ 12 w 120"/>
                <a:gd name="T73" fmla="*/ 166 h 271"/>
                <a:gd name="T74" fmla="*/ 4 w 120"/>
                <a:gd name="T75" fmla="*/ 170 h 271"/>
                <a:gd name="T76" fmla="*/ 0 w 120"/>
                <a:gd name="T77" fmla="*/ 177 h 271"/>
                <a:gd name="T78" fmla="*/ 3 w 120"/>
                <a:gd name="T79" fmla="*/ 200 h 271"/>
                <a:gd name="T80" fmla="*/ 19 w 120"/>
                <a:gd name="T81" fmla="*/ 225 h 271"/>
                <a:gd name="T82" fmla="*/ 45 w 120"/>
                <a:gd name="T83" fmla="*/ 238 h 271"/>
                <a:gd name="T84" fmla="*/ 46 w 120"/>
                <a:gd name="T85" fmla="*/ 261 h 271"/>
                <a:gd name="T86" fmla="*/ 51 w 120"/>
                <a:gd name="T87" fmla="*/ 268 h 271"/>
                <a:gd name="T88" fmla="*/ 60 w 120"/>
                <a:gd name="T89" fmla="*/ 271 h 271"/>
                <a:gd name="T90" fmla="*/ 68 w 120"/>
                <a:gd name="T91" fmla="*/ 268 h 271"/>
                <a:gd name="T92" fmla="*/ 74 w 120"/>
                <a:gd name="T93" fmla="*/ 261 h 271"/>
                <a:gd name="T94" fmla="*/ 75 w 120"/>
                <a:gd name="T95" fmla="*/ 238 h 271"/>
                <a:gd name="T96" fmla="*/ 101 w 120"/>
                <a:gd name="T97" fmla="*/ 225 h 271"/>
                <a:gd name="T98" fmla="*/ 117 w 120"/>
                <a:gd name="T99" fmla="*/ 200 h 271"/>
                <a:gd name="T100" fmla="*/ 120 w 120"/>
                <a:gd name="T101" fmla="*/ 174 h 271"/>
                <a:gd name="T102" fmla="*/ 115 w 120"/>
                <a:gd name="T103" fmla="*/ 157 h 271"/>
                <a:gd name="T104" fmla="*/ 106 w 120"/>
                <a:gd name="T105" fmla="*/ 142 h 271"/>
                <a:gd name="T106" fmla="*/ 93 w 120"/>
                <a:gd name="T107" fmla="*/ 130 h 271"/>
                <a:gd name="T108" fmla="*/ 77 w 120"/>
                <a:gd name="T109" fmla="*/ 123 h 271"/>
                <a:gd name="T110" fmla="*/ 60 w 120"/>
                <a:gd name="T111" fmla="*/ 121 h 271"/>
                <a:gd name="T112" fmla="*/ 43 w 120"/>
                <a:gd name="T113" fmla="*/ 115 h 271"/>
                <a:gd name="T114" fmla="*/ 32 w 120"/>
                <a:gd name="T115" fmla="*/ 102 h 271"/>
                <a:gd name="T116" fmla="*/ 30 w 120"/>
                <a:gd name="T117" fmla="*/ 84 h 271"/>
                <a:gd name="T118" fmla="*/ 39 w 120"/>
                <a:gd name="T119" fmla="*/ 69 h 271"/>
                <a:gd name="T120" fmla="*/ 54 w 120"/>
                <a:gd name="T121" fmla="*/ 61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20" h="271">
                  <a:moveTo>
                    <a:pt x="60" y="61"/>
                  </a:moveTo>
                  <a:lnTo>
                    <a:pt x="65" y="61"/>
                  </a:lnTo>
                  <a:lnTo>
                    <a:pt x="72" y="63"/>
                  </a:lnTo>
                  <a:lnTo>
                    <a:pt x="76" y="65"/>
                  </a:lnTo>
                  <a:lnTo>
                    <a:pt x="80" y="69"/>
                  </a:lnTo>
                  <a:lnTo>
                    <a:pt x="85" y="74"/>
                  </a:lnTo>
                  <a:lnTo>
                    <a:pt x="88" y="79"/>
                  </a:lnTo>
                  <a:lnTo>
                    <a:pt x="89" y="84"/>
                  </a:lnTo>
                  <a:lnTo>
                    <a:pt x="90" y="91"/>
                  </a:lnTo>
                  <a:lnTo>
                    <a:pt x="90" y="93"/>
                  </a:lnTo>
                  <a:lnTo>
                    <a:pt x="91" y="96"/>
                  </a:lnTo>
                  <a:lnTo>
                    <a:pt x="92" y="98"/>
                  </a:lnTo>
                  <a:lnTo>
                    <a:pt x="94" y="101"/>
                  </a:lnTo>
                  <a:lnTo>
                    <a:pt x="96" y="102"/>
                  </a:lnTo>
                  <a:lnTo>
                    <a:pt x="99" y="105"/>
                  </a:lnTo>
                  <a:lnTo>
                    <a:pt x="102" y="105"/>
                  </a:lnTo>
                  <a:lnTo>
                    <a:pt x="105" y="106"/>
                  </a:lnTo>
                  <a:lnTo>
                    <a:pt x="108" y="105"/>
                  </a:lnTo>
                  <a:lnTo>
                    <a:pt x="110" y="105"/>
                  </a:lnTo>
                  <a:lnTo>
                    <a:pt x="114" y="102"/>
                  </a:lnTo>
                  <a:lnTo>
                    <a:pt x="116" y="101"/>
                  </a:lnTo>
                  <a:lnTo>
                    <a:pt x="117" y="98"/>
                  </a:lnTo>
                  <a:lnTo>
                    <a:pt x="119" y="96"/>
                  </a:lnTo>
                  <a:lnTo>
                    <a:pt x="120" y="93"/>
                  </a:lnTo>
                  <a:lnTo>
                    <a:pt x="120" y="91"/>
                  </a:lnTo>
                  <a:lnTo>
                    <a:pt x="119" y="80"/>
                  </a:lnTo>
                  <a:lnTo>
                    <a:pt x="117" y="70"/>
                  </a:lnTo>
                  <a:lnTo>
                    <a:pt x="113" y="62"/>
                  </a:lnTo>
                  <a:lnTo>
                    <a:pt x="107" y="53"/>
                  </a:lnTo>
                  <a:lnTo>
                    <a:pt x="101" y="46"/>
                  </a:lnTo>
                  <a:lnTo>
                    <a:pt x="92" y="40"/>
                  </a:lnTo>
                  <a:lnTo>
                    <a:pt x="84" y="36"/>
                  </a:lnTo>
                  <a:lnTo>
                    <a:pt x="75" y="32"/>
                  </a:lnTo>
                  <a:lnTo>
                    <a:pt x="75" y="15"/>
                  </a:lnTo>
                  <a:lnTo>
                    <a:pt x="74" y="12"/>
                  </a:lnTo>
                  <a:lnTo>
                    <a:pt x="74" y="9"/>
                  </a:lnTo>
                  <a:lnTo>
                    <a:pt x="72" y="7"/>
                  </a:lnTo>
                  <a:lnTo>
                    <a:pt x="71" y="5"/>
                  </a:lnTo>
                  <a:lnTo>
                    <a:pt x="68" y="3"/>
                  </a:lnTo>
                  <a:lnTo>
                    <a:pt x="65" y="2"/>
                  </a:lnTo>
                  <a:lnTo>
                    <a:pt x="62" y="1"/>
                  </a:lnTo>
                  <a:lnTo>
                    <a:pt x="60" y="0"/>
                  </a:lnTo>
                  <a:lnTo>
                    <a:pt x="57" y="1"/>
                  </a:lnTo>
                  <a:lnTo>
                    <a:pt x="54" y="1"/>
                  </a:lnTo>
                  <a:lnTo>
                    <a:pt x="51" y="3"/>
                  </a:lnTo>
                  <a:lnTo>
                    <a:pt x="49" y="5"/>
                  </a:lnTo>
                  <a:lnTo>
                    <a:pt x="47" y="7"/>
                  </a:lnTo>
                  <a:lnTo>
                    <a:pt x="46" y="9"/>
                  </a:lnTo>
                  <a:lnTo>
                    <a:pt x="45" y="12"/>
                  </a:lnTo>
                  <a:lnTo>
                    <a:pt x="45" y="15"/>
                  </a:lnTo>
                  <a:lnTo>
                    <a:pt x="45" y="32"/>
                  </a:lnTo>
                  <a:lnTo>
                    <a:pt x="35" y="35"/>
                  </a:lnTo>
                  <a:lnTo>
                    <a:pt x="27" y="40"/>
                  </a:lnTo>
                  <a:lnTo>
                    <a:pt x="19" y="46"/>
                  </a:lnTo>
                  <a:lnTo>
                    <a:pt x="13" y="53"/>
                  </a:lnTo>
                  <a:lnTo>
                    <a:pt x="6" y="62"/>
                  </a:lnTo>
                  <a:lnTo>
                    <a:pt x="3" y="70"/>
                  </a:lnTo>
                  <a:lnTo>
                    <a:pt x="0" y="80"/>
                  </a:lnTo>
                  <a:lnTo>
                    <a:pt x="0" y="91"/>
                  </a:lnTo>
                  <a:lnTo>
                    <a:pt x="0" y="96"/>
                  </a:lnTo>
                  <a:lnTo>
                    <a:pt x="1" y="102"/>
                  </a:lnTo>
                  <a:lnTo>
                    <a:pt x="2" y="108"/>
                  </a:lnTo>
                  <a:lnTo>
                    <a:pt x="4" y="113"/>
                  </a:lnTo>
                  <a:lnTo>
                    <a:pt x="6" y="119"/>
                  </a:lnTo>
                  <a:lnTo>
                    <a:pt x="10" y="124"/>
                  </a:lnTo>
                  <a:lnTo>
                    <a:pt x="13" y="128"/>
                  </a:lnTo>
                  <a:lnTo>
                    <a:pt x="17" y="132"/>
                  </a:lnTo>
                  <a:lnTo>
                    <a:pt x="21" y="137"/>
                  </a:lnTo>
                  <a:lnTo>
                    <a:pt x="26" y="140"/>
                  </a:lnTo>
                  <a:lnTo>
                    <a:pt x="31" y="143"/>
                  </a:lnTo>
                  <a:lnTo>
                    <a:pt x="36" y="145"/>
                  </a:lnTo>
                  <a:lnTo>
                    <a:pt x="42" y="147"/>
                  </a:lnTo>
                  <a:lnTo>
                    <a:pt x="47" y="150"/>
                  </a:lnTo>
                  <a:lnTo>
                    <a:pt x="54" y="151"/>
                  </a:lnTo>
                  <a:lnTo>
                    <a:pt x="60" y="151"/>
                  </a:lnTo>
                  <a:lnTo>
                    <a:pt x="65" y="151"/>
                  </a:lnTo>
                  <a:lnTo>
                    <a:pt x="72" y="153"/>
                  </a:lnTo>
                  <a:lnTo>
                    <a:pt x="76" y="156"/>
                  </a:lnTo>
                  <a:lnTo>
                    <a:pt x="80" y="159"/>
                  </a:lnTo>
                  <a:lnTo>
                    <a:pt x="85" y="163"/>
                  </a:lnTo>
                  <a:lnTo>
                    <a:pt x="88" y="169"/>
                  </a:lnTo>
                  <a:lnTo>
                    <a:pt x="89" y="174"/>
                  </a:lnTo>
                  <a:lnTo>
                    <a:pt x="90" y="181"/>
                  </a:lnTo>
                  <a:lnTo>
                    <a:pt x="89" y="186"/>
                  </a:lnTo>
                  <a:lnTo>
                    <a:pt x="88" y="192"/>
                  </a:lnTo>
                  <a:lnTo>
                    <a:pt x="85" y="198"/>
                  </a:lnTo>
                  <a:lnTo>
                    <a:pt x="80" y="202"/>
                  </a:lnTo>
                  <a:lnTo>
                    <a:pt x="76" y="205"/>
                  </a:lnTo>
                  <a:lnTo>
                    <a:pt x="72" y="208"/>
                  </a:lnTo>
                  <a:lnTo>
                    <a:pt x="65" y="210"/>
                  </a:lnTo>
                  <a:lnTo>
                    <a:pt x="60" y="211"/>
                  </a:lnTo>
                  <a:lnTo>
                    <a:pt x="60" y="211"/>
                  </a:lnTo>
                  <a:lnTo>
                    <a:pt x="60" y="211"/>
                  </a:lnTo>
                  <a:lnTo>
                    <a:pt x="60" y="211"/>
                  </a:lnTo>
                  <a:lnTo>
                    <a:pt x="54" y="210"/>
                  </a:lnTo>
                  <a:lnTo>
                    <a:pt x="48" y="208"/>
                  </a:lnTo>
                  <a:lnTo>
                    <a:pt x="43" y="205"/>
                  </a:lnTo>
                  <a:lnTo>
                    <a:pt x="39" y="202"/>
                  </a:lnTo>
                  <a:lnTo>
                    <a:pt x="34" y="198"/>
                  </a:lnTo>
                  <a:lnTo>
                    <a:pt x="32" y="192"/>
                  </a:lnTo>
                  <a:lnTo>
                    <a:pt x="30" y="187"/>
                  </a:lnTo>
                  <a:lnTo>
                    <a:pt x="30" y="181"/>
                  </a:lnTo>
                  <a:lnTo>
                    <a:pt x="29" y="177"/>
                  </a:lnTo>
                  <a:lnTo>
                    <a:pt x="28" y="174"/>
                  </a:lnTo>
                  <a:lnTo>
                    <a:pt x="27" y="172"/>
                  </a:lnTo>
                  <a:lnTo>
                    <a:pt x="25" y="170"/>
                  </a:lnTo>
                  <a:lnTo>
                    <a:pt x="23" y="168"/>
                  </a:lnTo>
                  <a:lnTo>
                    <a:pt x="20" y="167"/>
                  </a:lnTo>
                  <a:lnTo>
                    <a:pt x="17" y="166"/>
                  </a:lnTo>
                  <a:lnTo>
                    <a:pt x="15" y="166"/>
                  </a:lnTo>
                  <a:lnTo>
                    <a:pt x="12" y="166"/>
                  </a:lnTo>
                  <a:lnTo>
                    <a:pt x="9" y="167"/>
                  </a:lnTo>
                  <a:lnTo>
                    <a:pt x="6" y="168"/>
                  </a:lnTo>
                  <a:lnTo>
                    <a:pt x="4" y="170"/>
                  </a:lnTo>
                  <a:lnTo>
                    <a:pt x="2" y="172"/>
                  </a:lnTo>
                  <a:lnTo>
                    <a:pt x="1" y="174"/>
                  </a:lnTo>
                  <a:lnTo>
                    <a:pt x="0" y="177"/>
                  </a:lnTo>
                  <a:lnTo>
                    <a:pt x="0" y="181"/>
                  </a:lnTo>
                  <a:lnTo>
                    <a:pt x="0" y="190"/>
                  </a:lnTo>
                  <a:lnTo>
                    <a:pt x="3" y="200"/>
                  </a:lnTo>
                  <a:lnTo>
                    <a:pt x="6" y="210"/>
                  </a:lnTo>
                  <a:lnTo>
                    <a:pt x="13" y="217"/>
                  </a:lnTo>
                  <a:lnTo>
                    <a:pt x="19" y="225"/>
                  </a:lnTo>
                  <a:lnTo>
                    <a:pt x="27" y="231"/>
                  </a:lnTo>
                  <a:lnTo>
                    <a:pt x="35" y="235"/>
                  </a:lnTo>
                  <a:lnTo>
                    <a:pt x="45" y="238"/>
                  </a:lnTo>
                  <a:lnTo>
                    <a:pt x="45" y="256"/>
                  </a:lnTo>
                  <a:lnTo>
                    <a:pt x="45" y="259"/>
                  </a:lnTo>
                  <a:lnTo>
                    <a:pt x="46" y="261"/>
                  </a:lnTo>
                  <a:lnTo>
                    <a:pt x="47" y="264"/>
                  </a:lnTo>
                  <a:lnTo>
                    <a:pt x="49" y="266"/>
                  </a:lnTo>
                  <a:lnTo>
                    <a:pt x="51" y="268"/>
                  </a:lnTo>
                  <a:lnTo>
                    <a:pt x="54" y="270"/>
                  </a:lnTo>
                  <a:lnTo>
                    <a:pt x="57" y="271"/>
                  </a:lnTo>
                  <a:lnTo>
                    <a:pt x="60" y="271"/>
                  </a:lnTo>
                  <a:lnTo>
                    <a:pt x="62" y="271"/>
                  </a:lnTo>
                  <a:lnTo>
                    <a:pt x="65" y="270"/>
                  </a:lnTo>
                  <a:lnTo>
                    <a:pt x="68" y="268"/>
                  </a:lnTo>
                  <a:lnTo>
                    <a:pt x="71" y="266"/>
                  </a:lnTo>
                  <a:lnTo>
                    <a:pt x="72" y="264"/>
                  </a:lnTo>
                  <a:lnTo>
                    <a:pt x="74" y="261"/>
                  </a:lnTo>
                  <a:lnTo>
                    <a:pt x="74" y="259"/>
                  </a:lnTo>
                  <a:lnTo>
                    <a:pt x="75" y="256"/>
                  </a:lnTo>
                  <a:lnTo>
                    <a:pt x="75" y="238"/>
                  </a:lnTo>
                  <a:lnTo>
                    <a:pt x="84" y="235"/>
                  </a:lnTo>
                  <a:lnTo>
                    <a:pt x="92" y="231"/>
                  </a:lnTo>
                  <a:lnTo>
                    <a:pt x="101" y="225"/>
                  </a:lnTo>
                  <a:lnTo>
                    <a:pt x="107" y="217"/>
                  </a:lnTo>
                  <a:lnTo>
                    <a:pt x="113" y="210"/>
                  </a:lnTo>
                  <a:lnTo>
                    <a:pt x="117" y="200"/>
                  </a:lnTo>
                  <a:lnTo>
                    <a:pt x="119" y="190"/>
                  </a:lnTo>
                  <a:lnTo>
                    <a:pt x="120" y="181"/>
                  </a:lnTo>
                  <a:lnTo>
                    <a:pt x="120" y="174"/>
                  </a:lnTo>
                  <a:lnTo>
                    <a:pt x="119" y="169"/>
                  </a:lnTo>
                  <a:lnTo>
                    <a:pt x="117" y="162"/>
                  </a:lnTo>
                  <a:lnTo>
                    <a:pt x="115" y="157"/>
                  </a:lnTo>
                  <a:lnTo>
                    <a:pt x="113" y="152"/>
                  </a:lnTo>
                  <a:lnTo>
                    <a:pt x="109" y="146"/>
                  </a:lnTo>
                  <a:lnTo>
                    <a:pt x="106" y="142"/>
                  </a:lnTo>
                  <a:lnTo>
                    <a:pt x="102" y="138"/>
                  </a:lnTo>
                  <a:lnTo>
                    <a:pt x="98" y="135"/>
                  </a:lnTo>
                  <a:lnTo>
                    <a:pt x="93" y="130"/>
                  </a:lnTo>
                  <a:lnTo>
                    <a:pt x="88" y="128"/>
                  </a:lnTo>
                  <a:lnTo>
                    <a:pt x="83" y="125"/>
                  </a:lnTo>
                  <a:lnTo>
                    <a:pt x="77" y="123"/>
                  </a:lnTo>
                  <a:lnTo>
                    <a:pt x="72" y="122"/>
                  </a:lnTo>
                  <a:lnTo>
                    <a:pt x="65" y="121"/>
                  </a:lnTo>
                  <a:lnTo>
                    <a:pt x="60" y="121"/>
                  </a:lnTo>
                  <a:lnTo>
                    <a:pt x="54" y="120"/>
                  </a:lnTo>
                  <a:lnTo>
                    <a:pt x="48" y="117"/>
                  </a:lnTo>
                  <a:lnTo>
                    <a:pt x="43" y="115"/>
                  </a:lnTo>
                  <a:lnTo>
                    <a:pt x="39" y="111"/>
                  </a:lnTo>
                  <a:lnTo>
                    <a:pt x="34" y="107"/>
                  </a:lnTo>
                  <a:lnTo>
                    <a:pt x="32" y="102"/>
                  </a:lnTo>
                  <a:lnTo>
                    <a:pt x="30" y="96"/>
                  </a:lnTo>
                  <a:lnTo>
                    <a:pt x="30" y="91"/>
                  </a:lnTo>
                  <a:lnTo>
                    <a:pt x="30" y="84"/>
                  </a:lnTo>
                  <a:lnTo>
                    <a:pt x="32" y="79"/>
                  </a:lnTo>
                  <a:lnTo>
                    <a:pt x="34" y="74"/>
                  </a:lnTo>
                  <a:lnTo>
                    <a:pt x="39" y="69"/>
                  </a:lnTo>
                  <a:lnTo>
                    <a:pt x="43" y="65"/>
                  </a:lnTo>
                  <a:lnTo>
                    <a:pt x="48" y="63"/>
                  </a:lnTo>
                  <a:lnTo>
                    <a:pt x="54" y="61"/>
                  </a:lnTo>
                  <a:lnTo>
                    <a:pt x="60" y="61"/>
                  </a:lnTo>
                  <a:close/>
                </a:path>
              </a:pathLst>
            </a:custGeom>
            <a:grpFill/>
            <a:ln w="9525">
              <a:solidFill>
                <a:srgbClr val="2A9B18"/>
              </a:solidFill>
              <a:round/>
              <a:headEnd/>
              <a:tailEnd/>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Calibri Light"/>
                <a:cs typeface="+mn-cs"/>
              </a:endParaRPr>
            </a:p>
          </p:txBody>
        </p:sp>
      </p:grpSp>
      <p:grpSp>
        <p:nvGrpSpPr>
          <p:cNvPr id="121" name="Group 120">
            <a:extLst>
              <a:ext uri="{FF2B5EF4-FFF2-40B4-BE49-F238E27FC236}">
                <a16:creationId xmlns:a16="http://schemas.microsoft.com/office/drawing/2014/main" id="{922433B5-EEDC-42C5-8923-903F3EE2FB71}"/>
              </a:ext>
            </a:extLst>
          </p:cNvPr>
          <p:cNvGrpSpPr/>
          <p:nvPr/>
        </p:nvGrpSpPr>
        <p:grpSpPr>
          <a:xfrm>
            <a:off x="7761942" y="4374332"/>
            <a:ext cx="568261" cy="303073"/>
            <a:chOff x="11601450" y="862013"/>
            <a:chExt cx="285750" cy="152400"/>
          </a:xfrm>
          <a:solidFill>
            <a:srgbClr val="6CDE9D">
              <a:lumMod val="75000"/>
            </a:srgbClr>
          </a:solidFill>
        </p:grpSpPr>
        <p:sp>
          <p:nvSpPr>
            <p:cNvPr id="122" name="Freeform 173">
              <a:extLst>
                <a:ext uri="{FF2B5EF4-FFF2-40B4-BE49-F238E27FC236}">
                  <a16:creationId xmlns:a16="http://schemas.microsoft.com/office/drawing/2014/main" id="{8F6C59E9-0320-4D76-969A-75856BA40E61}"/>
                </a:ext>
              </a:extLst>
            </p:cNvPr>
            <p:cNvSpPr>
              <a:spLocks noEditPoints="1"/>
            </p:cNvSpPr>
            <p:nvPr/>
          </p:nvSpPr>
          <p:spPr bwMode="auto">
            <a:xfrm>
              <a:off x="11601450" y="862013"/>
              <a:ext cx="285750" cy="152400"/>
            </a:xfrm>
            <a:custGeom>
              <a:avLst/>
              <a:gdLst>
                <a:gd name="T0" fmla="*/ 425 w 902"/>
                <a:gd name="T1" fmla="*/ 30 h 481"/>
                <a:gd name="T2" fmla="*/ 453 w 902"/>
                <a:gd name="T3" fmla="*/ 158 h 481"/>
                <a:gd name="T4" fmla="*/ 64 w 902"/>
                <a:gd name="T5" fmla="*/ 180 h 481"/>
                <a:gd name="T6" fmla="*/ 184 w 902"/>
                <a:gd name="T7" fmla="*/ 155 h 481"/>
                <a:gd name="T8" fmla="*/ 180 w 902"/>
                <a:gd name="T9" fmla="*/ 180 h 481"/>
                <a:gd name="T10" fmla="*/ 481 w 902"/>
                <a:gd name="T11" fmla="*/ 180 h 481"/>
                <a:gd name="T12" fmla="*/ 661 w 902"/>
                <a:gd name="T13" fmla="*/ 286 h 481"/>
                <a:gd name="T14" fmla="*/ 898 w 902"/>
                <a:gd name="T15" fmla="*/ 130 h 481"/>
                <a:gd name="T16" fmla="*/ 902 w 902"/>
                <a:gd name="T17" fmla="*/ 120 h 481"/>
                <a:gd name="T18" fmla="*/ 898 w 902"/>
                <a:gd name="T19" fmla="*/ 109 h 481"/>
                <a:gd name="T20" fmla="*/ 887 w 902"/>
                <a:gd name="T21" fmla="*/ 105 h 481"/>
                <a:gd name="T22" fmla="*/ 657 w 902"/>
                <a:gd name="T23" fmla="*/ 256 h 481"/>
                <a:gd name="T24" fmla="*/ 666 w 902"/>
                <a:gd name="T25" fmla="*/ 210 h 481"/>
                <a:gd name="T26" fmla="*/ 901 w 902"/>
                <a:gd name="T27" fmla="*/ 50 h 481"/>
                <a:gd name="T28" fmla="*/ 896 w 902"/>
                <a:gd name="T29" fmla="*/ 33 h 481"/>
                <a:gd name="T30" fmla="*/ 700 w 902"/>
                <a:gd name="T31" fmla="*/ 27 h 481"/>
                <a:gd name="T32" fmla="*/ 706 w 902"/>
                <a:gd name="T33" fmla="*/ 10 h 481"/>
                <a:gd name="T34" fmla="*/ 692 w 902"/>
                <a:gd name="T35" fmla="*/ 0 h 481"/>
                <a:gd name="T36" fmla="*/ 372 w 902"/>
                <a:gd name="T37" fmla="*/ 30 h 481"/>
                <a:gd name="T38" fmla="*/ 6 w 902"/>
                <a:gd name="T39" fmla="*/ 183 h 481"/>
                <a:gd name="T40" fmla="*/ 0 w 902"/>
                <a:gd name="T41" fmla="*/ 200 h 481"/>
                <a:gd name="T42" fmla="*/ 15 w 902"/>
                <a:gd name="T43" fmla="*/ 211 h 481"/>
                <a:gd name="T44" fmla="*/ 12 w 902"/>
                <a:gd name="T45" fmla="*/ 241 h 481"/>
                <a:gd name="T46" fmla="*/ 2 w 902"/>
                <a:gd name="T47" fmla="*/ 247 h 481"/>
                <a:gd name="T48" fmla="*/ 0 w 902"/>
                <a:gd name="T49" fmla="*/ 258 h 481"/>
                <a:gd name="T50" fmla="*/ 6 w 902"/>
                <a:gd name="T51" fmla="*/ 267 h 481"/>
                <a:gd name="T52" fmla="*/ 180 w 902"/>
                <a:gd name="T53" fmla="*/ 271 h 481"/>
                <a:gd name="T54" fmla="*/ 9 w 902"/>
                <a:gd name="T55" fmla="*/ 302 h 481"/>
                <a:gd name="T56" fmla="*/ 1 w 902"/>
                <a:gd name="T57" fmla="*/ 309 h 481"/>
                <a:gd name="T58" fmla="*/ 1 w 902"/>
                <a:gd name="T59" fmla="*/ 321 h 481"/>
                <a:gd name="T60" fmla="*/ 9 w 902"/>
                <a:gd name="T61" fmla="*/ 330 h 481"/>
                <a:gd name="T62" fmla="*/ 180 w 902"/>
                <a:gd name="T63" fmla="*/ 361 h 481"/>
                <a:gd name="T64" fmla="*/ 6 w 902"/>
                <a:gd name="T65" fmla="*/ 363 h 481"/>
                <a:gd name="T66" fmla="*/ 0 w 902"/>
                <a:gd name="T67" fmla="*/ 372 h 481"/>
                <a:gd name="T68" fmla="*/ 2 w 902"/>
                <a:gd name="T69" fmla="*/ 384 h 481"/>
                <a:gd name="T70" fmla="*/ 12 w 902"/>
                <a:gd name="T71" fmla="*/ 391 h 481"/>
                <a:gd name="T72" fmla="*/ 15 w 902"/>
                <a:gd name="T73" fmla="*/ 421 h 481"/>
                <a:gd name="T74" fmla="*/ 4 w 902"/>
                <a:gd name="T75" fmla="*/ 425 h 481"/>
                <a:gd name="T76" fmla="*/ 0 w 902"/>
                <a:gd name="T77" fmla="*/ 436 h 481"/>
                <a:gd name="T78" fmla="*/ 4 w 902"/>
                <a:gd name="T79" fmla="*/ 446 h 481"/>
                <a:gd name="T80" fmla="*/ 15 w 902"/>
                <a:gd name="T81" fmla="*/ 451 h 481"/>
                <a:gd name="T82" fmla="*/ 181 w 902"/>
                <a:gd name="T83" fmla="*/ 472 h 481"/>
                <a:gd name="T84" fmla="*/ 190 w 902"/>
                <a:gd name="T85" fmla="*/ 480 h 481"/>
                <a:gd name="T86" fmla="*/ 469 w 902"/>
                <a:gd name="T87" fmla="*/ 481 h 481"/>
                <a:gd name="T88" fmla="*/ 479 w 902"/>
                <a:gd name="T89" fmla="*/ 474 h 481"/>
                <a:gd name="T90" fmla="*/ 481 w 902"/>
                <a:gd name="T91" fmla="*/ 451 h 481"/>
                <a:gd name="T92" fmla="*/ 896 w 902"/>
                <a:gd name="T93" fmla="*/ 297 h 481"/>
                <a:gd name="T94" fmla="*/ 902 w 902"/>
                <a:gd name="T95" fmla="*/ 288 h 481"/>
                <a:gd name="T96" fmla="*/ 900 w 902"/>
                <a:gd name="T97" fmla="*/ 277 h 481"/>
                <a:gd name="T98" fmla="*/ 890 w 902"/>
                <a:gd name="T99" fmla="*/ 271 h 481"/>
                <a:gd name="T100" fmla="*/ 878 w 902"/>
                <a:gd name="T101" fmla="*/ 273 h 481"/>
                <a:gd name="T102" fmla="*/ 661 w 902"/>
                <a:gd name="T103" fmla="*/ 376 h 481"/>
                <a:gd name="T104" fmla="*/ 898 w 902"/>
                <a:gd name="T105" fmla="*/ 220 h 481"/>
                <a:gd name="T106" fmla="*/ 902 w 902"/>
                <a:gd name="T107" fmla="*/ 211 h 481"/>
                <a:gd name="T108" fmla="*/ 898 w 902"/>
                <a:gd name="T109" fmla="*/ 200 h 481"/>
                <a:gd name="T110" fmla="*/ 887 w 902"/>
                <a:gd name="T111" fmla="*/ 196 h 481"/>
                <a:gd name="T112" fmla="*/ 657 w 902"/>
                <a:gd name="T113" fmla="*/ 346 h 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2" h="481">
                  <a:moveTo>
                    <a:pt x="451" y="451"/>
                  </a:moveTo>
                  <a:lnTo>
                    <a:pt x="210" y="451"/>
                  </a:lnTo>
                  <a:lnTo>
                    <a:pt x="210" y="173"/>
                  </a:lnTo>
                  <a:lnTo>
                    <a:pt x="425" y="30"/>
                  </a:lnTo>
                  <a:lnTo>
                    <a:pt x="642" y="30"/>
                  </a:lnTo>
                  <a:lnTo>
                    <a:pt x="457" y="153"/>
                  </a:lnTo>
                  <a:lnTo>
                    <a:pt x="455" y="155"/>
                  </a:lnTo>
                  <a:lnTo>
                    <a:pt x="453" y="158"/>
                  </a:lnTo>
                  <a:lnTo>
                    <a:pt x="451" y="161"/>
                  </a:lnTo>
                  <a:lnTo>
                    <a:pt x="451" y="165"/>
                  </a:lnTo>
                  <a:lnTo>
                    <a:pt x="451" y="451"/>
                  </a:lnTo>
                  <a:close/>
                  <a:moveTo>
                    <a:pt x="64" y="180"/>
                  </a:moveTo>
                  <a:lnTo>
                    <a:pt x="245" y="60"/>
                  </a:lnTo>
                  <a:lnTo>
                    <a:pt x="326" y="60"/>
                  </a:lnTo>
                  <a:lnTo>
                    <a:pt x="186" y="153"/>
                  </a:lnTo>
                  <a:lnTo>
                    <a:pt x="184" y="155"/>
                  </a:lnTo>
                  <a:lnTo>
                    <a:pt x="182" y="158"/>
                  </a:lnTo>
                  <a:lnTo>
                    <a:pt x="181" y="161"/>
                  </a:lnTo>
                  <a:lnTo>
                    <a:pt x="180" y="165"/>
                  </a:lnTo>
                  <a:lnTo>
                    <a:pt x="180" y="180"/>
                  </a:lnTo>
                  <a:lnTo>
                    <a:pt x="64" y="180"/>
                  </a:lnTo>
                  <a:close/>
                  <a:moveTo>
                    <a:pt x="838" y="60"/>
                  </a:moveTo>
                  <a:lnTo>
                    <a:pt x="657" y="180"/>
                  </a:lnTo>
                  <a:lnTo>
                    <a:pt x="481" y="180"/>
                  </a:lnTo>
                  <a:lnTo>
                    <a:pt x="481" y="173"/>
                  </a:lnTo>
                  <a:lnTo>
                    <a:pt x="651" y="60"/>
                  </a:lnTo>
                  <a:lnTo>
                    <a:pt x="838" y="60"/>
                  </a:lnTo>
                  <a:close/>
                  <a:moveTo>
                    <a:pt x="661" y="286"/>
                  </a:moveTo>
                  <a:lnTo>
                    <a:pt x="666" y="285"/>
                  </a:lnTo>
                  <a:lnTo>
                    <a:pt x="670" y="282"/>
                  </a:lnTo>
                  <a:lnTo>
                    <a:pt x="896" y="132"/>
                  </a:lnTo>
                  <a:lnTo>
                    <a:pt x="898" y="130"/>
                  </a:lnTo>
                  <a:lnTo>
                    <a:pt x="900" y="128"/>
                  </a:lnTo>
                  <a:lnTo>
                    <a:pt x="901" y="126"/>
                  </a:lnTo>
                  <a:lnTo>
                    <a:pt x="902" y="123"/>
                  </a:lnTo>
                  <a:lnTo>
                    <a:pt x="902" y="120"/>
                  </a:lnTo>
                  <a:lnTo>
                    <a:pt x="902" y="117"/>
                  </a:lnTo>
                  <a:lnTo>
                    <a:pt x="901" y="114"/>
                  </a:lnTo>
                  <a:lnTo>
                    <a:pt x="900" y="112"/>
                  </a:lnTo>
                  <a:lnTo>
                    <a:pt x="898" y="109"/>
                  </a:lnTo>
                  <a:lnTo>
                    <a:pt x="896" y="108"/>
                  </a:lnTo>
                  <a:lnTo>
                    <a:pt x="892" y="106"/>
                  </a:lnTo>
                  <a:lnTo>
                    <a:pt x="890" y="106"/>
                  </a:lnTo>
                  <a:lnTo>
                    <a:pt x="887" y="105"/>
                  </a:lnTo>
                  <a:lnTo>
                    <a:pt x="884" y="106"/>
                  </a:lnTo>
                  <a:lnTo>
                    <a:pt x="882" y="106"/>
                  </a:lnTo>
                  <a:lnTo>
                    <a:pt x="878" y="108"/>
                  </a:lnTo>
                  <a:lnTo>
                    <a:pt x="657" y="256"/>
                  </a:lnTo>
                  <a:lnTo>
                    <a:pt x="481" y="256"/>
                  </a:lnTo>
                  <a:lnTo>
                    <a:pt x="481" y="211"/>
                  </a:lnTo>
                  <a:lnTo>
                    <a:pt x="661" y="211"/>
                  </a:lnTo>
                  <a:lnTo>
                    <a:pt x="666" y="210"/>
                  </a:lnTo>
                  <a:lnTo>
                    <a:pt x="670" y="207"/>
                  </a:lnTo>
                  <a:lnTo>
                    <a:pt x="896" y="57"/>
                  </a:lnTo>
                  <a:lnTo>
                    <a:pt x="899" y="54"/>
                  </a:lnTo>
                  <a:lnTo>
                    <a:pt x="901" y="50"/>
                  </a:lnTo>
                  <a:lnTo>
                    <a:pt x="902" y="46"/>
                  </a:lnTo>
                  <a:lnTo>
                    <a:pt x="901" y="40"/>
                  </a:lnTo>
                  <a:lnTo>
                    <a:pt x="899" y="36"/>
                  </a:lnTo>
                  <a:lnTo>
                    <a:pt x="896" y="33"/>
                  </a:lnTo>
                  <a:lnTo>
                    <a:pt x="891" y="31"/>
                  </a:lnTo>
                  <a:lnTo>
                    <a:pt x="887" y="30"/>
                  </a:lnTo>
                  <a:lnTo>
                    <a:pt x="696" y="30"/>
                  </a:lnTo>
                  <a:lnTo>
                    <a:pt x="700" y="27"/>
                  </a:lnTo>
                  <a:lnTo>
                    <a:pt x="704" y="24"/>
                  </a:lnTo>
                  <a:lnTo>
                    <a:pt x="706" y="20"/>
                  </a:lnTo>
                  <a:lnTo>
                    <a:pt x="707" y="16"/>
                  </a:lnTo>
                  <a:lnTo>
                    <a:pt x="706" y="10"/>
                  </a:lnTo>
                  <a:lnTo>
                    <a:pt x="704" y="6"/>
                  </a:lnTo>
                  <a:lnTo>
                    <a:pt x="701" y="3"/>
                  </a:lnTo>
                  <a:lnTo>
                    <a:pt x="696" y="1"/>
                  </a:lnTo>
                  <a:lnTo>
                    <a:pt x="692" y="0"/>
                  </a:lnTo>
                  <a:lnTo>
                    <a:pt x="421" y="0"/>
                  </a:lnTo>
                  <a:lnTo>
                    <a:pt x="417" y="1"/>
                  </a:lnTo>
                  <a:lnTo>
                    <a:pt x="412" y="2"/>
                  </a:lnTo>
                  <a:lnTo>
                    <a:pt x="372" y="30"/>
                  </a:lnTo>
                  <a:lnTo>
                    <a:pt x="240" y="30"/>
                  </a:lnTo>
                  <a:lnTo>
                    <a:pt x="236" y="31"/>
                  </a:lnTo>
                  <a:lnTo>
                    <a:pt x="232" y="33"/>
                  </a:lnTo>
                  <a:lnTo>
                    <a:pt x="6" y="183"/>
                  </a:lnTo>
                  <a:lnTo>
                    <a:pt x="3" y="186"/>
                  </a:lnTo>
                  <a:lnTo>
                    <a:pt x="1" y="190"/>
                  </a:lnTo>
                  <a:lnTo>
                    <a:pt x="0" y="195"/>
                  </a:lnTo>
                  <a:lnTo>
                    <a:pt x="0" y="200"/>
                  </a:lnTo>
                  <a:lnTo>
                    <a:pt x="2" y="204"/>
                  </a:lnTo>
                  <a:lnTo>
                    <a:pt x="6" y="207"/>
                  </a:lnTo>
                  <a:lnTo>
                    <a:pt x="10" y="210"/>
                  </a:lnTo>
                  <a:lnTo>
                    <a:pt x="15" y="211"/>
                  </a:lnTo>
                  <a:lnTo>
                    <a:pt x="180" y="211"/>
                  </a:lnTo>
                  <a:lnTo>
                    <a:pt x="180" y="241"/>
                  </a:lnTo>
                  <a:lnTo>
                    <a:pt x="15" y="241"/>
                  </a:lnTo>
                  <a:lnTo>
                    <a:pt x="12" y="241"/>
                  </a:lnTo>
                  <a:lnTo>
                    <a:pt x="9" y="242"/>
                  </a:lnTo>
                  <a:lnTo>
                    <a:pt x="6" y="243"/>
                  </a:lnTo>
                  <a:lnTo>
                    <a:pt x="4" y="245"/>
                  </a:lnTo>
                  <a:lnTo>
                    <a:pt x="2" y="247"/>
                  </a:lnTo>
                  <a:lnTo>
                    <a:pt x="1" y="249"/>
                  </a:lnTo>
                  <a:lnTo>
                    <a:pt x="0" y="252"/>
                  </a:lnTo>
                  <a:lnTo>
                    <a:pt x="0" y="256"/>
                  </a:lnTo>
                  <a:lnTo>
                    <a:pt x="0" y="258"/>
                  </a:lnTo>
                  <a:lnTo>
                    <a:pt x="1" y="261"/>
                  </a:lnTo>
                  <a:lnTo>
                    <a:pt x="2" y="263"/>
                  </a:lnTo>
                  <a:lnTo>
                    <a:pt x="4" y="266"/>
                  </a:lnTo>
                  <a:lnTo>
                    <a:pt x="6" y="267"/>
                  </a:lnTo>
                  <a:lnTo>
                    <a:pt x="9" y="270"/>
                  </a:lnTo>
                  <a:lnTo>
                    <a:pt x="12" y="270"/>
                  </a:lnTo>
                  <a:lnTo>
                    <a:pt x="15" y="271"/>
                  </a:lnTo>
                  <a:lnTo>
                    <a:pt x="180" y="271"/>
                  </a:lnTo>
                  <a:lnTo>
                    <a:pt x="180" y="301"/>
                  </a:lnTo>
                  <a:lnTo>
                    <a:pt x="15" y="301"/>
                  </a:lnTo>
                  <a:lnTo>
                    <a:pt x="12" y="301"/>
                  </a:lnTo>
                  <a:lnTo>
                    <a:pt x="9" y="302"/>
                  </a:lnTo>
                  <a:lnTo>
                    <a:pt x="6" y="303"/>
                  </a:lnTo>
                  <a:lnTo>
                    <a:pt x="4" y="305"/>
                  </a:lnTo>
                  <a:lnTo>
                    <a:pt x="2" y="307"/>
                  </a:lnTo>
                  <a:lnTo>
                    <a:pt x="1" y="309"/>
                  </a:lnTo>
                  <a:lnTo>
                    <a:pt x="0" y="312"/>
                  </a:lnTo>
                  <a:lnTo>
                    <a:pt x="0" y="316"/>
                  </a:lnTo>
                  <a:lnTo>
                    <a:pt x="0" y="319"/>
                  </a:lnTo>
                  <a:lnTo>
                    <a:pt x="1" y="321"/>
                  </a:lnTo>
                  <a:lnTo>
                    <a:pt x="2" y="324"/>
                  </a:lnTo>
                  <a:lnTo>
                    <a:pt x="4" y="326"/>
                  </a:lnTo>
                  <a:lnTo>
                    <a:pt x="6" y="327"/>
                  </a:lnTo>
                  <a:lnTo>
                    <a:pt x="9" y="330"/>
                  </a:lnTo>
                  <a:lnTo>
                    <a:pt x="12" y="331"/>
                  </a:lnTo>
                  <a:lnTo>
                    <a:pt x="15" y="331"/>
                  </a:lnTo>
                  <a:lnTo>
                    <a:pt x="180" y="331"/>
                  </a:lnTo>
                  <a:lnTo>
                    <a:pt x="180" y="361"/>
                  </a:lnTo>
                  <a:lnTo>
                    <a:pt x="15" y="361"/>
                  </a:lnTo>
                  <a:lnTo>
                    <a:pt x="12" y="361"/>
                  </a:lnTo>
                  <a:lnTo>
                    <a:pt x="9" y="362"/>
                  </a:lnTo>
                  <a:lnTo>
                    <a:pt x="6" y="363"/>
                  </a:lnTo>
                  <a:lnTo>
                    <a:pt x="4" y="365"/>
                  </a:lnTo>
                  <a:lnTo>
                    <a:pt x="2" y="367"/>
                  </a:lnTo>
                  <a:lnTo>
                    <a:pt x="1" y="369"/>
                  </a:lnTo>
                  <a:lnTo>
                    <a:pt x="0" y="372"/>
                  </a:lnTo>
                  <a:lnTo>
                    <a:pt x="0" y="376"/>
                  </a:lnTo>
                  <a:lnTo>
                    <a:pt x="0" y="379"/>
                  </a:lnTo>
                  <a:lnTo>
                    <a:pt x="1" y="381"/>
                  </a:lnTo>
                  <a:lnTo>
                    <a:pt x="2" y="384"/>
                  </a:lnTo>
                  <a:lnTo>
                    <a:pt x="4" y="386"/>
                  </a:lnTo>
                  <a:lnTo>
                    <a:pt x="6" y="388"/>
                  </a:lnTo>
                  <a:lnTo>
                    <a:pt x="9" y="390"/>
                  </a:lnTo>
                  <a:lnTo>
                    <a:pt x="12" y="391"/>
                  </a:lnTo>
                  <a:lnTo>
                    <a:pt x="15" y="391"/>
                  </a:lnTo>
                  <a:lnTo>
                    <a:pt x="180" y="391"/>
                  </a:lnTo>
                  <a:lnTo>
                    <a:pt x="180" y="421"/>
                  </a:lnTo>
                  <a:lnTo>
                    <a:pt x="15" y="421"/>
                  </a:lnTo>
                  <a:lnTo>
                    <a:pt x="12" y="421"/>
                  </a:lnTo>
                  <a:lnTo>
                    <a:pt x="9" y="422"/>
                  </a:lnTo>
                  <a:lnTo>
                    <a:pt x="6" y="423"/>
                  </a:lnTo>
                  <a:lnTo>
                    <a:pt x="4" y="425"/>
                  </a:lnTo>
                  <a:lnTo>
                    <a:pt x="2" y="427"/>
                  </a:lnTo>
                  <a:lnTo>
                    <a:pt x="1" y="430"/>
                  </a:lnTo>
                  <a:lnTo>
                    <a:pt x="0" y="432"/>
                  </a:lnTo>
                  <a:lnTo>
                    <a:pt x="0" y="436"/>
                  </a:lnTo>
                  <a:lnTo>
                    <a:pt x="0" y="439"/>
                  </a:lnTo>
                  <a:lnTo>
                    <a:pt x="1" y="442"/>
                  </a:lnTo>
                  <a:lnTo>
                    <a:pt x="2" y="444"/>
                  </a:lnTo>
                  <a:lnTo>
                    <a:pt x="4" y="446"/>
                  </a:lnTo>
                  <a:lnTo>
                    <a:pt x="6" y="448"/>
                  </a:lnTo>
                  <a:lnTo>
                    <a:pt x="9" y="450"/>
                  </a:lnTo>
                  <a:lnTo>
                    <a:pt x="12" y="451"/>
                  </a:lnTo>
                  <a:lnTo>
                    <a:pt x="15" y="451"/>
                  </a:lnTo>
                  <a:lnTo>
                    <a:pt x="180" y="451"/>
                  </a:lnTo>
                  <a:lnTo>
                    <a:pt x="180" y="466"/>
                  </a:lnTo>
                  <a:lnTo>
                    <a:pt x="181" y="469"/>
                  </a:lnTo>
                  <a:lnTo>
                    <a:pt x="181" y="472"/>
                  </a:lnTo>
                  <a:lnTo>
                    <a:pt x="183" y="474"/>
                  </a:lnTo>
                  <a:lnTo>
                    <a:pt x="184" y="476"/>
                  </a:lnTo>
                  <a:lnTo>
                    <a:pt x="187" y="478"/>
                  </a:lnTo>
                  <a:lnTo>
                    <a:pt x="190" y="480"/>
                  </a:lnTo>
                  <a:lnTo>
                    <a:pt x="193" y="481"/>
                  </a:lnTo>
                  <a:lnTo>
                    <a:pt x="195" y="481"/>
                  </a:lnTo>
                  <a:lnTo>
                    <a:pt x="466" y="481"/>
                  </a:lnTo>
                  <a:lnTo>
                    <a:pt x="469" y="481"/>
                  </a:lnTo>
                  <a:lnTo>
                    <a:pt x="471" y="480"/>
                  </a:lnTo>
                  <a:lnTo>
                    <a:pt x="475" y="478"/>
                  </a:lnTo>
                  <a:lnTo>
                    <a:pt x="477" y="476"/>
                  </a:lnTo>
                  <a:lnTo>
                    <a:pt x="479" y="474"/>
                  </a:lnTo>
                  <a:lnTo>
                    <a:pt x="480" y="472"/>
                  </a:lnTo>
                  <a:lnTo>
                    <a:pt x="481" y="469"/>
                  </a:lnTo>
                  <a:lnTo>
                    <a:pt x="481" y="466"/>
                  </a:lnTo>
                  <a:lnTo>
                    <a:pt x="481" y="451"/>
                  </a:lnTo>
                  <a:lnTo>
                    <a:pt x="661" y="451"/>
                  </a:lnTo>
                  <a:lnTo>
                    <a:pt x="666" y="450"/>
                  </a:lnTo>
                  <a:lnTo>
                    <a:pt x="670" y="448"/>
                  </a:lnTo>
                  <a:lnTo>
                    <a:pt x="896" y="297"/>
                  </a:lnTo>
                  <a:lnTo>
                    <a:pt x="898" y="296"/>
                  </a:lnTo>
                  <a:lnTo>
                    <a:pt x="900" y="293"/>
                  </a:lnTo>
                  <a:lnTo>
                    <a:pt x="901" y="291"/>
                  </a:lnTo>
                  <a:lnTo>
                    <a:pt x="902" y="288"/>
                  </a:lnTo>
                  <a:lnTo>
                    <a:pt x="902" y="286"/>
                  </a:lnTo>
                  <a:lnTo>
                    <a:pt x="902" y="282"/>
                  </a:lnTo>
                  <a:lnTo>
                    <a:pt x="901" y="279"/>
                  </a:lnTo>
                  <a:lnTo>
                    <a:pt x="900" y="277"/>
                  </a:lnTo>
                  <a:lnTo>
                    <a:pt x="898" y="275"/>
                  </a:lnTo>
                  <a:lnTo>
                    <a:pt x="896" y="273"/>
                  </a:lnTo>
                  <a:lnTo>
                    <a:pt x="892" y="272"/>
                  </a:lnTo>
                  <a:lnTo>
                    <a:pt x="890" y="271"/>
                  </a:lnTo>
                  <a:lnTo>
                    <a:pt x="887" y="271"/>
                  </a:lnTo>
                  <a:lnTo>
                    <a:pt x="884" y="271"/>
                  </a:lnTo>
                  <a:lnTo>
                    <a:pt x="882" y="272"/>
                  </a:lnTo>
                  <a:lnTo>
                    <a:pt x="878" y="273"/>
                  </a:lnTo>
                  <a:lnTo>
                    <a:pt x="657" y="421"/>
                  </a:lnTo>
                  <a:lnTo>
                    <a:pt x="481" y="421"/>
                  </a:lnTo>
                  <a:lnTo>
                    <a:pt x="481" y="376"/>
                  </a:lnTo>
                  <a:lnTo>
                    <a:pt x="661" y="376"/>
                  </a:lnTo>
                  <a:lnTo>
                    <a:pt x="666" y="375"/>
                  </a:lnTo>
                  <a:lnTo>
                    <a:pt x="670" y="373"/>
                  </a:lnTo>
                  <a:lnTo>
                    <a:pt x="896" y="222"/>
                  </a:lnTo>
                  <a:lnTo>
                    <a:pt x="898" y="220"/>
                  </a:lnTo>
                  <a:lnTo>
                    <a:pt x="900" y="218"/>
                  </a:lnTo>
                  <a:lnTo>
                    <a:pt x="901" y="216"/>
                  </a:lnTo>
                  <a:lnTo>
                    <a:pt x="902" y="213"/>
                  </a:lnTo>
                  <a:lnTo>
                    <a:pt x="902" y="211"/>
                  </a:lnTo>
                  <a:lnTo>
                    <a:pt x="902" y="207"/>
                  </a:lnTo>
                  <a:lnTo>
                    <a:pt x="901" y="204"/>
                  </a:lnTo>
                  <a:lnTo>
                    <a:pt x="900" y="202"/>
                  </a:lnTo>
                  <a:lnTo>
                    <a:pt x="898" y="200"/>
                  </a:lnTo>
                  <a:lnTo>
                    <a:pt x="896" y="198"/>
                  </a:lnTo>
                  <a:lnTo>
                    <a:pt x="892" y="197"/>
                  </a:lnTo>
                  <a:lnTo>
                    <a:pt x="890" y="196"/>
                  </a:lnTo>
                  <a:lnTo>
                    <a:pt x="887" y="196"/>
                  </a:lnTo>
                  <a:lnTo>
                    <a:pt x="884" y="196"/>
                  </a:lnTo>
                  <a:lnTo>
                    <a:pt x="882" y="197"/>
                  </a:lnTo>
                  <a:lnTo>
                    <a:pt x="878" y="198"/>
                  </a:lnTo>
                  <a:lnTo>
                    <a:pt x="657" y="346"/>
                  </a:lnTo>
                  <a:lnTo>
                    <a:pt x="481" y="346"/>
                  </a:lnTo>
                  <a:lnTo>
                    <a:pt x="481" y="286"/>
                  </a:lnTo>
                  <a:lnTo>
                    <a:pt x="661" y="286"/>
                  </a:lnTo>
                  <a:close/>
                </a:path>
              </a:pathLst>
            </a:custGeom>
            <a:grpFill/>
            <a:ln w="9525">
              <a:solidFill>
                <a:srgbClr val="2A9B18"/>
              </a:solidFill>
              <a:round/>
              <a:headEnd/>
              <a:tailEnd/>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Calibri Light"/>
                <a:cs typeface="+mn-cs"/>
              </a:endParaRPr>
            </a:p>
          </p:txBody>
        </p:sp>
        <p:sp>
          <p:nvSpPr>
            <p:cNvPr id="123" name="Freeform 174">
              <a:extLst>
                <a:ext uri="{FF2B5EF4-FFF2-40B4-BE49-F238E27FC236}">
                  <a16:creationId xmlns:a16="http://schemas.microsoft.com/office/drawing/2014/main" id="{FACDF961-0434-4FBD-A9AB-B405EFF29102}"/>
                </a:ext>
              </a:extLst>
            </p:cNvPr>
            <p:cNvSpPr>
              <a:spLocks/>
            </p:cNvSpPr>
            <p:nvPr/>
          </p:nvSpPr>
          <p:spPr bwMode="auto">
            <a:xfrm>
              <a:off x="11687175" y="909638"/>
              <a:ext cx="38100" cy="85725"/>
            </a:xfrm>
            <a:custGeom>
              <a:avLst/>
              <a:gdLst>
                <a:gd name="T0" fmla="*/ 72 w 120"/>
                <a:gd name="T1" fmla="*/ 63 h 271"/>
                <a:gd name="T2" fmla="*/ 85 w 120"/>
                <a:gd name="T3" fmla="*/ 74 h 271"/>
                <a:gd name="T4" fmla="*/ 90 w 120"/>
                <a:gd name="T5" fmla="*/ 91 h 271"/>
                <a:gd name="T6" fmla="*/ 92 w 120"/>
                <a:gd name="T7" fmla="*/ 98 h 271"/>
                <a:gd name="T8" fmla="*/ 99 w 120"/>
                <a:gd name="T9" fmla="*/ 105 h 271"/>
                <a:gd name="T10" fmla="*/ 108 w 120"/>
                <a:gd name="T11" fmla="*/ 105 h 271"/>
                <a:gd name="T12" fmla="*/ 116 w 120"/>
                <a:gd name="T13" fmla="*/ 101 h 271"/>
                <a:gd name="T14" fmla="*/ 120 w 120"/>
                <a:gd name="T15" fmla="*/ 93 h 271"/>
                <a:gd name="T16" fmla="*/ 117 w 120"/>
                <a:gd name="T17" fmla="*/ 70 h 271"/>
                <a:gd name="T18" fmla="*/ 101 w 120"/>
                <a:gd name="T19" fmla="*/ 46 h 271"/>
                <a:gd name="T20" fmla="*/ 75 w 120"/>
                <a:gd name="T21" fmla="*/ 32 h 271"/>
                <a:gd name="T22" fmla="*/ 74 w 120"/>
                <a:gd name="T23" fmla="*/ 9 h 271"/>
                <a:gd name="T24" fmla="*/ 68 w 120"/>
                <a:gd name="T25" fmla="*/ 3 h 271"/>
                <a:gd name="T26" fmla="*/ 60 w 120"/>
                <a:gd name="T27" fmla="*/ 0 h 271"/>
                <a:gd name="T28" fmla="*/ 51 w 120"/>
                <a:gd name="T29" fmla="*/ 3 h 271"/>
                <a:gd name="T30" fmla="*/ 46 w 120"/>
                <a:gd name="T31" fmla="*/ 9 h 271"/>
                <a:gd name="T32" fmla="*/ 45 w 120"/>
                <a:gd name="T33" fmla="*/ 32 h 271"/>
                <a:gd name="T34" fmla="*/ 19 w 120"/>
                <a:gd name="T35" fmla="*/ 46 h 271"/>
                <a:gd name="T36" fmla="*/ 3 w 120"/>
                <a:gd name="T37" fmla="*/ 70 h 271"/>
                <a:gd name="T38" fmla="*/ 0 w 120"/>
                <a:gd name="T39" fmla="*/ 96 h 271"/>
                <a:gd name="T40" fmla="*/ 4 w 120"/>
                <a:gd name="T41" fmla="*/ 113 h 271"/>
                <a:gd name="T42" fmla="*/ 13 w 120"/>
                <a:gd name="T43" fmla="*/ 128 h 271"/>
                <a:gd name="T44" fmla="*/ 26 w 120"/>
                <a:gd name="T45" fmla="*/ 140 h 271"/>
                <a:gd name="T46" fmla="*/ 42 w 120"/>
                <a:gd name="T47" fmla="*/ 147 h 271"/>
                <a:gd name="T48" fmla="*/ 60 w 120"/>
                <a:gd name="T49" fmla="*/ 151 h 271"/>
                <a:gd name="T50" fmla="*/ 76 w 120"/>
                <a:gd name="T51" fmla="*/ 156 h 271"/>
                <a:gd name="T52" fmla="*/ 88 w 120"/>
                <a:gd name="T53" fmla="*/ 169 h 271"/>
                <a:gd name="T54" fmla="*/ 89 w 120"/>
                <a:gd name="T55" fmla="*/ 186 h 271"/>
                <a:gd name="T56" fmla="*/ 80 w 120"/>
                <a:gd name="T57" fmla="*/ 202 h 271"/>
                <a:gd name="T58" fmla="*/ 65 w 120"/>
                <a:gd name="T59" fmla="*/ 210 h 271"/>
                <a:gd name="T60" fmla="*/ 60 w 120"/>
                <a:gd name="T61" fmla="*/ 211 h 271"/>
                <a:gd name="T62" fmla="*/ 48 w 120"/>
                <a:gd name="T63" fmla="*/ 208 h 271"/>
                <a:gd name="T64" fmla="*/ 34 w 120"/>
                <a:gd name="T65" fmla="*/ 198 h 271"/>
                <a:gd name="T66" fmla="*/ 30 w 120"/>
                <a:gd name="T67" fmla="*/ 181 h 271"/>
                <a:gd name="T68" fmla="*/ 27 w 120"/>
                <a:gd name="T69" fmla="*/ 172 h 271"/>
                <a:gd name="T70" fmla="*/ 20 w 120"/>
                <a:gd name="T71" fmla="*/ 167 h 271"/>
                <a:gd name="T72" fmla="*/ 12 w 120"/>
                <a:gd name="T73" fmla="*/ 166 h 271"/>
                <a:gd name="T74" fmla="*/ 4 w 120"/>
                <a:gd name="T75" fmla="*/ 170 h 271"/>
                <a:gd name="T76" fmla="*/ 0 w 120"/>
                <a:gd name="T77" fmla="*/ 177 h 271"/>
                <a:gd name="T78" fmla="*/ 3 w 120"/>
                <a:gd name="T79" fmla="*/ 200 h 271"/>
                <a:gd name="T80" fmla="*/ 19 w 120"/>
                <a:gd name="T81" fmla="*/ 225 h 271"/>
                <a:gd name="T82" fmla="*/ 45 w 120"/>
                <a:gd name="T83" fmla="*/ 238 h 271"/>
                <a:gd name="T84" fmla="*/ 46 w 120"/>
                <a:gd name="T85" fmla="*/ 261 h 271"/>
                <a:gd name="T86" fmla="*/ 51 w 120"/>
                <a:gd name="T87" fmla="*/ 268 h 271"/>
                <a:gd name="T88" fmla="*/ 60 w 120"/>
                <a:gd name="T89" fmla="*/ 271 h 271"/>
                <a:gd name="T90" fmla="*/ 68 w 120"/>
                <a:gd name="T91" fmla="*/ 268 h 271"/>
                <a:gd name="T92" fmla="*/ 74 w 120"/>
                <a:gd name="T93" fmla="*/ 261 h 271"/>
                <a:gd name="T94" fmla="*/ 75 w 120"/>
                <a:gd name="T95" fmla="*/ 238 h 271"/>
                <a:gd name="T96" fmla="*/ 101 w 120"/>
                <a:gd name="T97" fmla="*/ 225 h 271"/>
                <a:gd name="T98" fmla="*/ 117 w 120"/>
                <a:gd name="T99" fmla="*/ 200 h 271"/>
                <a:gd name="T100" fmla="*/ 120 w 120"/>
                <a:gd name="T101" fmla="*/ 174 h 271"/>
                <a:gd name="T102" fmla="*/ 115 w 120"/>
                <a:gd name="T103" fmla="*/ 157 h 271"/>
                <a:gd name="T104" fmla="*/ 106 w 120"/>
                <a:gd name="T105" fmla="*/ 142 h 271"/>
                <a:gd name="T106" fmla="*/ 93 w 120"/>
                <a:gd name="T107" fmla="*/ 130 h 271"/>
                <a:gd name="T108" fmla="*/ 77 w 120"/>
                <a:gd name="T109" fmla="*/ 123 h 271"/>
                <a:gd name="T110" fmla="*/ 60 w 120"/>
                <a:gd name="T111" fmla="*/ 121 h 271"/>
                <a:gd name="T112" fmla="*/ 43 w 120"/>
                <a:gd name="T113" fmla="*/ 115 h 271"/>
                <a:gd name="T114" fmla="*/ 32 w 120"/>
                <a:gd name="T115" fmla="*/ 102 h 271"/>
                <a:gd name="T116" fmla="*/ 30 w 120"/>
                <a:gd name="T117" fmla="*/ 84 h 271"/>
                <a:gd name="T118" fmla="*/ 39 w 120"/>
                <a:gd name="T119" fmla="*/ 69 h 271"/>
                <a:gd name="T120" fmla="*/ 54 w 120"/>
                <a:gd name="T121" fmla="*/ 61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20" h="271">
                  <a:moveTo>
                    <a:pt x="60" y="61"/>
                  </a:moveTo>
                  <a:lnTo>
                    <a:pt x="65" y="61"/>
                  </a:lnTo>
                  <a:lnTo>
                    <a:pt x="72" y="63"/>
                  </a:lnTo>
                  <a:lnTo>
                    <a:pt x="76" y="65"/>
                  </a:lnTo>
                  <a:lnTo>
                    <a:pt x="80" y="69"/>
                  </a:lnTo>
                  <a:lnTo>
                    <a:pt x="85" y="74"/>
                  </a:lnTo>
                  <a:lnTo>
                    <a:pt x="88" y="79"/>
                  </a:lnTo>
                  <a:lnTo>
                    <a:pt x="89" y="84"/>
                  </a:lnTo>
                  <a:lnTo>
                    <a:pt x="90" y="91"/>
                  </a:lnTo>
                  <a:lnTo>
                    <a:pt x="90" y="93"/>
                  </a:lnTo>
                  <a:lnTo>
                    <a:pt x="91" y="96"/>
                  </a:lnTo>
                  <a:lnTo>
                    <a:pt x="92" y="98"/>
                  </a:lnTo>
                  <a:lnTo>
                    <a:pt x="94" y="101"/>
                  </a:lnTo>
                  <a:lnTo>
                    <a:pt x="96" y="102"/>
                  </a:lnTo>
                  <a:lnTo>
                    <a:pt x="99" y="105"/>
                  </a:lnTo>
                  <a:lnTo>
                    <a:pt x="102" y="105"/>
                  </a:lnTo>
                  <a:lnTo>
                    <a:pt x="105" y="106"/>
                  </a:lnTo>
                  <a:lnTo>
                    <a:pt x="108" y="105"/>
                  </a:lnTo>
                  <a:lnTo>
                    <a:pt x="110" y="105"/>
                  </a:lnTo>
                  <a:lnTo>
                    <a:pt x="114" y="102"/>
                  </a:lnTo>
                  <a:lnTo>
                    <a:pt x="116" y="101"/>
                  </a:lnTo>
                  <a:lnTo>
                    <a:pt x="117" y="98"/>
                  </a:lnTo>
                  <a:lnTo>
                    <a:pt x="119" y="96"/>
                  </a:lnTo>
                  <a:lnTo>
                    <a:pt x="120" y="93"/>
                  </a:lnTo>
                  <a:lnTo>
                    <a:pt x="120" y="91"/>
                  </a:lnTo>
                  <a:lnTo>
                    <a:pt x="119" y="80"/>
                  </a:lnTo>
                  <a:lnTo>
                    <a:pt x="117" y="70"/>
                  </a:lnTo>
                  <a:lnTo>
                    <a:pt x="113" y="62"/>
                  </a:lnTo>
                  <a:lnTo>
                    <a:pt x="107" y="53"/>
                  </a:lnTo>
                  <a:lnTo>
                    <a:pt x="101" y="46"/>
                  </a:lnTo>
                  <a:lnTo>
                    <a:pt x="92" y="40"/>
                  </a:lnTo>
                  <a:lnTo>
                    <a:pt x="84" y="36"/>
                  </a:lnTo>
                  <a:lnTo>
                    <a:pt x="75" y="32"/>
                  </a:lnTo>
                  <a:lnTo>
                    <a:pt x="75" y="15"/>
                  </a:lnTo>
                  <a:lnTo>
                    <a:pt x="74" y="12"/>
                  </a:lnTo>
                  <a:lnTo>
                    <a:pt x="74" y="9"/>
                  </a:lnTo>
                  <a:lnTo>
                    <a:pt x="72" y="7"/>
                  </a:lnTo>
                  <a:lnTo>
                    <a:pt x="71" y="5"/>
                  </a:lnTo>
                  <a:lnTo>
                    <a:pt x="68" y="3"/>
                  </a:lnTo>
                  <a:lnTo>
                    <a:pt x="65" y="2"/>
                  </a:lnTo>
                  <a:lnTo>
                    <a:pt x="62" y="1"/>
                  </a:lnTo>
                  <a:lnTo>
                    <a:pt x="60" y="0"/>
                  </a:lnTo>
                  <a:lnTo>
                    <a:pt x="57" y="1"/>
                  </a:lnTo>
                  <a:lnTo>
                    <a:pt x="54" y="1"/>
                  </a:lnTo>
                  <a:lnTo>
                    <a:pt x="51" y="3"/>
                  </a:lnTo>
                  <a:lnTo>
                    <a:pt x="49" y="5"/>
                  </a:lnTo>
                  <a:lnTo>
                    <a:pt x="47" y="7"/>
                  </a:lnTo>
                  <a:lnTo>
                    <a:pt x="46" y="9"/>
                  </a:lnTo>
                  <a:lnTo>
                    <a:pt x="45" y="12"/>
                  </a:lnTo>
                  <a:lnTo>
                    <a:pt x="45" y="15"/>
                  </a:lnTo>
                  <a:lnTo>
                    <a:pt x="45" y="32"/>
                  </a:lnTo>
                  <a:lnTo>
                    <a:pt x="35" y="35"/>
                  </a:lnTo>
                  <a:lnTo>
                    <a:pt x="27" y="40"/>
                  </a:lnTo>
                  <a:lnTo>
                    <a:pt x="19" y="46"/>
                  </a:lnTo>
                  <a:lnTo>
                    <a:pt x="13" y="53"/>
                  </a:lnTo>
                  <a:lnTo>
                    <a:pt x="6" y="62"/>
                  </a:lnTo>
                  <a:lnTo>
                    <a:pt x="3" y="70"/>
                  </a:lnTo>
                  <a:lnTo>
                    <a:pt x="0" y="80"/>
                  </a:lnTo>
                  <a:lnTo>
                    <a:pt x="0" y="91"/>
                  </a:lnTo>
                  <a:lnTo>
                    <a:pt x="0" y="96"/>
                  </a:lnTo>
                  <a:lnTo>
                    <a:pt x="1" y="102"/>
                  </a:lnTo>
                  <a:lnTo>
                    <a:pt x="2" y="108"/>
                  </a:lnTo>
                  <a:lnTo>
                    <a:pt x="4" y="113"/>
                  </a:lnTo>
                  <a:lnTo>
                    <a:pt x="6" y="119"/>
                  </a:lnTo>
                  <a:lnTo>
                    <a:pt x="10" y="124"/>
                  </a:lnTo>
                  <a:lnTo>
                    <a:pt x="13" y="128"/>
                  </a:lnTo>
                  <a:lnTo>
                    <a:pt x="17" y="132"/>
                  </a:lnTo>
                  <a:lnTo>
                    <a:pt x="21" y="137"/>
                  </a:lnTo>
                  <a:lnTo>
                    <a:pt x="26" y="140"/>
                  </a:lnTo>
                  <a:lnTo>
                    <a:pt x="31" y="143"/>
                  </a:lnTo>
                  <a:lnTo>
                    <a:pt x="36" y="145"/>
                  </a:lnTo>
                  <a:lnTo>
                    <a:pt x="42" y="147"/>
                  </a:lnTo>
                  <a:lnTo>
                    <a:pt x="47" y="150"/>
                  </a:lnTo>
                  <a:lnTo>
                    <a:pt x="54" y="151"/>
                  </a:lnTo>
                  <a:lnTo>
                    <a:pt x="60" y="151"/>
                  </a:lnTo>
                  <a:lnTo>
                    <a:pt x="65" y="151"/>
                  </a:lnTo>
                  <a:lnTo>
                    <a:pt x="72" y="153"/>
                  </a:lnTo>
                  <a:lnTo>
                    <a:pt x="76" y="156"/>
                  </a:lnTo>
                  <a:lnTo>
                    <a:pt x="80" y="159"/>
                  </a:lnTo>
                  <a:lnTo>
                    <a:pt x="85" y="163"/>
                  </a:lnTo>
                  <a:lnTo>
                    <a:pt x="88" y="169"/>
                  </a:lnTo>
                  <a:lnTo>
                    <a:pt x="89" y="174"/>
                  </a:lnTo>
                  <a:lnTo>
                    <a:pt x="90" y="181"/>
                  </a:lnTo>
                  <a:lnTo>
                    <a:pt x="89" y="186"/>
                  </a:lnTo>
                  <a:lnTo>
                    <a:pt x="88" y="192"/>
                  </a:lnTo>
                  <a:lnTo>
                    <a:pt x="85" y="198"/>
                  </a:lnTo>
                  <a:lnTo>
                    <a:pt x="80" y="202"/>
                  </a:lnTo>
                  <a:lnTo>
                    <a:pt x="76" y="205"/>
                  </a:lnTo>
                  <a:lnTo>
                    <a:pt x="72" y="208"/>
                  </a:lnTo>
                  <a:lnTo>
                    <a:pt x="65" y="210"/>
                  </a:lnTo>
                  <a:lnTo>
                    <a:pt x="60" y="211"/>
                  </a:lnTo>
                  <a:lnTo>
                    <a:pt x="60" y="211"/>
                  </a:lnTo>
                  <a:lnTo>
                    <a:pt x="60" y="211"/>
                  </a:lnTo>
                  <a:lnTo>
                    <a:pt x="60" y="211"/>
                  </a:lnTo>
                  <a:lnTo>
                    <a:pt x="54" y="210"/>
                  </a:lnTo>
                  <a:lnTo>
                    <a:pt x="48" y="208"/>
                  </a:lnTo>
                  <a:lnTo>
                    <a:pt x="43" y="205"/>
                  </a:lnTo>
                  <a:lnTo>
                    <a:pt x="39" y="202"/>
                  </a:lnTo>
                  <a:lnTo>
                    <a:pt x="34" y="198"/>
                  </a:lnTo>
                  <a:lnTo>
                    <a:pt x="32" y="192"/>
                  </a:lnTo>
                  <a:lnTo>
                    <a:pt x="30" y="187"/>
                  </a:lnTo>
                  <a:lnTo>
                    <a:pt x="30" y="181"/>
                  </a:lnTo>
                  <a:lnTo>
                    <a:pt x="29" y="177"/>
                  </a:lnTo>
                  <a:lnTo>
                    <a:pt x="28" y="174"/>
                  </a:lnTo>
                  <a:lnTo>
                    <a:pt x="27" y="172"/>
                  </a:lnTo>
                  <a:lnTo>
                    <a:pt x="25" y="170"/>
                  </a:lnTo>
                  <a:lnTo>
                    <a:pt x="23" y="168"/>
                  </a:lnTo>
                  <a:lnTo>
                    <a:pt x="20" y="167"/>
                  </a:lnTo>
                  <a:lnTo>
                    <a:pt x="17" y="166"/>
                  </a:lnTo>
                  <a:lnTo>
                    <a:pt x="15" y="166"/>
                  </a:lnTo>
                  <a:lnTo>
                    <a:pt x="12" y="166"/>
                  </a:lnTo>
                  <a:lnTo>
                    <a:pt x="9" y="167"/>
                  </a:lnTo>
                  <a:lnTo>
                    <a:pt x="6" y="168"/>
                  </a:lnTo>
                  <a:lnTo>
                    <a:pt x="4" y="170"/>
                  </a:lnTo>
                  <a:lnTo>
                    <a:pt x="2" y="172"/>
                  </a:lnTo>
                  <a:lnTo>
                    <a:pt x="1" y="174"/>
                  </a:lnTo>
                  <a:lnTo>
                    <a:pt x="0" y="177"/>
                  </a:lnTo>
                  <a:lnTo>
                    <a:pt x="0" y="181"/>
                  </a:lnTo>
                  <a:lnTo>
                    <a:pt x="0" y="190"/>
                  </a:lnTo>
                  <a:lnTo>
                    <a:pt x="3" y="200"/>
                  </a:lnTo>
                  <a:lnTo>
                    <a:pt x="6" y="210"/>
                  </a:lnTo>
                  <a:lnTo>
                    <a:pt x="13" y="217"/>
                  </a:lnTo>
                  <a:lnTo>
                    <a:pt x="19" y="225"/>
                  </a:lnTo>
                  <a:lnTo>
                    <a:pt x="27" y="231"/>
                  </a:lnTo>
                  <a:lnTo>
                    <a:pt x="35" y="235"/>
                  </a:lnTo>
                  <a:lnTo>
                    <a:pt x="45" y="238"/>
                  </a:lnTo>
                  <a:lnTo>
                    <a:pt x="45" y="256"/>
                  </a:lnTo>
                  <a:lnTo>
                    <a:pt x="45" y="259"/>
                  </a:lnTo>
                  <a:lnTo>
                    <a:pt x="46" y="261"/>
                  </a:lnTo>
                  <a:lnTo>
                    <a:pt x="47" y="264"/>
                  </a:lnTo>
                  <a:lnTo>
                    <a:pt x="49" y="266"/>
                  </a:lnTo>
                  <a:lnTo>
                    <a:pt x="51" y="268"/>
                  </a:lnTo>
                  <a:lnTo>
                    <a:pt x="54" y="270"/>
                  </a:lnTo>
                  <a:lnTo>
                    <a:pt x="57" y="271"/>
                  </a:lnTo>
                  <a:lnTo>
                    <a:pt x="60" y="271"/>
                  </a:lnTo>
                  <a:lnTo>
                    <a:pt x="62" y="271"/>
                  </a:lnTo>
                  <a:lnTo>
                    <a:pt x="65" y="270"/>
                  </a:lnTo>
                  <a:lnTo>
                    <a:pt x="68" y="268"/>
                  </a:lnTo>
                  <a:lnTo>
                    <a:pt x="71" y="266"/>
                  </a:lnTo>
                  <a:lnTo>
                    <a:pt x="72" y="264"/>
                  </a:lnTo>
                  <a:lnTo>
                    <a:pt x="74" y="261"/>
                  </a:lnTo>
                  <a:lnTo>
                    <a:pt x="74" y="259"/>
                  </a:lnTo>
                  <a:lnTo>
                    <a:pt x="75" y="256"/>
                  </a:lnTo>
                  <a:lnTo>
                    <a:pt x="75" y="238"/>
                  </a:lnTo>
                  <a:lnTo>
                    <a:pt x="84" y="235"/>
                  </a:lnTo>
                  <a:lnTo>
                    <a:pt x="92" y="231"/>
                  </a:lnTo>
                  <a:lnTo>
                    <a:pt x="101" y="225"/>
                  </a:lnTo>
                  <a:lnTo>
                    <a:pt x="107" y="217"/>
                  </a:lnTo>
                  <a:lnTo>
                    <a:pt x="113" y="210"/>
                  </a:lnTo>
                  <a:lnTo>
                    <a:pt x="117" y="200"/>
                  </a:lnTo>
                  <a:lnTo>
                    <a:pt x="119" y="190"/>
                  </a:lnTo>
                  <a:lnTo>
                    <a:pt x="120" y="181"/>
                  </a:lnTo>
                  <a:lnTo>
                    <a:pt x="120" y="174"/>
                  </a:lnTo>
                  <a:lnTo>
                    <a:pt x="119" y="169"/>
                  </a:lnTo>
                  <a:lnTo>
                    <a:pt x="117" y="162"/>
                  </a:lnTo>
                  <a:lnTo>
                    <a:pt x="115" y="157"/>
                  </a:lnTo>
                  <a:lnTo>
                    <a:pt x="113" y="152"/>
                  </a:lnTo>
                  <a:lnTo>
                    <a:pt x="109" y="146"/>
                  </a:lnTo>
                  <a:lnTo>
                    <a:pt x="106" y="142"/>
                  </a:lnTo>
                  <a:lnTo>
                    <a:pt x="102" y="138"/>
                  </a:lnTo>
                  <a:lnTo>
                    <a:pt x="98" y="135"/>
                  </a:lnTo>
                  <a:lnTo>
                    <a:pt x="93" y="130"/>
                  </a:lnTo>
                  <a:lnTo>
                    <a:pt x="88" y="128"/>
                  </a:lnTo>
                  <a:lnTo>
                    <a:pt x="83" y="125"/>
                  </a:lnTo>
                  <a:lnTo>
                    <a:pt x="77" y="123"/>
                  </a:lnTo>
                  <a:lnTo>
                    <a:pt x="72" y="122"/>
                  </a:lnTo>
                  <a:lnTo>
                    <a:pt x="65" y="121"/>
                  </a:lnTo>
                  <a:lnTo>
                    <a:pt x="60" y="121"/>
                  </a:lnTo>
                  <a:lnTo>
                    <a:pt x="54" y="120"/>
                  </a:lnTo>
                  <a:lnTo>
                    <a:pt x="48" y="117"/>
                  </a:lnTo>
                  <a:lnTo>
                    <a:pt x="43" y="115"/>
                  </a:lnTo>
                  <a:lnTo>
                    <a:pt x="39" y="111"/>
                  </a:lnTo>
                  <a:lnTo>
                    <a:pt x="34" y="107"/>
                  </a:lnTo>
                  <a:lnTo>
                    <a:pt x="32" y="102"/>
                  </a:lnTo>
                  <a:lnTo>
                    <a:pt x="30" y="96"/>
                  </a:lnTo>
                  <a:lnTo>
                    <a:pt x="30" y="91"/>
                  </a:lnTo>
                  <a:lnTo>
                    <a:pt x="30" y="84"/>
                  </a:lnTo>
                  <a:lnTo>
                    <a:pt x="32" y="79"/>
                  </a:lnTo>
                  <a:lnTo>
                    <a:pt x="34" y="74"/>
                  </a:lnTo>
                  <a:lnTo>
                    <a:pt x="39" y="69"/>
                  </a:lnTo>
                  <a:lnTo>
                    <a:pt x="43" y="65"/>
                  </a:lnTo>
                  <a:lnTo>
                    <a:pt x="48" y="63"/>
                  </a:lnTo>
                  <a:lnTo>
                    <a:pt x="54" y="61"/>
                  </a:lnTo>
                  <a:lnTo>
                    <a:pt x="60" y="61"/>
                  </a:lnTo>
                  <a:close/>
                </a:path>
              </a:pathLst>
            </a:custGeom>
            <a:grpFill/>
            <a:ln w="9525">
              <a:solidFill>
                <a:srgbClr val="2A9B18"/>
              </a:solidFill>
              <a:round/>
              <a:headEnd/>
              <a:tailEnd/>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Calibri Light"/>
                <a:cs typeface="+mn-cs"/>
              </a:endParaRPr>
            </a:p>
          </p:txBody>
        </p:sp>
      </p:grpSp>
      <p:grpSp>
        <p:nvGrpSpPr>
          <p:cNvPr id="124" name="Group 123">
            <a:extLst>
              <a:ext uri="{FF2B5EF4-FFF2-40B4-BE49-F238E27FC236}">
                <a16:creationId xmlns:a16="http://schemas.microsoft.com/office/drawing/2014/main" id="{CFADB7A9-6E61-4D7B-BF2A-E573AFA98A3B}"/>
              </a:ext>
            </a:extLst>
          </p:cNvPr>
          <p:cNvGrpSpPr/>
          <p:nvPr/>
        </p:nvGrpSpPr>
        <p:grpSpPr>
          <a:xfrm>
            <a:off x="7073504" y="4831399"/>
            <a:ext cx="568261" cy="303073"/>
            <a:chOff x="11601450" y="862013"/>
            <a:chExt cx="285750" cy="152400"/>
          </a:xfrm>
          <a:solidFill>
            <a:srgbClr val="6CDE9D">
              <a:lumMod val="75000"/>
            </a:srgbClr>
          </a:solidFill>
        </p:grpSpPr>
        <p:sp>
          <p:nvSpPr>
            <p:cNvPr id="125" name="Freeform 173">
              <a:extLst>
                <a:ext uri="{FF2B5EF4-FFF2-40B4-BE49-F238E27FC236}">
                  <a16:creationId xmlns:a16="http://schemas.microsoft.com/office/drawing/2014/main" id="{366B77BC-AF9D-48ED-9D23-A3A8F159D6BA}"/>
                </a:ext>
              </a:extLst>
            </p:cNvPr>
            <p:cNvSpPr>
              <a:spLocks noEditPoints="1"/>
            </p:cNvSpPr>
            <p:nvPr/>
          </p:nvSpPr>
          <p:spPr bwMode="auto">
            <a:xfrm>
              <a:off x="11601450" y="862013"/>
              <a:ext cx="285750" cy="152400"/>
            </a:xfrm>
            <a:custGeom>
              <a:avLst/>
              <a:gdLst>
                <a:gd name="T0" fmla="*/ 425 w 902"/>
                <a:gd name="T1" fmla="*/ 30 h 481"/>
                <a:gd name="T2" fmla="*/ 453 w 902"/>
                <a:gd name="T3" fmla="*/ 158 h 481"/>
                <a:gd name="T4" fmla="*/ 64 w 902"/>
                <a:gd name="T5" fmla="*/ 180 h 481"/>
                <a:gd name="T6" fmla="*/ 184 w 902"/>
                <a:gd name="T7" fmla="*/ 155 h 481"/>
                <a:gd name="T8" fmla="*/ 180 w 902"/>
                <a:gd name="T9" fmla="*/ 180 h 481"/>
                <a:gd name="T10" fmla="*/ 481 w 902"/>
                <a:gd name="T11" fmla="*/ 180 h 481"/>
                <a:gd name="T12" fmla="*/ 661 w 902"/>
                <a:gd name="T13" fmla="*/ 286 h 481"/>
                <a:gd name="T14" fmla="*/ 898 w 902"/>
                <a:gd name="T15" fmla="*/ 130 h 481"/>
                <a:gd name="T16" fmla="*/ 902 w 902"/>
                <a:gd name="T17" fmla="*/ 120 h 481"/>
                <a:gd name="T18" fmla="*/ 898 w 902"/>
                <a:gd name="T19" fmla="*/ 109 h 481"/>
                <a:gd name="T20" fmla="*/ 887 w 902"/>
                <a:gd name="T21" fmla="*/ 105 h 481"/>
                <a:gd name="T22" fmla="*/ 657 w 902"/>
                <a:gd name="T23" fmla="*/ 256 h 481"/>
                <a:gd name="T24" fmla="*/ 666 w 902"/>
                <a:gd name="T25" fmla="*/ 210 h 481"/>
                <a:gd name="T26" fmla="*/ 901 w 902"/>
                <a:gd name="T27" fmla="*/ 50 h 481"/>
                <a:gd name="T28" fmla="*/ 896 w 902"/>
                <a:gd name="T29" fmla="*/ 33 h 481"/>
                <a:gd name="T30" fmla="*/ 700 w 902"/>
                <a:gd name="T31" fmla="*/ 27 h 481"/>
                <a:gd name="T32" fmla="*/ 706 w 902"/>
                <a:gd name="T33" fmla="*/ 10 h 481"/>
                <a:gd name="T34" fmla="*/ 692 w 902"/>
                <a:gd name="T35" fmla="*/ 0 h 481"/>
                <a:gd name="T36" fmla="*/ 372 w 902"/>
                <a:gd name="T37" fmla="*/ 30 h 481"/>
                <a:gd name="T38" fmla="*/ 6 w 902"/>
                <a:gd name="T39" fmla="*/ 183 h 481"/>
                <a:gd name="T40" fmla="*/ 0 w 902"/>
                <a:gd name="T41" fmla="*/ 200 h 481"/>
                <a:gd name="T42" fmla="*/ 15 w 902"/>
                <a:gd name="T43" fmla="*/ 211 h 481"/>
                <a:gd name="T44" fmla="*/ 12 w 902"/>
                <a:gd name="T45" fmla="*/ 241 h 481"/>
                <a:gd name="T46" fmla="*/ 2 w 902"/>
                <a:gd name="T47" fmla="*/ 247 h 481"/>
                <a:gd name="T48" fmla="*/ 0 w 902"/>
                <a:gd name="T49" fmla="*/ 258 h 481"/>
                <a:gd name="T50" fmla="*/ 6 w 902"/>
                <a:gd name="T51" fmla="*/ 267 h 481"/>
                <a:gd name="T52" fmla="*/ 180 w 902"/>
                <a:gd name="T53" fmla="*/ 271 h 481"/>
                <a:gd name="T54" fmla="*/ 9 w 902"/>
                <a:gd name="T55" fmla="*/ 302 h 481"/>
                <a:gd name="T56" fmla="*/ 1 w 902"/>
                <a:gd name="T57" fmla="*/ 309 h 481"/>
                <a:gd name="T58" fmla="*/ 1 w 902"/>
                <a:gd name="T59" fmla="*/ 321 h 481"/>
                <a:gd name="T60" fmla="*/ 9 w 902"/>
                <a:gd name="T61" fmla="*/ 330 h 481"/>
                <a:gd name="T62" fmla="*/ 180 w 902"/>
                <a:gd name="T63" fmla="*/ 361 h 481"/>
                <a:gd name="T64" fmla="*/ 6 w 902"/>
                <a:gd name="T65" fmla="*/ 363 h 481"/>
                <a:gd name="T66" fmla="*/ 0 w 902"/>
                <a:gd name="T67" fmla="*/ 372 h 481"/>
                <a:gd name="T68" fmla="*/ 2 w 902"/>
                <a:gd name="T69" fmla="*/ 384 h 481"/>
                <a:gd name="T70" fmla="*/ 12 w 902"/>
                <a:gd name="T71" fmla="*/ 391 h 481"/>
                <a:gd name="T72" fmla="*/ 15 w 902"/>
                <a:gd name="T73" fmla="*/ 421 h 481"/>
                <a:gd name="T74" fmla="*/ 4 w 902"/>
                <a:gd name="T75" fmla="*/ 425 h 481"/>
                <a:gd name="T76" fmla="*/ 0 w 902"/>
                <a:gd name="T77" fmla="*/ 436 h 481"/>
                <a:gd name="T78" fmla="*/ 4 w 902"/>
                <a:gd name="T79" fmla="*/ 446 h 481"/>
                <a:gd name="T80" fmla="*/ 15 w 902"/>
                <a:gd name="T81" fmla="*/ 451 h 481"/>
                <a:gd name="T82" fmla="*/ 181 w 902"/>
                <a:gd name="T83" fmla="*/ 472 h 481"/>
                <a:gd name="T84" fmla="*/ 190 w 902"/>
                <a:gd name="T85" fmla="*/ 480 h 481"/>
                <a:gd name="T86" fmla="*/ 469 w 902"/>
                <a:gd name="T87" fmla="*/ 481 h 481"/>
                <a:gd name="T88" fmla="*/ 479 w 902"/>
                <a:gd name="T89" fmla="*/ 474 h 481"/>
                <a:gd name="T90" fmla="*/ 481 w 902"/>
                <a:gd name="T91" fmla="*/ 451 h 481"/>
                <a:gd name="T92" fmla="*/ 896 w 902"/>
                <a:gd name="T93" fmla="*/ 297 h 481"/>
                <a:gd name="T94" fmla="*/ 902 w 902"/>
                <a:gd name="T95" fmla="*/ 288 h 481"/>
                <a:gd name="T96" fmla="*/ 900 w 902"/>
                <a:gd name="T97" fmla="*/ 277 h 481"/>
                <a:gd name="T98" fmla="*/ 890 w 902"/>
                <a:gd name="T99" fmla="*/ 271 h 481"/>
                <a:gd name="T100" fmla="*/ 878 w 902"/>
                <a:gd name="T101" fmla="*/ 273 h 481"/>
                <a:gd name="T102" fmla="*/ 661 w 902"/>
                <a:gd name="T103" fmla="*/ 376 h 481"/>
                <a:gd name="T104" fmla="*/ 898 w 902"/>
                <a:gd name="T105" fmla="*/ 220 h 481"/>
                <a:gd name="T106" fmla="*/ 902 w 902"/>
                <a:gd name="T107" fmla="*/ 211 h 481"/>
                <a:gd name="T108" fmla="*/ 898 w 902"/>
                <a:gd name="T109" fmla="*/ 200 h 481"/>
                <a:gd name="T110" fmla="*/ 887 w 902"/>
                <a:gd name="T111" fmla="*/ 196 h 481"/>
                <a:gd name="T112" fmla="*/ 657 w 902"/>
                <a:gd name="T113" fmla="*/ 346 h 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2" h="481">
                  <a:moveTo>
                    <a:pt x="451" y="451"/>
                  </a:moveTo>
                  <a:lnTo>
                    <a:pt x="210" y="451"/>
                  </a:lnTo>
                  <a:lnTo>
                    <a:pt x="210" y="173"/>
                  </a:lnTo>
                  <a:lnTo>
                    <a:pt x="425" y="30"/>
                  </a:lnTo>
                  <a:lnTo>
                    <a:pt x="642" y="30"/>
                  </a:lnTo>
                  <a:lnTo>
                    <a:pt x="457" y="153"/>
                  </a:lnTo>
                  <a:lnTo>
                    <a:pt x="455" y="155"/>
                  </a:lnTo>
                  <a:lnTo>
                    <a:pt x="453" y="158"/>
                  </a:lnTo>
                  <a:lnTo>
                    <a:pt x="451" y="161"/>
                  </a:lnTo>
                  <a:lnTo>
                    <a:pt x="451" y="165"/>
                  </a:lnTo>
                  <a:lnTo>
                    <a:pt x="451" y="451"/>
                  </a:lnTo>
                  <a:close/>
                  <a:moveTo>
                    <a:pt x="64" y="180"/>
                  </a:moveTo>
                  <a:lnTo>
                    <a:pt x="245" y="60"/>
                  </a:lnTo>
                  <a:lnTo>
                    <a:pt x="326" y="60"/>
                  </a:lnTo>
                  <a:lnTo>
                    <a:pt x="186" y="153"/>
                  </a:lnTo>
                  <a:lnTo>
                    <a:pt x="184" y="155"/>
                  </a:lnTo>
                  <a:lnTo>
                    <a:pt x="182" y="158"/>
                  </a:lnTo>
                  <a:lnTo>
                    <a:pt x="181" y="161"/>
                  </a:lnTo>
                  <a:lnTo>
                    <a:pt x="180" y="165"/>
                  </a:lnTo>
                  <a:lnTo>
                    <a:pt x="180" y="180"/>
                  </a:lnTo>
                  <a:lnTo>
                    <a:pt x="64" y="180"/>
                  </a:lnTo>
                  <a:close/>
                  <a:moveTo>
                    <a:pt x="838" y="60"/>
                  </a:moveTo>
                  <a:lnTo>
                    <a:pt x="657" y="180"/>
                  </a:lnTo>
                  <a:lnTo>
                    <a:pt x="481" y="180"/>
                  </a:lnTo>
                  <a:lnTo>
                    <a:pt x="481" y="173"/>
                  </a:lnTo>
                  <a:lnTo>
                    <a:pt x="651" y="60"/>
                  </a:lnTo>
                  <a:lnTo>
                    <a:pt x="838" y="60"/>
                  </a:lnTo>
                  <a:close/>
                  <a:moveTo>
                    <a:pt x="661" y="286"/>
                  </a:moveTo>
                  <a:lnTo>
                    <a:pt x="666" y="285"/>
                  </a:lnTo>
                  <a:lnTo>
                    <a:pt x="670" y="282"/>
                  </a:lnTo>
                  <a:lnTo>
                    <a:pt x="896" y="132"/>
                  </a:lnTo>
                  <a:lnTo>
                    <a:pt x="898" y="130"/>
                  </a:lnTo>
                  <a:lnTo>
                    <a:pt x="900" y="128"/>
                  </a:lnTo>
                  <a:lnTo>
                    <a:pt x="901" y="126"/>
                  </a:lnTo>
                  <a:lnTo>
                    <a:pt x="902" y="123"/>
                  </a:lnTo>
                  <a:lnTo>
                    <a:pt x="902" y="120"/>
                  </a:lnTo>
                  <a:lnTo>
                    <a:pt x="902" y="117"/>
                  </a:lnTo>
                  <a:lnTo>
                    <a:pt x="901" y="114"/>
                  </a:lnTo>
                  <a:lnTo>
                    <a:pt x="900" y="112"/>
                  </a:lnTo>
                  <a:lnTo>
                    <a:pt x="898" y="109"/>
                  </a:lnTo>
                  <a:lnTo>
                    <a:pt x="896" y="108"/>
                  </a:lnTo>
                  <a:lnTo>
                    <a:pt x="892" y="106"/>
                  </a:lnTo>
                  <a:lnTo>
                    <a:pt x="890" y="106"/>
                  </a:lnTo>
                  <a:lnTo>
                    <a:pt x="887" y="105"/>
                  </a:lnTo>
                  <a:lnTo>
                    <a:pt x="884" y="106"/>
                  </a:lnTo>
                  <a:lnTo>
                    <a:pt x="882" y="106"/>
                  </a:lnTo>
                  <a:lnTo>
                    <a:pt x="878" y="108"/>
                  </a:lnTo>
                  <a:lnTo>
                    <a:pt x="657" y="256"/>
                  </a:lnTo>
                  <a:lnTo>
                    <a:pt x="481" y="256"/>
                  </a:lnTo>
                  <a:lnTo>
                    <a:pt x="481" y="211"/>
                  </a:lnTo>
                  <a:lnTo>
                    <a:pt x="661" y="211"/>
                  </a:lnTo>
                  <a:lnTo>
                    <a:pt x="666" y="210"/>
                  </a:lnTo>
                  <a:lnTo>
                    <a:pt x="670" y="207"/>
                  </a:lnTo>
                  <a:lnTo>
                    <a:pt x="896" y="57"/>
                  </a:lnTo>
                  <a:lnTo>
                    <a:pt x="899" y="54"/>
                  </a:lnTo>
                  <a:lnTo>
                    <a:pt x="901" y="50"/>
                  </a:lnTo>
                  <a:lnTo>
                    <a:pt x="902" y="46"/>
                  </a:lnTo>
                  <a:lnTo>
                    <a:pt x="901" y="40"/>
                  </a:lnTo>
                  <a:lnTo>
                    <a:pt x="899" y="36"/>
                  </a:lnTo>
                  <a:lnTo>
                    <a:pt x="896" y="33"/>
                  </a:lnTo>
                  <a:lnTo>
                    <a:pt x="891" y="31"/>
                  </a:lnTo>
                  <a:lnTo>
                    <a:pt x="887" y="30"/>
                  </a:lnTo>
                  <a:lnTo>
                    <a:pt x="696" y="30"/>
                  </a:lnTo>
                  <a:lnTo>
                    <a:pt x="700" y="27"/>
                  </a:lnTo>
                  <a:lnTo>
                    <a:pt x="704" y="24"/>
                  </a:lnTo>
                  <a:lnTo>
                    <a:pt x="706" y="20"/>
                  </a:lnTo>
                  <a:lnTo>
                    <a:pt x="707" y="16"/>
                  </a:lnTo>
                  <a:lnTo>
                    <a:pt x="706" y="10"/>
                  </a:lnTo>
                  <a:lnTo>
                    <a:pt x="704" y="6"/>
                  </a:lnTo>
                  <a:lnTo>
                    <a:pt x="701" y="3"/>
                  </a:lnTo>
                  <a:lnTo>
                    <a:pt x="696" y="1"/>
                  </a:lnTo>
                  <a:lnTo>
                    <a:pt x="692" y="0"/>
                  </a:lnTo>
                  <a:lnTo>
                    <a:pt x="421" y="0"/>
                  </a:lnTo>
                  <a:lnTo>
                    <a:pt x="417" y="1"/>
                  </a:lnTo>
                  <a:lnTo>
                    <a:pt x="412" y="2"/>
                  </a:lnTo>
                  <a:lnTo>
                    <a:pt x="372" y="30"/>
                  </a:lnTo>
                  <a:lnTo>
                    <a:pt x="240" y="30"/>
                  </a:lnTo>
                  <a:lnTo>
                    <a:pt x="236" y="31"/>
                  </a:lnTo>
                  <a:lnTo>
                    <a:pt x="232" y="33"/>
                  </a:lnTo>
                  <a:lnTo>
                    <a:pt x="6" y="183"/>
                  </a:lnTo>
                  <a:lnTo>
                    <a:pt x="3" y="186"/>
                  </a:lnTo>
                  <a:lnTo>
                    <a:pt x="1" y="190"/>
                  </a:lnTo>
                  <a:lnTo>
                    <a:pt x="0" y="195"/>
                  </a:lnTo>
                  <a:lnTo>
                    <a:pt x="0" y="200"/>
                  </a:lnTo>
                  <a:lnTo>
                    <a:pt x="2" y="204"/>
                  </a:lnTo>
                  <a:lnTo>
                    <a:pt x="6" y="207"/>
                  </a:lnTo>
                  <a:lnTo>
                    <a:pt x="10" y="210"/>
                  </a:lnTo>
                  <a:lnTo>
                    <a:pt x="15" y="211"/>
                  </a:lnTo>
                  <a:lnTo>
                    <a:pt x="180" y="211"/>
                  </a:lnTo>
                  <a:lnTo>
                    <a:pt x="180" y="241"/>
                  </a:lnTo>
                  <a:lnTo>
                    <a:pt x="15" y="241"/>
                  </a:lnTo>
                  <a:lnTo>
                    <a:pt x="12" y="241"/>
                  </a:lnTo>
                  <a:lnTo>
                    <a:pt x="9" y="242"/>
                  </a:lnTo>
                  <a:lnTo>
                    <a:pt x="6" y="243"/>
                  </a:lnTo>
                  <a:lnTo>
                    <a:pt x="4" y="245"/>
                  </a:lnTo>
                  <a:lnTo>
                    <a:pt x="2" y="247"/>
                  </a:lnTo>
                  <a:lnTo>
                    <a:pt x="1" y="249"/>
                  </a:lnTo>
                  <a:lnTo>
                    <a:pt x="0" y="252"/>
                  </a:lnTo>
                  <a:lnTo>
                    <a:pt x="0" y="256"/>
                  </a:lnTo>
                  <a:lnTo>
                    <a:pt x="0" y="258"/>
                  </a:lnTo>
                  <a:lnTo>
                    <a:pt x="1" y="261"/>
                  </a:lnTo>
                  <a:lnTo>
                    <a:pt x="2" y="263"/>
                  </a:lnTo>
                  <a:lnTo>
                    <a:pt x="4" y="266"/>
                  </a:lnTo>
                  <a:lnTo>
                    <a:pt x="6" y="267"/>
                  </a:lnTo>
                  <a:lnTo>
                    <a:pt x="9" y="270"/>
                  </a:lnTo>
                  <a:lnTo>
                    <a:pt x="12" y="270"/>
                  </a:lnTo>
                  <a:lnTo>
                    <a:pt x="15" y="271"/>
                  </a:lnTo>
                  <a:lnTo>
                    <a:pt x="180" y="271"/>
                  </a:lnTo>
                  <a:lnTo>
                    <a:pt x="180" y="301"/>
                  </a:lnTo>
                  <a:lnTo>
                    <a:pt x="15" y="301"/>
                  </a:lnTo>
                  <a:lnTo>
                    <a:pt x="12" y="301"/>
                  </a:lnTo>
                  <a:lnTo>
                    <a:pt x="9" y="302"/>
                  </a:lnTo>
                  <a:lnTo>
                    <a:pt x="6" y="303"/>
                  </a:lnTo>
                  <a:lnTo>
                    <a:pt x="4" y="305"/>
                  </a:lnTo>
                  <a:lnTo>
                    <a:pt x="2" y="307"/>
                  </a:lnTo>
                  <a:lnTo>
                    <a:pt x="1" y="309"/>
                  </a:lnTo>
                  <a:lnTo>
                    <a:pt x="0" y="312"/>
                  </a:lnTo>
                  <a:lnTo>
                    <a:pt x="0" y="316"/>
                  </a:lnTo>
                  <a:lnTo>
                    <a:pt x="0" y="319"/>
                  </a:lnTo>
                  <a:lnTo>
                    <a:pt x="1" y="321"/>
                  </a:lnTo>
                  <a:lnTo>
                    <a:pt x="2" y="324"/>
                  </a:lnTo>
                  <a:lnTo>
                    <a:pt x="4" y="326"/>
                  </a:lnTo>
                  <a:lnTo>
                    <a:pt x="6" y="327"/>
                  </a:lnTo>
                  <a:lnTo>
                    <a:pt x="9" y="330"/>
                  </a:lnTo>
                  <a:lnTo>
                    <a:pt x="12" y="331"/>
                  </a:lnTo>
                  <a:lnTo>
                    <a:pt x="15" y="331"/>
                  </a:lnTo>
                  <a:lnTo>
                    <a:pt x="180" y="331"/>
                  </a:lnTo>
                  <a:lnTo>
                    <a:pt x="180" y="361"/>
                  </a:lnTo>
                  <a:lnTo>
                    <a:pt x="15" y="361"/>
                  </a:lnTo>
                  <a:lnTo>
                    <a:pt x="12" y="361"/>
                  </a:lnTo>
                  <a:lnTo>
                    <a:pt x="9" y="362"/>
                  </a:lnTo>
                  <a:lnTo>
                    <a:pt x="6" y="363"/>
                  </a:lnTo>
                  <a:lnTo>
                    <a:pt x="4" y="365"/>
                  </a:lnTo>
                  <a:lnTo>
                    <a:pt x="2" y="367"/>
                  </a:lnTo>
                  <a:lnTo>
                    <a:pt x="1" y="369"/>
                  </a:lnTo>
                  <a:lnTo>
                    <a:pt x="0" y="372"/>
                  </a:lnTo>
                  <a:lnTo>
                    <a:pt x="0" y="376"/>
                  </a:lnTo>
                  <a:lnTo>
                    <a:pt x="0" y="379"/>
                  </a:lnTo>
                  <a:lnTo>
                    <a:pt x="1" y="381"/>
                  </a:lnTo>
                  <a:lnTo>
                    <a:pt x="2" y="384"/>
                  </a:lnTo>
                  <a:lnTo>
                    <a:pt x="4" y="386"/>
                  </a:lnTo>
                  <a:lnTo>
                    <a:pt x="6" y="388"/>
                  </a:lnTo>
                  <a:lnTo>
                    <a:pt x="9" y="390"/>
                  </a:lnTo>
                  <a:lnTo>
                    <a:pt x="12" y="391"/>
                  </a:lnTo>
                  <a:lnTo>
                    <a:pt x="15" y="391"/>
                  </a:lnTo>
                  <a:lnTo>
                    <a:pt x="180" y="391"/>
                  </a:lnTo>
                  <a:lnTo>
                    <a:pt x="180" y="421"/>
                  </a:lnTo>
                  <a:lnTo>
                    <a:pt x="15" y="421"/>
                  </a:lnTo>
                  <a:lnTo>
                    <a:pt x="12" y="421"/>
                  </a:lnTo>
                  <a:lnTo>
                    <a:pt x="9" y="422"/>
                  </a:lnTo>
                  <a:lnTo>
                    <a:pt x="6" y="423"/>
                  </a:lnTo>
                  <a:lnTo>
                    <a:pt x="4" y="425"/>
                  </a:lnTo>
                  <a:lnTo>
                    <a:pt x="2" y="427"/>
                  </a:lnTo>
                  <a:lnTo>
                    <a:pt x="1" y="430"/>
                  </a:lnTo>
                  <a:lnTo>
                    <a:pt x="0" y="432"/>
                  </a:lnTo>
                  <a:lnTo>
                    <a:pt x="0" y="436"/>
                  </a:lnTo>
                  <a:lnTo>
                    <a:pt x="0" y="439"/>
                  </a:lnTo>
                  <a:lnTo>
                    <a:pt x="1" y="442"/>
                  </a:lnTo>
                  <a:lnTo>
                    <a:pt x="2" y="444"/>
                  </a:lnTo>
                  <a:lnTo>
                    <a:pt x="4" y="446"/>
                  </a:lnTo>
                  <a:lnTo>
                    <a:pt x="6" y="448"/>
                  </a:lnTo>
                  <a:lnTo>
                    <a:pt x="9" y="450"/>
                  </a:lnTo>
                  <a:lnTo>
                    <a:pt x="12" y="451"/>
                  </a:lnTo>
                  <a:lnTo>
                    <a:pt x="15" y="451"/>
                  </a:lnTo>
                  <a:lnTo>
                    <a:pt x="180" y="451"/>
                  </a:lnTo>
                  <a:lnTo>
                    <a:pt x="180" y="466"/>
                  </a:lnTo>
                  <a:lnTo>
                    <a:pt x="181" y="469"/>
                  </a:lnTo>
                  <a:lnTo>
                    <a:pt x="181" y="472"/>
                  </a:lnTo>
                  <a:lnTo>
                    <a:pt x="183" y="474"/>
                  </a:lnTo>
                  <a:lnTo>
                    <a:pt x="184" y="476"/>
                  </a:lnTo>
                  <a:lnTo>
                    <a:pt x="187" y="478"/>
                  </a:lnTo>
                  <a:lnTo>
                    <a:pt x="190" y="480"/>
                  </a:lnTo>
                  <a:lnTo>
                    <a:pt x="193" y="481"/>
                  </a:lnTo>
                  <a:lnTo>
                    <a:pt x="195" y="481"/>
                  </a:lnTo>
                  <a:lnTo>
                    <a:pt x="466" y="481"/>
                  </a:lnTo>
                  <a:lnTo>
                    <a:pt x="469" y="481"/>
                  </a:lnTo>
                  <a:lnTo>
                    <a:pt x="471" y="480"/>
                  </a:lnTo>
                  <a:lnTo>
                    <a:pt x="475" y="478"/>
                  </a:lnTo>
                  <a:lnTo>
                    <a:pt x="477" y="476"/>
                  </a:lnTo>
                  <a:lnTo>
                    <a:pt x="479" y="474"/>
                  </a:lnTo>
                  <a:lnTo>
                    <a:pt x="480" y="472"/>
                  </a:lnTo>
                  <a:lnTo>
                    <a:pt x="481" y="469"/>
                  </a:lnTo>
                  <a:lnTo>
                    <a:pt x="481" y="466"/>
                  </a:lnTo>
                  <a:lnTo>
                    <a:pt x="481" y="451"/>
                  </a:lnTo>
                  <a:lnTo>
                    <a:pt x="661" y="451"/>
                  </a:lnTo>
                  <a:lnTo>
                    <a:pt x="666" y="450"/>
                  </a:lnTo>
                  <a:lnTo>
                    <a:pt x="670" y="448"/>
                  </a:lnTo>
                  <a:lnTo>
                    <a:pt x="896" y="297"/>
                  </a:lnTo>
                  <a:lnTo>
                    <a:pt x="898" y="296"/>
                  </a:lnTo>
                  <a:lnTo>
                    <a:pt x="900" y="293"/>
                  </a:lnTo>
                  <a:lnTo>
                    <a:pt x="901" y="291"/>
                  </a:lnTo>
                  <a:lnTo>
                    <a:pt x="902" y="288"/>
                  </a:lnTo>
                  <a:lnTo>
                    <a:pt x="902" y="286"/>
                  </a:lnTo>
                  <a:lnTo>
                    <a:pt x="902" y="282"/>
                  </a:lnTo>
                  <a:lnTo>
                    <a:pt x="901" y="279"/>
                  </a:lnTo>
                  <a:lnTo>
                    <a:pt x="900" y="277"/>
                  </a:lnTo>
                  <a:lnTo>
                    <a:pt x="898" y="275"/>
                  </a:lnTo>
                  <a:lnTo>
                    <a:pt x="896" y="273"/>
                  </a:lnTo>
                  <a:lnTo>
                    <a:pt x="892" y="272"/>
                  </a:lnTo>
                  <a:lnTo>
                    <a:pt x="890" y="271"/>
                  </a:lnTo>
                  <a:lnTo>
                    <a:pt x="887" y="271"/>
                  </a:lnTo>
                  <a:lnTo>
                    <a:pt x="884" y="271"/>
                  </a:lnTo>
                  <a:lnTo>
                    <a:pt x="882" y="272"/>
                  </a:lnTo>
                  <a:lnTo>
                    <a:pt x="878" y="273"/>
                  </a:lnTo>
                  <a:lnTo>
                    <a:pt x="657" y="421"/>
                  </a:lnTo>
                  <a:lnTo>
                    <a:pt x="481" y="421"/>
                  </a:lnTo>
                  <a:lnTo>
                    <a:pt x="481" y="376"/>
                  </a:lnTo>
                  <a:lnTo>
                    <a:pt x="661" y="376"/>
                  </a:lnTo>
                  <a:lnTo>
                    <a:pt x="666" y="375"/>
                  </a:lnTo>
                  <a:lnTo>
                    <a:pt x="670" y="373"/>
                  </a:lnTo>
                  <a:lnTo>
                    <a:pt x="896" y="222"/>
                  </a:lnTo>
                  <a:lnTo>
                    <a:pt x="898" y="220"/>
                  </a:lnTo>
                  <a:lnTo>
                    <a:pt x="900" y="218"/>
                  </a:lnTo>
                  <a:lnTo>
                    <a:pt x="901" y="216"/>
                  </a:lnTo>
                  <a:lnTo>
                    <a:pt x="902" y="213"/>
                  </a:lnTo>
                  <a:lnTo>
                    <a:pt x="902" y="211"/>
                  </a:lnTo>
                  <a:lnTo>
                    <a:pt x="902" y="207"/>
                  </a:lnTo>
                  <a:lnTo>
                    <a:pt x="901" y="204"/>
                  </a:lnTo>
                  <a:lnTo>
                    <a:pt x="900" y="202"/>
                  </a:lnTo>
                  <a:lnTo>
                    <a:pt x="898" y="200"/>
                  </a:lnTo>
                  <a:lnTo>
                    <a:pt x="896" y="198"/>
                  </a:lnTo>
                  <a:lnTo>
                    <a:pt x="892" y="197"/>
                  </a:lnTo>
                  <a:lnTo>
                    <a:pt x="890" y="196"/>
                  </a:lnTo>
                  <a:lnTo>
                    <a:pt x="887" y="196"/>
                  </a:lnTo>
                  <a:lnTo>
                    <a:pt x="884" y="196"/>
                  </a:lnTo>
                  <a:lnTo>
                    <a:pt x="882" y="197"/>
                  </a:lnTo>
                  <a:lnTo>
                    <a:pt x="878" y="198"/>
                  </a:lnTo>
                  <a:lnTo>
                    <a:pt x="657" y="346"/>
                  </a:lnTo>
                  <a:lnTo>
                    <a:pt x="481" y="346"/>
                  </a:lnTo>
                  <a:lnTo>
                    <a:pt x="481" y="286"/>
                  </a:lnTo>
                  <a:lnTo>
                    <a:pt x="661" y="286"/>
                  </a:lnTo>
                  <a:close/>
                </a:path>
              </a:pathLst>
            </a:custGeom>
            <a:grpFill/>
            <a:ln w="9525">
              <a:solidFill>
                <a:srgbClr val="2A9B18"/>
              </a:solidFill>
              <a:round/>
              <a:headEnd/>
              <a:tailEnd/>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Calibri Light"/>
                <a:cs typeface="+mn-cs"/>
              </a:endParaRPr>
            </a:p>
          </p:txBody>
        </p:sp>
        <p:sp>
          <p:nvSpPr>
            <p:cNvPr id="126" name="Freeform 174">
              <a:extLst>
                <a:ext uri="{FF2B5EF4-FFF2-40B4-BE49-F238E27FC236}">
                  <a16:creationId xmlns:a16="http://schemas.microsoft.com/office/drawing/2014/main" id="{A715FAFE-3680-403B-ABE7-EEEF10778EA4}"/>
                </a:ext>
              </a:extLst>
            </p:cNvPr>
            <p:cNvSpPr>
              <a:spLocks/>
            </p:cNvSpPr>
            <p:nvPr/>
          </p:nvSpPr>
          <p:spPr bwMode="auto">
            <a:xfrm>
              <a:off x="11687175" y="909638"/>
              <a:ext cx="38100" cy="85725"/>
            </a:xfrm>
            <a:custGeom>
              <a:avLst/>
              <a:gdLst>
                <a:gd name="T0" fmla="*/ 72 w 120"/>
                <a:gd name="T1" fmla="*/ 63 h 271"/>
                <a:gd name="T2" fmla="*/ 85 w 120"/>
                <a:gd name="T3" fmla="*/ 74 h 271"/>
                <a:gd name="T4" fmla="*/ 90 w 120"/>
                <a:gd name="T5" fmla="*/ 91 h 271"/>
                <a:gd name="T6" fmla="*/ 92 w 120"/>
                <a:gd name="T7" fmla="*/ 98 h 271"/>
                <a:gd name="T8" fmla="*/ 99 w 120"/>
                <a:gd name="T9" fmla="*/ 105 h 271"/>
                <a:gd name="T10" fmla="*/ 108 w 120"/>
                <a:gd name="T11" fmla="*/ 105 h 271"/>
                <a:gd name="T12" fmla="*/ 116 w 120"/>
                <a:gd name="T13" fmla="*/ 101 h 271"/>
                <a:gd name="T14" fmla="*/ 120 w 120"/>
                <a:gd name="T15" fmla="*/ 93 h 271"/>
                <a:gd name="T16" fmla="*/ 117 w 120"/>
                <a:gd name="T17" fmla="*/ 70 h 271"/>
                <a:gd name="T18" fmla="*/ 101 w 120"/>
                <a:gd name="T19" fmla="*/ 46 h 271"/>
                <a:gd name="T20" fmla="*/ 75 w 120"/>
                <a:gd name="T21" fmla="*/ 32 h 271"/>
                <a:gd name="T22" fmla="*/ 74 w 120"/>
                <a:gd name="T23" fmla="*/ 9 h 271"/>
                <a:gd name="T24" fmla="*/ 68 w 120"/>
                <a:gd name="T25" fmla="*/ 3 h 271"/>
                <a:gd name="T26" fmla="*/ 60 w 120"/>
                <a:gd name="T27" fmla="*/ 0 h 271"/>
                <a:gd name="T28" fmla="*/ 51 w 120"/>
                <a:gd name="T29" fmla="*/ 3 h 271"/>
                <a:gd name="T30" fmla="*/ 46 w 120"/>
                <a:gd name="T31" fmla="*/ 9 h 271"/>
                <a:gd name="T32" fmla="*/ 45 w 120"/>
                <a:gd name="T33" fmla="*/ 32 h 271"/>
                <a:gd name="T34" fmla="*/ 19 w 120"/>
                <a:gd name="T35" fmla="*/ 46 h 271"/>
                <a:gd name="T36" fmla="*/ 3 w 120"/>
                <a:gd name="T37" fmla="*/ 70 h 271"/>
                <a:gd name="T38" fmla="*/ 0 w 120"/>
                <a:gd name="T39" fmla="*/ 96 h 271"/>
                <a:gd name="T40" fmla="*/ 4 w 120"/>
                <a:gd name="T41" fmla="*/ 113 h 271"/>
                <a:gd name="T42" fmla="*/ 13 w 120"/>
                <a:gd name="T43" fmla="*/ 128 h 271"/>
                <a:gd name="T44" fmla="*/ 26 w 120"/>
                <a:gd name="T45" fmla="*/ 140 h 271"/>
                <a:gd name="T46" fmla="*/ 42 w 120"/>
                <a:gd name="T47" fmla="*/ 147 h 271"/>
                <a:gd name="T48" fmla="*/ 60 w 120"/>
                <a:gd name="T49" fmla="*/ 151 h 271"/>
                <a:gd name="T50" fmla="*/ 76 w 120"/>
                <a:gd name="T51" fmla="*/ 156 h 271"/>
                <a:gd name="T52" fmla="*/ 88 w 120"/>
                <a:gd name="T53" fmla="*/ 169 h 271"/>
                <a:gd name="T54" fmla="*/ 89 w 120"/>
                <a:gd name="T55" fmla="*/ 186 h 271"/>
                <a:gd name="T56" fmla="*/ 80 w 120"/>
                <a:gd name="T57" fmla="*/ 202 h 271"/>
                <a:gd name="T58" fmla="*/ 65 w 120"/>
                <a:gd name="T59" fmla="*/ 210 h 271"/>
                <a:gd name="T60" fmla="*/ 60 w 120"/>
                <a:gd name="T61" fmla="*/ 211 h 271"/>
                <a:gd name="T62" fmla="*/ 48 w 120"/>
                <a:gd name="T63" fmla="*/ 208 h 271"/>
                <a:gd name="T64" fmla="*/ 34 w 120"/>
                <a:gd name="T65" fmla="*/ 198 h 271"/>
                <a:gd name="T66" fmla="*/ 30 w 120"/>
                <a:gd name="T67" fmla="*/ 181 h 271"/>
                <a:gd name="T68" fmla="*/ 27 w 120"/>
                <a:gd name="T69" fmla="*/ 172 h 271"/>
                <a:gd name="T70" fmla="*/ 20 w 120"/>
                <a:gd name="T71" fmla="*/ 167 h 271"/>
                <a:gd name="T72" fmla="*/ 12 w 120"/>
                <a:gd name="T73" fmla="*/ 166 h 271"/>
                <a:gd name="T74" fmla="*/ 4 w 120"/>
                <a:gd name="T75" fmla="*/ 170 h 271"/>
                <a:gd name="T76" fmla="*/ 0 w 120"/>
                <a:gd name="T77" fmla="*/ 177 h 271"/>
                <a:gd name="T78" fmla="*/ 3 w 120"/>
                <a:gd name="T79" fmla="*/ 200 h 271"/>
                <a:gd name="T80" fmla="*/ 19 w 120"/>
                <a:gd name="T81" fmla="*/ 225 h 271"/>
                <a:gd name="T82" fmla="*/ 45 w 120"/>
                <a:gd name="T83" fmla="*/ 238 h 271"/>
                <a:gd name="T84" fmla="*/ 46 w 120"/>
                <a:gd name="T85" fmla="*/ 261 h 271"/>
                <a:gd name="T86" fmla="*/ 51 w 120"/>
                <a:gd name="T87" fmla="*/ 268 h 271"/>
                <a:gd name="T88" fmla="*/ 60 w 120"/>
                <a:gd name="T89" fmla="*/ 271 h 271"/>
                <a:gd name="T90" fmla="*/ 68 w 120"/>
                <a:gd name="T91" fmla="*/ 268 h 271"/>
                <a:gd name="T92" fmla="*/ 74 w 120"/>
                <a:gd name="T93" fmla="*/ 261 h 271"/>
                <a:gd name="T94" fmla="*/ 75 w 120"/>
                <a:gd name="T95" fmla="*/ 238 h 271"/>
                <a:gd name="T96" fmla="*/ 101 w 120"/>
                <a:gd name="T97" fmla="*/ 225 h 271"/>
                <a:gd name="T98" fmla="*/ 117 w 120"/>
                <a:gd name="T99" fmla="*/ 200 h 271"/>
                <a:gd name="T100" fmla="*/ 120 w 120"/>
                <a:gd name="T101" fmla="*/ 174 h 271"/>
                <a:gd name="T102" fmla="*/ 115 w 120"/>
                <a:gd name="T103" fmla="*/ 157 h 271"/>
                <a:gd name="T104" fmla="*/ 106 w 120"/>
                <a:gd name="T105" fmla="*/ 142 h 271"/>
                <a:gd name="T106" fmla="*/ 93 w 120"/>
                <a:gd name="T107" fmla="*/ 130 h 271"/>
                <a:gd name="T108" fmla="*/ 77 w 120"/>
                <a:gd name="T109" fmla="*/ 123 h 271"/>
                <a:gd name="T110" fmla="*/ 60 w 120"/>
                <a:gd name="T111" fmla="*/ 121 h 271"/>
                <a:gd name="T112" fmla="*/ 43 w 120"/>
                <a:gd name="T113" fmla="*/ 115 h 271"/>
                <a:gd name="T114" fmla="*/ 32 w 120"/>
                <a:gd name="T115" fmla="*/ 102 h 271"/>
                <a:gd name="T116" fmla="*/ 30 w 120"/>
                <a:gd name="T117" fmla="*/ 84 h 271"/>
                <a:gd name="T118" fmla="*/ 39 w 120"/>
                <a:gd name="T119" fmla="*/ 69 h 271"/>
                <a:gd name="T120" fmla="*/ 54 w 120"/>
                <a:gd name="T121" fmla="*/ 61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20" h="271">
                  <a:moveTo>
                    <a:pt x="60" y="61"/>
                  </a:moveTo>
                  <a:lnTo>
                    <a:pt x="65" y="61"/>
                  </a:lnTo>
                  <a:lnTo>
                    <a:pt x="72" y="63"/>
                  </a:lnTo>
                  <a:lnTo>
                    <a:pt x="76" y="65"/>
                  </a:lnTo>
                  <a:lnTo>
                    <a:pt x="80" y="69"/>
                  </a:lnTo>
                  <a:lnTo>
                    <a:pt x="85" y="74"/>
                  </a:lnTo>
                  <a:lnTo>
                    <a:pt x="88" y="79"/>
                  </a:lnTo>
                  <a:lnTo>
                    <a:pt x="89" y="84"/>
                  </a:lnTo>
                  <a:lnTo>
                    <a:pt x="90" y="91"/>
                  </a:lnTo>
                  <a:lnTo>
                    <a:pt x="90" y="93"/>
                  </a:lnTo>
                  <a:lnTo>
                    <a:pt x="91" y="96"/>
                  </a:lnTo>
                  <a:lnTo>
                    <a:pt x="92" y="98"/>
                  </a:lnTo>
                  <a:lnTo>
                    <a:pt x="94" y="101"/>
                  </a:lnTo>
                  <a:lnTo>
                    <a:pt x="96" y="102"/>
                  </a:lnTo>
                  <a:lnTo>
                    <a:pt x="99" y="105"/>
                  </a:lnTo>
                  <a:lnTo>
                    <a:pt x="102" y="105"/>
                  </a:lnTo>
                  <a:lnTo>
                    <a:pt x="105" y="106"/>
                  </a:lnTo>
                  <a:lnTo>
                    <a:pt x="108" y="105"/>
                  </a:lnTo>
                  <a:lnTo>
                    <a:pt x="110" y="105"/>
                  </a:lnTo>
                  <a:lnTo>
                    <a:pt x="114" y="102"/>
                  </a:lnTo>
                  <a:lnTo>
                    <a:pt x="116" y="101"/>
                  </a:lnTo>
                  <a:lnTo>
                    <a:pt x="117" y="98"/>
                  </a:lnTo>
                  <a:lnTo>
                    <a:pt x="119" y="96"/>
                  </a:lnTo>
                  <a:lnTo>
                    <a:pt x="120" y="93"/>
                  </a:lnTo>
                  <a:lnTo>
                    <a:pt x="120" y="91"/>
                  </a:lnTo>
                  <a:lnTo>
                    <a:pt x="119" y="80"/>
                  </a:lnTo>
                  <a:lnTo>
                    <a:pt x="117" y="70"/>
                  </a:lnTo>
                  <a:lnTo>
                    <a:pt x="113" y="62"/>
                  </a:lnTo>
                  <a:lnTo>
                    <a:pt x="107" y="53"/>
                  </a:lnTo>
                  <a:lnTo>
                    <a:pt x="101" y="46"/>
                  </a:lnTo>
                  <a:lnTo>
                    <a:pt x="92" y="40"/>
                  </a:lnTo>
                  <a:lnTo>
                    <a:pt x="84" y="36"/>
                  </a:lnTo>
                  <a:lnTo>
                    <a:pt x="75" y="32"/>
                  </a:lnTo>
                  <a:lnTo>
                    <a:pt x="75" y="15"/>
                  </a:lnTo>
                  <a:lnTo>
                    <a:pt x="74" y="12"/>
                  </a:lnTo>
                  <a:lnTo>
                    <a:pt x="74" y="9"/>
                  </a:lnTo>
                  <a:lnTo>
                    <a:pt x="72" y="7"/>
                  </a:lnTo>
                  <a:lnTo>
                    <a:pt x="71" y="5"/>
                  </a:lnTo>
                  <a:lnTo>
                    <a:pt x="68" y="3"/>
                  </a:lnTo>
                  <a:lnTo>
                    <a:pt x="65" y="2"/>
                  </a:lnTo>
                  <a:lnTo>
                    <a:pt x="62" y="1"/>
                  </a:lnTo>
                  <a:lnTo>
                    <a:pt x="60" y="0"/>
                  </a:lnTo>
                  <a:lnTo>
                    <a:pt x="57" y="1"/>
                  </a:lnTo>
                  <a:lnTo>
                    <a:pt x="54" y="1"/>
                  </a:lnTo>
                  <a:lnTo>
                    <a:pt x="51" y="3"/>
                  </a:lnTo>
                  <a:lnTo>
                    <a:pt x="49" y="5"/>
                  </a:lnTo>
                  <a:lnTo>
                    <a:pt x="47" y="7"/>
                  </a:lnTo>
                  <a:lnTo>
                    <a:pt x="46" y="9"/>
                  </a:lnTo>
                  <a:lnTo>
                    <a:pt x="45" y="12"/>
                  </a:lnTo>
                  <a:lnTo>
                    <a:pt x="45" y="15"/>
                  </a:lnTo>
                  <a:lnTo>
                    <a:pt x="45" y="32"/>
                  </a:lnTo>
                  <a:lnTo>
                    <a:pt x="35" y="35"/>
                  </a:lnTo>
                  <a:lnTo>
                    <a:pt x="27" y="40"/>
                  </a:lnTo>
                  <a:lnTo>
                    <a:pt x="19" y="46"/>
                  </a:lnTo>
                  <a:lnTo>
                    <a:pt x="13" y="53"/>
                  </a:lnTo>
                  <a:lnTo>
                    <a:pt x="6" y="62"/>
                  </a:lnTo>
                  <a:lnTo>
                    <a:pt x="3" y="70"/>
                  </a:lnTo>
                  <a:lnTo>
                    <a:pt x="0" y="80"/>
                  </a:lnTo>
                  <a:lnTo>
                    <a:pt x="0" y="91"/>
                  </a:lnTo>
                  <a:lnTo>
                    <a:pt x="0" y="96"/>
                  </a:lnTo>
                  <a:lnTo>
                    <a:pt x="1" y="102"/>
                  </a:lnTo>
                  <a:lnTo>
                    <a:pt x="2" y="108"/>
                  </a:lnTo>
                  <a:lnTo>
                    <a:pt x="4" y="113"/>
                  </a:lnTo>
                  <a:lnTo>
                    <a:pt x="6" y="119"/>
                  </a:lnTo>
                  <a:lnTo>
                    <a:pt x="10" y="124"/>
                  </a:lnTo>
                  <a:lnTo>
                    <a:pt x="13" y="128"/>
                  </a:lnTo>
                  <a:lnTo>
                    <a:pt x="17" y="132"/>
                  </a:lnTo>
                  <a:lnTo>
                    <a:pt x="21" y="137"/>
                  </a:lnTo>
                  <a:lnTo>
                    <a:pt x="26" y="140"/>
                  </a:lnTo>
                  <a:lnTo>
                    <a:pt x="31" y="143"/>
                  </a:lnTo>
                  <a:lnTo>
                    <a:pt x="36" y="145"/>
                  </a:lnTo>
                  <a:lnTo>
                    <a:pt x="42" y="147"/>
                  </a:lnTo>
                  <a:lnTo>
                    <a:pt x="47" y="150"/>
                  </a:lnTo>
                  <a:lnTo>
                    <a:pt x="54" y="151"/>
                  </a:lnTo>
                  <a:lnTo>
                    <a:pt x="60" y="151"/>
                  </a:lnTo>
                  <a:lnTo>
                    <a:pt x="65" y="151"/>
                  </a:lnTo>
                  <a:lnTo>
                    <a:pt x="72" y="153"/>
                  </a:lnTo>
                  <a:lnTo>
                    <a:pt x="76" y="156"/>
                  </a:lnTo>
                  <a:lnTo>
                    <a:pt x="80" y="159"/>
                  </a:lnTo>
                  <a:lnTo>
                    <a:pt x="85" y="163"/>
                  </a:lnTo>
                  <a:lnTo>
                    <a:pt x="88" y="169"/>
                  </a:lnTo>
                  <a:lnTo>
                    <a:pt x="89" y="174"/>
                  </a:lnTo>
                  <a:lnTo>
                    <a:pt x="90" y="181"/>
                  </a:lnTo>
                  <a:lnTo>
                    <a:pt x="89" y="186"/>
                  </a:lnTo>
                  <a:lnTo>
                    <a:pt x="88" y="192"/>
                  </a:lnTo>
                  <a:lnTo>
                    <a:pt x="85" y="198"/>
                  </a:lnTo>
                  <a:lnTo>
                    <a:pt x="80" y="202"/>
                  </a:lnTo>
                  <a:lnTo>
                    <a:pt x="76" y="205"/>
                  </a:lnTo>
                  <a:lnTo>
                    <a:pt x="72" y="208"/>
                  </a:lnTo>
                  <a:lnTo>
                    <a:pt x="65" y="210"/>
                  </a:lnTo>
                  <a:lnTo>
                    <a:pt x="60" y="211"/>
                  </a:lnTo>
                  <a:lnTo>
                    <a:pt x="60" y="211"/>
                  </a:lnTo>
                  <a:lnTo>
                    <a:pt x="60" y="211"/>
                  </a:lnTo>
                  <a:lnTo>
                    <a:pt x="60" y="211"/>
                  </a:lnTo>
                  <a:lnTo>
                    <a:pt x="54" y="210"/>
                  </a:lnTo>
                  <a:lnTo>
                    <a:pt x="48" y="208"/>
                  </a:lnTo>
                  <a:lnTo>
                    <a:pt x="43" y="205"/>
                  </a:lnTo>
                  <a:lnTo>
                    <a:pt x="39" y="202"/>
                  </a:lnTo>
                  <a:lnTo>
                    <a:pt x="34" y="198"/>
                  </a:lnTo>
                  <a:lnTo>
                    <a:pt x="32" y="192"/>
                  </a:lnTo>
                  <a:lnTo>
                    <a:pt x="30" y="187"/>
                  </a:lnTo>
                  <a:lnTo>
                    <a:pt x="30" y="181"/>
                  </a:lnTo>
                  <a:lnTo>
                    <a:pt x="29" y="177"/>
                  </a:lnTo>
                  <a:lnTo>
                    <a:pt x="28" y="174"/>
                  </a:lnTo>
                  <a:lnTo>
                    <a:pt x="27" y="172"/>
                  </a:lnTo>
                  <a:lnTo>
                    <a:pt x="25" y="170"/>
                  </a:lnTo>
                  <a:lnTo>
                    <a:pt x="23" y="168"/>
                  </a:lnTo>
                  <a:lnTo>
                    <a:pt x="20" y="167"/>
                  </a:lnTo>
                  <a:lnTo>
                    <a:pt x="17" y="166"/>
                  </a:lnTo>
                  <a:lnTo>
                    <a:pt x="15" y="166"/>
                  </a:lnTo>
                  <a:lnTo>
                    <a:pt x="12" y="166"/>
                  </a:lnTo>
                  <a:lnTo>
                    <a:pt x="9" y="167"/>
                  </a:lnTo>
                  <a:lnTo>
                    <a:pt x="6" y="168"/>
                  </a:lnTo>
                  <a:lnTo>
                    <a:pt x="4" y="170"/>
                  </a:lnTo>
                  <a:lnTo>
                    <a:pt x="2" y="172"/>
                  </a:lnTo>
                  <a:lnTo>
                    <a:pt x="1" y="174"/>
                  </a:lnTo>
                  <a:lnTo>
                    <a:pt x="0" y="177"/>
                  </a:lnTo>
                  <a:lnTo>
                    <a:pt x="0" y="181"/>
                  </a:lnTo>
                  <a:lnTo>
                    <a:pt x="0" y="190"/>
                  </a:lnTo>
                  <a:lnTo>
                    <a:pt x="3" y="200"/>
                  </a:lnTo>
                  <a:lnTo>
                    <a:pt x="6" y="210"/>
                  </a:lnTo>
                  <a:lnTo>
                    <a:pt x="13" y="217"/>
                  </a:lnTo>
                  <a:lnTo>
                    <a:pt x="19" y="225"/>
                  </a:lnTo>
                  <a:lnTo>
                    <a:pt x="27" y="231"/>
                  </a:lnTo>
                  <a:lnTo>
                    <a:pt x="35" y="235"/>
                  </a:lnTo>
                  <a:lnTo>
                    <a:pt x="45" y="238"/>
                  </a:lnTo>
                  <a:lnTo>
                    <a:pt x="45" y="256"/>
                  </a:lnTo>
                  <a:lnTo>
                    <a:pt x="45" y="259"/>
                  </a:lnTo>
                  <a:lnTo>
                    <a:pt x="46" y="261"/>
                  </a:lnTo>
                  <a:lnTo>
                    <a:pt x="47" y="264"/>
                  </a:lnTo>
                  <a:lnTo>
                    <a:pt x="49" y="266"/>
                  </a:lnTo>
                  <a:lnTo>
                    <a:pt x="51" y="268"/>
                  </a:lnTo>
                  <a:lnTo>
                    <a:pt x="54" y="270"/>
                  </a:lnTo>
                  <a:lnTo>
                    <a:pt x="57" y="271"/>
                  </a:lnTo>
                  <a:lnTo>
                    <a:pt x="60" y="271"/>
                  </a:lnTo>
                  <a:lnTo>
                    <a:pt x="62" y="271"/>
                  </a:lnTo>
                  <a:lnTo>
                    <a:pt x="65" y="270"/>
                  </a:lnTo>
                  <a:lnTo>
                    <a:pt x="68" y="268"/>
                  </a:lnTo>
                  <a:lnTo>
                    <a:pt x="71" y="266"/>
                  </a:lnTo>
                  <a:lnTo>
                    <a:pt x="72" y="264"/>
                  </a:lnTo>
                  <a:lnTo>
                    <a:pt x="74" y="261"/>
                  </a:lnTo>
                  <a:lnTo>
                    <a:pt x="74" y="259"/>
                  </a:lnTo>
                  <a:lnTo>
                    <a:pt x="75" y="256"/>
                  </a:lnTo>
                  <a:lnTo>
                    <a:pt x="75" y="238"/>
                  </a:lnTo>
                  <a:lnTo>
                    <a:pt x="84" y="235"/>
                  </a:lnTo>
                  <a:lnTo>
                    <a:pt x="92" y="231"/>
                  </a:lnTo>
                  <a:lnTo>
                    <a:pt x="101" y="225"/>
                  </a:lnTo>
                  <a:lnTo>
                    <a:pt x="107" y="217"/>
                  </a:lnTo>
                  <a:lnTo>
                    <a:pt x="113" y="210"/>
                  </a:lnTo>
                  <a:lnTo>
                    <a:pt x="117" y="200"/>
                  </a:lnTo>
                  <a:lnTo>
                    <a:pt x="119" y="190"/>
                  </a:lnTo>
                  <a:lnTo>
                    <a:pt x="120" y="181"/>
                  </a:lnTo>
                  <a:lnTo>
                    <a:pt x="120" y="174"/>
                  </a:lnTo>
                  <a:lnTo>
                    <a:pt x="119" y="169"/>
                  </a:lnTo>
                  <a:lnTo>
                    <a:pt x="117" y="162"/>
                  </a:lnTo>
                  <a:lnTo>
                    <a:pt x="115" y="157"/>
                  </a:lnTo>
                  <a:lnTo>
                    <a:pt x="113" y="152"/>
                  </a:lnTo>
                  <a:lnTo>
                    <a:pt x="109" y="146"/>
                  </a:lnTo>
                  <a:lnTo>
                    <a:pt x="106" y="142"/>
                  </a:lnTo>
                  <a:lnTo>
                    <a:pt x="102" y="138"/>
                  </a:lnTo>
                  <a:lnTo>
                    <a:pt x="98" y="135"/>
                  </a:lnTo>
                  <a:lnTo>
                    <a:pt x="93" y="130"/>
                  </a:lnTo>
                  <a:lnTo>
                    <a:pt x="88" y="128"/>
                  </a:lnTo>
                  <a:lnTo>
                    <a:pt x="83" y="125"/>
                  </a:lnTo>
                  <a:lnTo>
                    <a:pt x="77" y="123"/>
                  </a:lnTo>
                  <a:lnTo>
                    <a:pt x="72" y="122"/>
                  </a:lnTo>
                  <a:lnTo>
                    <a:pt x="65" y="121"/>
                  </a:lnTo>
                  <a:lnTo>
                    <a:pt x="60" y="121"/>
                  </a:lnTo>
                  <a:lnTo>
                    <a:pt x="54" y="120"/>
                  </a:lnTo>
                  <a:lnTo>
                    <a:pt x="48" y="117"/>
                  </a:lnTo>
                  <a:lnTo>
                    <a:pt x="43" y="115"/>
                  </a:lnTo>
                  <a:lnTo>
                    <a:pt x="39" y="111"/>
                  </a:lnTo>
                  <a:lnTo>
                    <a:pt x="34" y="107"/>
                  </a:lnTo>
                  <a:lnTo>
                    <a:pt x="32" y="102"/>
                  </a:lnTo>
                  <a:lnTo>
                    <a:pt x="30" y="96"/>
                  </a:lnTo>
                  <a:lnTo>
                    <a:pt x="30" y="91"/>
                  </a:lnTo>
                  <a:lnTo>
                    <a:pt x="30" y="84"/>
                  </a:lnTo>
                  <a:lnTo>
                    <a:pt x="32" y="79"/>
                  </a:lnTo>
                  <a:lnTo>
                    <a:pt x="34" y="74"/>
                  </a:lnTo>
                  <a:lnTo>
                    <a:pt x="39" y="69"/>
                  </a:lnTo>
                  <a:lnTo>
                    <a:pt x="43" y="65"/>
                  </a:lnTo>
                  <a:lnTo>
                    <a:pt x="48" y="63"/>
                  </a:lnTo>
                  <a:lnTo>
                    <a:pt x="54" y="61"/>
                  </a:lnTo>
                  <a:lnTo>
                    <a:pt x="60" y="61"/>
                  </a:lnTo>
                  <a:close/>
                </a:path>
              </a:pathLst>
            </a:custGeom>
            <a:grpFill/>
            <a:ln w="9525">
              <a:solidFill>
                <a:srgbClr val="2A9B18"/>
              </a:solidFill>
              <a:round/>
              <a:headEnd/>
              <a:tailEnd/>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Calibri Light"/>
                <a:cs typeface="+mn-cs"/>
              </a:endParaRPr>
            </a:p>
          </p:txBody>
        </p:sp>
      </p:grpSp>
      <p:grpSp>
        <p:nvGrpSpPr>
          <p:cNvPr id="127" name="Group 126">
            <a:extLst>
              <a:ext uri="{FF2B5EF4-FFF2-40B4-BE49-F238E27FC236}">
                <a16:creationId xmlns:a16="http://schemas.microsoft.com/office/drawing/2014/main" id="{B1A4FC30-5265-46C6-8F91-ABCDC3CD71E2}"/>
              </a:ext>
            </a:extLst>
          </p:cNvPr>
          <p:cNvGrpSpPr/>
          <p:nvPr/>
        </p:nvGrpSpPr>
        <p:grpSpPr>
          <a:xfrm>
            <a:off x="7697853" y="4796985"/>
            <a:ext cx="568261" cy="303073"/>
            <a:chOff x="11601450" y="862013"/>
            <a:chExt cx="285750" cy="152400"/>
          </a:xfrm>
          <a:solidFill>
            <a:srgbClr val="6CDE9D">
              <a:lumMod val="75000"/>
            </a:srgbClr>
          </a:solidFill>
        </p:grpSpPr>
        <p:sp>
          <p:nvSpPr>
            <p:cNvPr id="128" name="Freeform 173">
              <a:extLst>
                <a:ext uri="{FF2B5EF4-FFF2-40B4-BE49-F238E27FC236}">
                  <a16:creationId xmlns:a16="http://schemas.microsoft.com/office/drawing/2014/main" id="{712340F7-42A5-4251-B7B3-CC973330B593}"/>
                </a:ext>
              </a:extLst>
            </p:cNvPr>
            <p:cNvSpPr>
              <a:spLocks noEditPoints="1"/>
            </p:cNvSpPr>
            <p:nvPr/>
          </p:nvSpPr>
          <p:spPr bwMode="auto">
            <a:xfrm>
              <a:off x="11601450" y="862013"/>
              <a:ext cx="285750" cy="152400"/>
            </a:xfrm>
            <a:custGeom>
              <a:avLst/>
              <a:gdLst>
                <a:gd name="T0" fmla="*/ 425 w 902"/>
                <a:gd name="T1" fmla="*/ 30 h 481"/>
                <a:gd name="T2" fmla="*/ 453 w 902"/>
                <a:gd name="T3" fmla="*/ 158 h 481"/>
                <a:gd name="T4" fmla="*/ 64 w 902"/>
                <a:gd name="T5" fmla="*/ 180 h 481"/>
                <a:gd name="T6" fmla="*/ 184 w 902"/>
                <a:gd name="T7" fmla="*/ 155 h 481"/>
                <a:gd name="T8" fmla="*/ 180 w 902"/>
                <a:gd name="T9" fmla="*/ 180 h 481"/>
                <a:gd name="T10" fmla="*/ 481 w 902"/>
                <a:gd name="T11" fmla="*/ 180 h 481"/>
                <a:gd name="T12" fmla="*/ 661 w 902"/>
                <a:gd name="T13" fmla="*/ 286 h 481"/>
                <a:gd name="T14" fmla="*/ 898 w 902"/>
                <a:gd name="T15" fmla="*/ 130 h 481"/>
                <a:gd name="T16" fmla="*/ 902 w 902"/>
                <a:gd name="T17" fmla="*/ 120 h 481"/>
                <a:gd name="T18" fmla="*/ 898 w 902"/>
                <a:gd name="T19" fmla="*/ 109 h 481"/>
                <a:gd name="T20" fmla="*/ 887 w 902"/>
                <a:gd name="T21" fmla="*/ 105 h 481"/>
                <a:gd name="T22" fmla="*/ 657 w 902"/>
                <a:gd name="T23" fmla="*/ 256 h 481"/>
                <a:gd name="T24" fmla="*/ 666 w 902"/>
                <a:gd name="T25" fmla="*/ 210 h 481"/>
                <a:gd name="T26" fmla="*/ 901 w 902"/>
                <a:gd name="T27" fmla="*/ 50 h 481"/>
                <a:gd name="T28" fmla="*/ 896 w 902"/>
                <a:gd name="T29" fmla="*/ 33 h 481"/>
                <a:gd name="T30" fmla="*/ 700 w 902"/>
                <a:gd name="T31" fmla="*/ 27 h 481"/>
                <a:gd name="T32" fmla="*/ 706 w 902"/>
                <a:gd name="T33" fmla="*/ 10 h 481"/>
                <a:gd name="T34" fmla="*/ 692 w 902"/>
                <a:gd name="T35" fmla="*/ 0 h 481"/>
                <a:gd name="T36" fmla="*/ 372 w 902"/>
                <a:gd name="T37" fmla="*/ 30 h 481"/>
                <a:gd name="T38" fmla="*/ 6 w 902"/>
                <a:gd name="T39" fmla="*/ 183 h 481"/>
                <a:gd name="T40" fmla="*/ 0 w 902"/>
                <a:gd name="T41" fmla="*/ 200 h 481"/>
                <a:gd name="T42" fmla="*/ 15 w 902"/>
                <a:gd name="T43" fmla="*/ 211 h 481"/>
                <a:gd name="T44" fmla="*/ 12 w 902"/>
                <a:gd name="T45" fmla="*/ 241 h 481"/>
                <a:gd name="T46" fmla="*/ 2 w 902"/>
                <a:gd name="T47" fmla="*/ 247 h 481"/>
                <a:gd name="T48" fmla="*/ 0 w 902"/>
                <a:gd name="T49" fmla="*/ 258 h 481"/>
                <a:gd name="T50" fmla="*/ 6 w 902"/>
                <a:gd name="T51" fmla="*/ 267 h 481"/>
                <a:gd name="T52" fmla="*/ 180 w 902"/>
                <a:gd name="T53" fmla="*/ 271 h 481"/>
                <a:gd name="T54" fmla="*/ 9 w 902"/>
                <a:gd name="T55" fmla="*/ 302 h 481"/>
                <a:gd name="T56" fmla="*/ 1 w 902"/>
                <a:gd name="T57" fmla="*/ 309 h 481"/>
                <a:gd name="T58" fmla="*/ 1 w 902"/>
                <a:gd name="T59" fmla="*/ 321 h 481"/>
                <a:gd name="T60" fmla="*/ 9 w 902"/>
                <a:gd name="T61" fmla="*/ 330 h 481"/>
                <a:gd name="T62" fmla="*/ 180 w 902"/>
                <a:gd name="T63" fmla="*/ 361 h 481"/>
                <a:gd name="T64" fmla="*/ 6 w 902"/>
                <a:gd name="T65" fmla="*/ 363 h 481"/>
                <a:gd name="T66" fmla="*/ 0 w 902"/>
                <a:gd name="T67" fmla="*/ 372 h 481"/>
                <a:gd name="T68" fmla="*/ 2 w 902"/>
                <a:gd name="T69" fmla="*/ 384 h 481"/>
                <a:gd name="T70" fmla="*/ 12 w 902"/>
                <a:gd name="T71" fmla="*/ 391 h 481"/>
                <a:gd name="T72" fmla="*/ 15 w 902"/>
                <a:gd name="T73" fmla="*/ 421 h 481"/>
                <a:gd name="T74" fmla="*/ 4 w 902"/>
                <a:gd name="T75" fmla="*/ 425 h 481"/>
                <a:gd name="T76" fmla="*/ 0 w 902"/>
                <a:gd name="T77" fmla="*/ 436 h 481"/>
                <a:gd name="T78" fmla="*/ 4 w 902"/>
                <a:gd name="T79" fmla="*/ 446 h 481"/>
                <a:gd name="T80" fmla="*/ 15 w 902"/>
                <a:gd name="T81" fmla="*/ 451 h 481"/>
                <a:gd name="T82" fmla="*/ 181 w 902"/>
                <a:gd name="T83" fmla="*/ 472 h 481"/>
                <a:gd name="T84" fmla="*/ 190 w 902"/>
                <a:gd name="T85" fmla="*/ 480 h 481"/>
                <a:gd name="T86" fmla="*/ 469 w 902"/>
                <a:gd name="T87" fmla="*/ 481 h 481"/>
                <a:gd name="T88" fmla="*/ 479 w 902"/>
                <a:gd name="T89" fmla="*/ 474 h 481"/>
                <a:gd name="T90" fmla="*/ 481 w 902"/>
                <a:gd name="T91" fmla="*/ 451 h 481"/>
                <a:gd name="T92" fmla="*/ 896 w 902"/>
                <a:gd name="T93" fmla="*/ 297 h 481"/>
                <a:gd name="T94" fmla="*/ 902 w 902"/>
                <a:gd name="T95" fmla="*/ 288 h 481"/>
                <a:gd name="T96" fmla="*/ 900 w 902"/>
                <a:gd name="T97" fmla="*/ 277 h 481"/>
                <a:gd name="T98" fmla="*/ 890 w 902"/>
                <a:gd name="T99" fmla="*/ 271 h 481"/>
                <a:gd name="T100" fmla="*/ 878 w 902"/>
                <a:gd name="T101" fmla="*/ 273 h 481"/>
                <a:gd name="T102" fmla="*/ 661 w 902"/>
                <a:gd name="T103" fmla="*/ 376 h 481"/>
                <a:gd name="T104" fmla="*/ 898 w 902"/>
                <a:gd name="T105" fmla="*/ 220 h 481"/>
                <a:gd name="T106" fmla="*/ 902 w 902"/>
                <a:gd name="T107" fmla="*/ 211 h 481"/>
                <a:gd name="T108" fmla="*/ 898 w 902"/>
                <a:gd name="T109" fmla="*/ 200 h 481"/>
                <a:gd name="T110" fmla="*/ 887 w 902"/>
                <a:gd name="T111" fmla="*/ 196 h 481"/>
                <a:gd name="T112" fmla="*/ 657 w 902"/>
                <a:gd name="T113" fmla="*/ 346 h 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2" h="481">
                  <a:moveTo>
                    <a:pt x="451" y="451"/>
                  </a:moveTo>
                  <a:lnTo>
                    <a:pt x="210" y="451"/>
                  </a:lnTo>
                  <a:lnTo>
                    <a:pt x="210" y="173"/>
                  </a:lnTo>
                  <a:lnTo>
                    <a:pt x="425" y="30"/>
                  </a:lnTo>
                  <a:lnTo>
                    <a:pt x="642" y="30"/>
                  </a:lnTo>
                  <a:lnTo>
                    <a:pt x="457" y="153"/>
                  </a:lnTo>
                  <a:lnTo>
                    <a:pt x="455" y="155"/>
                  </a:lnTo>
                  <a:lnTo>
                    <a:pt x="453" y="158"/>
                  </a:lnTo>
                  <a:lnTo>
                    <a:pt x="451" y="161"/>
                  </a:lnTo>
                  <a:lnTo>
                    <a:pt x="451" y="165"/>
                  </a:lnTo>
                  <a:lnTo>
                    <a:pt x="451" y="451"/>
                  </a:lnTo>
                  <a:close/>
                  <a:moveTo>
                    <a:pt x="64" y="180"/>
                  </a:moveTo>
                  <a:lnTo>
                    <a:pt x="245" y="60"/>
                  </a:lnTo>
                  <a:lnTo>
                    <a:pt x="326" y="60"/>
                  </a:lnTo>
                  <a:lnTo>
                    <a:pt x="186" y="153"/>
                  </a:lnTo>
                  <a:lnTo>
                    <a:pt x="184" y="155"/>
                  </a:lnTo>
                  <a:lnTo>
                    <a:pt x="182" y="158"/>
                  </a:lnTo>
                  <a:lnTo>
                    <a:pt x="181" y="161"/>
                  </a:lnTo>
                  <a:lnTo>
                    <a:pt x="180" y="165"/>
                  </a:lnTo>
                  <a:lnTo>
                    <a:pt x="180" y="180"/>
                  </a:lnTo>
                  <a:lnTo>
                    <a:pt x="64" y="180"/>
                  </a:lnTo>
                  <a:close/>
                  <a:moveTo>
                    <a:pt x="838" y="60"/>
                  </a:moveTo>
                  <a:lnTo>
                    <a:pt x="657" y="180"/>
                  </a:lnTo>
                  <a:lnTo>
                    <a:pt x="481" y="180"/>
                  </a:lnTo>
                  <a:lnTo>
                    <a:pt x="481" y="173"/>
                  </a:lnTo>
                  <a:lnTo>
                    <a:pt x="651" y="60"/>
                  </a:lnTo>
                  <a:lnTo>
                    <a:pt x="838" y="60"/>
                  </a:lnTo>
                  <a:close/>
                  <a:moveTo>
                    <a:pt x="661" y="286"/>
                  </a:moveTo>
                  <a:lnTo>
                    <a:pt x="666" y="285"/>
                  </a:lnTo>
                  <a:lnTo>
                    <a:pt x="670" y="282"/>
                  </a:lnTo>
                  <a:lnTo>
                    <a:pt x="896" y="132"/>
                  </a:lnTo>
                  <a:lnTo>
                    <a:pt x="898" y="130"/>
                  </a:lnTo>
                  <a:lnTo>
                    <a:pt x="900" y="128"/>
                  </a:lnTo>
                  <a:lnTo>
                    <a:pt x="901" y="126"/>
                  </a:lnTo>
                  <a:lnTo>
                    <a:pt x="902" y="123"/>
                  </a:lnTo>
                  <a:lnTo>
                    <a:pt x="902" y="120"/>
                  </a:lnTo>
                  <a:lnTo>
                    <a:pt x="902" y="117"/>
                  </a:lnTo>
                  <a:lnTo>
                    <a:pt x="901" y="114"/>
                  </a:lnTo>
                  <a:lnTo>
                    <a:pt x="900" y="112"/>
                  </a:lnTo>
                  <a:lnTo>
                    <a:pt x="898" y="109"/>
                  </a:lnTo>
                  <a:lnTo>
                    <a:pt x="896" y="108"/>
                  </a:lnTo>
                  <a:lnTo>
                    <a:pt x="892" y="106"/>
                  </a:lnTo>
                  <a:lnTo>
                    <a:pt x="890" y="106"/>
                  </a:lnTo>
                  <a:lnTo>
                    <a:pt x="887" y="105"/>
                  </a:lnTo>
                  <a:lnTo>
                    <a:pt x="884" y="106"/>
                  </a:lnTo>
                  <a:lnTo>
                    <a:pt x="882" y="106"/>
                  </a:lnTo>
                  <a:lnTo>
                    <a:pt x="878" y="108"/>
                  </a:lnTo>
                  <a:lnTo>
                    <a:pt x="657" y="256"/>
                  </a:lnTo>
                  <a:lnTo>
                    <a:pt x="481" y="256"/>
                  </a:lnTo>
                  <a:lnTo>
                    <a:pt x="481" y="211"/>
                  </a:lnTo>
                  <a:lnTo>
                    <a:pt x="661" y="211"/>
                  </a:lnTo>
                  <a:lnTo>
                    <a:pt x="666" y="210"/>
                  </a:lnTo>
                  <a:lnTo>
                    <a:pt x="670" y="207"/>
                  </a:lnTo>
                  <a:lnTo>
                    <a:pt x="896" y="57"/>
                  </a:lnTo>
                  <a:lnTo>
                    <a:pt x="899" y="54"/>
                  </a:lnTo>
                  <a:lnTo>
                    <a:pt x="901" y="50"/>
                  </a:lnTo>
                  <a:lnTo>
                    <a:pt x="902" y="46"/>
                  </a:lnTo>
                  <a:lnTo>
                    <a:pt x="901" y="40"/>
                  </a:lnTo>
                  <a:lnTo>
                    <a:pt x="899" y="36"/>
                  </a:lnTo>
                  <a:lnTo>
                    <a:pt x="896" y="33"/>
                  </a:lnTo>
                  <a:lnTo>
                    <a:pt x="891" y="31"/>
                  </a:lnTo>
                  <a:lnTo>
                    <a:pt x="887" y="30"/>
                  </a:lnTo>
                  <a:lnTo>
                    <a:pt x="696" y="30"/>
                  </a:lnTo>
                  <a:lnTo>
                    <a:pt x="700" y="27"/>
                  </a:lnTo>
                  <a:lnTo>
                    <a:pt x="704" y="24"/>
                  </a:lnTo>
                  <a:lnTo>
                    <a:pt x="706" y="20"/>
                  </a:lnTo>
                  <a:lnTo>
                    <a:pt x="707" y="16"/>
                  </a:lnTo>
                  <a:lnTo>
                    <a:pt x="706" y="10"/>
                  </a:lnTo>
                  <a:lnTo>
                    <a:pt x="704" y="6"/>
                  </a:lnTo>
                  <a:lnTo>
                    <a:pt x="701" y="3"/>
                  </a:lnTo>
                  <a:lnTo>
                    <a:pt x="696" y="1"/>
                  </a:lnTo>
                  <a:lnTo>
                    <a:pt x="692" y="0"/>
                  </a:lnTo>
                  <a:lnTo>
                    <a:pt x="421" y="0"/>
                  </a:lnTo>
                  <a:lnTo>
                    <a:pt x="417" y="1"/>
                  </a:lnTo>
                  <a:lnTo>
                    <a:pt x="412" y="2"/>
                  </a:lnTo>
                  <a:lnTo>
                    <a:pt x="372" y="30"/>
                  </a:lnTo>
                  <a:lnTo>
                    <a:pt x="240" y="30"/>
                  </a:lnTo>
                  <a:lnTo>
                    <a:pt x="236" y="31"/>
                  </a:lnTo>
                  <a:lnTo>
                    <a:pt x="232" y="33"/>
                  </a:lnTo>
                  <a:lnTo>
                    <a:pt x="6" y="183"/>
                  </a:lnTo>
                  <a:lnTo>
                    <a:pt x="3" y="186"/>
                  </a:lnTo>
                  <a:lnTo>
                    <a:pt x="1" y="190"/>
                  </a:lnTo>
                  <a:lnTo>
                    <a:pt x="0" y="195"/>
                  </a:lnTo>
                  <a:lnTo>
                    <a:pt x="0" y="200"/>
                  </a:lnTo>
                  <a:lnTo>
                    <a:pt x="2" y="204"/>
                  </a:lnTo>
                  <a:lnTo>
                    <a:pt x="6" y="207"/>
                  </a:lnTo>
                  <a:lnTo>
                    <a:pt x="10" y="210"/>
                  </a:lnTo>
                  <a:lnTo>
                    <a:pt x="15" y="211"/>
                  </a:lnTo>
                  <a:lnTo>
                    <a:pt x="180" y="211"/>
                  </a:lnTo>
                  <a:lnTo>
                    <a:pt x="180" y="241"/>
                  </a:lnTo>
                  <a:lnTo>
                    <a:pt x="15" y="241"/>
                  </a:lnTo>
                  <a:lnTo>
                    <a:pt x="12" y="241"/>
                  </a:lnTo>
                  <a:lnTo>
                    <a:pt x="9" y="242"/>
                  </a:lnTo>
                  <a:lnTo>
                    <a:pt x="6" y="243"/>
                  </a:lnTo>
                  <a:lnTo>
                    <a:pt x="4" y="245"/>
                  </a:lnTo>
                  <a:lnTo>
                    <a:pt x="2" y="247"/>
                  </a:lnTo>
                  <a:lnTo>
                    <a:pt x="1" y="249"/>
                  </a:lnTo>
                  <a:lnTo>
                    <a:pt x="0" y="252"/>
                  </a:lnTo>
                  <a:lnTo>
                    <a:pt x="0" y="256"/>
                  </a:lnTo>
                  <a:lnTo>
                    <a:pt x="0" y="258"/>
                  </a:lnTo>
                  <a:lnTo>
                    <a:pt x="1" y="261"/>
                  </a:lnTo>
                  <a:lnTo>
                    <a:pt x="2" y="263"/>
                  </a:lnTo>
                  <a:lnTo>
                    <a:pt x="4" y="266"/>
                  </a:lnTo>
                  <a:lnTo>
                    <a:pt x="6" y="267"/>
                  </a:lnTo>
                  <a:lnTo>
                    <a:pt x="9" y="270"/>
                  </a:lnTo>
                  <a:lnTo>
                    <a:pt x="12" y="270"/>
                  </a:lnTo>
                  <a:lnTo>
                    <a:pt x="15" y="271"/>
                  </a:lnTo>
                  <a:lnTo>
                    <a:pt x="180" y="271"/>
                  </a:lnTo>
                  <a:lnTo>
                    <a:pt x="180" y="301"/>
                  </a:lnTo>
                  <a:lnTo>
                    <a:pt x="15" y="301"/>
                  </a:lnTo>
                  <a:lnTo>
                    <a:pt x="12" y="301"/>
                  </a:lnTo>
                  <a:lnTo>
                    <a:pt x="9" y="302"/>
                  </a:lnTo>
                  <a:lnTo>
                    <a:pt x="6" y="303"/>
                  </a:lnTo>
                  <a:lnTo>
                    <a:pt x="4" y="305"/>
                  </a:lnTo>
                  <a:lnTo>
                    <a:pt x="2" y="307"/>
                  </a:lnTo>
                  <a:lnTo>
                    <a:pt x="1" y="309"/>
                  </a:lnTo>
                  <a:lnTo>
                    <a:pt x="0" y="312"/>
                  </a:lnTo>
                  <a:lnTo>
                    <a:pt x="0" y="316"/>
                  </a:lnTo>
                  <a:lnTo>
                    <a:pt x="0" y="319"/>
                  </a:lnTo>
                  <a:lnTo>
                    <a:pt x="1" y="321"/>
                  </a:lnTo>
                  <a:lnTo>
                    <a:pt x="2" y="324"/>
                  </a:lnTo>
                  <a:lnTo>
                    <a:pt x="4" y="326"/>
                  </a:lnTo>
                  <a:lnTo>
                    <a:pt x="6" y="327"/>
                  </a:lnTo>
                  <a:lnTo>
                    <a:pt x="9" y="330"/>
                  </a:lnTo>
                  <a:lnTo>
                    <a:pt x="12" y="331"/>
                  </a:lnTo>
                  <a:lnTo>
                    <a:pt x="15" y="331"/>
                  </a:lnTo>
                  <a:lnTo>
                    <a:pt x="180" y="331"/>
                  </a:lnTo>
                  <a:lnTo>
                    <a:pt x="180" y="361"/>
                  </a:lnTo>
                  <a:lnTo>
                    <a:pt x="15" y="361"/>
                  </a:lnTo>
                  <a:lnTo>
                    <a:pt x="12" y="361"/>
                  </a:lnTo>
                  <a:lnTo>
                    <a:pt x="9" y="362"/>
                  </a:lnTo>
                  <a:lnTo>
                    <a:pt x="6" y="363"/>
                  </a:lnTo>
                  <a:lnTo>
                    <a:pt x="4" y="365"/>
                  </a:lnTo>
                  <a:lnTo>
                    <a:pt x="2" y="367"/>
                  </a:lnTo>
                  <a:lnTo>
                    <a:pt x="1" y="369"/>
                  </a:lnTo>
                  <a:lnTo>
                    <a:pt x="0" y="372"/>
                  </a:lnTo>
                  <a:lnTo>
                    <a:pt x="0" y="376"/>
                  </a:lnTo>
                  <a:lnTo>
                    <a:pt x="0" y="379"/>
                  </a:lnTo>
                  <a:lnTo>
                    <a:pt x="1" y="381"/>
                  </a:lnTo>
                  <a:lnTo>
                    <a:pt x="2" y="384"/>
                  </a:lnTo>
                  <a:lnTo>
                    <a:pt x="4" y="386"/>
                  </a:lnTo>
                  <a:lnTo>
                    <a:pt x="6" y="388"/>
                  </a:lnTo>
                  <a:lnTo>
                    <a:pt x="9" y="390"/>
                  </a:lnTo>
                  <a:lnTo>
                    <a:pt x="12" y="391"/>
                  </a:lnTo>
                  <a:lnTo>
                    <a:pt x="15" y="391"/>
                  </a:lnTo>
                  <a:lnTo>
                    <a:pt x="180" y="391"/>
                  </a:lnTo>
                  <a:lnTo>
                    <a:pt x="180" y="421"/>
                  </a:lnTo>
                  <a:lnTo>
                    <a:pt x="15" y="421"/>
                  </a:lnTo>
                  <a:lnTo>
                    <a:pt x="12" y="421"/>
                  </a:lnTo>
                  <a:lnTo>
                    <a:pt x="9" y="422"/>
                  </a:lnTo>
                  <a:lnTo>
                    <a:pt x="6" y="423"/>
                  </a:lnTo>
                  <a:lnTo>
                    <a:pt x="4" y="425"/>
                  </a:lnTo>
                  <a:lnTo>
                    <a:pt x="2" y="427"/>
                  </a:lnTo>
                  <a:lnTo>
                    <a:pt x="1" y="430"/>
                  </a:lnTo>
                  <a:lnTo>
                    <a:pt x="0" y="432"/>
                  </a:lnTo>
                  <a:lnTo>
                    <a:pt x="0" y="436"/>
                  </a:lnTo>
                  <a:lnTo>
                    <a:pt x="0" y="439"/>
                  </a:lnTo>
                  <a:lnTo>
                    <a:pt x="1" y="442"/>
                  </a:lnTo>
                  <a:lnTo>
                    <a:pt x="2" y="444"/>
                  </a:lnTo>
                  <a:lnTo>
                    <a:pt x="4" y="446"/>
                  </a:lnTo>
                  <a:lnTo>
                    <a:pt x="6" y="448"/>
                  </a:lnTo>
                  <a:lnTo>
                    <a:pt x="9" y="450"/>
                  </a:lnTo>
                  <a:lnTo>
                    <a:pt x="12" y="451"/>
                  </a:lnTo>
                  <a:lnTo>
                    <a:pt x="15" y="451"/>
                  </a:lnTo>
                  <a:lnTo>
                    <a:pt x="180" y="451"/>
                  </a:lnTo>
                  <a:lnTo>
                    <a:pt x="180" y="466"/>
                  </a:lnTo>
                  <a:lnTo>
                    <a:pt x="181" y="469"/>
                  </a:lnTo>
                  <a:lnTo>
                    <a:pt x="181" y="472"/>
                  </a:lnTo>
                  <a:lnTo>
                    <a:pt x="183" y="474"/>
                  </a:lnTo>
                  <a:lnTo>
                    <a:pt x="184" y="476"/>
                  </a:lnTo>
                  <a:lnTo>
                    <a:pt x="187" y="478"/>
                  </a:lnTo>
                  <a:lnTo>
                    <a:pt x="190" y="480"/>
                  </a:lnTo>
                  <a:lnTo>
                    <a:pt x="193" y="481"/>
                  </a:lnTo>
                  <a:lnTo>
                    <a:pt x="195" y="481"/>
                  </a:lnTo>
                  <a:lnTo>
                    <a:pt x="466" y="481"/>
                  </a:lnTo>
                  <a:lnTo>
                    <a:pt x="469" y="481"/>
                  </a:lnTo>
                  <a:lnTo>
                    <a:pt x="471" y="480"/>
                  </a:lnTo>
                  <a:lnTo>
                    <a:pt x="475" y="478"/>
                  </a:lnTo>
                  <a:lnTo>
                    <a:pt x="477" y="476"/>
                  </a:lnTo>
                  <a:lnTo>
                    <a:pt x="479" y="474"/>
                  </a:lnTo>
                  <a:lnTo>
                    <a:pt x="480" y="472"/>
                  </a:lnTo>
                  <a:lnTo>
                    <a:pt x="481" y="469"/>
                  </a:lnTo>
                  <a:lnTo>
                    <a:pt x="481" y="466"/>
                  </a:lnTo>
                  <a:lnTo>
                    <a:pt x="481" y="451"/>
                  </a:lnTo>
                  <a:lnTo>
                    <a:pt x="661" y="451"/>
                  </a:lnTo>
                  <a:lnTo>
                    <a:pt x="666" y="450"/>
                  </a:lnTo>
                  <a:lnTo>
                    <a:pt x="670" y="448"/>
                  </a:lnTo>
                  <a:lnTo>
                    <a:pt x="896" y="297"/>
                  </a:lnTo>
                  <a:lnTo>
                    <a:pt x="898" y="296"/>
                  </a:lnTo>
                  <a:lnTo>
                    <a:pt x="900" y="293"/>
                  </a:lnTo>
                  <a:lnTo>
                    <a:pt x="901" y="291"/>
                  </a:lnTo>
                  <a:lnTo>
                    <a:pt x="902" y="288"/>
                  </a:lnTo>
                  <a:lnTo>
                    <a:pt x="902" y="286"/>
                  </a:lnTo>
                  <a:lnTo>
                    <a:pt x="902" y="282"/>
                  </a:lnTo>
                  <a:lnTo>
                    <a:pt x="901" y="279"/>
                  </a:lnTo>
                  <a:lnTo>
                    <a:pt x="900" y="277"/>
                  </a:lnTo>
                  <a:lnTo>
                    <a:pt x="898" y="275"/>
                  </a:lnTo>
                  <a:lnTo>
                    <a:pt x="896" y="273"/>
                  </a:lnTo>
                  <a:lnTo>
                    <a:pt x="892" y="272"/>
                  </a:lnTo>
                  <a:lnTo>
                    <a:pt x="890" y="271"/>
                  </a:lnTo>
                  <a:lnTo>
                    <a:pt x="887" y="271"/>
                  </a:lnTo>
                  <a:lnTo>
                    <a:pt x="884" y="271"/>
                  </a:lnTo>
                  <a:lnTo>
                    <a:pt x="882" y="272"/>
                  </a:lnTo>
                  <a:lnTo>
                    <a:pt x="878" y="273"/>
                  </a:lnTo>
                  <a:lnTo>
                    <a:pt x="657" y="421"/>
                  </a:lnTo>
                  <a:lnTo>
                    <a:pt x="481" y="421"/>
                  </a:lnTo>
                  <a:lnTo>
                    <a:pt x="481" y="376"/>
                  </a:lnTo>
                  <a:lnTo>
                    <a:pt x="661" y="376"/>
                  </a:lnTo>
                  <a:lnTo>
                    <a:pt x="666" y="375"/>
                  </a:lnTo>
                  <a:lnTo>
                    <a:pt x="670" y="373"/>
                  </a:lnTo>
                  <a:lnTo>
                    <a:pt x="896" y="222"/>
                  </a:lnTo>
                  <a:lnTo>
                    <a:pt x="898" y="220"/>
                  </a:lnTo>
                  <a:lnTo>
                    <a:pt x="900" y="218"/>
                  </a:lnTo>
                  <a:lnTo>
                    <a:pt x="901" y="216"/>
                  </a:lnTo>
                  <a:lnTo>
                    <a:pt x="902" y="213"/>
                  </a:lnTo>
                  <a:lnTo>
                    <a:pt x="902" y="211"/>
                  </a:lnTo>
                  <a:lnTo>
                    <a:pt x="902" y="207"/>
                  </a:lnTo>
                  <a:lnTo>
                    <a:pt x="901" y="204"/>
                  </a:lnTo>
                  <a:lnTo>
                    <a:pt x="900" y="202"/>
                  </a:lnTo>
                  <a:lnTo>
                    <a:pt x="898" y="200"/>
                  </a:lnTo>
                  <a:lnTo>
                    <a:pt x="896" y="198"/>
                  </a:lnTo>
                  <a:lnTo>
                    <a:pt x="892" y="197"/>
                  </a:lnTo>
                  <a:lnTo>
                    <a:pt x="890" y="196"/>
                  </a:lnTo>
                  <a:lnTo>
                    <a:pt x="887" y="196"/>
                  </a:lnTo>
                  <a:lnTo>
                    <a:pt x="884" y="196"/>
                  </a:lnTo>
                  <a:lnTo>
                    <a:pt x="882" y="197"/>
                  </a:lnTo>
                  <a:lnTo>
                    <a:pt x="878" y="198"/>
                  </a:lnTo>
                  <a:lnTo>
                    <a:pt x="657" y="346"/>
                  </a:lnTo>
                  <a:lnTo>
                    <a:pt x="481" y="346"/>
                  </a:lnTo>
                  <a:lnTo>
                    <a:pt x="481" y="286"/>
                  </a:lnTo>
                  <a:lnTo>
                    <a:pt x="661" y="286"/>
                  </a:lnTo>
                  <a:close/>
                </a:path>
              </a:pathLst>
            </a:custGeom>
            <a:grpFill/>
            <a:ln w="9525">
              <a:solidFill>
                <a:srgbClr val="2A9B18"/>
              </a:solidFill>
              <a:round/>
              <a:headEnd/>
              <a:tailEnd/>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Calibri Light"/>
                <a:cs typeface="+mn-cs"/>
              </a:endParaRPr>
            </a:p>
          </p:txBody>
        </p:sp>
        <p:sp>
          <p:nvSpPr>
            <p:cNvPr id="129" name="Freeform 174">
              <a:extLst>
                <a:ext uri="{FF2B5EF4-FFF2-40B4-BE49-F238E27FC236}">
                  <a16:creationId xmlns:a16="http://schemas.microsoft.com/office/drawing/2014/main" id="{D3205006-59AF-42E0-AC8B-6A41401D1108}"/>
                </a:ext>
              </a:extLst>
            </p:cNvPr>
            <p:cNvSpPr>
              <a:spLocks/>
            </p:cNvSpPr>
            <p:nvPr/>
          </p:nvSpPr>
          <p:spPr bwMode="auto">
            <a:xfrm>
              <a:off x="11687175" y="909638"/>
              <a:ext cx="38100" cy="85725"/>
            </a:xfrm>
            <a:custGeom>
              <a:avLst/>
              <a:gdLst>
                <a:gd name="T0" fmla="*/ 72 w 120"/>
                <a:gd name="T1" fmla="*/ 63 h 271"/>
                <a:gd name="T2" fmla="*/ 85 w 120"/>
                <a:gd name="T3" fmla="*/ 74 h 271"/>
                <a:gd name="T4" fmla="*/ 90 w 120"/>
                <a:gd name="T5" fmla="*/ 91 h 271"/>
                <a:gd name="T6" fmla="*/ 92 w 120"/>
                <a:gd name="T7" fmla="*/ 98 h 271"/>
                <a:gd name="T8" fmla="*/ 99 w 120"/>
                <a:gd name="T9" fmla="*/ 105 h 271"/>
                <a:gd name="T10" fmla="*/ 108 w 120"/>
                <a:gd name="T11" fmla="*/ 105 h 271"/>
                <a:gd name="T12" fmla="*/ 116 w 120"/>
                <a:gd name="T13" fmla="*/ 101 h 271"/>
                <a:gd name="T14" fmla="*/ 120 w 120"/>
                <a:gd name="T15" fmla="*/ 93 h 271"/>
                <a:gd name="T16" fmla="*/ 117 w 120"/>
                <a:gd name="T17" fmla="*/ 70 h 271"/>
                <a:gd name="T18" fmla="*/ 101 w 120"/>
                <a:gd name="T19" fmla="*/ 46 h 271"/>
                <a:gd name="T20" fmla="*/ 75 w 120"/>
                <a:gd name="T21" fmla="*/ 32 h 271"/>
                <a:gd name="T22" fmla="*/ 74 w 120"/>
                <a:gd name="T23" fmla="*/ 9 h 271"/>
                <a:gd name="T24" fmla="*/ 68 w 120"/>
                <a:gd name="T25" fmla="*/ 3 h 271"/>
                <a:gd name="T26" fmla="*/ 60 w 120"/>
                <a:gd name="T27" fmla="*/ 0 h 271"/>
                <a:gd name="T28" fmla="*/ 51 w 120"/>
                <a:gd name="T29" fmla="*/ 3 h 271"/>
                <a:gd name="T30" fmla="*/ 46 w 120"/>
                <a:gd name="T31" fmla="*/ 9 h 271"/>
                <a:gd name="T32" fmla="*/ 45 w 120"/>
                <a:gd name="T33" fmla="*/ 32 h 271"/>
                <a:gd name="T34" fmla="*/ 19 w 120"/>
                <a:gd name="T35" fmla="*/ 46 h 271"/>
                <a:gd name="T36" fmla="*/ 3 w 120"/>
                <a:gd name="T37" fmla="*/ 70 h 271"/>
                <a:gd name="T38" fmla="*/ 0 w 120"/>
                <a:gd name="T39" fmla="*/ 96 h 271"/>
                <a:gd name="T40" fmla="*/ 4 w 120"/>
                <a:gd name="T41" fmla="*/ 113 h 271"/>
                <a:gd name="T42" fmla="*/ 13 w 120"/>
                <a:gd name="T43" fmla="*/ 128 h 271"/>
                <a:gd name="T44" fmla="*/ 26 w 120"/>
                <a:gd name="T45" fmla="*/ 140 h 271"/>
                <a:gd name="T46" fmla="*/ 42 w 120"/>
                <a:gd name="T47" fmla="*/ 147 h 271"/>
                <a:gd name="T48" fmla="*/ 60 w 120"/>
                <a:gd name="T49" fmla="*/ 151 h 271"/>
                <a:gd name="T50" fmla="*/ 76 w 120"/>
                <a:gd name="T51" fmla="*/ 156 h 271"/>
                <a:gd name="T52" fmla="*/ 88 w 120"/>
                <a:gd name="T53" fmla="*/ 169 h 271"/>
                <a:gd name="T54" fmla="*/ 89 w 120"/>
                <a:gd name="T55" fmla="*/ 186 h 271"/>
                <a:gd name="T56" fmla="*/ 80 w 120"/>
                <a:gd name="T57" fmla="*/ 202 h 271"/>
                <a:gd name="T58" fmla="*/ 65 w 120"/>
                <a:gd name="T59" fmla="*/ 210 h 271"/>
                <a:gd name="T60" fmla="*/ 60 w 120"/>
                <a:gd name="T61" fmla="*/ 211 h 271"/>
                <a:gd name="T62" fmla="*/ 48 w 120"/>
                <a:gd name="T63" fmla="*/ 208 h 271"/>
                <a:gd name="T64" fmla="*/ 34 w 120"/>
                <a:gd name="T65" fmla="*/ 198 h 271"/>
                <a:gd name="T66" fmla="*/ 30 w 120"/>
                <a:gd name="T67" fmla="*/ 181 h 271"/>
                <a:gd name="T68" fmla="*/ 27 w 120"/>
                <a:gd name="T69" fmla="*/ 172 h 271"/>
                <a:gd name="T70" fmla="*/ 20 w 120"/>
                <a:gd name="T71" fmla="*/ 167 h 271"/>
                <a:gd name="T72" fmla="*/ 12 w 120"/>
                <a:gd name="T73" fmla="*/ 166 h 271"/>
                <a:gd name="T74" fmla="*/ 4 w 120"/>
                <a:gd name="T75" fmla="*/ 170 h 271"/>
                <a:gd name="T76" fmla="*/ 0 w 120"/>
                <a:gd name="T77" fmla="*/ 177 h 271"/>
                <a:gd name="T78" fmla="*/ 3 w 120"/>
                <a:gd name="T79" fmla="*/ 200 h 271"/>
                <a:gd name="T80" fmla="*/ 19 w 120"/>
                <a:gd name="T81" fmla="*/ 225 h 271"/>
                <a:gd name="T82" fmla="*/ 45 w 120"/>
                <a:gd name="T83" fmla="*/ 238 h 271"/>
                <a:gd name="T84" fmla="*/ 46 w 120"/>
                <a:gd name="T85" fmla="*/ 261 h 271"/>
                <a:gd name="T86" fmla="*/ 51 w 120"/>
                <a:gd name="T87" fmla="*/ 268 h 271"/>
                <a:gd name="T88" fmla="*/ 60 w 120"/>
                <a:gd name="T89" fmla="*/ 271 h 271"/>
                <a:gd name="T90" fmla="*/ 68 w 120"/>
                <a:gd name="T91" fmla="*/ 268 h 271"/>
                <a:gd name="T92" fmla="*/ 74 w 120"/>
                <a:gd name="T93" fmla="*/ 261 h 271"/>
                <a:gd name="T94" fmla="*/ 75 w 120"/>
                <a:gd name="T95" fmla="*/ 238 h 271"/>
                <a:gd name="T96" fmla="*/ 101 w 120"/>
                <a:gd name="T97" fmla="*/ 225 h 271"/>
                <a:gd name="T98" fmla="*/ 117 w 120"/>
                <a:gd name="T99" fmla="*/ 200 h 271"/>
                <a:gd name="T100" fmla="*/ 120 w 120"/>
                <a:gd name="T101" fmla="*/ 174 h 271"/>
                <a:gd name="T102" fmla="*/ 115 w 120"/>
                <a:gd name="T103" fmla="*/ 157 h 271"/>
                <a:gd name="T104" fmla="*/ 106 w 120"/>
                <a:gd name="T105" fmla="*/ 142 h 271"/>
                <a:gd name="T106" fmla="*/ 93 w 120"/>
                <a:gd name="T107" fmla="*/ 130 h 271"/>
                <a:gd name="T108" fmla="*/ 77 w 120"/>
                <a:gd name="T109" fmla="*/ 123 h 271"/>
                <a:gd name="T110" fmla="*/ 60 w 120"/>
                <a:gd name="T111" fmla="*/ 121 h 271"/>
                <a:gd name="T112" fmla="*/ 43 w 120"/>
                <a:gd name="T113" fmla="*/ 115 h 271"/>
                <a:gd name="T114" fmla="*/ 32 w 120"/>
                <a:gd name="T115" fmla="*/ 102 h 271"/>
                <a:gd name="T116" fmla="*/ 30 w 120"/>
                <a:gd name="T117" fmla="*/ 84 h 271"/>
                <a:gd name="T118" fmla="*/ 39 w 120"/>
                <a:gd name="T119" fmla="*/ 69 h 271"/>
                <a:gd name="T120" fmla="*/ 54 w 120"/>
                <a:gd name="T121" fmla="*/ 61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20" h="271">
                  <a:moveTo>
                    <a:pt x="60" y="61"/>
                  </a:moveTo>
                  <a:lnTo>
                    <a:pt x="65" y="61"/>
                  </a:lnTo>
                  <a:lnTo>
                    <a:pt x="72" y="63"/>
                  </a:lnTo>
                  <a:lnTo>
                    <a:pt x="76" y="65"/>
                  </a:lnTo>
                  <a:lnTo>
                    <a:pt x="80" y="69"/>
                  </a:lnTo>
                  <a:lnTo>
                    <a:pt x="85" y="74"/>
                  </a:lnTo>
                  <a:lnTo>
                    <a:pt x="88" y="79"/>
                  </a:lnTo>
                  <a:lnTo>
                    <a:pt x="89" y="84"/>
                  </a:lnTo>
                  <a:lnTo>
                    <a:pt x="90" y="91"/>
                  </a:lnTo>
                  <a:lnTo>
                    <a:pt x="90" y="93"/>
                  </a:lnTo>
                  <a:lnTo>
                    <a:pt x="91" y="96"/>
                  </a:lnTo>
                  <a:lnTo>
                    <a:pt x="92" y="98"/>
                  </a:lnTo>
                  <a:lnTo>
                    <a:pt x="94" y="101"/>
                  </a:lnTo>
                  <a:lnTo>
                    <a:pt x="96" y="102"/>
                  </a:lnTo>
                  <a:lnTo>
                    <a:pt x="99" y="105"/>
                  </a:lnTo>
                  <a:lnTo>
                    <a:pt x="102" y="105"/>
                  </a:lnTo>
                  <a:lnTo>
                    <a:pt x="105" y="106"/>
                  </a:lnTo>
                  <a:lnTo>
                    <a:pt x="108" y="105"/>
                  </a:lnTo>
                  <a:lnTo>
                    <a:pt x="110" y="105"/>
                  </a:lnTo>
                  <a:lnTo>
                    <a:pt x="114" y="102"/>
                  </a:lnTo>
                  <a:lnTo>
                    <a:pt x="116" y="101"/>
                  </a:lnTo>
                  <a:lnTo>
                    <a:pt x="117" y="98"/>
                  </a:lnTo>
                  <a:lnTo>
                    <a:pt x="119" y="96"/>
                  </a:lnTo>
                  <a:lnTo>
                    <a:pt x="120" y="93"/>
                  </a:lnTo>
                  <a:lnTo>
                    <a:pt x="120" y="91"/>
                  </a:lnTo>
                  <a:lnTo>
                    <a:pt x="119" y="80"/>
                  </a:lnTo>
                  <a:lnTo>
                    <a:pt x="117" y="70"/>
                  </a:lnTo>
                  <a:lnTo>
                    <a:pt x="113" y="62"/>
                  </a:lnTo>
                  <a:lnTo>
                    <a:pt x="107" y="53"/>
                  </a:lnTo>
                  <a:lnTo>
                    <a:pt x="101" y="46"/>
                  </a:lnTo>
                  <a:lnTo>
                    <a:pt x="92" y="40"/>
                  </a:lnTo>
                  <a:lnTo>
                    <a:pt x="84" y="36"/>
                  </a:lnTo>
                  <a:lnTo>
                    <a:pt x="75" y="32"/>
                  </a:lnTo>
                  <a:lnTo>
                    <a:pt x="75" y="15"/>
                  </a:lnTo>
                  <a:lnTo>
                    <a:pt x="74" y="12"/>
                  </a:lnTo>
                  <a:lnTo>
                    <a:pt x="74" y="9"/>
                  </a:lnTo>
                  <a:lnTo>
                    <a:pt x="72" y="7"/>
                  </a:lnTo>
                  <a:lnTo>
                    <a:pt x="71" y="5"/>
                  </a:lnTo>
                  <a:lnTo>
                    <a:pt x="68" y="3"/>
                  </a:lnTo>
                  <a:lnTo>
                    <a:pt x="65" y="2"/>
                  </a:lnTo>
                  <a:lnTo>
                    <a:pt x="62" y="1"/>
                  </a:lnTo>
                  <a:lnTo>
                    <a:pt x="60" y="0"/>
                  </a:lnTo>
                  <a:lnTo>
                    <a:pt x="57" y="1"/>
                  </a:lnTo>
                  <a:lnTo>
                    <a:pt x="54" y="1"/>
                  </a:lnTo>
                  <a:lnTo>
                    <a:pt x="51" y="3"/>
                  </a:lnTo>
                  <a:lnTo>
                    <a:pt x="49" y="5"/>
                  </a:lnTo>
                  <a:lnTo>
                    <a:pt x="47" y="7"/>
                  </a:lnTo>
                  <a:lnTo>
                    <a:pt x="46" y="9"/>
                  </a:lnTo>
                  <a:lnTo>
                    <a:pt x="45" y="12"/>
                  </a:lnTo>
                  <a:lnTo>
                    <a:pt x="45" y="15"/>
                  </a:lnTo>
                  <a:lnTo>
                    <a:pt x="45" y="32"/>
                  </a:lnTo>
                  <a:lnTo>
                    <a:pt x="35" y="35"/>
                  </a:lnTo>
                  <a:lnTo>
                    <a:pt x="27" y="40"/>
                  </a:lnTo>
                  <a:lnTo>
                    <a:pt x="19" y="46"/>
                  </a:lnTo>
                  <a:lnTo>
                    <a:pt x="13" y="53"/>
                  </a:lnTo>
                  <a:lnTo>
                    <a:pt x="6" y="62"/>
                  </a:lnTo>
                  <a:lnTo>
                    <a:pt x="3" y="70"/>
                  </a:lnTo>
                  <a:lnTo>
                    <a:pt x="0" y="80"/>
                  </a:lnTo>
                  <a:lnTo>
                    <a:pt x="0" y="91"/>
                  </a:lnTo>
                  <a:lnTo>
                    <a:pt x="0" y="96"/>
                  </a:lnTo>
                  <a:lnTo>
                    <a:pt x="1" y="102"/>
                  </a:lnTo>
                  <a:lnTo>
                    <a:pt x="2" y="108"/>
                  </a:lnTo>
                  <a:lnTo>
                    <a:pt x="4" y="113"/>
                  </a:lnTo>
                  <a:lnTo>
                    <a:pt x="6" y="119"/>
                  </a:lnTo>
                  <a:lnTo>
                    <a:pt x="10" y="124"/>
                  </a:lnTo>
                  <a:lnTo>
                    <a:pt x="13" y="128"/>
                  </a:lnTo>
                  <a:lnTo>
                    <a:pt x="17" y="132"/>
                  </a:lnTo>
                  <a:lnTo>
                    <a:pt x="21" y="137"/>
                  </a:lnTo>
                  <a:lnTo>
                    <a:pt x="26" y="140"/>
                  </a:lnTo>
                  <a:lnTo>
                    <a:pt x="31" y="143"/>
                  </a:lnTo>
                  <a:lnTo>
                    <a:pt x="36" y="145"/>
                  </a:lnTo>
                  <a:lnTo>
                    <a:pt x="42" y="147"/>
                  </a:lnTo>
                  <a:lnTo>
                    <a:pt x="47" y="150"/>
                  </a:lnTo>
                  <a:lnTo>
                    <a:pt x="54" y="151"/>
                  </a:lnTo>
                  <a:lnTo>
                    <a:pt x="60" y="151"/>
                  </a:lnTo>
                  <a:lnTo>
                    <a:pt x="65" y="151"/>
                  </a:lnTo>
                  <a:lnTo>
                    <a:pt x="72" y="153"/>
                  </a:lnTo>
                  <a:lnTo>
                    <a:pt x="76" y="156"/>
                  </a:lnTo>
                  <a:lnTo>
                    <a:pt x="80" y="159"/>
                  </a:lnTo>
                  <a:lnTo>
                    <a:pt x="85" y="163"/>
                  </a:lnTo>
                  <a:lnTo>
                    <a:pt x="88" y="169"/>
                  </a:lnTo>
                  <a:lnTo>
                    <a:pt x="89" y="174"/>
                  </a:lnTo>
                  <a:lnTo>
                    <a:pt x="90" y="181"/>
                  </a:lnTo>
                  <a:lnTo>
                    <a:pt x="89" y="186"/>
                  </a:lnTo>
                  <a:lnTo>
                    <a:pt x="88" y="192"/>
                  </a:lnTo>
                  <a:lnTo>
                    <a:pt x="85" y="198"/>
                  </a:lnTo>
                  <a:lnTo>
                    <a:pt x="80" y="202"/>
                  </a:lnTo>
                  <a:lnTo>
                    <a:pt x="76" y="205"/>
                  </a:lnTo>
                  <a:lnTo>
                    <a:pt x="72" y="208"/>
                  </a:lnTo>
                  <a:lnTo>
                    <a:pt x="65" y="210"/>
                  </a:lnTo>
                  <a:lnTo>
                    <a:pt x="60" y="211"/>
                  </a:lnTo>
                  <a:lnTo>
                    <a:pt x="60" y="211"/>
                  </a:lnTo>
                  <a:lnTo>
                    <a:pt x="60" y="211"/>
                  </a:lnTo>
                  <a:lnTo>
                    <a:pt x="60" y="211"/>
                  </a:lnTo>
                  <a:lnTo>
                    <a:pt x="54" y="210"/>
                  </a:lnTo>
                  <a:lnTo>
                    <a:pt x="48" y="208"/>
                  </a:lnTo>
                  <a:lnTo>
                    <a:pt x="43" y="205"/>
                  </a:lnTo>
                  <a:lnTo>
                    <a:pt x="39" y="202"/>
                  </a:lnTo>
                  <a:lnTo>
                    <a:pt x="34" y="198"/>
                  </a:lnTo>
                  <a:lnTo>
                    <a:pt x="32" y="192"/>
                  </a:lnTo>
                  <a:lnTo>
                    <a:pt x="30" y="187"/>
                  </a:lnTo>
                  <a:lnTo>
                    <a:pt x="30" y="181"/>
                  </a:lnTo>
                  <a:lnTo>
                    <a:pt x="29" y="177"/>
                  </a:lnTo>
                  <a:lnTo>
                    <a:pt x="28" y="174"/>
                  </a:lnTo>
                  <a:lnTo>
                    <a:pt x="27" y="172"/>
                  </a:lnTo>
                  <a:lnTo>
                    <a:pt x="25" y="170"/>
                  </a:lnTo>
                  <a:lnTo>
                    <a:pt x="23" y="168"/>
                  </a:lnTo>
                  <a:lnTo>
                    <a:pt x="20" y="167"/>
                  </a:lnTo>
                  <a:lnTo>
                    <a:pt x="17" y="166"/>
                  </a:lnTo>
                  <a:lnTo>
                    <a:pt x="15" y="166"/>
                  </a:lnTo>
                  <a:lnTo>
                    <a:pt x="12" y="166"/>
                  </a:lnTo>
                  <a:lnTo>
                    <a:pt x="9" y="167"/>
                  </a:lnTo>
                  <a:lnTo>
                    <a:pt x="6" y="168"/>
                  </a:lnTo>
                  <a:lnTo>
                    <a:pt x="4" y="170"/>
                  </a:lnTo>
                  <a:lnTo>
                    <a:pt x="2" y="172"/>
                  </a:lnTo>
                  <a:lnTo>
                    <a:pt x="1" y="174"/>
                  </a:lnTo>
                  <a:lnTo>
                    <a:pt x="0" y="177"/>
                  </a:lnTo>
                  <a:lnTo>
                    <a:pt x="0" y="181"/>
                  </a:lnTo>
                  <a:lnTo>
                    <a:pt x="0" y="190"/>
                  </a:lnTo>
                  <a:lnTo>
                    <a:pt x="3" y="200"/>
                  </a:lnTo>
                  <a:lnTo>
                    <a:pt x="6" y="210"/>
                  </a:lnTo>
                  <a:lnTo>
                    <a:pt x="13" y="217"/>
                  </a:lnTo>
                  <a:lnTo>
                    <a:pt x="19" y="225"/>
                  </a:lnTo>
                  <a:lnTo>
                    <a:pt x="27" y="231"/>
                  </a:lnTo>
                  <a:lnTo>
                    <a:pt x="35" y="235"/>
                  </a:lnTo>
                  <a:lnTo>
                    <a:pt x="45" y="238"/>
                  </a:lnTo>
                  <a:lnTo>
                    <a:pt x="45" y="256"/>
                  </a:lnTo>
                  <a:lnTo>
                    <a:pt x="45" y="259"/>
                  </a:lnTo>
                  <a:lnTo>
                    <a:pt x="46" y="261"/>
                  </a:lnTo>
                  <a:lnTo>
                    <a:pt x="47" y="264"/>
                  </a:lnTo>
                  <a:lnTo>
                    <a:pt x="49" y="266"/>
                  </a:lnTo>
                  <a:lnTo>
                    <a:pt x="51" y="268"/>
                  </a:lnTo>
                  <a:lnTo>
                    <a:pt x="54" y="270"/>
                  </a:lnTo>
                  <a:lnTo>
                    <a:pt x="57" y="271"/>
                  </a:lnTo>
                  <a:lnTo>
                    <a:pt x="60" y="271"/>
                  </a:lnTo>
                  <a:lnTo>
                    <a:pt x="62" y="271"/>
                  </a:lnTo>
                  <a:lnTo>
                    <a:pt x="65" y="270"/>
                  </a:lnTo>
                  <a:lnTo>
                    <a:pt x="68" y="268"/>
                  </a:lnTo>
                  <a:lnTo>
                    <a:pt x="71" y="266"/>
                  </a:lnTo>
                  <a:lnTo>
                    <a:pt x="72" y="264"/>
                  </a:lnTo>
                  <a:lnTo>
                    <a:pt x="74" y="261"/>
                  </a:lnTo>
                  <a:lnTo>
                    <a:pt x="74" y="259"/>
                  </a:lnTo>
                  <a:lnTo>
                    <a:pt x="75" y="256"/>
                  </a:lnTo>
                  <a:lnTo>
                    <a:pt x="75" y="238"/>
                  </a:lnTo>
                  <a:lnTo>
                    <a:pt x="84" y="235"/>
                  </a:lnTo>
                  <a:lnTo>
                    <a:pt x="92" y="231"/>
                  </a:lnTo>
                  <a:lnTo>
                    <a:pt x="101" y="225"/>
                  </a:lnTo>
                  <a:lnTo>
                    <a:pt x="107" y="217"/>
                  </a:lnTo>
                  <a:lnTo>
                    <a:pt x="113" y="210"/>
                  </a:lnTo>
                  <a:lnTo>
                    <a:pt x="117" y="200"/>
                  </a:lnTo>
                  <a:lnTo>
                    <a:pt x="119" y="190"/>
                  </a:lnTo>
                  <a:lnTo>
                    <a:pt x="120" y="181"/>
                  </a:lnTo>
                  <a:lnTo>
                    <a:pt x="120" y="174"/>
                  </a:lnTo>
                  <a:lnTo>
                    <a:pt x="119" y="169"/>
                  </a:lnTo>
                  <a:lnTo>
                    <a:pt x="117" y="162"/>
                  </a:lnTo>
                  <a:lnTo>
                    <a:pt x="115" y="157"/>
                  </a:lnTo>
                  <a:lnTo>
                    <a:pt x="113" y="152"/>
                  </a:lnTo>
                  <a:lnTo>
                    <a:pt x="109" y="146"/>
                  </a:lnTo>
                  <a:lnTo>
                    <a:pt x="106" y="142"/>
                  </a:lnTo>
                  <a:lnTo>
                    <a:pt x="102" y="138"/>
                  </a:lnTo>
                  <a:lnTo>
                    <a:pt x="98" y="135"/>
                  </a:lnTo>
                  <a:lnTo>
                    <a:pt x="93" y="130"/>
                  </a:lnTo>
                  <a:lnTo>
                    <a:pt x="88" y="128"/>
                  </a:lnTo>
                  <a:lnTo>
                    <a:pt x="83" y="125"/>
                  </a:lnTo>
                  <a:lnTo>
                    <a:pt x="77" y="123"/>
                  </a:lnTo>
                  <a:lnTo>
                    <a:pt x="72" y="122"/>
                  </a:lnTo>
                  <a:lnTo>
                    <a:pt x="65" y="121"/>
                  </a:lnTo>
                  <a:lnTo>
                    <a:pt x="60" y="121"/>
                  </a:lnTo>
                  <a:lnTo>
                    <a:pt x="54" y="120"/>
                  </a:lnTo>
                  <a:lnTo>
                    <a:pt x="48" y="117"/>
                  </a:lnTo>
                  <a:lnTo>
                    <a:pt x="43" y="115"/>
                  </a:lnTo>
                  <a:lnTo>
                    <a:pt x="39" y="111"/>
                  </a:lnTo>
                  <a:lnTo>
                    <a:pt x="34" y="107"/>
                  </a:lnTo>
                  <a:lnTo>
                    <a:pt x="32" y="102"/>
                  </a:lnTo>
                  <a:lnTo>
                    <a:pt x="30" y="96"/>
                  </a:lnTo>
                  <a:lnTo>
                    <a:pt x="30" y="91"/>
                  </a:lnTo>
                  <a:lnTo>
                    <a:pt x="30" y="84"/>
                  </a:lnTo>
                  <a:lnTo>
                    <a:pt x="32" y="79"/>
                  </a:lnTo>
                  <a:lnTo>
                    <a:pt x="34" y="74"/>
                  </a:lnTo>
                  <a:lnTo>
                    <a:pt x="39" y="69"/>
                  </a:lnTo>
                  <a:lnTo>
                    <a:pt x="43" y="65"/>
                  </a:lnTo>
                  <a:lnTo>
                    <a:pt x="48" y="63"/>
                  </a:lnTo>
                  <a:lnTo>
                    <a:pt x="54" y="61"/>
                  </a:lnTo>
                  <a:lnTo>
                    <a:pt x="60" y="61"/>
                  </a:lnTo>
                  <a:close/>
                </a:path>
              </a:pathLst>
            </a:custGeom>
            <a:grpFill/>
            <a:ln w="9525">
              <a:solidFill>
                <a:srgbClr val="2A9B18"/>
              </a:solidFill>
              <a:round/>
              <a:headEnd/>
              <a:tailEnd/>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Calibri Light"/>
                <a:cs typeface="+mn-cs"/>
              </a:endParaRPr>
            </a:p>
          </p:txBody>
        </p:sp>
      </p:grpSp>
      <p:cxnSp>
        <p:nvCxnSpPr>
          <p:cNvPr id="130" name="Straight Connector 129">
            <a:extLst>
              <a:ext uri="{FF2B5EF4-FFF2-40B4-BE49-F238E27FC236}">
                <a16:creationId xmlns:a16="http://schemas.microsoft.com/office/drawing/2014/main" id="{65829158-AD09-4853-833D-293CD6CBE4C9}"/>
              </a:ext>
            </a:extLst>
          </p:cNvPr>
          <p:cNvCxnSpPr>
            <a:cxnSpLocks/>
          </p:cNvCxnSpPr>
          <p:nvPr/>
        </p:nvCxnSpPr>
        <p:spPr>
          <a:xfrm>
            <a:off x="5624727" y="3038168"/>
            <a:ext cx="0" cy="2222090"/>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25239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175DFD-D351-4F0F-BDCD-11E8CF5E7CA0}"/>
              </a:ext>
            </a:extLst>
          </p:cNvPr>
          <p:cNvSpPr>
            <a:spLocks noGrp="1"/>
          </p:cNvSpPr>
          <p:nvPr>
            <p:ph type="title"/>
          </p:nvPr>
        </p:nvSpPr>
        <p:spPr/>
        <p:txBody>
          <a:bodyPr/>
          <a:lstStyle/>
          <a:p>
            <a:r>
              <a:rPr lang="en-US" dirty="0"/>
              <a:t>Machine Learning</a:t>
            </a:r>
          </a:p>
        </p:txBody>
      </p:sp>
      <p:grpSp>
        <p:nvGrpSpPr>
          <p:cNvPr id="24" name="Group 23">
            <a:extLst>
              <a:ext uri="{FF2B5EF4-FFF2-40B4-BE49-F238E27FC236}">
                <a16:creationId xmlns:a16="http://schemas.microsoft.com/office/drawing/2014/main" id="{510D5079-76BF-401E-8A5A-2CEFD016FFE5}"/>
              </a:ext>
            </a:extLst>
          </p:cNvPr>
          <p:cNvGrpSpPr/>
          <p:nvPr/>
        </p:nvGrpSpPr>
        <p:grpSpPr>
          <a:xfrm>
            <a:off x="541085" y="127027"/>
            <a:ext cx="1100535" cy="1319185"/>
            <a:chOff x="5724861" y="1794281"/>
            <a:chExt cx="3300680" cy="4614769"/>
          </a:xfrm>
        </p:grpSpPr>
        <p:grpSp>
          <p:nvGrpSpPr>
            <p:cNvPr id="25" name="Group 24">
              <a:extLst>
                <a:ext uri="{FF2B5EF4-FFF2-40B4-BE49-F238E27FC236}">
                  <a16:creationId xmlns:a16="http://schemas.microsoft.com/office/drawing/2014/main" id="{550A6887-B5B8-4891-9DD3-DED2C8619BF8}"/>
                </a:ext>
              </a:extLst>
            </p:cNvPr>
            <p:cNvGrpSpPr/>
            <p:nvPr/>
          </p:nvGrpSpPr>
          <p:grpSpPr>
            <a:xfrm flipH="1">
              <a:off x="5981116" y="1943775"/>
              <a:ext cx="2791268" cy="4465275"/>
              <a:chOff x="1039555" y="2629810"/>
              <a:chExt cx="2791268" cy="4465275"/>
            </a:xfrm>
          </p:grpSpPr>
          <p:grpSp>
            <p:nvGrpSpPr>
              <p:cNvPr id="36" name="Group 35">
                <a:extLst>
                  <a:ext uri="{FF2B5EF4-FFF2-40B4-BE49-F238E27FC236}">
                    <a16:creationId xmlns:a16="http://schemas.microsoft.com/office/drawing/2014/main" id="{6C3F9F8C-96D1-4B09-AE4A-49D5DE73CAE3}"/>
                  </a:ext>
                </a:extLst>
              </p:cNvPr>
              <p:cNvGrpSpPr/>
              <p:nvPr/>
            </p:nvGrpSpPr>
            <p:grpSpPr>
              <a:xfrm>
                <a:off x="1039555" y="2629810"/>
                <a:ext cx="2791268" cy="4070324"/>
                <a:chOff x="-3621921" y="3283468"/>
                <a:chExt cx="2791268" cy="4070324"/>
              </a:xfrm>
            </p:grpSpPr>
            <p:sp>
              <p:nvSpPr>
                <p:cNvPr id="49" name="Freeform 5">
                  <a:extLst>
                    <a:ext uri="{FF2B5EF4-FFF2-40B4-BE49-F238E27FC236}">
                      <a16:creationId xmlns:a16="http://schemas.microsoft.com/office/drawing/2014/main" id="{3F819CCF-2619-4DF2-A219-F41961124FF8}"/>
                    </a:ext>
                  </a:extLst>
                </p:cNvPr>
                <p:cNvSpPr>
                  <a:spLocks/>
                </p:cNvSpPr>
                <p:nvPr/>
              </p:nvSpPr>
              <p:spPr bwMode="auto">
                <a:xfrm>
                  <a:off x="-2471048" y="4777449"/>
                  <a:ext cx="244761" cy="2576343"/>
                </a:xfrm>
                <a:custGeom>
                  <a:avLst/>
                  <a:gdLst>
                    <a:gd name="T0" fmla="*/ 275 w 443"/>
                    <a:gd name="T1" fmla="*/ 0 h 4663"/>
                    <a:gd name="T2" fmla="*/ 0 w 443"/>
                    <a:gd name="T3" fmla="*/ 4663 h 4663"/>
                    <a:gd name="T4" fmla="*/ 443 w 443"/>
                    <a:gd name="T5" fmla="*/ 4663 h 4663"/>
                    <a:gd name="T6" fmla="*/ 443 w 443"/>
                    <a:gd name="T7" fmla="*/ 0 h 4663"/>
                    <a:gd name="T8" fmla="*/ 275 w 443"/>
                    <a:gd name="T9" fmla="*/ 0 h 4663"/>
                  </a:gdLst>
                  <a:ahLst/>
                  <a:cxnLst>
                    <a:cxn ang="0">
                      <a:pos x="T0" y="T1"/>
                    </a:cxn>
                    <a:cxn ang="0">
                      <a:pos x="T2" y="T3"/>
                    </a:cxn>
                    <a:cxn ang="0">
                      <a:pos x="T4" y="T5"/>
                    </a:cxn>
                    <a:cxn ang="0">
                      <a:pos x="T6" y="T7"/>
                    </a:cxn>
                    <a:cxn ang="0">
                      <a:pos x="T8" y="T9"/>
                    </a:cxn>
                  </a:cxnLst>
                  <a:rect l="0" t="0" r="r" b="b"/>
                  <a:pathLst>
                    <a:path w="443" h="4663">
                      <a:moveTo>
                        <a:pt x="275" y="0"/>
                      </a:moveTo>
                      <a:lnTo>
                        <a:pt x="0" y="4663"/>
                      </a:lnTo>
                      <a:lnTo>
                        <a:pt x="443" y="4663"/>
                      </a:lnTo>
                      <a:lnTo>
                        <a:pt x="443" y="0"/>
                      </a:lnTo>
                      <a:lnTo>
                        <a:pt x="275" y="0"/>
                      </a:lnTo>
                      <a:close/>
                    </a:path>
                  </a:pathLst>
                </a:custGeom>
                <a:solidFill>
                  <a:srgbClr val="93959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6">
                  <a:extLst>
                    <a:ext uri="{FF2B5EF4-FFF2-40B4-BE49-F238E27FC236}">
                      <a16:creationId xmlns:a16="http://schemas.microsoft.com/office/drawing/2014/main" id="{436A668D-11F4-4478-B68A-D26DF607CC88}"/>
                    </a:ext>
                  </a:extLst>
                </p:cNvPr>
                <p:cNvSpPr>
                  <a:spLocks/>
                </p:cNvSpPr>
                <p:nvPr/>
              </p:nvSpPr>
              <p:spPr bwMode="auto">
                <a:xfrm>
                  <a:off x="-2226287" y="4777449"/>
                  <a:ext cx="244208" cy="2576343"/>
                </a:xfrm>
                <a:custGeom>
                  <a:avLst/>
                  <a:gdLst>
                    <a:gd name="T0" fmla="*/ 168 w 442"/>
                    <a:gd name="T1" fmla="*/ 0 h 4663"/>
                    <a:gd name="T2" fmla="*/ 442 w 442"/>
                    <a:gd name="T3" fmla="*/ 4663 h 4663"/>
                    <a:gd name="T4" fmla="*/ 0 w 442"/>
                    <a:gd name="T5" fmla="*/ 4663 h 4663"/>
                    <a:gd name="T6" fmla="*/ 0 w 442"/>
                    <a:gd name="T7" fmla="*/ 0 h 4663"/>
                    <a:gd name="T8" fmla="*/ 168 w 442"/>
                    <a:gd name="T9" fmla="*/ 0 h 4663"/>
                  </a:gdLst>
                  <a:ahLst/>
                  <a:cxnLst>
                    <a:cxn ang="0">
                      <a:pos x="T0" y="T1"/>
                    </a:cxn>
                    <a:cxn ang="0">
                      <a:pos x="T2" y="T3"/>
                    </a:cxn>
                    <a:cxn ang="0">
                      <a:pos x="T4" y="T5"/>
                    </a:cxn>
                    <a:cxn ang="0">
                      <a:pos x="T6" y="T7"/>
                    </a:cxn>
                    <a:cxn ang="0">
                      <a:pos x="T8" y="T9"/>
                    </a:cxn>
                  </a:cxnLst>
                  <a:rect l="0" t="0" r="r" b="b"/>
                  <a:pathLst>
                    <a:path w="442" h="4663">
                      <a:moveTo>
                        <a:pt x="168" y="0"/>
                      </a:moveTo>
                      <a:lnTo>
                        <a:pt x="442" y="4663"/>
                      </a:lnTo>
                      <a:lnTo>
                        <a:pt x="0" y="4663"/>
                      </a:lnTo>
                      <a:lnTo>
                        <a:pt x="0" y="0"/>
                      </a:lnTo>
                      <a:lnTo>
                        <a:pt x="168" y="0"/>
                      </a:lnTo>
                      <a:close/>
                    </a:path>
                  </a:pathLst>
                </a:custGeom>
                <a:solidFill>
                  <a:srgbClr val="8082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9">
                  <a:extLst>
                    <a:ext uri="{FF2B5EF4-FFF2-40B4-BE49-F238E27FC236}">
                      <a16:creationId xmlns:a16="http://schemas.microsoft.com/office/drawing/2014/main" id="{2698D3DD-8074-43A3-A395-EFA26C8A4F55}"/>
                    </a:ext>
                  </a:extLst>
                </p:cNvPr>
                <p:cNvSpPr>
                  <a:spLocks/>
                </p:cNvSpPr>
                <p:nvPr/>
              </p:nvSpPr>
              <p:spPr bwMode="auto">
                <a:xfrm>
                  <a:off x="-3599821" y="4787946"/>
                  <a:ext cx="1307785" cy="696712"/>
                </a:xfrm>
                <a:custGeom>
                  <a:avLst/>
                  <a:gdLst>
                    <a:gd name="T0" fmla="*/ 0 w 2367"/>
                    <a:gd name="T1" fmla="*/ 1178 h 1261"/>
                    <a:gd name="T2" fmla="*/ 2367 w 2367"/>
                    <a:gd name="T3" fmla="*/ 0 h 1261"/>
                    <a:gd name="T4" fmla="*/ 2195 w 2367"/>
                    <a:gd name="T5" fmla="*/ 570 h 1261"/>
                    <a:gd name="T6" fmla="*/ 42 w 2367"/>
                    <a:gd name="T7" fmla="*/ 1261 h 1261"/>
                    <a:gd name="T8" fmla="*/ 0 w 2367"/>
                    <a:gd name="T9" fmla="*/ 1178 h 1261"/>
                  </a:gdLst>
                  <a:ahLst/>
                  <a:cxnLst>
                    <a:cxn ang="0">
                      <a:pos x="T0" y="T1"/>
                    </a:cxn>
                    <a:cxn ang="0">
                      <a:pos x="T2" y="T3"/>
                    </a:cxn>
                    <a:cxn ang="0">
                      <a:pos x="T4" y="T5"/>
                    </a:cxn>
                    <a:cxn ang="0">
                      <a:pos x="T6" y="T7"/>
                    </a:cxn>
                    <a:cxn ang="0">
                      <a:pos x="T8" y="T9"/>
                    </a:cxn>
                  </a:cxnLst>
                  <a:rect l="0" t="0" r="r" b="b"/>
                  <a:pathLst>
                    <a:path w="2367" h="1261">
                      <a:moveTo>
                        <a:pt x="0" y="1178"/>
                      </a:moveTo>
                      <a:lnTo>
                        <a:pt x="2367" y="0"/>
                      </a:lnTo>
                      <a:lnTo>
                        <a:pt x="2195" y="570"/>
                      </a:lnTo>
                      <a:lnTo>
                        <a:pt x="42" y="1261"/>
                      </a:lnTo>
                      <a:lnTo>
                        <a:pt x="0" y="1178"/>
                      </a:lnTo>
                      <a:close/>
                    </a:path>
                  </a:pathLst>
                </a:custGeom>
                <a:solidFill>
                  <a:srgbClr val="D1D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10">
                  <a:extLst>
                    <a:ext uri="{FF2B5EF4-FFF2-40B4-BE49-F238E27FC236}">
                      <a16:creationId xmlns:a16="http://schemas.microsoft.com/office/drawing/2014/main" id="{086DBFB9-145A-4672-8B08-4E01CC6077C6}"/>
                    </a:ext>
                  </a:extLst>
                </p:cNvPr>
                <p:cNvSpPr>
                  <a:spLocks/>
                </p:cNvSpPr>
                <p:nvPr/>
              </p:nvSpPr>
              <p:spPr bwMode="auto">
                <a:xfrm>
                  <a:off x="-3621921" y="4675787"/>
                  <a:ext cx="1329886" cy="763013"/>
                </a:xfrm>
                <a:custGeom>
                  <a:avLst/>
                  <a:gdLst>
                    <a:gd name="T0" fmla="*/ 40 w 2407"/>
                    <a:gd name="T1" fmla="*/ 1381 h 1381"/>
                    <a:gd name="T2" fmla="*/ 2407 w 2407"/>
                    <a:gd name="T3" fmla="*/ 203 h 1381"/>
                    <a:gd name="T4" fmla="*/ 1849 w 2407"/>
                    <a:gd name="T5" fmla="*/ 0 h 1381"/>
                    <a:gd name="T6" fmla="*/ 0 w 2407"/>
                    <a:gd name="T7" fmla="*/ 1296 h 1381"/>
                    <a:gd name="T8" fmla="*/ 40 w 2407"/>
                    <a:gd name="T9" fmla="*/ 1381 h 1381"/>
                  </a:gdLst>
                  <a:ahLst/>
                  <a:cxnLst>
                    <a:cxn ang="0">
                      <a:pos x="T0" y="T1"/>
                    </a:cxn>
                    <a:cxn ang="0">
                      <a:pos x="T2" y="T3"/>
                    </a:cxn>
                    <a:cxn ang="0">
                      <a:pos x="T4" y="T5"/>
                    </a:cxn>
                    <a:cxn ang="0">
                      <a:pos x="T6" y="T7"/>
                    </a:cxn>
                    <a:cxn ang="0">
                      <a:pos x="T8" y="T9"/>
                    </a:cxn>
                  </a:cxnLst>
                  <a:rect l="0" t="0" r="r" b="b"/>
                  <a:pathLst>
                    <a:path w="2407" h="1381">
                      <a:moveTo>
                        <a:pt x="40" y="1381"/>
                      </a:moveTo>
                      <a:lnTo>
                        <a:pt x="2407" y="203"/>
                      </a:lnTo>
                      <a:lnTo>
                        <a:pt x="1849" y="0"/>
                      </a:lnTo>
                      <a:lnTo>
                        <a:pt x="0" y="1296"/>
                      </a:lnTo>
                      <a:lnTo>
                        <a:pt x="40" y="1381"/>
                      </a:lnTo>
                      <a:close/>
                    </a:path>
                  </a:pathLst>
                </a:custGeom>
                <a:solidFill>
                  <a:srgbClr val="E6E7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11">
                  <a:extLst>
                    <a:ext uri="{FF2B5EF4-FFF2-40B4-BE49-F238E27FC236}">
                      <a16:creationId xmlns:a16="http://schemas.microsoft.com/office/drawing/2014/main" id="{4D583A8C-4FF8-4678-B3E4-926E6D0D8372}"/>
                    </a:ext>
                  </a:extLst>
                </p:cNvPr>
                <p:cNvSpPr>
                  <a:spLocks/>
                </p:cNvSpPr>
                <p:nvPr/>
              </p:nvSpPr>
              <p:spPr bwMode="auto">
                <a:xfrm>
                  <a:off x="-2162196" y="4787946"/>
                  <a:ext cx="1308890" cy="692292"/>
                </a:xfrm>
                <a:custGeom>
                  <a:avLst/>
                  <a:gdLst>
                    <a:gd name="T0" fmla="*/ 2369 w 2369"/>
                    <a:gd name="T1" fmla="*/ 1168 h 1253"/>
                    <a:gd name="T2" fmla="*/ 0 w 2369"/>
                    <a:gd name="T3" fmla="*/ 0 h 1253"/>
                    <a:gd name="T4" fmla="*/ 175 w 2369"/>
                    <a:gd name="T5" fmla="*/ 568 h 1253"/>
                    <a:gd name="T6" fmla="*/ 2327 w 2369"/>
                    <a:gd name="T7" fmla="*/ 1253 h 1253"/>
                    <a:gd name="T8" fmla="*/ 2369 w 2369"/>
                    <a:gd name="T9" fmla="*/ 1168 h 1253"/>
                  </a:gdLst>
                  <a:ahLst/>
                  <a:cxnLst>
                    <a:cxn ang="0">
                      <a:pos x="T0" y="T1"/>
                    </a:cxn>
                    <a:cxn ang="0">
                      <a:pos x="T2" y="T3"/>
                    </a:cxn>
                    <a:cxn ang="0">
                      <a:pos x="T4" y="T5"/>
                    </a:cxn>
                    <a:cxn ang="0">
                      <a:pos x="T6" y="T7"/>
                    </a:cxn>
                    <a:cxn ang="0">
                      <a:pos x="T8" y="T9"/>
                    </a:cxn>
                  </a:cxnLst>
                  <a:rect l="0" t="0" r="r" b="b"/>
                  <a:pathLst>
                    <a:path w="2369" h="1253">
                      <a:moveTo>
                        <a:pt x="2369" y="1168"/>
                      </a:moveTo>
                      <a:lnTo>
                        <a:pt x="0" y="0"/>
                      </a:lnTo>
                      <a:lnTo>
                        <a:pt x="175" y="568"/>
                      </a:lnTo>
                      <a:lnTo>
                        <a:pt x="2327" y="1253"/>
                      </a:lnTo>
                      <a:lnTo>
                        <a:pt x="2369" y="1168"/>
                      </a:lnTo>
                      <a:close/>
                    </a:path>
                  </a:pathLst>
                </a:custGeom>
                <a:solidFill>
                  <a:srgbClr val="D1D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12">
                  <a:extLst>
                    <a:ext uri="{FF2B5EF4-FFF2-40B4-BE49-F238E27FC236}">
                      <a16:creationId xmlns:a16="http://schemas.microsoft.com/office/drawing/2014/main" id="{5F154092-865C-4543-BCE5-5504E83F247A}"/>
                    </a:ext>
                  </a:extLst>
                </p:cNvPr>
                <p:cNvSpPr>
                  <a:spLocks/>
                </p:cNvSpPr>
                <p:nvPr/>
              </p:nvSpPr>
              <p:spPr bwMode="auto">
                <a:xfrm>
                  <a:off x="-2162196" y="4674682"/>
                  <a:ext cx="1331543" cy="758593"/>
                </a:xfrm>
                <a:custGeom>
                  <a:avLst/>
                  <a:gdLst>
                    <a:gd name="T0" fmla="*/ 2369 w 2410"/>
                    <a:gd name="T1" fmla="*/ 1373 h 1373"/>
                    <a:gd name="T2" fmla="*/ 0 w 2410"/>
                    <a:gd name="T3" fmla="*/ 205 h 1373"/>
                    <a:gd name="T4" fmla="*/ 555 w 2410"/>
                    <a:gd name="T5" fmla="*/ 0 h 1373"/>
                    <a:gd name="T6" fmla="*/ 2410 w 2410"/>
                    <a:gd name="T7" fmla="*/ 1291 h 1373"/>
                    <a:gd name="T8" fmla="*/ 2369 w 2410"/>
                    <a:gd name="T9" fmla="*/ 1373 h 1373"/>
                  </a:gdLst>
                  <a:ahLst/>
                  <a:cxnLst>
                    <a:cxn ang="0">
                      <a:pos x="T0" y="T1"/>
                    </a:cxn>
                    <a:cxn ang="0">
                      <a:pos x="T2" y="T3"/>
                    </a:cxn>
                    <a:cxn ang="0">
                      <a:pos x="T4" y="T5"/>
                    </a:cxn>
                    <a:cxn ang="0">
                      <a:pos x="T6" y="T7"/>
                    </a:cxn>
                    <a:cxn ang="0">
                      <a:pos x="T8" y="T9"/>
                    </a:cxn>
                  </a:cxnLst>
                  <a:rect l="0" t="0" r="r" b="b"/>
                  <a:pathLst>
                    <a:path w="2410" h="1373">
                      <a:moveTo>
                        <a:pt x="2369" y="1373"/>
                      </a:moveTo>
                      <a:lnTo>
                        <a:pt x="0" y="205"/>
                      </a:lnTo>
                      <a:lnTo>
                        <a:pt x="555" y="0"/>
                      </a:lnTo>
                      <a:lnTo>
                        <a:pt x="2410" y="1291"/>
                      </a:lnTo>
                      <a:lnTo>
                        <a:pt x="2369" y="1373"/>
                      </a:lnTo>
                      <a:close/>
                    </a:path>
                  </a:pathLst>
                </a:custGeom>
                <a:solidFill>
                  <a:srgbClr val="E6E7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13">
                  <a:extLst>
                    <a:ext uri="{FF2B5EF4-FFF2-40B4-BE49-F238E27FC236}">
                      <a16:creationId xmlns:a16="http://schemas.microsoft.com/office/drawing/2014/main" id="{350F9D53-1624-4727-9009-DA69D265836D}"/>
                    </a:ext>
                  </a:extLst>
                </p:cNvPr>
                <p:cNvSpPr>
                  <a:spLocks/>
                </p:cNvSpPr>
                <p:nvPr/>
              </p:nvSpPr>
              <p:spPr bwMode="auto">
                <a:xfrm>
                  <a:off x="-2465524" y="3283468"/>
                  <a:ext cx="237578" cy="1459172"/>
                </a:xfrm>
                <a:custGeom>
                  <a:avLst/>
                  <a:gdLst>
                    <a:gd name="T0" fmla="*/ 428 w 430"/>
                    <a:gd name="T1" fmla="*/ 0 h 2641"/>
                    <a:gd name="T2" fmla="*/ 430 w 430"/>
                    <a:gd name="T3" fmla="*/ 2641 h 2641"/>
                    <a:gd name="T4" fmla="*/ 0 w 430"/>
                    <a:gd name="T5" fmla="*/ 2234 h 2641"/>
                    <a:gd name="T6" fmla="*/ 333 w 430"/>
                    <a:gd name="T7" fmla="*/ 0 h 2641"/>
                    <a:gd name="T8" fmla="*/ 428 w 430"/>
                    <a:gd name="T9" fmla="*/ 0 h 2641"/>
                  </a:gdLst>
                  <a:ahLst/>
                  <a:cxnLst>
                    <a:cxn ang="0">
                      <a:pos x="T0" y="T1"/>
                    </a:cxn>
                    <a:cxn ang="0">
                      <a:pos x="T2" y="T3"/>
                    </a:cxn>
                    <a:cxn ang="0">
                      <a:pos x="T4" y="T5"/>
                    </a:cxn>
                    <a:cxn ang="0">
                      <a:pos x="T6" y="T7"/>
                    </a:cxn>
                    <a:cxn ang="0">
                      <a:pos x="T8" y="T9"/>
                    </a:cxn>
                  </a:cxnLst>
                  <a:rect l="0" t="0" r="r" b="b"/>
                  <a:pathLst>
                    <a:path w="430" h="2641">
                      <a:moveTo>
                        <a:pt x="428" y="0"/>
                      </a:moveTo>
                      <a:lnTo>
                        <a:pt x="430" y="2641"/>
                      </a:lnTo>
                      <a:lnTo>
                        <a:pt x="0" y="2234"/>
                      </a:lnTo>
                      <a:lnTo>
                        <a:pt x="333" y="0"/>
                      </a:lnTo>
                      <a:lnTo>
                        <a:pt x="428" y="0"/>
                      </a:lnTo>
                      <a:close/>
                    </a:path>
                  </a:pathLst>
                </a:custGeom>
                <a:solidFill>
                  <a:srgbClr val="D1D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Freeform 14">
                  <a:extLst>
                    <a:ext uri="{FF2B5EF4-FFF2-40B4-BE49-F238E27FC236}">
                      <a16:creationId xmlns:a16="http://schemas.microsoft.com/office/drawing/2014/main" id="{A37F840D-6E97-47B1-B311-A378E045AA52}"/>
                    </a:ext>
                  </a:extLst>
                </p:cNvPr>
                <p:cNvSpPr>
                  <a:spLocks/>
                </p:cNvSpPr>
                <p:nvPr/>
              </p:nvSpPr>
              <p:spPr bwMode="auto">
                <a:xfrm>
                  <a:off x="-2229049" y="3283468"/>
                  <a:ext cx="240341" cy="1459172"/>
                </a:xfrm>
                <a:custGeom>
                  <a:avLst/>
                  <a:gdLst>
                    <a:gd name="T0" fmla="*/ 0 w 435"/>
                    <a:gd name="T1" fmla="*/ 0 h 2641"/>
                    <a:gd name="T2" fmla="*/ 2 w 435"/>
                    <a:gd name="T3" fmla="*/ 2641 h 2641"/>
                    <a:gd name="T4" fmla="*/ 435 w 435"/>
                    <a:gd name="T5" fmla="*/ 2232 h 2641"/>
                    <a:gd name="T6" fmla="*/ 92 w 435"/>
                    <a:gd name="T7" fmla="*/ 0 h 2641"/>
                    <a:gd name="T8" fmla="*/ 0 w 435"/>
                    <a:gd name="T9" fmla="*/ 0 h 2641"/>
                  </a:gdLst>
                  <a:ahLst/>
                  <a:cxnLst>
                    <a:cxn ang="0">
                      <a:pos x="T0" y="T1"/>
                    </a:cxn>
                    <a:cxn ang="0">
                      <a:pos x="T2" y="T3"/>
                    </a:cxn>
                    <a:cxn ang="0">
                      <a:pos x="T4" y="T5"/>
                    </a:cxn>
                    <a:cxn ang="0">
                      <a:pos x="T6" y="T7"/>
                    </a:cxn>
                    <a:cxn ang="0">
                      <a:pos x="T8" y="T9"/>
                    </a:cxn>
                  </a:cxnLst>
                  <a:rect l="0" t="0" r="r" b="b"/>
                  <a:pathLst>
                    <a:path w="435" h="2641">
                      <a:moveTo>
                        <a:pt x="0" y="0"/>
                      </a:moveTo>
                      <a:lnTo>
                        <a:pt x="2" y="2641"/>
                      </a:lnTo>
                      <a:lnTo>
                        <a:pt x="435" y="2232"/>
                      </a:lnTo>
                      <a:lnTo>
                        <a:pt x="92" y="0"/>
                      </a:lnTo>
                      <a:lnTo>
                        <a:pt x="0" y="0"/>
                      </a:lnTo>
                      <a:close/>
                    </a:path>
                  </a:pathLst>
                </a:custGeom>
                <a:solidFill>
                  <a:srgbClr val="E6E7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Freeform 15">
                  <a:extLst>
                    <a:ext uri="{FF2B5EF4-FFF2-40B4-BE49-F238E27FC236}">
                      <a16:creationId xmlns:a16="http://schemas.microsoft.com/office/drawing/2014/main" id="{9D853DB7-1C8C-4AD3-A1C0-ACE1AF59717F}"/>
                    </a:ext>
                  </a:extLst>
                </p:cNvPr>
                <p:cNvSpPr>
                  <a:spLocks/>
                </p:cNvSpPr>
                <p:nvPr/>
              </p:nvSpPr>
              <p:spPr bwMode="auto">
                <a:xfrm>
                  <a:off x="-2432923" y="4565839"/>
                  <a:ext cx="427088" cy="427641"/>
                </a:xfrm>
                <a:custGeom>
                  <a:avLst/>
                  <a:gdLst>
                    <a:gd name="T0" fmla="*/ 0 w 327"/>
                    <a:gd name="T1" fmla="*/ 164 h 327"/>
                    <a:gd name="T2" fmla="*/ 164 w 327"/>
                    <a:gd name="T3" fmla="*/ 327 h 327"/>
                    <a:gd name="T4" fmla="*/ 327 w 327"/>
                    <a:gd name="T5" fmla="*/ 164 h 327"/>
                    <a:gd name="T6" fmla="*/ 163 w 327"/>
                    <a:gd name="T7" fmla="*/ 0 h 327"/>
                    <a:gd name="T8" fmla="*/ 0 w 327"/>
                    <a:gd name="T9" fmla="*/ 164 h 327"/>
                  </a:gdLst>
                  <a:ahLst/>
                  <a:cxnLst>
                    <a:cxn ang="0">
                      <a:pos x="T0" y="T1"/>
                    </a:cxn>
                    <a:cxn ang="0">
                      <a:pos x="T2" y="T3"/>
                    </a:cxn>
                    <a:cxn ang="0">
                      <a:pos x="T4" y="T5"/>
                    </a:cxn>
                    <a:cxn ang="0">
                      <a:pos x="T6" y="T7"/>
                    </a:cxn>
                    <a:cxn ang="0">
                      <a:pos x="T8" y="T9"/>
                    </a:cxn>
                  </a:cxnLst>
                  <a:rect l="0" t="0" r="r" b="b"/>
                  <a:pathLst>
                    <a:path w="327" h="327">
                      <a:moveTo>
                        <a:pt x="0" y="164"/>
                      </a:moveTo>
                      <a:cubicBezTo>
                        <a:pt x="0" y="254"/>
                        <a:pt x="74" y="327"/>
                        <a:pt x="164" y="327"/>
                      </a:cubicBezTo>
                      <a:cubicBezTo>
                        <a:pt x="254" y="327"/>
                        <a:pt x="327" y="254"/>
                        <a:pt x="327" y="164"/>
                      </a:cubicBezTo>
                      <a:cubicBezTo>
                        <a:pt x="327" y="73"/>
                        <a:pt x="254" y="0"/>
                        <a:pt x="163" y="0"/>
                      </a:cubicBezTo>
                      <a:cubicBezTo>
                        <a:pt x="73" y="0"/>
                        <a:pt x="0" y="74"/>
                        <a:pt x="0" y="164"/>
                      </a:cubicBezTo>
                      <a:close/>
                    </a:path>
                  </a:pathLst>
                </a:custGeom>
                <a:solidFill>
                  <a:srgbClr val="BCBE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Freeform 16">
                  <a:extLst>
                    <a:ext uri="{FF2B5EF4-FFF2-40B4-BE49-F238E27FC236}">
                      <a16:creationId xmlns:a16="http://schemas.microsoft.com/office/drawing/2014/main" id="{1815D399-834B-497F-91A7-02AA1B05D29E}"/>
                    </a:ext>
                  </a:extLst>
                </p:cNvPr>
                <p:cNvSpPr>
                  <a:spLocks/>
                </p:cNvSpPr>
                <p:nvPr/>
              </p:nvSpPr>
              <p:spPr bwMode="auto">
                <a:xfrm>
                  <a:off x="-2335126" y="4664186"/>
                  <a:ext cx="231501" cy="230948"/>
                </a:xfrm>
                <a:custGeom>
                  <a:avLst/>
                  <a:gdLst>
                    <a:gd name="T0" fmla="*/ 0 w 177"/>
                    <a:gd name="T1" fmla="*/ 89 h 177"/>
                    <a:gd name="T2" fmla="*/ 89 w 177"/>
                    <a:gd name="T3" fmla="*/ 177 h 177"/>
                    <a:gd name="T4" fmla="*/ 177 w 177"/>
                    <a:gd name="T5" fmla="*/ 89 h 177"/>
                    <a:gd name="T6" fmla="*/ 88 w 177"/>
                    <a:gd name="T7" fmla="*/ 0 h 177"/>
                    <a:gd name="T8" fmla="*/ 0 w 177"/>
                    <a:gd name="T9" fmla="*/ 89 h 177"/>
                  </a:gdLst>
                  <a:ahLst/>
                  <a:cxnLst>
                    <a:cxn ang="0">
                      <a:pos x="T0" y="T1"/>
                    </a:cxn>
                    <a:cxn ang="0">
                      <a:pos x="T2" y="T3"/>
                    </a:cxn>
                    <a:cxn ang="0">
                      <a:pos x="T4" y="T5"/>
                    </a:cxn>
                    <a:cxn ang="0">
                      <a:pos x="T6" y="T7"/>
                    </a:cxn>
                    <a:cxn ang="0">
                      <a:pos x="T8" y="T9"/>
                    </a:cxn>
                  </a:cxnLst>
                  <a:rect l="0" t="0" r="r" b="b"/>
                  <a:pathLst>
                    <a:path w="177" h="177">
                      <a:moveTo>
                        <a:pt x="0" y="89"/>
                      </a:moveTo>
                      <a:cubicBezTo>
                        <a:pt x="0" y="138"/>
                        <a:pt x="40" y="177"/>
                        <a:pt x="89" y="177"/>
                      </a:cubicBezTo>
                      <a:cubicBezTo>
                        <a:pt x="138" y="177"/>
                        <a:pt x="177" y="137"/>
                        <a:pt x="177" y="89"/>
                      </a:cubicBezTo>
                      <a:cubicBezTo>
                        <a:pt x="177" y="40"/>
                        <a:pt x="137" y="0"/>
                        <a:pt x="88" y="0"/>
                      </a:cubicBezTo>
                      <a:cubicBezTo>
                        <a:pt x="40" y="0"/>
                        <a:pt x="0" y="40"/>
                        <a:pt x="0" y="89"/>
                      </a:cubicBezTo>
                      <a:close/>
                    </a:path>
                  </a:pathLst>
                </a:custGeom>
                <a:solidFill>
                  <a:srgbClr val="8082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37" name="Freeform 130">
                <a:extLst>
                  <a:ext uri="{FF2B5EF4-FFF2-40B4-BE49-F238E27FC236}">
                    <a16:creationId xmlns:a16="http://schemas.microsoft.com/office/drawing/2014/main" id="{D8F99AD8-1A22-46AC-A6C0-0E0C841A5076}"/>
                  </a:ext>
                </a:extLst>
              </p:cNvPr>
              <p:cNvSpPr>
                <a:spLocks/>
              </p:cNvSpPr>
              <p:nvPr/>
            </p:nvSpPr>
            <p:spPr bwMode="auto">
              <a:xfrm>
                <a:off x="1780964" y="6502314"/>
                <a:ext cx="663770" cy="514641"/>
              </a:xfrm>
              <a:custGeom>
                <a:avLst/>
                <a:gdLst>
                  <a:gd name="T0" fmla="*/ 192 w 192"/>
                  <a:gd name="T1" fmla="*/ 0 h 149"/>
                  <a:gd name="T2" fmla="*/ 0 w 192"/>
                  <a:gd name="T3" fmla="*/ 149 h 149"/>
                  <a:gd name="T4" fmla="*/ 192 w 192"/>
                  <a:gd name="T5" fmla="*/ 149 h 149"/>
                  <a:gd name="T6" fmla="*/ 192 w 192"/>
                  <a:gd name="T7" fmla="*/ 0 h 149"/>
                </a:gdLst>
                <a:ahLst/>
                <a:cxnLst>
                  <a:cxn ang="0">
                    <a:pos x="T0" y="T1"/>
                  </a:cxn>
                  <a:cxn ang="0">
                    <a:pos x="T2" y="T3"/>
                  </a:cxn>
                  <a:cxn ang="0">
                    <a:pos x="T4" y="T5"/>
                  </a:cxn>
                  <a:cxn ang="0">
                    <a:pos x="T6" y="T7"/>
                  </a:cxn>
                </a:cxnLst>
                <a:rect l="0" t="0" r="r" b="b"/>
                <a:pathLst>
                  <a:path w="192" h="149">
                    <a:moveTo>
                      <a:pt x="192" y="0"/>
                    </a:moveTo>
                    <a:cubicBezTo>
                      <a:pt x="86" y="0"/>
                      <a:pt x="0" y="67"/>
                      <a:pt x="0" y="149"/>
                    </a:cubicBezTo>
                    <a:cubicBezTo>
                      <a:pt x="192" y="149"/>
                      <a:pt x="192" y="149"/>
                      <a:pt x="192" y="149"/>
                    </a:cubicBezTo>
                    <a:lnTo>
                      <a:pt x="192" y="0"/>
                    </a:lnTo>
                    <a:close/>
                  </a:path>
                </a:pathLst>
              </a:custGeom>
              <a:solidFill>
                <a:srgbClr val="8AA3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131">
                <a:extLst>
                  <a:ext uri="{FF2B5EF4-FFF2-40B4-BE49-F238E27FC236}">
                    <a16:creationId xmlns:a16="http://schemas.microsoft.com/office/drawing/2014/main" id="{B69935DF-767C-4B31-AA34-43754DB1066E}"/>
                  </a:ext>
                </a:extLst>
              </p:cNvPr>
              <p:cNvSpPr>
                <a:spLocks/>
              </p:cNvSpPr>
              <p:nvPr/>
            </p:nvSpPr>
            <p:spPr bwMode="auto">
              <a:xfrm>
                <a:off x="2444734" y="6502314"/>
                <a:ext cx="663770" cy="514641"/>
              </a:xfrm>
              <a:custGeom>
                <a:avLst/>
                <a:gdLst>
                  <a:gd name="T0" fmla="*/ 192 w 192"/>
                  <a:gd name="T1" fmla="*/ 149 h 149"/>
                  <a:gd name="T2" fmla="*/ 0 w 192"/>
                  <a:gd name="T3" fmla="*/ 0 h 149"/>
                  <a:gd name="T4" fmla="*/ 0 w 192"/>
                  <a:gd name="T5" fmla="*/ 149 h 149"/>
                  <a:gd name="T6" fmla="*/ 192 w 192"/>
                  <a:gd name="T7" fmla="*/ 149 h 149"/>
                </a:gdLst>
                <a:ahLst/>
                <a:cxnLst>
                  <a:cxn ang="0">
                    <a:pos x="T0" y="T1"/>
                  </a:cxn>
                  <a:cxn ang="0">
                    <a:pos x="T2" y="T3"/>
                  </a:cxn>
                  <a:cxn ang="0">
                    <a:pos x="T4" y="T5"/>
                  </a:cxn>
                  <a:cxn ang="0">
                    <a:pos x="T6" y="T7"/>
                  </a:cxn>
                </a:cxnLst>
                <a:rect l="0" t="0" r="r" b="b"/>
                <a:pathLst>
                  <a:path w="192" h="149">
                    <a:moveTo>
                      <a:pt x="192" y="149"/>
                    </a:moveTo>
                    <a:cubicBezTo>
                      <a:pt x="192" y="67"/>
                      <a:pt x="106" y="0"/>
                      <a:pt x="0" y="0"/>
                    </a:cubicBezTo>
                    <a:cubicBezTo>
                      <a:pt x="0" y="149"/>
                      <a:pt x="0" y="149"/>
                      <a:pt x="0" y="149"/>
                    </a:cubicBezTo>
                    <a:lnTo>
                      <a:pt x="192" y="149"/>
                    </a:lnTo>
                    <a:close/>
                  </a:path>
                </a:pathLst>
              </a:custGeom>
              <a:solidFill>
                <a:srgbClr val="798C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39" name="Group 38">
                <a:extLst>
                  <a:ext uri="{FF2B5EF4-FFF2-40B4-BE49-F238E27FC236}">
                    <a16:creationId xmlns:a16="http://schemas.microsoft.com/office/drawing/2014/main" id="{57742458-40C6-439B-91DC-7CAA32B4ED42}"/>
                  </a:ext>
                </a:extLst>
              </p:cNvPr>
              <p:cNvGrpSpPr/>
              <p:nvPr/>
            </p:nvGrpSpPr>
            <p:grpSpPr>
              <a:xfrm>
                <a:off x="2315878" y="6783951"/>
                <a:ext cx="281503" cy="311134"/>
                <a:chOff x="-24706263" y="3438525"/>
                <a:chExt cx="542926" cy="600075"/>
              </a:xfrm>
            </p:grpSpPr>
            <p:sp>
              <p:nvSpPr>
                <p:cNvPr id="46" name="Freeform 105">
                  <a:extLst>
                    <a:ext uri="{FF2B5EF4-FFF2-40B4-BE49-F238E27FC236}">
                      <a16:creationId xmlns:a16="http://schemas.microsoft.com/office/drawing/2014/main" id="{F02B9432-FA0A-4FA8-ABD3-923E6DC0C266}"/>
                    </a:ext>
                  </a:extLst>
                </p:cNvPr>
                <p:cNvSpPr>
                  <a:spLocks/>
                </p:cNvSpPr>
                <p:nvPr/>
              </p:nvSpPr>
              <p:spPr bwMode="auto">
                <a:xfrm>
                  <a:off x="-24706263" y="3498850"/>
                  <a:ext cx="239713" cy="457200"/>
                </a:xfrm>
                <a:custGeom>
                  <a:avLst/>
                  <a:gdLst>
                    <a:gd name="T0" fmla="*/ 64 w 64"/>
                    <a:gd name="T1" fmla="*/ 42 h 122"/>
                    <a:gd name="T2" fmla="*/ 35 w 64"/>
                    <a:gd name="T3" fmla="*/ 11 h 122"/>
                    <a:gd name="T4" fmla="*/ 0 w 64"/>
                    <a:gd name="T5" fmla="*/ 0 h 122"/>
                    <a:gd name="T6" fmla="*/ 59 w 64"/>
                    <a:gd name="T7" fmla="*/ 58 h 122"/>
                    <a:gd name="T8" fmla="*/ 59 w 64"/>
                    <a:gd name="T9" fmla="*/ 122 h 122"/>
                    <a:gd name="T10" fmla="*/ 63 w 64"/>
                    <a:gd name="T11" fmla="*/ 122 h 122"/>
                    <a:gd name="T12" fmla="*/ 63 w 64"/>
                    <a:gd name="T13" fmla="*/ 52 h 122"/>
                    <a:gd name="T14" fmla="*/ 64 w 64"/>
                    <a:gd name="T15" fmla="*/ 42 h 1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4" h="122">
                      <a:moveTo>
                        <a:pt x="64" y="42"/>
                      </a:moveTo>
                      <a:cubicBezTo>
                        <a:pt x="64" y="21"/>
                        <a:pt x="44" y="11"/>
                        <a:pt x="35" y="11"/>
                      </a:cubicBezTo>
                      <a:cubicBezTo>
                        <a:pt x="12" y="11"/>
                        <a:pt x="0" y="0"/>
                        <a:pt x="0" y="0"/>
                      </a:cubicBezTo>
                      <a:cubicBezTo>
                        <a:pt x="8" y="74"/>
                        <a:pt x="50" y="62"/>
                        <a:pt x="59" y="58"/>
                      </a:cubicBezTo>
                      <a:cubicBezTo>
                        <a:pt x="59" y="122"/>
                        <a:pt x="59" y="122"/>
                        <a:pt x="59" y="122"/>
                      </a:cubicBezTo>
                      <a:cubicBezTo>
                        <a:pt x="63" y="122"/>
                        <a:pt x="63" y="122"/>
                        <a:pt x="63" y="122"/>
                      </a:cubicBezTo>
                      <a:cubicBezTo>
                        <a:pt x="63" y="52"/>
                        <a:pt x="63" y="52"/>
                        <a:pt x="63" y="52"/>
                      </a:cubicBezTo>
                      <a:cubicBezTo>
                        <a:pt x="64" y="50"/>
                        <a:pt x="64" y="47"/>
                        <a:pt x="64" y="42"/>
                      </a:cubicBezTo>
                      <a:close/>
                    </a:path>
                  </a:pathLst>
                </a:custGeom>
                <a:solidFill>
                  <a:srgbClr val="CDDD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106">
                  <a:extLst>
                    <a:ext uri="{FF2B5EF4-FFF2-40B4-BE49-F238E27FC236}">
                      <a16:creationId xmlns:a16="http://schemas.microsoft.com/office/drawing/2014/main" id="{18737928-C029-4694-A70B-8491633944BB}"/>
                    </a:ext>
                  </a:extLst>
                </p:cNvPr>
                <p:cNvSpPr>
                  <a:spLocks/>
                </p:cNvSpPr>
                <p:nvPr/>
              </p:nvSpPr>
              <p:spPr bwMode="auto">
                <a:xfrm>
                  <a:off x="-24469725" y="3438525"/>
                  <a:ext cx="306388" cy="517525"/>
                </a:xfrm>
                <a:custGeom>
                  <a:avLst/>
                  <a:gdLst>
                    <a:gd name="T0" fmla="*/ 1 w 82"/>
                    <a:gd name="T1" fmla="*/ 52 h 138"/>
                    <a:gd name="T2" fmla="*/ 38 w 82"/>
                    <a:gd name="T3" fmla="*/ 13 h 138"/>
                    <a:gd name="T4" fmla="*/ 82 w 82"/>
                    <a:gd name="T5" fmla="*/ 0 h 138"/>
                    <a:gd name="T6" fmla="*/ 6 w 82"/>
                    <a:gd name="T7" fmla="*/ 71 h 138"/>
                    <a:gd name="T8" fmla="*/ 6 w 82"/>
                    <a:gd name="T9" fmla="*/ 138 h 138"/>
                    <a:gd name="T10" fmla="*/ 0 w 82"/>
                    <a:gd name="T11" fmla="*/ 138 h 138"/>
                    <a:gd name="T12" fmla="*/ 1 w 82"/>
                    <a:gd name="T13" fmla="*/ 52 h 138"/>
                  </a:gdLst>
                  <a:ahLst/>
                  <a:cxnLst>
                    <a:cxn ang="0">
                      <a:pos x="T0" y="T1"/>
                    </a:cxn>
                    <a:cxn ang="0">
                      <a:pos x="T2" y="T3"/>
                    </a:cxn>
                    <a:cxn ang="0">
                      <a:pos x="T4" y="T5"/>
                    </a:cxn>
                    <a:cxn ang="0">
                      <a:pos x="T6" y="T7"/>
                    </a:cxn>
                    <a:cxn ang="0">
                      <a:pos x="T8" y="T9"/>
                    </a:cxn>
                    <a:cxn ang="0">
                      <a:pos x="T10" y="T11"/>
                    </a:cxn>
                    <a:cxn ang="0">
                      <a:pos x="T12" y="T13"/>
                    </a:cxn>
                  </a:cxnLst>
                  <a:rect l="0" t="0" r="r" b="b"/>
                  <a:pathLst>
                    <a:path w="82" h="138">
                      <a:moveTo>
                        <a:pt x="1" y="52"/>
                      </a:moveTo>
                      <a:cubicBezTo>
                        <a:pt x="1" y="27"/>
                        <a:pt x="23" y="13"/>
                        <a:pt x="38" y="13"/>
                      </a:cubicBezTo>
                      <a:cubicBezTo>
                        <a:pt x="66" y="13"/>
                        <a:pt x="82" y="0"/>
                        <a:pt x="82" y="0"/>
                      </a:cubicBezTo>
                      <a:cubicBezTo>
                        <a:pt x="71" y="92"/>
                        <a:pt x="17" y="77"/>
                        <a:pt x="6" y="71"/>
                      </a:cubicBezTo>
                      <a:cubicBezTo>
                        <a:pt x="6" y="138"/>
                        <a:pt x="6" y="138"/>
                        <a:pt x="6" y="138"/>
                      </a:cubicBezTo>
                      <a:cubicBezTo>
                        <a:pt x="0" y="138"/>
                        <a:pt x="0" y="138"/>
                        <a:pt x="0" y="138"/>
                      </a:cubicBezTo>
                      <a:cubicBezTo>
                        <a:pt x="0" y="138"/>
                        <a:pt x="1" y="58"/>
                        <a:pt x="1" y="52"/>
                      </a:cubicBezTo>
                      <a:close/>
                    </a:path>
                  </a:pathLst>
                </a:custGeom>
                <a:solidFill>
                  <a:srgbClr val="B3C6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107">
                  <a:extLst>
                    <a:ext uri="{FF2B5EF4-FFF2-40B4-BE49-F238E27FC236}">
                      <a16:creationId xmlns:a16="http://schemas.microsoft.com/office/drawing/2014/main" id="{F61D774D-534F-40E5-9774-AEBF17504CF1}"/>
                    </a:ext>
                  </a:extLst>
                </p:cNvPr>
                <p:cNvSpPr>
                  <a:spLocks/>
                </p:cNvSpPr>
                <p:nvPr/>
              </p:nvSpPr>
              <p:spPr bwMode="auto">
                <a:xfrm>
                  <a:off x="-24647525" y="3940175"/>
                  <a:ext cx="376238" cy="98425"/>
                </a:xfrm>
                <a:custGeom>
                  <a:avLst/>
                  <a:gdLst>
                    <a:gd name="T0" fmla="*/ 0 w 100"/>
                    <a:gd name="T1" fmla="*/ 26 h 26"/>
                    <a:gd name="T2" fmla="*/ 38 w 100"/>
                    <a:gd name="T3" fmla="*/ 4 h 26"/>
                    <a:gd name="T4" fmla="*/ 60 w 100"/>
                    <a:gd name="T5" fmla="*/ 5 h 26"/>
                    <a:gd name="T6" fmla="*/ 100 w 100"/>
                    <a:gd name="T7" fmla="*/ 26 h 26"/>
                    <a:gd name="T8" fmla="*/ 0 w 100"/>
                    <a:gd name="T9" fmla="*/ 26 h 26"/>
                  </a:gdLst>
                  <a:ahLst/>
                  <a:cxnLst>
                    <a:cxn ang="0">
                      <a:pos x="T0" y="T1"/>
                    </a:cxn>
                    <a:cxn ang="0">
                      <a:pos x="T2" y="T3"/>
                    </a:cxn>
                    <a:cxn ang="0">
                      <a:pos x="T4" y="T5"/>
                    </a:cxn>
                    <a:cxn ang="0">
                      <a:pos x="T6" y="T7"/>
                    </a:cxn>
                    <a:cxn ang="0">
                      <a:pos x="T8" y="T9"/>
                    </a:cxn>
                  </a:cxnLst>
                  <a:rect l="0" t="0" r="r" b="b"/>
                  <a:pathLst>
                    <a:path w="100" h="26">
                      <a:moveTo>
                        <a:pt x="0" y="26"/>
                      </a:moveTo>
                      <a:cubicBezTo>
                        <a:pt x="0" y="26"/>
                        <a:pt x="34" y="5"/>
                        <a:pt x="38" y="4"/>
                      </a:cubicBezTo>
                      <a:cubicBezTo>
                        <a:pt x="41" y="2"/>
                        <a:pt x="50" y="0"/>
                        <a:pt x="60" y="5"/>
                      </a:cubicBezTo>
                      <a:cubicBezTo>
                        <a:pt x="71" y="11"/>
                        <a:pt x="100" y="26"/>
                        <a:pt x="100" y="26"/>
                      </a:cubicBezTo>
                      <a:lnTo>
                        <a:pt x="0" y="26"/>
                      </a:lnTo>
                      <a:close/>
                    </a:path>
                  </a:pathLst>
                </a:custGeom>
                <a:solidFill>
                  <a:srgbClr val="778C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40" name="Group 39">
                <a:extLst>
                  <a:ext uri="{FF2B5EF4-FFF2-40B4-BE49-F238E27FC236}">
                    <a16:creationId xmlns:a16="http://schemas.microsoft.com/office/drawing/2014/main" id="{7289AAAE-DF0F-4597-9720-98CDF61D582A}"/>
                  </a:ext>
                </a:extLst>
              </p:cNvPr>
              <p:cNvGrpSpPr/>
              <p:nvPr/>
            </p:nvGrpSpPr>
            <p:grpSpPr>
              <a:xfrm>
                <a:off x="2017328" y="6722139"/>
                <a:ext cx="112766" cy="139928"/>
                <a:chOff x="-26214388" y="3490913"/>
                <a:chExt cx="217488" cy="269875"/>
              </a:xfrm>
            </p:grpSpPr>
            <p:sp>
              <p:nvSpPr>
                <p:cNvPr id="44" name="Freeform 134">
                  <a:extLst>
                    <a:ext uri="{FF2B5EF4-FFF2-40B4-BE49-F238E27FC236}">
                      <a16:creationId xmlns:a16="http://schemas.microsoft.com/office/drawing/2014/main" id="{A87DFD46-4292-434C-A1F7-DA5633AC6082}"/>
                    </a:ext>
                  </a:extLst>
                </p:cNvPr>
                <p:cNvSpPr>
                  <a:spLocks/>
                </p:cNvSpPr>
                <p:nvPr/>
              </p:nvSpPr>
              <p:spPr bwMode="auto">
                <a:xfrm>
                  <a:off x="-26214388" y="3490913"/>
                  <a:ext cx="119063" cy="225425"/>
                </a:xfrm>
                <a:custGeom>
                  <a:avLst/>
                  <a:gdLst>
                    <a:gd name="T0" fmla="*/ 32 w 32"/>
                    <a:gd name="T1" fmla="*/ 21 h 60"/>
                    <a:gd name="T2" fmla="*/ 18 w 32"/>
                    <a:gd name="T3" fmla="*/ 6 h 60"/>
                    <a:gd name="T4" fmla="*/ 0 w 32"/>
                    <a:gd name="T5" fmla="*/ 0 h 60"/>
                    <a:gd name="T6" fmla="*/ 30 w 32"/>
                    <a:gd name="T7" fmla="*/ 29 h 60"/>
                    <a:gd name="T8" fmla="*/ 30 w 32"/>
                    <a:gd name="T9" fmla="*/ 60 h 60"/>
                    <a:gd name="T10" fmla="*/ 32 w 32"/>
                    <a:gd name="T11" fmla="*/ 60 h 60"/>
                    <a:gd name="T12" fmla="*/ 32 w 32"/>
                    <a:gd name="T13" fmla="*/ 26 h 60"/>
                    <a:gd name="T14" fmla="*/ 32 w 32"/>
                    <a:gd name="T15" fmla="*/ 21 h 6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60">
                      <a:moveTo>
                        <a:pt x="32" y="21"/>
                      </a:moveTo>
                      <a:cubicBezTo>
                        <a:pt x="32" y="10"/>
                        <a:pt x="22" y="6"/>
                        <a:pt x="18" y="6"/>
                      </a:cubicBezTo>
                      <a:cubicBezTo>
                        <a:pt x="7" y="6"/>
                        <a:pt x="0" y="0"/>
                        <a:pt x="0" y="0"/>
                      </a:cubicBezTo>
                      <a:cubicBezTo>
                        <a:pt x="5" y="37"/>
                        <a:pt x="25" y="31"/>
                        <a:pt x="30" y="29"/>
                      </a:cubicBezTo>
                      <a:cubicBezTo>
                        <a:pt x="30" y="60"/>
                        <a:pt x="30" y="60"/>
                        <a:pt x="30" y="60"/>
                      </a:cubicBezTo>
                      <a:cubicBezTo>
                        <a:pt x="32" y="60"/>
                        <a:pt x="32" y="60"/>
                        <a:pt x="32" y="60"/>
                      </a:cubicBezTo>
                      <a:cubicBezTo>
                        <a:pt x="32" y="26"/>
                        <a:pt x="32" y="26"/>
                        <a:pt x="32" y="26"/>
                      </a:cubicBezTo>
                      <a:cubicBezTo>
                        <a:pt x="32" y="25"/>
                        <a:pt x="32" y="23"/>
                        <a:pt x="32" y="21"/>
                      </a:cubicBezTo>
                      <a:close/>
                    </a:path>
                  </a:pathLst>
                </a:custGeom>
                <a:solidFill>
                  <a:srgbClr val="CDDD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135">
                  <a:extLst>
                    <a:ext uri="{FF2B5EF4-FFF2-40B4-BE49-F238E27FC236}">
                      <a16:creationId xmlns:a16="http://schemas.microsoft.com/office/drawing/2014/main" id="{29307F08-856C-469B-A1D4-7BD9F0D052CE}"/>
                    </a:ext>
                  </a:extLst>
                </p:cNvPr>
                <p:cNvSpPr>
                  <a:spLocks/>
                </p:cNvSpPr>
                <p:nvPr/>
              </p:nvSpPr>
              <p:spPr bwMode="auto">
                <a:xfrm>
                  <a:off x="-26185813" y="3711575"/>
                  <a:ext cx="188913" cy="49213"/>
                </a:xfrm>
                <a:custGeom>
                  <a:avLst/>
                  <a:gdLst>
                    <a:gd name="T0" fmla="*/ 0 w 50"/>
                    <a:gd name="T1" fmla="*/ 13 h 13"/>
                    <a:gd name="T2" fmla="*/ 19 w 50"/>
                    <a:gd name="T3" fmla="*/ 1 h 13"/>
                    <a:gd name="T4" fmla="*/ 30 w 50"/>
                    <a:gd name="T5" fmla="*/ 2 h 13"/>
                    <a:gd name="T6" fmla="*/ 50 w 50"/>
                    <a:gd name="T7" fmla="*/ 13 h 13"/>
                    <a:gd name="T8" fmla="*/ 0 w 50"/>
                    <a:gd name="T9" fmla="*/ 13 h 13"/>
                  </a:gdLst>
                  <a:ahLst/>
                  <a:cxnLst>
                    <a:cxn ang="0">
                      <a:pos x="T0" y="T1"/>
                    </a:cxn>
                    <a:cxn ang="0">
                      <a:pos x="T2" y="T3"/>
                    </a:cxn>
                    <a:cxn ang="0">
                      <a:pos x="T4" y="T5"/>
                    </a:cxn>
                    <a:cxn ang="0">
                      <a:pos x="T6" y="T7"/>
                    </a:cxn>
                    <a:cxn ang="0">
                      <a:pos x="T8" y="T9"/>
                    </a:cxn>
                  </a:cxnLst>
                  <a:rect l="0" t="0" r="r" b="b"/>
                  <a:pathLst>
                    <a:path w="50" h="13">
                      <a:moveTo>
                        <a:pt x="0" y="13"/>
                      </a:moveTo>
                      <a:cubicBezTo>
                        <a:pt x="0" y="13"/>
                        <a:pt x="17" y="2"/>
                        <a:pt x="19" y="1"/>
                      </a:cubicBezTo>
                      <a:cubicBezTo>
                        <a:pt x="21" y="1"/>
                        <a:pt x="25" y="0"/>
                        <a:pt x="30" y="2"/>
                      </a:cubicBezTo>
                      <a:cubicBezTo>
                        <a:pt x="36" y="5"/>
                        <a:pt x="50" y="13"/>
                        <a:pt x="50" y="13"/>
                      </a:cubicBezTo>
                      <a:lnTo>
                        <a:pt x="0" y="13"/>
                      </a:lnTo>
                      <a:close/>
                    </a:path>
                  </a:pathLst>
                </a:custGeom>
                <a:solidFill>
                  <a:srgbClr val="778C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41" name="Group 40">
                <a:extLst>
                  <a:ext uri="{FF2B5EF4-FFF2-40B4-BE49-F238E27FC236}">
                    <a16:creationId xmlns:a16="http://schemas.microsoft.com/office/drawing/2014/main" id="{679EFA1C-2AB8-4930-933F-9520243505EE}"/>
                  </a:ext>
                </a:extLst>
              </p:cNvPr>
              <p:cNvGrpSpPr/>
              <p:nvPr/>
            </p:nvGrpSpPr>
            <p:grpSpPr>
              <a:xfrm>
                <a:off x="2083139" y="6582204"/>
                <a:ext cx="251047" cy="319365"/>
                <a:chOff x="-26114375" y="3430588"/>
                <a:chExt cx="484187" cy="615950"/>
              </a:xfrm>
            </p:grpSpPr>
            <p:sp>
              <p:nvSpPr>
                <p:cNvPr id="42" name="Freeform 132">
                  <a:extLst>
                    <a:ext uri="{FF2B5EF4-FFF2-40B4-BE49-F238E27FC236}">
                      <a16:creationId xmlns:a16="http://schemas.microsoft.com/office/drawing/2014/main" id="{22A44D49-ECFA-43B5-8760-FBADB38195FE}"/>
                    </a:ext>
                  </a:extLst>
                </p:cNvPr>
                <p:cNvSpPr>
                  <a:spLocks/>
                </p:cNvSpPr>
                <p:nvPr/>
              </p:nvSpPr>
              <p:spPr bwMode="auto">
                <a:xfrm>
                  <a:off x="-25938163" y="3430588"/>
                  <a:ext cx="307975" cy="517525"/>
                </a:xfrm>
                <a:custGeom>
                  <a:avLst/>
                  <a:gdLst>
                    <a:gd name="T0" fmla="*/ 1 w 82"/>
                    <a:gd name="T1" fmla="*/ 52 h 138"/>
                    <a:gd name="T2" fmla="*/ 38 w 82"/>
                    <a:gd name="T3" fmla="*/ 13 h 138"/>
                    <a:gd name="T4" fmla="*/ 82 w 82"/>
                    <a:gd name="T5" fmla="*/ 0 h 138"/>
                    <a:gd name="T6" fmla="*/ 6 w 82"/>
                    <a:gd name="T7" fmla="*/ 71 h 138"/>
                    <a:gd name="T8" fmla="*/ 6 w 82"/>
                    <a:gd name="T9" fmla="*/ 138 h 138"/>
                    <a:gd name="T10" fmla="*/ 0 w 82"/>
                    <a:gd name="T11" fmla="*/ 138 h 138"/>
                    <a:gd name="T12" fmla="*/ 1 w 82"/>
                    <a:gd name="T13" fmla="*/ 52 h 138"/>
                  </a:gdLst>
                  <a:ahLst/>
                  <a:cxnLst>
                    <a:cxn ang="0">
                      <a:pos x="T0" y="T1"/>
                    </a:cxn>
                    <a:cxn ang="0">
                      <a:pos x="T2" y="T3"/>
                    </a:cxn>
                    <a:cxn ang="0">
                      <a:pos x="T4" y="T5"/>
                    </a:cxn>
                    <a:cxn ang="0">
                      <a:pos x="T6" y="T7"/>
                    </a:cxn>
                    <a:cxn ang="0">
                      <a:pos x="T8" y="T9"/>
                    </a:cxn>
                    <a:cxn ang="0">
                      <a:pos x="T10" y="T11"/>
                    </a:cxn>
                    <a:cxn ang="0">
                      <a:pos x="T12" y="T13"/>
                    </a:cxn>
                  </a:cxnLst>
                  <a:rect l="0" t="0" r="r" b="b"/>
                  <a:pathLst>
                    <a:path w="82" h="138">
                      <a:moveTo>
                        <a:pt x="1" y="52"/>
                      </a:moveTo>
                      <a:cubicBezTo>
                        <a:pt x="1" y="27"/>
                        <a:pt x="23" y="13"/>
                        <a:pt x="38" y="13"/>
                      </a:cubicBezTo>
                      <a:cubicBezTo>
                        <a:pt x="66" y="13"/>
                        <a:pt x="82" y="0"/>
                        <a:pt x="82" y="0"/>
                      </a:cubicBezTo>
                      <a:cubicBezTo>
                        <a:pt x="71" y="92"/>
                        <a:pt x="17" y="77"/>
                        <a:pt x="6" y="71"/>
                      </a:cubicBezTo>
                      <a:cubicBezTo>
                        <a:pt x="6" y="138"/>
                        <a:pt x="6" y="138"/>
                        <a:pt x="6" y="138"/>
                      </a:cubicBezTo>
                      <a:cubicBezTo>
                        <a:pt x="0" y="138"/>
                        <a:pt x="0" y="138"/>
                        <a:pt x="0" y="138"/>
                      </a:cubicBezTo>
                      <a:cubicBezTo>
                        <a:pt x="0" y="138"/>
                        <a:pt x="1" y="58"/>
                        <a:pt x="1" y="52"/>
                      </a:cubicBezTo>
                      <a:close/>
                    </a:path>
                  </a:pathLst>
                </a:custGeom>
                <a:solidFill>
                  <a:srgbClr val="B3C6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133">
                  <a:extLst>
                    <a:ext uri="{FF2B5EF4-FFF2-40B4-BE49-F238E27FC236}">
                      <a16:creationId xmlns:a16="http://schemas.microsoft.com/office/drawing/2014/main" id="{2759149E-E94C-40EA-AFD1-73697AD1A997}"/>
                    </a:ext>
                  </a:extLst>
                </p:cNvPr>
                <p:cNvSpPr>
                  <a:spLocks/>
                </p:cNvSpPr>
                <p:nvPr/>
              </p:nvSpPr>
              <p:spPr bwMode="auto">
                <a:xfrm>
                  <a:off x="-26114375" y="3944938"/>
                  <a:ext cx="376238" cy="101600"/>
                </a:xfrm>
                <a:custGeom>
                  <a:avLst/>
                  <a:gdLst>
                    <a:gd name="T0" fmla="*/ 0 w 100"/>
                    <a:gd name="T1" fmla="*/ 27 h 27"/>
                    <a:gd name="T2" fmla="*/ 38 w 100"/>
                    <a:gd name="T3" fmla="*/ 4 h 27"/>
                    <a:gd name="T4" fmla="*/ 60 w 100"/>
                    <a:gd name="T5" fmla="*/ 6 h 27"/>
                    <a:gd name="T6" fmla="*/ 100 w 100"/>
                    <a:gd name="T7" fmla="*/ 27 h 27"/>
                    <a:gd name="T8" fmla="*/ 0 w 100"/>
                    <a:gd name="T9" fmla="*/ 27 h 27"/>
                  </a:gdLst>
                  <a:ahLst/>
                  <a:cxnLst>
                    <a:cxn ang="0">
                      <a:pos x="T0" y="T1"/>
                    </a:cxn>
                    <a:cxn ang="0">
                      <a:pos x="T2" y="T3"/>
                    </a:cxn>
                    <a:cxn ang="0">
                      <a:pos x="T4" y="T5"/>
                    </a:cxn>
                    <a:cxn ang="0">
                      <a:pos x="T6" y="T7"/>
                    </a:cxn>
                    <a:cxn ang="0">
                      <a:pos x="T8" y="T9"/>
                    </a:cxn>
                  </a:cxnLst>
                  <a:rect l="0" t="0" r="r" b="b"/>
                  <a:pathLst>
                    <a:path w="100" h="27">
                      <a:moveTo>
                        <a:pt x="0" y="27"/>
                      </a:moveTo>
                      <a:cubicBezTo>
                        <a:pt x="0" y="27"/>
                        <a:pt x="34" y="5"/>
                        <a:pt x="38" y="4"/>
                      </a:cubicBezTo>
                      <a:cubicBezTo>
                        <a:pt x="41" y="3"/>
                        <a:pt x="50" y="0"/>
                        <a:pt x="60" y="6"/>
                      </a:cubicBezTo>
                      <a:cubicBezTo>
                        <a:pt x="71" y="12"/>
                        <a:pt x="100" y="27"/>
                        <a:pt x="100" y="27"/>
                      </a:cubicBezTo>
                      <a:lnTo>
                        <a:pt x="0" y="27"/>
                      </a:lnTo>
                      <a:close/>
                    </a:path>
                  </a:pathLst>
                </a:custGeom>
                <a:solidFill>
                  <a:srgbClr val="778C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26" name="Group 25">
              <a:extLst>
                <a:ext uri="{FF2B5EF4-FFF2-40B4-BE49-F238E27FC236}">
                  <a16:creationId xmlns:a16="http://schemas.microsoft.com/office/drawing/2014/main" id="{E23FC56D-435D-415A-BA86-D0C68F991820}"/>
                </a:ext>
              </a:extLst>
            </p:cNvPr>
            <p:cNvGrpSpPr/>
            <p:nvPr/>
          </p:nvGrpSpPr>
          <p:grpSpPr>
            <a:xfrm flipH="1">
              <a:off x="5724861" y="1794281"/>
              <a:ext cx="3300680" cy="3085202"/>
              <a:chOff x="366056" y="2853371"/>
              <a:chExt cx="3300680" cy="3085202"/>
            </a:xfrm>
          </p:grpSpPr>
          <p:sp>
            <p:nvSpPr>
              <p:cNvPr id="27" name="Freeform 17">
                <a:extLst>
                  <a:ext uri="{FF2B5EF4-FFF2-40B4-BE49-F238E27FC236}">
                    <a16:creationId xmlns:a16="http://schemas.microsoft.com/office/drawing/2014/main" id="{568072DD-3380-472C-9DBF-823DBC50AA6B}"/>
                  </a:ext>
                </a:extLst>
              </p:cNvPr>
              <p:cNvSpPr>
                <a:spLocks/>
              </p:cNvSpPr>
              <p:nvPr/>
            </p:nvSpPr>
            <p:spPr bwMode="auto">
              <a:xfrm>
                <a:off x="995915" y="5363965"/>
                <a:ext cx="2038752" cy="574608"/>
              </a:xfrm>
              <a:custGeom>
                <a:avLst/>
                <a:gdLst>
                  <a:gd name="T0" fmla="*/ 1513 w 1560"/>
                  <a:gd name="T1" fmla="*/ 26 h 440"/>
                  <a:gd name="T2" fmla="*/ 48 w 1560"/>
                  <a:gd name="T3" fmla="*/ 19 h 440"/>
                  <a:gd name="T4" fmla="*/ 19 w 1560"/>
                  <a:gd name="T5" fmla="*/ 48 h 440"/>
                  <a:gd name="T6" fmla="*/ 1542 w 1560"/>
                  <a:gd name="T7" fmla="*/ 55 h 440"/>
                  <a:gd name="T8" fmla="*/ 1513 w 1560"/>
                  <a:gd name="T9" fmla="*/ 26 h 440"/>
                </a:gdLst>
                <a:ahLst/>
                <a:cxnLst>
                  <a:cxn ang="0">
                    <a:pos x="T0" y="T1"/>
                  </a:cxn>
                  <a:cxn ang="0">
                    <a:pos x="T2" y="T3"/>
                  </a:cxn>
                  <a:cxn ang="0">
                    <a:pos x="T4" y="T5"/>
                  </a:cxn>
                  <a:cxn ang="0">
                    <a:pos x="T6" y="T7"/>
                  </a:cxn>
                  <a:cxn ang="0">
                    <a:pos x="T8" y="T9"/>
                  </a:cxn>
                </a:cxnLst>
                <a:rect l="0" t="0" r="r" b="b"/>
                <a:pathLst>
                  <a:path w="1560" h="440">
                    <a:moveTo>
                      <a:pt x="1513" y="26"/>
                    </a:moveTo>
                    <a:cubicBezTo>
                      <a:pt x="1138" y="391"/>
                      <a:pt x="420" y="395"/>
                      <a:pt x="48" y="19"/>
                    </a:cubicBezTo>
                    <a:cubicBezTo>
                      <a:pt x="29" y="0"/>
                      <a:pt x="0" y="29"/>
                      <a:pt x="19" y="48"/>
                    </a:cubicBezTo>
                    <a:cubicBezTo>
                      <a:pt x="407" y="440"/>
                      <a:pt x="1151" y="435"/>
                      <a:pt x="1542" y="55"/>
                    </a:cubicBezTo>
                    <a:cubicBezTo>
                      <a:pt x="1560" y="37"/>
                      <a:pt x="1531" y="8"/>
                      <a:pt x="1513" y="26"/>
                    </a:cubicBezTo>
                    <a:close/>
                  </a:path>
                </a:pathLst>
              </a:custGeom>
              <a:solidFill>
                <a:srgbClr val="DCEEF1">
                  <a:alpha val="56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18">
                <a:extLst>
                  <a:ext uri="{FF2B5EF4-FFF2-40B4-BE49-F238E27FC236}">
                    <a16:creationId xmlns:a16="http://schemas.microsoft.com/office/drawing/2014/main" id="{35EA65CE-0194-495E-8493-252FBA54F292}"/>
                  </a:ext>
                </a:extLst>
              </p:cNvPr>
              <p:cNvSpPr>
                <a:spLocks/>
              </p:cNvSpPr>
              <p:nvPr/>
            </p:nvSpPr>
            <p:spPr bwMode="auto">
              <a:xfrm>
                <a:off x="1221890" y="5249043"/>
                <a:ext cx="1600614" cy="430956"/>
              </a:xfrm>
              <a:custGeom>
                <a:avLst/>
                <a:gdLst>
                  <a:gd name="T0" fmla="*/ 1176 w 1225"/>
                  <a:gd name="T1" fmla="*/ 17 h 330"/>
                  <a:gd name="T2" fmla="*/ 49 w 1225"/>
                  <a:gd name="T3" fmla="*/ 21 h 330"/>
                  <a:gd name="T4" fmla="*/ 20 w 1225"/>
                  <a:gd name="T5" fmla="*/ 50 h 330"/>
                  <a:gd name="T6" fmla="*/ 1205 w 1225"/>
                  <a:gd name="T7" fmla="*/ 46 h 330"/>
                  <a:gd name="T8" fmla="*/ 1176 w 1225"/>
                  <a:gd name="T9" fmla="*/ 17 h 330"/>
                </a:gdLst>
                <a:ahLst/>
                <a:cxnLst>
                  <a:cxn ang="0">
                    <a:pos x="T0" y="T1"/>
                  </a:cxn>
                  <a:cxn ang="0">
                    <a:pos x="T2" y="T3"/>
                  </a:cxn>
                  <a:cxn ang="0">
                    <a:pos x="T4" y="T5"/>
                  </a:cxn>
                  <a:cxn ang="0">
                    <a:pos x="T6" y="T7"/>
                  </a:cxn>
                  <a:cxn ang="0">
                    <a:pos x="T8" y="T9"/>
                  </a:cxn>
                </a:cxnLst>
                <a:rect l="0" t="0" r="r" b="b"/>
                <a:pathLst>
                  <a:path w="1225" h="330">
                    <a:moveTo>
                      <a:pt x="1176" y="17"/>
                    </a:moveTo>
                    <a:cubicBezTo>
                      <a:pt x="878" y="267"/>
                      <a:pt x="347" y="286"/>
                      <a:pt x="49" y="21"/>
                    </a:cubicBezTo>
                    <a:cubicBezTo>
                      <a:pt x="29" y="3"/>
                      <a:pt x="0" y="32"/>
                      <a:pt x="20" y="50"/>
                    </a:cubicBezTo>
                    <a:cubicBezTo>
                      <a:pt x="335" y="330"/>
                      <a:pt x="889" y="311"/>
                      <a:pt x="1205" y="46"/>
                    </a:cubicBezTo>
                    <a:cubicBezTo>
                      <a:pt x="1225" y="29"/>
                      <a:pt x="1196" y="0"/>
                      <a:pt x="1176" y="17"/>
                    </a:cubicBezTo>
                    <a:close/>
                  </a:path>
                </a:pathLst>
              </a:custGeom>
              <a:solidFill>
                <a:srgbClr val="DCEEF1">
                  <a:alpha val="56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19">
                <a:extLst>
                  <a:ext uri="{FF2B5EF4-FFF2-40B4-BE49-F238E27FC236}">
                    <a16:creationId xmlns:a16="http://schemas.microsoft.com/office/drawing/2014/main" id="{8DC2B101-82AA-40FD-9147-6881B856A8A4}"/>
                  </a:ext>
                </a:extLst>
              </p:cNvPr>
              <p:cNvSpPr>
                <a:spLocks/>
              </p:cNvSpPr>
              <p:nvPr/>
            </p:nvSpPr>
            <p:spPr bwMode="auto">
              <a:xfrm>
                <a:off x="1445103" y="5145725"/>
                <a:ext cx="1133193" cy="264099"/>
              </a:xfrm>
              <a:custGeom>
                <a:avLst/>
                <a:gdLst>
                  <a:gd name="T0" fmla="*/ 824 w 867"/>
                  <a:gd name="T1" fmla="*/ 15 h 202"/>
                  <a:gd name="T2" fmla="*/ 43 w 867"/>
                  <a:gd name="T3" fmla="*/ 23 h 202"/>
                  <a:gd name="T4" fmla="*/ 23 w 867"/>
                  <a:gd name="T5" fmla="*/ 58 h 202"/>
                  <a:gd name="T6" fmla="*/ 845 w 867"/>
                  <a:gd name="T7" fmla="*/ 50 h 202"/>
                  <a:gd name="T8" fmla="*/ 824 w 867"/>
                  <a:gd name="T9" fmla="*/ 15 h 202"/>
                </a:gdLst>
                <a:ahLst/>
                <a:cxnLst>
                  <a:cxn ang="0">
                    <a:pos x="T0" y="T1"/>
                  </a:cxn>
                  <a:cxn ang="0">
                    <a:pos x="T2" y="T3"/>
                  </a:cxn>
                  <a:cxn ang="0">
                    <a:pos x="T4" y="T5"/>
                  </a:cxn>
                  <a:cxn ang="0">
                    <a:pos x="T6" y="T7"/>
                  </a:cxn>
                  <a:cxn ang="0">
                    <a:pos x="T8" y="T9"/>
                  </a:cxn>
                </a:cxnLst>
                <a:rect l="0" t="0" r="r" b="b"/>
                <a:pathLst>
                  <a:path w="867" h="202">
                    <a:moveTo>
                      <a:pt x="824" y="15"/>
                    </a:moveTo>
                    <a:cubicBezTo>
                      <a:pt x="603" y="159"/>
                      <a:pt x="270" y="160"/>
                      <a:pt x="43" y="23"/>
                    </a:cubicBezTo>
                    <a:cubicBezTo>
                      <a:pt x="21" y="9"/>
                      <a:pt x="0" y="45"/>
                      <a:pt x="23" y="58"/>
                    </a:cubicBezTo>
                    <a:cubicBezTo>
                      <a:pt x="261" y="202"/>
                      <a:pt x="612" y="202"/>
                      <a:pt x="845" y="50"/>
                    </a:cubicBezTo>
                    <a:cubicBezTo>
                      <a:pt x="867" y="36"/>
                      <a:pt x="846" y="0"/>
                      <a:pt x="824" y="15"/>
                    </a:cubicBezTo>
                    <a:close/>
                  </a:path>
                </a:pathLst>
              </a:custGeom>
              <a:solidFill>
                <a:srgbClr val="DCEEF1">
                  <a:alpha val="56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20">
                <a:extLst>
                  <a:ext uri="{FF2B5EF4-FFF2-40B4-BE49-F238E27FC236}">
                    <a16:creationId xmlns:a16="http://schemas.microsoft.com/office/drawing/2014/main" id="{48F9C26A-338D-4167-82C7-ADC946A7DF9F}"/>
                  </a:ext>
                </a:extLst>
              </p:cNvPr>
              <p:cNvSpPr>
                <a:spLocks/>
              </p:cNvSpPr>
              <p:nvPr/>
            </p:nvSpPr>
            <p:spPr bwMode="auto">
              <a:xfrm>
                <a:off x="366056" y="2857239"/>
                <a:ext cx="1266347" cy="1728244"/>
              </a:xfrm>
              <a:custGeom>
                <a:avLst/>
                <a:gdLst>
                  <a:gd name="T0" fmla="*/ 165 w 969"/>
                  <a:gd name="T1" fmla="*/ 1287 h 1323"/>
                  <a:gd name="T2" fmla="*/ 943 w 969"/>
                  <a:gd name="T3" fmla="*/ 45 h 1323"/>
                  <a:gd name="T4" fmla="*/ 932 w 969"/>
                  <a:gd name="T5" fmla="*/ 6 h 1323"/>
                  <a:gd name="T6" fmla="*/ 125 w 969"/>
                  <a:gd name="T7" fmla="*/ 1298 h 1323"/>
                  <a:gd name="T8" fmla="*/ 165 w 969"/>
                  <a:gd name="T9" fmla="*/ 1287 h 1323"/>
                </a:gdLst>
                <a:ahLst/>
                <a:cxnLst>
                  <a:cxn ang="0">
                    <a:pos x="T0" y="T1"/>
                  </a:cxn>
                  <a:cxn ang="0">
                    <a:pos x="T2" y="T3"/>
                  </a:cxn>
                  <a:cxn ang="0">
                    <a:pos x="T4" y="T5"/>
                  </a:cxn>
                  <a:cxn ang="0">
                    <a:pos x="T6" y="T7"/>
                  </a:cxn>
                  <a:cxn ang="0">
                    <a:pos x="T8" y="T9"/>
                  </a:cxn>
                </a:cxnLst>
                <a:rect l="0" t="0" r="r" b="b"/>
                <a:pathLst>
                  <a:path w="969" h="1323">
                    <a:moveTo>
                      <a:pt x="165" y="1287"/>
                    </a:moveTo>
                    <a:cubicBezTo>
                      <a:pt x="45" y="773"/>
                      <a:pt x="421" y="159"/>
                      <a:pt x="943" y="45"/>
                    </a:cubicBezTo>
                    <a:cubicBezTo>
                      <a:pt x="969" y="40"/>
                      <a:pt x="958" y="0"/>
                      <a:pt x="932" y="6"/>
                    </a:cubicBezTo>
                    <a:cubicBezTo>
                      <a:pt x="387" y="125"/>
                      <a:pt x="0" y="763"/>
                      <a:pt x="125" y="1298"/>
                    </a:cubicBezTo>
                    <a:cubicBezTo>
                      <a:pt x="131" y="1323"/>
                      <a:pt x="171" y="1312"/>
                      <a:pt x="165" y="1287"/>
                    </a:cubicBezTo>
                    <a:close/>
                  </a:path>
                </a:pathLst>
              </a:custGeom>
              <a:solidFill>
                <a:srgbClr val="DCEEF1">
                  <a:alpha val="56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21">
                <a:extLst>
                  <a:ext uri="{FF2B5EF4-FFF2-40B4-BE49-F238E27FC236}">
                    <a16:creationId xmlns:a16="http://schemas.microsoft.com/office/drawing/2014/main" id="{72B66BF6-C51E-498E-8BD8-5DE1E8C5D32D}"/>
                  </a:ext>
                </a:extLst>
              </p:cNvPr>
              <p:cNvSpPr>
                <a:spLocks/>
              </p:cNvSpPr>
              <p:nvPr/>
            </p:nvSpPr>
            <p:spPr bwMode="auto">
              <a:xfrm>
                <a:off x="662752" y="3108077"/>
                <a:ext cx="944788" cy="1363589"/>
              </a:xfrm>
              <a:custGeom>
                <a:avLst/>
                <a:gdLst>
                  <a:gd name="T0" fmla="*/ 107 w 723"/>
                  <a:gd name="T1" fmla="*/ 1007 h 1044"/>
                  <a:gd name="T2" fmla="*/ 697 w 723"/>
                  <a:gd name="T3" fmla="*/ 47 h 1044"/>
                  <a:gd name="T4" fmla="*/ 686 w 723"/>
                  <a:gd name="T5" fmla="*/ 7 h 1044"/>
                  <a:gd name="T6" fmla="*/ 68 w 723"/>
                  <a:gd name="T7" fmla="*/ 1018 h 1044"/>
                  <a:gd name="T8" fmla="*/ 107 w 723"/>
                  <a:gd name="T9" fmla="*/ 1007 h 1044"/>
                </a:gdLst>
                <a:ahLst/>
                <a:cxnLst>
                  <a:cxn ang="0">
                    <a:pos x="T0" y="T1"/>
                  </a:cxn>
                  <a:cxn ang="0">
                    <a:pos x="T2" y="T3"/>
                  </a:cxn>
                  <a:cxn ang="0">
                    <a:pos x="T4" y="T5"/>
                  </a:cxn>
                  <a:cxn ang="0">
                    <a:pos x="T6" y="T7"/>
                  </a:cxn>
                  <a:cxn ang="0">
                    <a:pos x="T8" y="T9"/>
                  </a:cxn>
                </a:cxnLst>
                <a:rect l="0" t="0" r="r" b="b"/>
                <a:pathLst>
                  <a:path w="723" h="1044">
                    <a:moveTo>
                      <a:pt x="107" y="1007"/>
                    </a:moveTo>
                    <a:cubicBezTo>
                      <a:pt x="43" y="618"/>
                      <a:pt x="309" y="156"/>
                      <a:pt x="697" y="47"/>
                    </a:cubicBezTo>
                    <a:cubicBezTo>
                      <a:pt x="723" y="40"/>
                      <a:pt x="712" y="0"/>
                      <a:pt x="686" y="7"/>
                    </a:cubicBezTo>
                    <a:cubicBezTo>
                      <a:pt x="275" y="123"/>
                      <a:pt x="0" y="607"/>
                      <a:pt x="68" y="1018"/>
                    </a:cubicBezTo>
                    <a:cubicBezTo>
                      <a:pt x="72" y="1044"/>
                      <a:pt x="111" y="1033"/>
                      <a:pt x="107" y="1007"/>
                    </a:cubicBezTo>
                    <a:close/>
                  </a:path>
                </a:pathLst>
              </a:custGeom>
              <a:solidFill>
                <a:srgbClr val="DCEEF1">
                  <a:alpha val="56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Freeform 22">
                <a:extLst>
                  <a:ext uri="{FF2B5EF4-FFF2-40B4-BE49-F238E27FC236}">
                    <a16:creationId xmlns:a16="http://schemas.microsoft.com/office/drawing/2014/main" id="{8596A8E5-21E4-4FA7-AC3B-C95CB0B43853}"/>
                  </a:ext>
                </a:extLst>
              </p:cNvPr>
              <p:cNvSpPr>
                <a:spLocks/>
              </p:cNvSpPr>
              <p:nvPr/>
            </p:nvSpPr>
            <p:spPr bwMode="auto">
              <a:xfrm>
                <a:off x="942322" y="3344550"/>
                <a:ext cx="633726" cy="967993"/>
              </a:xfrm>
              <a:custGeom>
                <a:avLst/>
                <a:gdLst>
                  <a:gd name="T0" fmla="*/ 57 w 485"/>
                  <a:gd name="T1" fmla="*/ 715 h 741"/>
                  <a:gd name="T2" fmla="*/ 462 w 485"/>
                  <a:gd name="T3" fmla="*/ 47 h 741"/>
                  <a:gd name="T4" fmla="*/ 441 w 485"/>
                  <a:gd name="T5" fmla="*/ 11 h 741"/>
                  <a:gd name="T6" fmla="*/ 16 w 485"/>
                  <a:gd name="T7" fmla="*/ 715 h 741"/>
                  <a:gd name="T8" fmla="*/ 57 w 485"/>
                  <a:gd name="T9" fmla="*/ 715 h 741"/>
                </a:gdLst>
                <a:ahLst/>
                <a:cxnLst>
                  <a:cxn ang="0">
                    <a:pos x="T0" y="T1"/>
                  </a:cxn>
                  <a:cxn ang="0">
                    <a:pos x="T2" y="T3"/>
                  </a:cxn>
                  <a:cxn ang="0">
                    <a:pos x="T4" y="T5"/>
                  </a:cxn>
                  <a:cxn ang="0">
                    <a:pos x="T6" y="T7"/>
                  </a:cxn>
                  <a:cxn ang="0">
                    <a:pos x="T8" y="T9"/>
                  </a:cxn>
                </a:cxnLst>
                <a:rect l="0" t="0" r="r" b="b"/>
                <a:pathLst>
                  <a:path w="485" h="741">
                    <a:moveTo>
                      <a:pt x="57" y="715"/>
                    </a:moveTo>
                    <a:cubicBezTo>
                      <a:pt x="42" y="449"/>
                      <a:pt x="219" y="160"/>
                      <a:pt x="462" y="47"/>
                    </a:cubicBezTo>
                    <a:cubicBezTo>
                      <a:pt x="485" y="36"/>
                      <a:pt x="465" y="0"/>
                      <a:pt x="441" y="11"/>
                    </a:cubicBezTo>
                    <a:cubicBezTo>
                      <a:pt x="187" y="130"/>
                      <a:pt x="0" y="435"/>
                      <a:pt x="16" y="715"/>
                    </a:cubicBezTo>
                    <a:cubicBezTo>
                      <a:pt x="17" y="741"/>
                      <a:pt x="58" y="741"/>
                      <a:pt x="57" y="715"/>
                    </a:cubicBezTo>
                    <a:close/>
                  </a:path>
                </a:pathLst>
              </a:custGeom>
              <a:solidFill>
                <a:srgbClr val="DCEEF1">
                  <a:alpha val="56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Freeform 23">
                <a:extLst>
                  <a:ext uri="{FF2B5EF4-FFF2-40B4-BE49-F238E27FC236}">
                    <a16:creationId xmlns:a16="http://schemas.microsoft.com/office/drawing/2014/main" id="{251E4406-416E-4C2B-B78D-CFC35A81B4D9}"/>
                  </a:ext>
                </a:extLst>
              </p:cNvPr>
              <p:cNvSpPr>
                <a:spLocks/>
              </p:cNvSpPr>
              <p:nvPr/>
            </p:nvSpPr>
            <p:spPr bwMode="auto">
              <a:xfrm>
                <a:off x="2408677" y="2853371"/>
                <a:ext cx="1258059" cy="1735978"/>
              </a:xfrm>
              <a:custGeom>
                <a:avLst/>
                <a:gdLst>
                  <a:gd name="T0" fmla="*/ 835 w 963"/>
                  <a:gd name="T1" fmla="*/ 1303 h 1329"/>
                  <a:gd name="T2" fmla="*/ 37 w 963"/>
                  <a:gd name="T3" fmla="*/ 6 h 1329"/>
                  <a:gd name="T4" fmla="*/ 26 w 963"/>
                  <a:gd name="T5" fmla="*/ 46 h 1329"/>
                  <a:gd name="T6" fmla="*/ 795 w 963"/>
                  <a:gd name="T7" fmla="*/ 1293 h 1329"/>
                  <a:gd name="T8" fmla="*/ 835 w 963"/>
                  <a:gd name="T9" fmla="*/ 1303 h 1329"/>
                </a:gdLst>
                <a:ahLst/>
                <a:cxnLst>
                  <a:cxn ang="0">
                    <a:pos x="T0" y="T1"/>
                  </a:cxn>
                  <a:cxn ang="0">
                    <a:pos x="T2" y="T3"/>
                  </a:cxn>
                  <a:cxn ang="0">
                    <a:pos x="T4" y="T5"/>
                  </a:cxn>
                  <a:cxn ang="0">
                    <a:pos x="T6" y="T7"/>
                  </a:cxn>
                  <a:cxn ang="0">
                    <a:pos x="T8" y="T9"/>
                  </a:cxn>
                </a:cxnLst>
                <a:rect l="0" t="0" r="r" b="b"/>
                <a:pathLst>
                  <a:path w="963" h="1329">
                    <a:moveTo>
                      <a:pt x="835" y="1303"/>
                    </a:moveTo>
                    <a:cubicBezTo>
                      <a:pt x="963" y="769"/>
                      <a:pt x="581" y="129"/>
                      <a:pt x="37" y="6"/>
                    </a:cubicBezTo>
                    <a:cubicBezTo>
                      <a:pt x="11" y="0"/>
                      <a:pt x="0" y="40"/>
                      <a:pt x="26" y="46"/>
                    </a:cubicBezTo>
                    <a:cubicBezTo>
                      <a:pt x="548" y="163"/>
                      <a:pt x="919" y="780"/>
                      <a:pt x="795" y="1293"/>
                    </a:cubicBezTo>
                    <a:cubicBezTo>
                      <a:pt x="789" y="1318"/>
                      <a:pt x="828" y="1329"/>
                      <a:pt x="835" y="1303"/>
                    </a:cubicBezTo>
                    <a:close/>
                  </a:path>
                </a:pathLst>
              </a:custGeom>
              <a:solidFill>
                <a:srgbClr val="DCEEF1">
                  <a:alpha val="56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24">
                <a:extLst>
                  <a:ext uri="{FF2B5EF4-FFF2-40B4-BE49-F238E27FC236}">
                    <a16:creationId xmlns:a16="http://schemas.microsoft.com/office/drawing/2014/main" id="{61DFBC72-5779-47D8-85B2-D6C07D06F81B}"/>
                  </a:ext>
                </a:extLst>
              </p:cNvPr>
              <p:cNvSpPr>
                <a:spLocks/>
              </p:cNvSpPr>
              <p:nvPr/>
            </p:nvSpPr>
            <p:spPr bwMode="auto">
              <a:xfrm>
                <a:off x="2431881" y="3104210"/>
                <a:ext cx="938158" cy="1369114"/>
              </a:xfrm>
              <a:custGeom>
                <a:avLst/>
                <a:gdLst>
                  <a:gd name="T0" fmla="*/ 648 w 718"/>
                  <a:gd name="T1" fmla="*/ 1022 h 1048"/>
                  <a:gd name="T2" fmla="*/ 36 w 718"/>
                  <a:gd name="T3" fmla="*/ 8 h 1048"/>
                  <a:gd name="T4" fmla="*/ 25 w 718"/>
                  <a:gd name="T5" fmla="*/ 47 h 1048"/>
                  <a:gd name="T6" fmla="*/ 609 w 718"/>
                  <a:gd name="T7" fmla="*/ 1011 h 1048"/>
                  <a:gd name="T8" fmla="*/ 648 w 718"/>
                  <a:gd name="T9" fmla="*/ 1022 h 1048"/>
                </a:gdLst>
                <a:ahLst/>
                <a:cxnLst>
                  <a:cxn ang="0">
                    <a:pos x="T0" y="T1"/>
                  </a:cxn>
                  <a:cxn ang="0">
                    <a:pos x="T2" y="T3"/>
                  </a:cxn>
                  <a:cxn ang="0">
                    <a:pos x="T4" y="T5"/>
                  </a:cxn>
                  <a:cxn ang="0">
                    <a:pos x="T6" y="T7"/>
                  </a:cxn>
                  <a:cxn ang="0">
                    <a:pos x="T8" y="T9"/>
                  </a:cxn>
                </a:cxnLst>
                <a:rect l="0" t="0" r="r" b="b"/>
                <a:pathLst>
                  <a:path w="718" h="1048">
                    <a:moveTo>
                      <a:pt x="648" y="1022"/>
                    </a:moveTo>
                    <a:cubicBezTo>
                      <a:pt x="718" y="612"/>
                      <a:pt x="447" y="126"/>
                      <a:pt x="36" y="8"/>
                    </a:cubicBezTo>
                    <a:cubicBezTo>
                      <a:pt x="11" y="0"/>
                      <a:pt x="0" y="40"/>
                      <a:pt x="25" y="47"/>
                    </a:cubicBezTo>
                    <a:cubicBezTo>
                      <a:pt x="413" y="159"/>
                      <a:pt x="675" y="623"/>
                      <a:pt x="609" y="1011"/>
                    </a:cubicBezTo>
                    <a:cubicBezTo>
                      <a:pt x="604" y="1037"/>
                      <a:pt x="644" y="1048"/>
                      <a:pt x="648" y="1022"/>
                    </a:cubicBezTo>
                    <a:close/>
                  </a:path>
                </a:pathLst>
              </a:custGeom>
              <a:solidFill>
                <a:srgbClr val="DCEEF1">
                  <a:alpha val="56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Freeform 25">
                <a:extLst>
                  <a:ext uri="{FF2B5EF4-FFF2-40B4-BE49-F238E27FC236}">
                    <a16:creationId xmlns:a16="http://schemas.microsoft.com/office/drawing/2014/main" id="{D5FB4D7C-DCFB-4090-91BD-1ACC453E1AE6}"/>
                  </a:ext>
                </a:extLst>
              </p:cNvPr>
              <p:cNvSpPr>
                <a:spLocks/>
              </p:cNvSpPr>
              <p:nvPr/>
            </p:nvSpPr>
            <p:spPr bwMode="auto">
              <a:xfrm>
                <a:off x="2460611" y="3341789"/>
                <a:ext cx="629859" cy="971860"/>
              </a:xfrm>
              <a:custGeom>
                <a:avLst/>
                <a:gdLst>
                  <a:gd name="T0" fmla="*/ 464 w 482"/>
                  <a:gd name="T1" fmla="*/ 717 h 744"/>
                  <a:gd name="T2" fmla="*/ 44 w 482"/>
                  <a:gd name="T3" fmla="*/ 11 h 744"/>
                  <a:gd name="T4" fmla="*/ 24 w 482"/>
                  <a:gd name="T5" fmla="*/ 46 h 744"/>
                  <a:gd name="T6" fmla="*/ 424 w 482"/>
                  <a:gd name="T7" fmla="*/ 717 h 744"/>
                  <a:gd name="T8" fmla="*/ 464 w 482"/>
                  <a:gd name="T9" fmla="*/ 717 h 744"/>
                </a:gdLst>
                <a:ahLst/>
                <a:cxnLst>
                  <a:cxn ang="0">
                    <a:pos x="T0" y="T1"/>
                  </a:cxn>
                  <a:cxn ang="0">
                    <a:pos x="T2" y="T3"/>
                  </a:cxn>
                  <a:cxn ang="0">
                    <a:pos x="T4" y="T5"/>
                  </a:cxn>
                  <a:cxn ang="0">
                    <a:pos x="T6" y="T7"/>
                  </a:cxn>
                  <a:cxn ang="0">
                    <a:pos x="T8" y="T9"/>
                  </a:cxn>
                </a:cxnLst>
                <a:rect l="0" t="0" r="r" b="b"/>
                <a:pathLst>
                  <a:path w="482" h="744">
                    <a:moveTo>
                      <a:pt x="464" y="717"/>
                    </a:moveTo>
                    <a:cubicBezTo>
                      <a:pt x="482" y="438"/>
                      <a:pt x="298" y="132"/>
                      <a:pt x="44" y="11"/>
                    </a:cubicBezTo>
                    <a:cubicBezTo>
                      <a:pt x="21" y="0"/>
                      <a:pt x="0" y="35"/>
                      <a:pt x="24" y="46"/>
                    </a:cubicBezTo>
                    <a:cubicBezTo>
                      <a:pt x="265" y="161"/>
                      <a:pt x="440" y="451"/>
                      <a:pt x="424" y="717"/>
                    </a:cubicBezTo>
                    <a:cubicBezTo>
                      <a:pt x="422" y="744"/>
                      <a:pt x="463" y="744"/>
                      <a:pt x="464" y="717"/>
                    </a:cubicBezTo>
                    <a:close/>
                  </a:path>
                </a:pathLst>
              </a:custGeom>
              <a:solidFill>
                <a:srgbClr val="DCEEF1">
                  <a:alpha val="56000"/>
                </a:srgbClr>
              </a:solidFill>
              <a:ln>
                <a:noFill/>
              </a:ln>
            </p:spPr>
            <p:txBody>
              <a:bodyPr vert="horz" wrap="square" lIns="91440" tIns="45720" rIns="91440" bIns="45720" numCol="1" anchor="t" anchorCtr="0" compatLnSpc="1">
                <a:prstTxWarp prst="textNoShape">
                  <a:avLst/>
                </a:prstTxWarp>
              </a:bodyPr>
              <a:lstStyle/>
              <a:p>
                <a:endParaRPr lang="en-US"/>
              </a:p>
            </p:txBody>
          </p:sp>
        </p:grpSp>
      </p:grpSp>
      <p:pic>
        <p:nvPicPr>
          <p:cNvPr id="59" name="Picture 58">
            <a:extLst>
              <a:ext uri="{FF2B5EF4-FFF2-40B4-BE49-F238E27FC236}">
                <a16:creationId xmlns:a16="http://schemas.microsoft.com/office/drawing/2014/main" id="{6A2C9A1D-4A01-49DC-9295-BCAADAD4A60A}"/>
              </a:ext>
            </a:extLst>
          </p:cNvPr>
          <p:cNvPicPr/>
          <p:nvPr/>
        </p:nvPicPr>
        <p:blipFill>
          <a:blip r:embed="rId2"/>
          <a:stretch>
            <a:fillRect/>
          </a:stretch>
        </p:blipFill>
        <p:spPr>
          <a:xfrm>
            <a:off x="6639339" y="2592277"/>
            <a:ext cx="5176078" cy="4072186"/>
          </a:xfrm>
          <a:prstGeom prst="rect">
            <a:avLst/>
          </a:prstGeom>
        </p:spPr>
      </p:pic>
      <p:sp>
        <p:nvSpPr>
          <p:cNvPr id="61" name="Rectangle 60">
            <a:extLst>
              <a:ext uri="{FF2B5EF4-FFF2-40B4-BE49-F238E27FC236}">
                <a16:creationId xmlns:a16="http://schemas.microsoft.com/office/drawing/2014/main" id="{3DCD385A-4423-4F43-A5D6-DCFFAEB01D2D}"/>
              </a:ext>
            </a:extLst>
          </p:cNvPr>
          <p:cNvSpPr/>
          <p:nvPr/>
        </p:nvSpPr>
        <p:spPr>
          <a:xfrm>
            <a:off x="2579516" y="1637695"/>
            <a:ext cx="7346911" cy="338554"/>
          </a:xfrm>
          <a:prstGeom prst="rect">
            <a:avLst/>
          </a:prstGeom>
        </p:spPr>
        <p:txBody>
          <a:bodyPr wrap="square">
            <a:spAutoFit/>
          </a:bodyPr>
          <a:lstStyle/>
          <a:p>
            <a:pPr marL="285750" indent="-285750">
              <a:buFont typeface="Arial" panose="020B0604020202020204" pitchFamily="34" charset="0"/>
              <a:buChar char="•"/>
            </a:pPr>
            <a:r>
              <a:rPr lang="en-US" sz="1600" b="1" dirty="0">
                <a:cs typeface="Calibri" panose="020F0502020204030204" pitchFamily="34" charset="0"/>
              </a:rPr>
              <a:t>Four algorithms were employed to research a model for predicting home values…</a:t>
            </a:r>
          </a:p>
        </p:txBody>
      </p:sp>
      <p:sp>
        <p:nvSpPr>
          <p:cNvPr id="5" name="Rectangle 4">
            <a:extLst>
              <a:ext uri="{FF2B5EF4-FFF2-40B4-BE49-F238E27FC236}">
                <a16:creationId xmlns:a16="http://schemas.microsoft.com/office/drawing/2014/main" id="{18144B4D-2C71-4ECB-9A8D-D020BFC02BF1}"/>
              </a:ext>
            </a:extLst>
          </p:cNvPr>
          <p:cNvSpPr/>
          <p:nvPr/>
        </p:nvSpPr>
        <p:spPr>
          <a:xfrm>
            <a:off x="156971" y="3013639"/>
            <a:ext cx="6096000" cy="2923877"/>
          </a:xfrm>
          <a:prstGeom prst="rect">
            <a:avLst/>
          </a:prstGeom>
        </p:spPr>
        <p:txBody>
          <a:bodyPr>
            <a:spAutoFit/>
          </a:bodyPr>
          <a:lstStyle/>
          <a:p>
            <a:pPr marL="342900" marR="0" lvl="0" indent="-342900">
              <a:spcBef>
                <a:spcPts val="0"/>
              </a:spcBef>
              <a:spcAft>
                <a:spcPts val="1200"/>
              </a:spcAft>
              <a:buFont typeface="Symbol" panose="05050102010706020507" pitchFamily="18" charset="2"/>
              <a:buChar char=""/>
            </a:pPr>
            <a:r>
              <a:rPr lang="en-US" sz="1400" dirty="0">
                <a:latin typeface="+mj-lt"/>
                <a:ea typeface="Times New Roman" panose="02020603050405020304" pitchFamily="18" charset="0"/>
              </a:rPr>
              <a:t>All the algorithms produce a similar top, but Random Forest and Lasso appear have the highest top and a much tighter range than Ridge or Decision Tree. These appear </a:t>
            </a:r>
            <a:r>
              <a:rPr lang="en-US" sz="1400" dirty="0">
                <a:ea typeface="Times New Roman" panose="02020603050405020304" pitchFamily="18" charset="0"/>
              </a:rPr>
              <a:t>to be the best models for further analysis. </a:t>
            </a:r>
            <a:endParaRPr lang="en-US" sz="1400" dirty="0">
              <a:latin typeface="+mj-lt"/>
              <a:ea typeface="Times New Roman" panose="02020603050405020304" pitchFamily="18" charset="0"/>
            </a:endParaRPr>
          </a:p>
          <a:p>
            <a:pPr marL="342900" marR="0" lvl="0" indent="-342900">
              <a:spcBef>
                <a:spcPts val="0"/>
              </a:spcBef>
              <a:spcAft>
                <a:spcPts val="1200"/>
              </a:spcAft>
              <a:buFont typeface="Symbol" panose="05050102010706020507" pitchFamily="18" charset="2"/>
              <a:buChar char=""/>
            </a:pPr>
            <a:r>
              <a:rPr lang="en-US" sz="1400" dirty="0">
                <a:latin typeface="+mj-lt"/>
                <a:ea typeface="Times New Roman" panose="02020603050405020304" pitchFamily="18" charset="0"/>
              </a:rPr>
              <a:t>Random Forest’s plot is short and Lasso has very short whiskers indicating a high level of agreement on home value predictions across zip codes.</a:t>
            </a:r>
          </a:p>
          <a:p>
            <a:pPr marL="342900" marR="0" lvl="0" indent="-342900">
              <a:spcBef>
                <a:spcPts val="0"/>
              </a:spcBef>
              <a:spcAft>
                <a:spcPts val="1200"/>
              </a:spcAft>
              <a:buFont typeface="Symbol" panose="05050102010706020507" pitchFamily="18" charset="2"/>
              <a:buChar char=""/>
            </a:pPr>
            <a:r>
              <a:rPr lang="en-US" sz="1400" dirty="0">
                <a:latin typeface="+mj-lt"/>
                <a:ea typeface="Times New Roman" panose="02020603050405020304" pitchFamily="18" charset="0"/>
              </a:rPr>
              <a:t>Height of the Decision Tree and Ridge plots are similar, and are much greater than Random Forest and Lasso.  This lends further support to not continuing with the Decision Tree and Ridge algorithms.</a:t>
            </a:r>
          </a:p>
          <a:p>
            <a:pPr marL="342900" marR="0" lvl="0" indent="-342900">
              <a:spcBef>
                <a:spcPts val="0"/>
              </a:spcBef>
              <a:spcAft>
                <a:spcPts val="1200"/>
              </a:spcAft>
              <a:buFont typeface="Symbol" panose="05050102010706020507" pitchFamily="18" charset="2"/>
              <a:buChar char=""/>
            </a:pPr>
            <a:r>
              <a:rPr lang="en-US" sz="1400" dirty="0">
                <a:latin typeface="+mj-lt"/>
                <a:ea typeface="Times New Roman" panose="02020603050405020304" pitchFamily="18" charset="0"/>
              </a:rPr>
              <a:t>The medians of Decision Tree, Random Forest, and Lasso are very similar, but the size of their box plot varies, showing a much higher variance in the Decision Tree results.  </a:t>
            </a:r>
            <a:endParaRPr lang="en-US" sz="1400" dirty="0">
              <a:effectLst/>
              <a:latin typeface="+mj-lt"/>
              <a:ea typeface="Times New Roman" panose="02020603050405020304" pitchFamily="18" charset="0"/>
            </a:endParaRPr>
          </a:p>
        </p:txBody>
      </p:sp>
      <p:sp>
        <p:nvSpPr>
          <p:cNvPr id="6" name="Rectangle 5">
            <a:extLst>
              <a:ext uri="{FF2B5EF4-FFF2-40B4-BE49-F238E27FC236}">
                <a16:creationId xmlns:a16="http://schemas.microsoft.com/office/drawing/2014/main" id="{15FA93A3-5297-4A85-B19E-DF0925F49327}"/>
              </a:ext>
            </a:extLst>
          </p:cNvPr>
          <p:cNvSpPr/>
          <p:nvPr/>
        </p:nvSpPr>
        <p:spPr>
          <a:xfrm>
            <a:off x="563217" y="2571103"/>
            <a:ext cx="4792289" cy="338554"/>
          </a:xfrm>
          <a:prstGeom prst="rect">
            <a:avLst/>
          </a:prstGeom>
        </p:spPr>
        <p:txBody>
          <a:bodyPr wrap="square">
            <a:spAutoFit/>
          </a:bodyPr>
          <a:lstStyle/>
          <a:p>
            <a:pPr marL="457200" marR="0">
              <a:spcBef>
                <a:spcPts val="0"/>
              </a:spcBef>
              <a:spcAft>
                <a:spcPts val="0"/>
              </a:spcAft>
            </a:pPr>
            <a:r>
              <a:rPr lang="en-US" sz="1600" b="1" i="1" dirty="0">
                <a:ea typeface="Times New Roman" panose="02020603050405020304" pitchFamily="18" charset="0"/>
              </a:rPr>
              <a:t>Points of interest to learn from the box chart...</a:t>
            </a:r>
            <a:endParaRPr lang="en-US" sz="1600" b="1" dirty="0">
              <a:ea typeface="Times New Roman" panose="02020603050405020304" pitchFamily="18" charset="0"/>
            </a:endParaRPr>
          </a:p>
        </p:txBody>
      </p:sp>
    </p:spTree>
    <p:extLst>
      <p:ext uri="{BB962C8B-B14F-4D97-AF65-F5344CB8AC3E}">
        <p14:creationId xmlns:p14="http://schemas.microsoft.com/office/powerpoint/2010/main" val="2980213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175DFD-D351-4F0F-BDCD-11E8CF5E7CA0}"/>
              </a:ext>
            </a:extLst>
          </p:cNvPr>
          <p:cNvSpPr>
            <a:spLocks noGrp="1"/>
          </p:cNvSpPr>
          <p:nvPr>
            <p:ph type="title"/>
          </p:nvPr>
        </p:nvSpPr>
        <p:spPr/>
        <p:txBody>
          <a:bodyPr/>
          <a:lstStyle/>
          <a:p>
            <a:r>
              <a:rPr lang="en-US" dirty="0"/>
              <a:t>Summary</a:t>
            </a:r>
          </a:p>
        </p:txBody>
      </p:sp>
      <p:sp>
        <p:nvSpPr>
          <p:cNvPr id="3" name="Slide Number Placeholder 2">
            <a:extLst>
              <a:ext uri="{FF2B5EF4-FFF2-40B4-BE49-F238E27FC236}">
                <a16:creationId xmlns:a16="http://schemas.microsoft.com/office/drawing/2014/main" id="{58995901-C6C4-4CE2-AB8A-DFA7F121379B}"/>
              </a:ext>
            </a:extLst>
          </p:cNvPr>
          <p:cNvSpPr>
            <a:spLocks noGrp="1"/>
          </p:cNvSpPr>
          <p:nvPr>
            <p:ph type="sldNum" sz="quarter" idx="12"/>
          </p:nvPr>
        </p:nvSpPr>
        <p:spPr/>
        <p:txBody>
          <a:bodyPr/>
          <a:lstStyle/>
          <a:p>
            <a:fld id="{1855AA73-D913-4E8C-95D0-AE01A1CEE061}" type="slidenum">
              <a:rPr lang="en-US" altLang="en-US" smtClean="0"/>
              <a:pPr/>
              <a:t>13</a:t>
            </a:fld>
            <a:endParaRPr lang="en-US" altLang="en-US" dirty="0"/>
          </a:p>
        </p:txBody>
      </p:sp>
      <p:grpSp>
        <p:nvGrpSpPr>
          <p:cNvPr id="24" name="Group 23">
            <a:extLst>
              <a:ext uri="{FF2B5EF4-FFF2-40B4-BE49-F238E27FC236}">
                <a16:creationId xmlns:a16="http://schemas.microsoft.com/office/drawing/2014/main" id="{510D5079-76BF-401E-8A5A-2CEFD016FFE5}"/>
              </a:ext>
            </a:extLst>
          </p:cNvPr>
          <p:cNvGrpSpPr/>
          <p:nvPr/>
        </p:nvGrpSpPr>
        <p:grpSpPr>
          <a:xfrm>
            <a:off x="541085" y="127027"/>
            <a:ext cx="1100535" cy="1319185"/>
            <a:chOff x="5724861" y="1794281"/>
            <a:chExt cx="3300680" cy="4614769"/>
          </a:xfrm>
        </p:grpSpPr>
        <p:grpSp>
          <p:nvGrpSpPr>
            <p:cNvPr id="25" name="Group 24">
              <a:extLst>
                <a:ext uri="{FF2B5EF4-FFF2-40B4-BE49-F238E27FC236}">
                  <a16:creationId xmlns:a16="http://schemas.microsoft.com/office/drawing/2014/main" id="{550A6887-B5B8-4891-9DD3-DED2C8619BF8}"/>
                </a:ext>
              </a:extLst>
            </p:cNvPr>
            <p:cNvGrpSpPr/>
            <p:nvPr/>
          </p:nvGrpSpPr>
          <p:grpSpPr>
            <a:xfrm flipH="1">
              <a:off x="5981116" y="1943775"/>
              <a:ext cx="2791268" cy="4465275"/>
              <a:chOff x="1039555" y="2629810"/>
              <a:chExt cx="2791268" cy="4465275"/>
            </a:xfrm>
          </p:grpSpPr>
          <p:grpSp>
            <p:nvGrpSpPr>
              <p:cNvPr id="36" name="Group 35">
                <a:extLst>
                  <a:ext uri="{FF2B5EF4-FFF2-40B4-BE49-F238E27FC236}">
                    <a16:creationId xmlns:a16="http://schemas.microsoft.com/office/drawing/2014/main" id="{6C3F9F8C-96D1-4B09-AE4A-49D5DE73CAE3}"/>
                  </a:ext>
                </a:extLst>
              </p:cNvPr>
              <p:cNvGrpSpPr/>
              <p:nvPr/>
            </p:nvGrpSpPr>
            <p:grpSpPr>
              <a:xfrm>
                <a:off x="1039555" y="2629810"/>
                <a:ext cx="2791268" cy="4070324"/>
                <a:chOff x="-3621921" y="3283468"/>
                <a:chExt cx="2791268" cy="4070324"/>
              </a:xfrm>
            </p:grpSpPr>
            <p:sp>
              <p:nvSpPr>
                <p:cNvPr id="49" name="Freeform 5">
                  <a:extLst>
                    <a:ext uri="{FF2B5EF4-FFF2-40B4-BE49-F238E27FC236}">
                      <a16:creationId xmlns:a16="http://schemas.microsoft.com/office/drawing/2014/main" id="{3F819CCF-2619-4DF2-A219-F41961124FF8}"/>
                    </a:ext>
                  </a:extLst>
                </p:cNvPr>
                <p:cNvSpPr>
                  <a:spLocks/>
                </p:cNvSpPr>
                <p:nvPr/>
              </p:nvSpPr>
              <p:spPr bwMode="auto">
                <a:xfrm>
                  <a:off x="-2471048" y="4777449"/>
                  <a:ext cx="244761" cy="2576343"/>
                </a:xfrm>
                <a:custGeom>
                  <a:avLst/>
                  <a:gdLst>
                    <a:gd name="T0" fmla="*/ 275 w 443"/>
                    <a:gd name="T1" fmla="*/ 0 h 4663"/>
                    <a:gd name="T2" fmla="*/ 0 w 443"/>
                    <a:gd name="T3" fmla="*/ 4663 h 4663"/>
                    <a:gd name="T4" fmla="*/ 443 w 443"/>
                    <a:gd name="T5" fmla="*/ 4663 h 4663"/>
                    <a:gd name="T6" fmla="*/ 443 w 443"/>
                    <a:gd name="T7" fmla="*/ 0 h 4663"/>
                    <a:gd name="T8" fmla="*/ 275 w 443"/>
                    <a:gd name="T9" fmla="*/ 0 h 4663"/>
                  </a:gdLst>
                  <a:ahLst/>
                  <a:cxnLst>
                    <a:cxn ang="0">
                      <a:pos x="T0" y="T1"/>
                    </a:cxn>
                    <a:cxn ang="0">
                      <a:pos x="T2" y="T3"/>
                    </a:cxn>
                    <a:cxn ang="0">
                      <a:pos x="T4" y="T5"/>
                    </a:cxn>
                    <a:cxn ang="0">
                      <a:pos x="T6" y="T7"/>
                    </a:cxn>
                    <a:cxn ang="0">
                      <a:pos x="T8" y="T9"/>
                    </a:cxn>
                  </a:cxnLst>
                  <a:rect l="0" t="0" r="r" b="b"/>
                  <a:pathLst>
                    <a:path w="443" h="4663">
                      <a:moveTo>
                        <a:pt x="275" y="0"/>
                      </a:moveTo>
                      <a:lnTo>
                        <a:pt x="0" y="4663"/>
                      </a:lnTo>
                      <a:lnTo>
                        <a:pt x="443" y="4663"/>
                      </a:lnTo>
                      <a:lnTo>
                        <a:pt x="443" y="0"/>
                      </a:lnTo>
                      <a:lnTo>
                        <a:pt x="275" y="0"/>
                      </a:lnTo>
                      <a:close/>
                    </a:path>
                  </a:pathLst>
                </a:custGeom>
                <a:solidFill>
                  <a:srgbClr val="93959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6">
                  <a:extLst>
                    <a:ext uri="{FF2B5EF4-FFF2-40B4-BE49-F238E27FC236}">
                      <a16:creationId xmlns:a16="http://schemas.microsoft.com/office/drawing/2014/main" id="{436A668D-11F4-4478-B68A-D26DF607CC88}"/>
                    </a:ext>
                  </a:extLst>
                </p:cNvPr>
                <p:cNvSpPr>
                  <a:spLocks/>
                </p:cNvSpPr>
                <p:nvPr/>
              </p:nvSpPr>
              <p:spPr bwMode="auto">
                <a:xfrm>
                  <a:off x="-2226287" y="4777449"/>
                  <a:ext cx="244208" cy="2576343"/>
                </a:xfrm>
                <a:custGeom>
                  <a:avLst/>
                  <a:gdLst>
                    <a:gd name="T0" fmla="*/ 168 w 442"/>
                    <a:gd name="T1" fmla="*/ 0 h 4663"/>
                    <a:gd name="T2" fmla="*/ 442 w 442"/>
                    <a:gd name="T3" fmla="*/ 4663 h 4663"/>
                    <a:gd name="T4" fmla="*/ 0 w 442"/>
                    <a:gd name="T5" fmla="*/ 4663 h 4663"/>
                    <a:gd name="T6" fmla="*/ 0 w 442"/>
                    <a:gd name="T7" fmla="*/ 0 h 4663"/>
                    <a:gd name="T8" fmla="*/ 168 w 442"/>
                    <a:gd name="T9" fmla="*/ 0 h 4663"/>
                  </a:gdLst>
                  <a:ahLst/>
                  <a:cxnLst>
                    <a:cxn ang="0">
                      <a:pos x="T0" y="T1"/>
                    </a:cxn>
                    <a:cxn ang="0">
                      <a:pos x="T2" y="T3"/>
                    </a:cxn>
                    <a:cxn ang="0">
                      <a:pos x="T4" y="T5"/>
                    </a:cxn>
                    <a:cxn ang="0">
                      <a:pos x="T6" y="T7"/>
                    </a:cxn>
                    <a:cxn ang="0">
                      <a:pos x="T8" y="T9"/>
                    </a:cxn>
                  </a:cxnLst>
                  <a:rect l="0" t="0" r="r" b="b"/>
                  <a:pathLst>
                    <a:path w="442" h="4663">
                      <a:moveTo>
                        <a:pt x="168" y="0"/>
                      </a:moveTo>
                      <a:lnTo>
                        <a:pt x="442" y="4663"/>
                      </a:lnTo>
                      <a:lnTo>
                        <a:pt x="0" y="4663"/>
                      </a:lnTo>
                      <a:lnTo>
                        <a:pt x="0" y="0"/>
                      </a:lnTo>
                      <a:lnTo>
                        <a:pt x="168" y="0"/>
                      </a:lnTo>
                      <a:close/>
                    </a:path>
                  </a:pathLst>
                </a:custGeom>
                <a:solidFill>
                  <a:srgbClr val="8082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9">
                  <a:extLst>
                    <a:ext uri="{FF2B5EF4-FFF2-40B4-BE49-F238E27FC236}">
                      <a16:creationId xmlns:a16="http://schemas.microsoft.com/office/drawing/2014/main" id="{2698D3DD-8074-43A3-A395-EFA26C8A4F55}"/>
                    </a:ext>
                  </a:extLst>
                </p:cNvPr>
                <p:cNvSpPr>
                  <a:spLocks/>
                </p:cNvSpPr>
                <p:nvPr/>
              </p:nvSpPr>
              <p:spPr bwMode="auto">
                <a:xfrm>
                  <a:off x="-3599821" y="4787946"/>
                  <a:ext cx="1307785" cy="696712"/>
                </a:xfrm>
                <a:custGeom>
                  <a:avLst/>
                  <a:gdLst>
                    <a:gd name="T0" fmla="*/ 0 w 2367"/>
                    <a:gd name="T1" fmla="*/ 1178 h 1261"/>
                    <a:gd name="T2" fmla="*/ 2367 w 2367"/>
                    <a:gd name="T3" fmla="*/ 0 h 1261"/>
                    <a:gd name="T4" fmla="*/ 2195 w 2367"/>
                    <a:gd name="T5" fmla="*/ 570 h 1261"/>
                    <a:gd name="T6" fmla="*/ 42 w 2367"/>
                    <a:gd name="T7" fmla="*/ 1261 h 1261"/>
                    <a:gd name="T8" fmla="*/ 0 w 2367"/>
                    <a:gd name="T9" fmla="*/ 1178 h 1261"/>
                  </a:gdLst>
                  <a:ahLst/>
                  <a:cxnLst>
                    <a:cxn ang="0">
                      <a:pos x="T0" y="T1"/>
                    </a:cxn>
                    <a:cxn ang="0">
                      <a:pos x="T2" y="T3"/>
                    </a:cxn>
                    <a:cxn ang="0">
                      <a:pos x="T4" y="T5"/>
                    </a:cxn>
                    <a:cxn ang="0">
                      <a:pos x="T6" y="T7"/>
                    </a:cxn>
                    <a:cxn ang="0">
                      <a:pos x="T8" y="T9"/>
                    </a:cxn>
                  </a:cxnLst>
                  <a:rect l="0" t="0" r="r" b="b"/>
                  <a:pathLst>
                    <a:path w="2367" h="1261">
                      <a:moveTo>
                        <a:pt x="0" y="1178"/>
                      </a:moveTo>
                      <a:lnTo>
                        <a:pt x="2367" y="0"/>
                      </a:lnTo>
                      <a:lnTo>
                        <a:pt x="2195" y="570"/>
                      </a:lnTo>
                      <a:lnTo>
                        <a:pt x="42" y="1261"/>
                      </a:lnTo>
                      <a:lnTo>
                        <a:pt x="0" y="1178"/>
                      </a:lnTo>
                      <a:close/>
                    </a:path>
                  </a:pathLst>
                </a:custGeom>
                <a:solidFill>
                  <a:srgbClr val="D1D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10">
                  <a:extLst>
                    <a:ext uri="{FF2B5EF4-FFF2-40B4-BE49-F238E27FC236}">
                      <a16:creationId xmlns:a16="http://schemas.microsoft.com/office/drawing/2014/main" id="{086DBFB9-145A-4672-8B08-4E01CC6077C6}"/>
                    </a:ext>
                  </a:extLst>
                </p:cNvPr>
                <p:cNvSpPr>
                  <a:spLocks/>
                </p:cNvSpPr>
                <p:nvPr/>
              </p:nvSpPr>
              <p:spPr bwMode="auto">
                <a:xfrm>
                  <a:off x="-3621921" y="4675787"/>
                  <a:ext cx="1329886" cy="763013"/>
                </a:xfrm>
                <a:custGeom>
                  <a:avLst/>
                  <a:gdLst>
                    <a:gd name="T0" fmla="*/ 40 w 2407"/>
                    <a:gd name="T1" fmla="*/ 1381 h 1381"/>
                    <a:gd name="T2" fmla="*/ 2407 w 2407"/>
                    <a:gd name="T3" fmla="*/ 203 h 1381"/>
                    <a:gd name="T4" fmla="*/ 1849 w 2407"/>
                    <a:gd name="T5" fmla="*/ 0 h 1381"/>
                    <a:gd name="T6" fmla="*/ 0 w 2407"/>
                    <a:gd name="T7" fmla="*/ 1296 h 1381"/>
                    <a:gd name="T8" fmla="*/ 40 w 2407"/>
                    <a:gd name="T9" fmla="*/ 1381 h 1381"/>
                  </a:gdLst>
                  <a:ahLst/>
                  <a:cxnLst>
                    <a:cxn ang="0">
                      <a:pos x="T0" y="T1"/>
                    </a:cxn>
                    <a:cxn ang="0">
                      <a:pos x="T2" y="T3"/>
                    </a:cxn>
                    <a:cxn ang="0">
                      <a:pos x="T4" y="T5"/>
                    </a:cxn>
                    <a:cxn ang="0">
                      <a:pos x="T6" y="T7"/>
                    </a:cxn>
                    <a:cxn ang="0">
                      <a:pos x="T8" y="T9"/>
                    </a:cxn>
                  </a:cxnLst>
                  <a:rect l="0" t="0" r="r" b="b"/>
                  <a:pathLst>
                    <a:path w="2407" h="1381">
                      <a:moveTo>
                        <a:pt x="40" y="1381"/>
                      </a:moveTo>
                      <a:lnTo>
                        <a:pt x="2407" y="203"/>
                      </a:lnTo>
                      <a:lnTo>
                        <a:pt x="1849" y="0"/>
                      </a:lnTo>
                      <a:lnTo>
                        <a:pt x="0" y="1296"/>
                      </a:lnTo>
                      <a:lnTo>
                        <a:pt x="40" y="1381"/>
                      </a:lnTo>
                      <a:close/>
                    </a:path>
                  </a:pathLst>
                </a:custGeom>
                <a:solidFill>
                  <a:srgbClr val="E6E7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11">
                  <a:extLst>
                    <a:ext uri="{FF2B5EF4-FFF2-40B4-BE49-F238E27FC236}">
                      <a16:creationId xmlns:a16="http://schemas.microsoft.com/office/drawing/2014/main" id="{4D583A8C-4FF8-4678-B3E4-926E6D0D8372}"/>
                    </a:ext>
                  </a:extLst>
                </p:cNvPr>
                <p:cNvSpPr>
                  <a:spLocks/>
                </p:cNvSpPr>
                <p:nvPr/>
              </p:nvSpPr>
              <p:spPr bwMode="auto">
                <a:xfrm>
                  <a:off x="-2162196" y="4787946"/>
                  <a:ext cx="1308890" cy="692292"/>
                </a:xfrm>
                <a:custGeom>
                  <a:avLst/>
                  <a:gdLst>
                    <a:gd name="T0" fmla="*/ 2369 w 2369"/>
                    <a:gd name="T1" fmla="*/ 1168 h 1253"/>
                    <a:gd name="T2" fmla="*/ 0 w 2369"/>
                    <a:gd name="T3" fmla="*/ 0 h 1253"/>
                    <a:gd name="T4" fmla="*/ 175 w 2369"/>
                    <a:gd name="T5" fmla="*/ 568 h 1253"/>
                    <a:gd name="T6" fmla="*/ 2327 w 2369"/>
                    <a:gd name="T7" fmla="*/ 1253 h 1253"/>
                    <a:gd name="T8" fmla="*/ 2369 w 2369"/>
                    <a:gd name="T9" fmla="*/ 1168 h 1253"/>
                  </a:gdLst>
                  <a:ahLst/>
                  <a:cxnLst>
                    <a:cxn ang="0">
                      <a:pos x="T0" y="T1"/>
                    </a:cxn>
                    <a:cxn ang="0">
                      <a:pos x="T2" y="T3"/>
                    </a:cxn>
                    <a:cxn ang="0">
                      <a:pos x="T4" y="T5"/>
                    </a:cxn>
                    <a:cxn ang="0">
                      <a:pos x="T6" y="T7"/>
                    </a:cxn>
                    <a:cxn ang="0">
                      <a:pos x="T8" y="T9"/>
                    </a:cxn>
                  </a:cxnLst>
                  <a:rect l="0" t="0" r="r" b="b"/>
                  <a:pathLst>
                    <a:path w="2369" h="1253">
                      <a:moveTo>
                        <a:pt x="2369" y="1168"/>
                      </a:moveTo>
                      <a:lnTo>
                        <a:pt x="0" y="0"/>
                      </a:lnTo>
                      <a:lnTo>
                        <a:pt x="175" y="568"/>
                      </a:lnTo>
                      <a:lnTo>
                        <a:pt x="2327" y="1253"/>
                      </a:lnTo>
                      <a:lnTo>
                        <a:pt x="2369" y="1168"/>
                      </a:lnTo>
                      <a:close/>
                    </a:path>
                  </a:pathLst>
                </a:custGeom>
                <a:solidFill>
                  <a:srgbClr val="D1D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12">
                  <a:extLst>
                    <a:ext uri="{FF2B5EF4-FFF2-40B4-BE49-F238E27FC236}">
                      <a16:creationId xmlns:a16="http://schemas.microsoft.com/office/drawing/2014/main" id="{5F154092-865C-4543-BCE5-5504E83F247A}"/>
                    </a:ext>
                  </a:extLst>
                </p:cNvPr>
                <p:cNvSpPr>
                  <a:spLocks/>
                </p:cNvSpPr>
                <p:nvPr/>
              </p:nvSpPr>
              <p:spPr bwMode="auto">
                <a:xfrm>
                  <a:off x="-2162196" y="4674682"/>
                  <a:ext cx="1331543" cy="758593"/>
                </a:xfrm>
                <a:custGeom>
                  <a:avLst/>
                  <a:gdLst>
                    <a:gd name="T0" fmla="*/ 2369 w 2410"/>
                    <a:gd name="T1" fmla="*/ 1373 h 1373"/>
                    <a:gd name="T2" fmla="*/ 0 w 2410"/>
                    <a:gd name="T3" fmla="*/ 205 h 1373"/>
                    <a:gd name="T4" fmla="*/ 555 w 2410"/>
                    <a:gd name="T5" fmla="*/ 0 h 1373"/>
                    <a:gd name="T6" fmla="*/ 2410 w 2410"/>
                    <a:gd name="T7" fmla="*/ 1291 h 1373"/>
                    <a:gd name="T8" fmla="*/ 2369 w 2410"/>
                    <a:gd name="T9" fmla="*/ 1373 h 1373"/>
                  </a:gdLst>
                  <a:ahLst/>
                  <a:cxnLst>
                    <a:cxn ang="0">
                      <a:pos x="T0" y="T1"/>
                    </a:cxn>
                    <a:cxn ang="0">
                      <a:pos x="T2" y="T3"/>
                    </a:cxn>
                    <a:cxn ang="0">
                      <a:pos x="T4" y="T5"/>
                    </a:cxn>
                    <a:cxn ang="0">
                      <a:pos x="T6" y="T7"/>
                    </a:cxn>
                    <a:cxn ang="0">
                      <a:pos x="T8" y="T9"/>
                    </a:cxn>
                  </a:cxnLst>
                  <a:rect l="0" t="0" r="r" b="b"/>
                  <a:pathLst>
                    <a:path w="2410" h="1373">
                      <a:moveTo>
                        <a:pt x="2369" y="1373"/>
                      </a:moveTo>
                      <a:lnTo>
                        <a:pt x="0" y="205"/>
                      </a:lnTo>
                      <a:lnTo>
                        <a:pt x="555" y="0"/>
                      </a:lnTo>
                      <a:lnTo>
                        <a:pt x="2410" y="1291"/>
                      </a:lnTo>
                      <a:lnTo>
                        <a:pt x="2369" y="1373"/>
                      </a:lnTo>
                      <a:close/>
                    </a:path>
                  </a:pathLst>
                </a:custGeom>
                <a:solidFill>
                  <a:srgbClr val="E6E7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13">
                  <a:extLst>
                    <a:ext uri="{FF2B5EF4-FFF2-40B4-BE49-F238E27FC236}">
                      <a16:creationId xmlns:a16="http://schemas.microsoft.com/office/drawing/2014/main" id="{350F9D53-1624-4727-9009-DA69D265836D}"/>
                    </a:ext>
                  </a:extLst>
                </p:cNvPr>
                <p:cNvSpPr>
                  <a:spLocks/>
                </p:cNvSpPr>
                <p:nvPr/>
              </p:nvSpPr>
              <p:spPr bwMode="auto">
                <a:xfrm>
                  <a:off x="-2465524" y="3283468"/>
                  <a:ext cx="237578" cy="1459172"/>
                </a:xfrm>
                <a:custGeom>
                  <a:avLst/>
                  <a:gdLst>
                    <a:gd name="T0" fmla="*/ 428 w 430"/>
                    <a:gd name="T1" fmla="*/ 0 h 2641"/>
                    <a:gd name="T2" fmla="*/ 430 w 430"/>
                    <a:gd name="T3" fmla="*/ 2641 h 2641"/>
                    <a:gd name="T4" fmla="*/ 0 w 430"/>
                    <a:gd name="T5" fmla="*/ 2234 h 2641"/>
                    <a:gd name="T6" fmla="*/ 333 w 430"/>
                    <a:gd name="T7" fmla="*/ 0 h 2641"/>
                    <a:gd name="T8" fmla="*/ 428 w 430"/>
                    <a:gd name="T9" fmla="*/ 0 h 2641"/>
                  </a:gdLst>
                  <a:ahLst/>
                  <a:cxnLst>
                    <a:cxn ang="0">
                      <a:pos x="T0" y="T1"/>
                    </a:cxn>
                    <a:cxn ang="0">
                      <a:pos x="T2" y="T3"/>
                    </a:cxn>
                    <a:cxn ang="0">
                      <a:pos x="T4" y="T5"/>
                    </a:cxn>
                    <a:cxn ang="0">
                      <a:pos x="T6" y="T7"/>
                    </a:cxn>
                    <a:cxn ang="0">
                      <a:pos x="T8" y="T9"/>
                    </a:cxn>
                  </a:cxnLst>
                  <a:rect l="0" t="0" r="r" b="b"/>
                  <a:pathLst>
                    <a:path w="430" h="2641">
                      <a:moveTo>
                        <a:pt x="428" y="0"/>
                      </a:moveTo>
                      <a:lnTo>
                        <a:pt x="430" y="2641"/>
                      </a:lnTo>
                      <a:lnTo>
                        <a:pt x="0" y="2234"/>
                      </a:lnTo>
                      <a:lnTo>
                        <a:pt x="333" y="0"/>
                      </a:lnTo>
                      <a:lnTo>
                        <a:pt x="428" y="0"/>
                      </a:lnTo>
                      <a:close/>
                    </a:path>
                  </a:pathLst>
                </a:custGeom>
                <a:solidFill>
                  <a:srgbClr val="D1D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Freeform 14">
                  <a:extLst>
                    <a:ext uri="{FF2B5EF4-FFF2-40B4-BE49-F238E27FC236}">
                      <a16:creationId xmlns:a16="http://schemas.microsoft.com/office/drawing/2014/main" id="{A37F840D-6E97-47B1-B311-A378E045AA52}"/>
                    </a:ext>
                  </a:extLst>
                </p:cNvPr>
                <p:cNvSpPr>
                  <a:spLocks/>
                </p:cNvSpPr>
                <p:nvPr/>
              </p:nvSpPr>
              <p:spPr bwMode="auto">
                <a:xfrm>
                  <a:off x="-2229049" y="3283468"/>
                  <a:ext cx="240341" cy="1459172"/>
                </a:xfrm>
                <a:custGeom>
                  <a:avLst/>
                  <a:gdLst>
                    <a:gd name="T0" fmla="*/ 0 w 435"/>
                    <a:gd name="T1" fmla="*/ 0 h 2641"/>
                    <a:gd name="T2" fmla="*/ 2 w 435"/>
                    <a:gd name="T3" fmla="*/ 2641 h 2641"/>
                    <a:gd name="T4" fmla="*/ 435 w 435"/>
                    <a:gd name="T5" fmla="*/ 2232 h 2641"/>
                    <a:gd name="T6" fmla="*/ 92 w 435"/>
                    <a:gd name="T7" fmla="*/ 0 h 2641"/>
                    <a:gd name="T8" fmla="*/ 0 w 435"/>
                    <a:gd name="T9" fmla="*/ 0 h 2641"/>
                  </a:gdLst>
                  <a:ahLst/>
                  <a:cxnLst>
                    <a:cxn ang="0">
                      <a:pos x="T0" y="T1"/>
                    </a:cxn>
                    <a:cxn ang="0">
                      <a:pos x="T2" y="T3"/>
                    </a:cxn>
                    <a:cxn ang="0">
                      <a:pos x="T4" y="T5"/>
                    </a:cxn>
                    <a:cxn ang="0">
                      <a:pos x="T6" y="T7"/>
                    </a:cxn>
                    <a:cxn ang="0">
                      <a:pos x="T8" y="T9"/>
                    </a:cxn>
                  </a:cxnLst>
                  <a:rect l="0" t="0" r="r" b="b"/>
                  <a:pathLst>
                    <a:path w="435" h="2641">
                      <a:moveTo>
                        <a:pt x="0" y="0"/>
                      </a:moveTo>
                      <a:lnTo>
                        <a:pt x="2" y="2641"/>
                      </a:lnTo>
                      <a:lnTo>
                        <a:pt x="435" y="2232"/>
                      </a:lnTo>
                      <a:lnTo>
                        <a:pt x="92" y="0"/>
                      </a:lnTo>
                      <a:lnTo>
                        <a:pt x="0" y="0"/>
                      </a:lnTo>
                      <a:close/>
                    </a:path>
                  </a:pathLst>
                </a:custGeom>
                <a:solidFill>
                  <a:srgbClr val="E6E7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Freeform 15">
                  <a:extLst>
                    <a:ext uri="{FF2B5EF4-FFF2-40B4-BE49-F238E27FC236}">
                      <a16:creationId xmlns:a16="http://schemas.microsoft.com/office/drawing/2014/main" id="{9D853DB7-1C8C-4AD3-A1C0-ACE1AF59717F}"/>
                    </a:ext>
                  </a:extLst>
                </p:cNvPr>
                <p:cNvSpPr>
                  <a:spLocks/>
                </p:cNvSpPr>
                <p:nvPr/>
              </p:nvSpPr>
              <p:spPr bwMode="auto">
                <a:xfrm>
                  <a:off x="-2432923" y="4565839"/>
                  <a:ext cx="427088" cy="427641"/>
                </a:xfrm>
                <a:custGeom>
                  <a:avLst/>
                  <a:gdLst>
                    <a:gd name="T0" fmla="*/ 0 w 327"/>
                    <a:gd name="T1" fmla="*/ 164 h 327"/>
                    <a:gd name="T2" fmla="*/ 164 w 327"/>
                    <a:gd name="T3" fmla="*/ 327 h 327"/>
                    <a:gd name="T4" fmla="*/ 327 w 327"/>
                    <a:gd name="T5" fmla="*/ 164 h 327"/>
                    <a:gd name="T6" fmla="*/ 163 w 327"/>
                    <a:gd name="T7" fmla="*/ 0 h 327"/>
                    <a:gd name="T8" fmla="*/ 0 w 327"/>
                    <a:gd name="T9" fmla="*/ 164 h 327"/>
                  </a:gdLst>
                  <a:ahLst/>
                  <a:cxnLst>
                    <a:cxn ang="0">
                      <a:pos x="T0" y="T1"/>
                    </a:cxn>
                    <a:cxn ang="0">
                      <a:pos x="T2" y="T3"/>
                    </a:cxn>
                    <a:cxn ang="0">
                      <a:pos x="T4" y="T5"/>
                    </a:cxn>
                    <a:cxn ang="0">
                      <a:pos x="T6" y="T7"/>
                    </a:cxn>
                    <a:cxn ang="0">
                      <a:pos x="T8" y="T9"/>
                    </a:cxn>
                  </a:cxnLst>
                  <a:rect l="0" t="0" r="r" b="b"/>
                  <a:pathLst>
                    <a:path w="327" h="327">
                      <a:moveTo>
                        <a:pt x="0" y="164"/>
                      </a:moveTo>
                      <a:cubicBezTo>
                        <a:pt x="0" y="254"/>
                        <a:pt x="74" y="327"/>
                        <a:pt x="164" y="327"/>
                      </a:cubicBezTo>
                      <a:cubicBezTo>
                        <a:pt x="254" y="327"/>
                        <a:pt x="327" y="254"/>
                        <a:pt x="327" y="164"/>
                      </a:cubicBezTo>
                      <a:cubicBezTo>
                        <a:pt x="327" y="73"/>
                        <a:pt x="254" y="0"/>
                        <a:pt x="163" y="0"/>
                      </a:cubicBezTo>
                      <a:cubicBezTo>
                        <a:pt x="73" y="0"/>
                        <a:pt x="0" y="74"/>
                        <a:pt x="0" y="164"/>
                      </a:cubicBezTo>
                      <a:close/>
                    </a:path>
                  </a:pathLst>
                </a:custGeom>
                <a:solidFill>
                  <a:srgbClr val="BCBE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Freeform 16">
                  <a:extLst>
                    <a:ext uri="{FF2B5EF4-FFF2-40B4-BE49-F238E27FC236}">
                      <a16:creationId xmlns:a16="http://schemas.microsoft.com/office/drawing/2014/main" id="{1815D399-834B-497F-91A7-02AA1B05D29E}"/>
                    </a:ext>
                  </a:extLst>
                </p:cNvPr>
                <p:cNvSpPr>
                  <a:spLocks/>
                </p:cNvSpPr>
                <p:nvPr/>
              </p:nvSpPr>
              <p:spPr bwMode="auto">
                <a:xfrm>
                  <a:off x="-2335126" y="4664186"/>
                  <a:ext cx="231501" cy="230948"/>
                </a:xfrm>
                <a:custGeom>
                  <a:avLst/>
                  <a:gdLst>
                    <a:gd name="T0" fmla="*/ 0 w 177"/>
                    <a:gd name="T1" fmla="*/ 89 h 177"/>
                    <a:gd name="T2" fmla="*/ 89 w 177"/>
                    <a:gd name="T3" fmla="*/ 177 h 177"/>
                    <a:gd name="T4" fmla="*/ 177 w 177"/>
                    <a:gd name="T5" fmla="*/ 89 h 177"/>
                    <a:gd name="T6" fmla="*/ 88 w 177"/>
                    <a:gd name="T7" fmla="*/ 0 h 177"/>
                    <a:gd name="T8" fmla="*/ 0 w 177"/>
                    <a:gd name="T9" fmla="*/ 89 h 177"/>
                  </a:gdLst>
                  <a:ahLst/>
                  <a:cxnLst>
                    <a:cxn ang="0">
                      <a:pos x="T0" y="T1"/>
                    </a:cxn>
                    <a:cxn ang="0">
                      <a:pos x="T2" y="T3"/>
                    </a:cxn>
                    <a:cxn ang="0">
                      <a:pos x="T4" y="T5"/>
                    </a:cxn>
                    <a:cxn ang="0">
                      <a:pos x="T6" y="T7"/>
                    </a:cxn>
                    <a:cxn ang="0">
                      <a:pos x="T8" y="T9"/>
                    </a:cxn>
                  </a:cxnLst>
                  <a:rect l="0" t="0" r="r" b="b"/>
                  <a:pathLst>
                    <a:path w="177" h="177">
                      <a:moveTo>
                        <a:pt x="0" y="89"/>
                      </a:moveTo>
                      <a:cubicBezTo>
                        <a:pt x="0" y="138"/>
                        <a:pt x="40" y="177"/>
                        <a:pt x="89" y="177"/>
                      </a:cubicBezTo>
                      <a:cubicBezTo>
                        <a:pt x="138" y="177"/>
                        <a:pt x="177" y="137"/>
                        <a:pt x="177" y="89"/>
                      </a:cubicBezTo>
                      <a:cubicBezTo>
                        <a:pt x="177" y="40"/>
                        <a:pt x="137" y="0"/>
                        <a:pt x="88" y="0"/>
                      </a:cubicBezTo>
                      <a:cubicBezTo>
                        <a:pt x="40" y="0"/>
                        <a:pt x="0" y="40"/>
                        <a:pt x="0" y="89"/>
                      </a:cubicBezTo>
                      <a:close/>
                    </a:path>
                  </a:pathLst>
                </a:custGeom>
                <a:solidFill>
                  <a:srgbClr val="8082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37" name="Freeform 130">
                <a:extLst>
                  <a:ext uri="{FF2B5EF4-FFF2-40B4-BE49-F238E27FC236}">
                    <a16:creationId xmlns:a16="http://schemas.microsoft.com/office/drawing/2014/main" id="{D8F99AD8-1A22-46AC-A6C0-0E0C841A5076}"/>
                  </a:ext>
                </a:extLst>
              </p:cNvPr>
              <p:cNvSpPr>
                <a:spLocks/>
              </p:cNvSpPr>
              <p:nvPr/>
            </p:nvSpPr>
            <p:spPr bwMode="auto">
              <a:xfrm>
                <a:off x="1780964" y="6502314"/>
                <a:ext cx="663770" cy="514641"/>
              </a:xfrm>
              <a:custGeom>
                <a:avLst/>
                <a:gdLst>
                  <a:gd name="T0" fmla="*/ 192 w 192"/>
                  <a:gd name="T1" fmla="*/ 0 h 149"/>
                  <a:gd name="T2" fmla="*/ 0 w 192"/>
                  <a:gd name="T3" fmla="*/ 149 h 149"/>
                  <a:gd name="T4" fmla="*/ 192 w 192"/>
                  <a:gd name="T5" fmla="*/ 149 h 149"/>
                  <a:gd name="T6" fmla="*/ 192 w 192"/>
                  <a:gd name="T7" fmla="*/ 0 h 149"/>
                </a:gdLst>
                <a:ahLst/>
                <a:cxnLst>
                  <a:cxn ang="0">
                    <a:pos x="T0" y="T1"/>
                  </a:cxn>
                  <a:cxn ang="0">
                    <a:pos x="T2" y="T3"/>
                  </a:cxn>
                  <a:cxn ang="0">
                    <a:pos x="T4" y="T5"/>
                  </a:cxn>
                  <a:cxn ang="0">
                    <a:pos x="T6" y="T7"/>
                  </a:cxn>
                </a:cxnLst>
                <a:rect l="0" t="0" r="r" b="b"/>
                <a:pathLst>
                  <a:path w="192" h="149">
                    <a:moveTo>
                      <a:pt x="192" y="0"/>
                    </a:moveTo>
                    <a:cubicBezTo>
                      <a:pt x="86" y="0"/>
                      <a:pt x="0" y="67"/>
                      <a:pt x="0" y="149"/>
                    </a:cubicBezTo>
                    <a:cubicBezTo>
                      <a:pt x="192" y="149"/>
                      <a:pt x="192" y="149"/>
                      <a:pt x="192" y="149"/>
                    </a:cubicBezTo>
                    <a:lnTo>
                      <a:pt x="192" y="0"/>
                    </a:lnTo>
                    <a:close/>
                  </a:path>
                </a:pathLst>
              </a:custGeom>
              <a:solidFill>
                <a:srgbClr val="8AA3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131">
                <a:extLst>
                  <a:ext uri="{FF2B5EF4-FFF2-40B4-BE49-F238E27FC236}">
                    <a16:creationId xmlns:a16="http://schemas.microsoft.com/office/drawing/2014/main" id="{B69935DF-767C-4B31-AA34-43754DB1066E}"/>
                  </a:ext>
                </a:extLst>
              </p:cNvPr>
              <p:cNvSpPr>
                <a:spLocks/>
              </p:cNvSpPr>
              <p:nvPr/>
            </p:nvSpPr>
            <p:spPr bwMode="auto">
              <a:xfrm>
                <a:off x="2444734" y="6502314"/>
                <a:ext cx="663770" cy="514641"/>
              </a:xfrm>
              <a:custGeom>
                <a:avLst/>
                <a:gdLst>
                  <a:gd name="T0" fmla="*/ 192 w 192"/>
                  <a:gd name="T1" fmla="*/ 149 h 149"/>
                  <a:gd name="T2" fmla="*/ 0 w 192"/>
                  <a:gd name="T3" fmla="*/ 0 h 149"/>
                  <a:gd name="T4" fmla="*/ 0 w 192"/>
                  <a:gd name="T5" fmla="*/ 149 h 149"/>
                  <a:gd name="T6" fmla="*/ 192 w 192"/>
                  <a:gd name="T7" fmla="*/ 149 h 149"/>
                </a:gdLst>
                <a:ahLst/>
                <a:cxnLst>
                  <a:cxn ang="0">
                    <a:pos x="T0" y="T1"/>
                  </a:cxn>
                  <a:cxn ang="0">
                    <a:pos x="T2" y="T3"/>
                  </a:cxn>
                  <a:cxn ang="0">
                    <a:pos x="T4" y="T5"/>
                  </a:cxn>
                  <a:cxn ang="0">
                    <a:pos x="T6" y="T7"/>
                  </a:cxn>
                </a:cxnLst>
                <a:rect l="0" t="0" r="r" b="b"/>
                <a:pathLst>
                  <a:path w="192" h="149">
                    <a:moveTo>
                      <a:pt x="192" y="149"/>
                    </a:moveTo>
                    <a:cubicBezTo>
                      <a:pt x="192" y="67"/>
                      <a:pt x="106" y="0"/>
                      <a:pt x="0" y="0"/>
                    </a:cubicBezTo>
                    <a:cubicBezTo>
                      <a:pt x="0" y="149"/>
                      <a:pt x="0" y="149"/>
                      <a:pt x="0" y="149"/>
                    </a:cubicBezTo>
                    <a:lnTo>
                      <a:pt x="192" y="149"/>
                    </a:lnTo>
                    <a:close/>
                  </a:path>
                </a:pathLst>
              </a:custGeom>
              <a:solidFill>
                <a:srgbClr val="798C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39" name="Group 38">
                <a:extLst>
                  <a:ext uri="{FF2B5EF4-FFF2-40B4-BE49-F238E27FC236}">
                    <a16:creationId xmlns:a16="http://schemas.microsoft.com/office/drawing/2014/main" id="{57742458-40C6-439B-91DC-7CAA32B4ED42}"/>
                  </a:ext>
                </a:extLst>
              </p:cNvPr>
              <p:cNvGrpSpPr/>
              <p:nvPr/>
            </p:nvGrpSpPr>
            <p:grpSpPr>
              <a:xfrm>
                <a:off x="2315878" y="6783951"/>
                <a:ext cx="281503" cy="311134"/>
                <a:chOff x="-24706263" y="3438525"/>
                <a:chExt cx="542926" cy="600075"/>
              </a:xfrm>
            </p:grpSpPr>
            <p:sp>
              <p:nvSpPr>
                <p:cNvPr id="46" name="Freeform 105">
                  <a:extLst>
                    <a:ext uri="{FF2B5EF4-FFF2-40B4-BE49-F238E27FC236}">
                      <a16:creationId xmlns:a16="http://schemas.microsoft.com/office/drawing/2014/main" id="{F02B9432-FA0A-4FA8-ABD3-923E6DC0C266}"/>
                    </a:ext>
                  </a:extLst>
                </p:cNvPr>
                <p:cNvSpPr>
                  <a:spLocks/>
                </p:cNvSpPr>
                <p:nvPr/>
              </p:nvSpPr>
              <p:spPr bwMode="auto">
                <a:xfrm>
                  <a:off x="-24706263" y="3498850"/>
                  <a:ext cx="239713" cy="457200"/>
                </a:xfrm>
                <a:custGeom>
                  <a:avLst/>
                  <a:gdLst>
                    <a:gd name="T0" fmla="*/ 64 w 64"/>
                    <a:gd name="T1" fmla="*/ 42 h 122"/>
                    <a:gd name="T2" fmla="*/ 35 w 64"/>
                    <a:gd name="T3" fmla="*/ 11 h 122"/>
                    <a:gd name="T4" fmla="*/ 0 w 64"/>
                    <a:gd name="T5" fmla="*/ 0 h 122"/>
                    <a:gd name="T6" fmla="*/ 59 w 64"/>
                    <a:gd name="T7" fmla="*/ 58 h 122"/>
                    <a:gd name="T8" fmla="*/ 59 w 64"/>
                    <a:gd name="T9" fmla="*/ 122 h 122"/>
                    <a:gd name="T10" fmla="*/ 63 w 64"/>
                    <a:gd name="T11" fmla="*/ 122 h 122"/>
                    <a:gd name="T12" fmla="*/ 63 w 64"/>
                    <a:gd name="T13" fmla="*/ 52 h 122"/>
                    <a:gd name="T14" fmla="*/ 64 w 64"/>
                    <a:gd name="T15" fmla="*/ 42 h 1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4" h="122">
                      <a:moveTo>
                        <a:pt x="64" y="42"/>
                      </a:moveTo>
                      <a:cubicBezTo>
                        <a:pt x="64" y="21"/>
                        <a:pt x="44" y="11"/>
                        <a:pt x="35" y="11"/>
                      </a:cubicBezTo>
                      <a:cubicBezTo>
                        <a:pt x="12" y="11"/>
                        <a:pt x="0" y="0"/>
                        <a:pt x="0" y="0"/>
                      </a:cubicBezTo>
                      <a:cubicBezTo>
                        <a:pt x="8" y="74"/>
                        <a:pt x="50" y="62"/>
                        <a:pt x="59" y="58"/>
                      </a:cubicBezTo>
                      <a:cubicBezTo>
                        <a:pt x="59" y="122"/>
                        <a:pt x="59" y="122"/>
                        <a:pt x="59" y="122"/>
                      </a:cubicBezTo>
                      <a:cubicBezTo>
                        <a:pt x="63" y="122"/>
                        <a:pt x="63" y="122"/>
                        <a:pt x="63" y="122"/>
                      </a:cubicBezTo>
                      <a:cubicBezTo>
                        <a:pt x="63" y="52"/>
                        <a:pt x="63" y="52"/>
                        <a:pt x="63" y="52"/>
                      </a:cubicBezTo>
                      <a:cubicBezTo>
                        <a:pt x="64" y="50"/>
                        <a:pt x="64" y="47"/>
                        <a:pt x="64" y="42"/>
                      </a:cubicBezTo>
                      <a:close/>
                    </a:path>
                  </a:pathLst>
                </a:custGeom>
                <a:solidFill>
                  <a:srgbClr val="CDDD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106">
                  <a:extLst>
                    <a:ext uri="{FF2B5EF4-FFF2-40B4-BE49-F238E27FC236}">
                      <a16:creationId xmlns:a16="http://schemas.microsoft.com/office/drawing/2014/main" id="{18737928-C029-4694-A70B-8491633944BB}"/>
                    </a:ext>
                  </a:extLst>
                </p:cNvPr>
                <p:cNvSpPr>
                  <a:spLocks/>
                </p:cNvSpPr>
                <p:nvPr/>
              </p:nvSpPr>
              <p:spPr bwMode="auto">
                <a:xfrm>
                  <a:off x="-24469725" y="3438525"/>
                  <a:ext cx="306388" cy="517525"/>
                </a:xfrm>
                <a:custGeom>
                  <a:avLst/>
                  <a:gdLst>
                    <a:gd name="T0" fmla="*/ 1 w 82"/>
                    <a:gd name="T1" fmla="*/ 52 h 138"/>
                    <a:gd name="T2" fmla="*/ 38 w 82"/>
                    <a:gd name="T3" fmla="*/ 13 h 138"/>
                    <a:gd name="T4" fmla="*/ 82 w 82"/>
                    <a:gd name="T5" fmla="*/ 0 h 138"/>
                    <a:gd name="T6" fmla="*/ 6 w 82"/>
                    <a:gd name="T7" fmla="*/ 71 h 138"/>
                    <a:gd name="T8" fmla="*/ 6 w 82"/>
                    <a:gd name="T9" fmla="*/ 138 h 138"/>
                    <a:gd name="T10" fmla="*/ 0 w 82"/>
                    <a:gd name="T11" fmla="*/ 138 h 138"/>
                    <a:gd name="T12" fmla="*/ 1 w 82"/>
                    <a:gd name="T13" fmla="*/ 52 h 138"/>
                  </a:gdLst>
                  <a:ahLst/>
                  <a:cxnLst>
                    <a:cxn ang="0">
                      <a:pos x="T0" y="T1"/>
                    </a:cxn>
                    <a:cxn ang="0">
                      <a:pos x="T2" y="T3"/>
                    </a:cxn>
                    <a:cxn ang="0">
                      <a:pos x="T4" y="T5"/>
                    </a:cxn>
                    <a:cxn ang="0">
                      <a:pos x="T6" y="T7"/>
                    </a:cxn>
                    <a:cxn ang="0">
                      <a:pos x="T8" y="T9"/>
                    </a:cxn>
                    <a:cxn ang="0">
                      <a:pos x="T10" y="T11"/>
                    </a:cxn>
                    <a:cxn ang="0">
                      <a:pos x="T12" y="T13"/>
                    </a:cxn>
                  </a:cxnLst>
                  <a:rect l="0" t="0" r="r" b="b"/>
                  <a:pathLst>
                    <a:path w="82" h="138">
                      <a:moveTo>
                        <a:pt x="1" y="52"/>
                      </a:moveTo>
                      <a:cubicBezTo>
                        <a:pt x="1" y="27"/>
                        <a:pt x="23" y="13"/>
                        <a:pt x="38" y="13"/>
                      </a:cubicBezTo>
                      <a:cubicBezTo>
                        <a:pt x="66" y="13"/>
                        <a:pt x="82" y="0"/>
                        <a:pt x="82" y="0"/>
                      </a:cubicBezTo>
                      <a:cubicBezTo>
                        <a:pt x="71" y="92"/>
                        <a:pt x="17" y="77"/>
                        <a:pt x="6" y="71"/>
                      </a:cubicBezTo>
                      <a:cubicBezTo>
                        <a:pt x="6" y="138"/>
                        <a:pt x="6" y="138"/>
                        <a:pt x="6" y="138"/>
                      </a:cubicBezTo>
                      <a:cubicBezTo>
                        <a:pt x="0" y="138"/>
                        <a:pt x="0" y="138"/>
                        <a:pt x="0" y="138"/>
                      </a:cubicBezTo>
                      <a:cubicBezTo>
                        <a:pt x="0" y="138"/>
                        <a:pt x="1" y="58"/>
                        <a:pt x="1" y="52"/>
                      </a:cubicBezTo>
                      <a:close/>
                    </a:path>
                  </a:pathLst>
                </a:custGeom>
                <a:solidFill>
                  <a:srgbClr val="B3C6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107">
                  <a:extLst>
                    <a:ext uri="{FF2B5EF4-FFF2-40B4-BE49-F238E27FC236}">
                      <a16:creationId xmlns:a16="http://schemas.microsoft.com/office/drawing/2014/main" id="{F61D774D-534F-40E5-9774-AEBF17504CF1}"/>
                    </a:ext>
                  </a:extLst>
                </p:cNvPr>
                <p:cNvSpPr>
                  <a:spLocks/>
                </p:cNvSpPr>
                <p:nvPr/>
              </p:nvSpPr>
              <p:spPr bwMode="auto">
                <a:xfrm>
                  <a:off x="-24647525" y="3940175"/>
                  <a:ext cx="376238" cy="98425"/>
                </a:xfrm>
                <a:custGeom>
                  <a:avLst/>
                  <a:gdLst>
                    <a:gd name="T0" fmla="*/ 0 w 100"/>
                    <a:gd name="T1" fmla="*/ 26 h 26"/>
                    <a:gd name="T2" fmla="*/ 38 w 100"/>
                    <a:gd name="T3" fmla="*/ 4 h 26"/>
                    <a:gd name="T4" fmla="*/ 60 w 100"/>
                    <a:gd name="T5" fmla="*/ 5 h 26"/>
                    <a:gd name="T6" fmla="*/ 100 w 100"/>
                    <a:gd name="T7" fmla="*/ 26 h 26"/>
                    <a:gd name="T8" fmla="*/ 0 w 100"/>
                    <a:gd name="T9" fmla="*/ 26 h 26"/>
                  </a:gdLst>
                  <a:ahLst/>
                  <a:cxnLst>
                    <a:cxn ang="0">
                      <a:pos x="T0" y="T1"/>
                    </a:cxn>
                    <a:cxn ang="0">
                      <a:pos x="T2" y="T3"/>
                    </a:cxn>
                    <a:cxn ang="0">
                      <a:pos x="T4" y="T5"/>
                    </a:cxn>
                    <a:cxn ang="0">
                      <a:pos x="T6" y="T7"/>
                    </a:cxn>
                    <a:cxn ang="0">
                      <a:pos x="T8" y="T9"/>
                    </a:cxn>
                  </a:cxnLst>
                  <a:rect l="0" t="0" r="r" b="b"/>
                  <a:pathLst>
                    <a:path w="100" h="26">
                      <a:moveTo>
                        <a:pt x="0" y="26"/>
                      </a:moveTo>
                      <a:cubicBezTo>
                        <a:pt x="0" y="26"/>
                        <a:pt x="34" y="5"/>
                        <a:pt x="38" y="4"/>
                      </a:cubicBezTo>
                      <a:cubicBezTo>
                        <a:pt x="41" y="2"/>
                        <a:pt x="50" y="0"/>
                        <a:pt x="60" y="5"/>
                      </a:cubicBezTo>
                      <a:cubicBezTo>
                        <a:pt x="71" y="11"/>
                        <a:pt x="100" y="26"/>
                        <a:pt x="100" y="26"/>
                      </a:cubicBezTo>
                      <a:lnTo>
                        <a:pt x="0" y="26"/>
                      </a:lnTo>
                      <a:close/>
                    </a:path>
                  </a:pathLst>
                </a:custGeom>
                <a:solidFill>
                  <a:srgbClr val="778C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40" name="Group 39">
                <a:extLst>
                  <a:ext uri="{FF2B5EF4-FFF2-40B4-BE49-F238E27FC236}">
                    <a16:creationId xmlns:a16="http://schemas.microsoft.com/office/drawing/2014/main" id="{7289AAAE-DF0F-4597-9720-98CDF61D582A}"/>
                  </a:ext>
                </a:extLst>
              </p:cNvPr>
              <p:cNvGrpSpPr/>
              <p:nvPr/>
            </p:nvGrpSpPr>
            <p:grpSpPr>
              <a:xfrm>
                <a:off x="2017328" y="6722139"/>
                <a:ext cx="112766" cy="139928"/>
                <a:chOff x="-26214388" y="3490913"/>
                <a:chExt cx="217488" cy="269875"/>
              </a:xfrm>
            </p:grpSpPr>
            <p:sp>
              <p:nvSpPr>
                <p:cNvPr id="44" name="Freeform 134">
                  <a:extLst>
                    <a:ext uri="{FF2B5EF4-FFF2-40B4-BE49-F238E27FC236}">
                      <a16:creationId xmlns:a16="http://schemas.microsoft.com/office/drawing/2014/main" id="{A87DFD46-4292-434C-A1F7-DA5633AC6082}"/>
                    </a:ext>
                  </a:extLst>
                </p:cNvPr>
                <p:cNvSpPr>
                  <a:spLocks/>
                </p:cNvSpPr>
                <p:nvPr/>
              </p:nvSpPr>
              <p:spPr bwMode="auto">
                <a:xfrm>
                  <a:off x="-26214388" y="3490913"/>
                  <a:ext cx="119063" cy="225425"/>
                </a:xfrm>
                <a:custGeom>
                  <a:avLst/>
                  <a:gdLst>
                    <a:gd name="T0" fmla="*/ 32 w 32"/>
                    <a:gd name="T1" fmla="*/ 21 h 60"/>
                    <a:gd name="T2" fmla="*/ 18 w 32"/>
                    <a:gd name="T3" fmla="*/ 6 h 60"/>
                    <a:gd name="T4" fmla="*/ 0 w 32"/>
                    <a:gd name="T5" fmla="*/ 0 h 60"/>
                    <a:gd name="T6" fmla="*/ 30 w 32"/>
                    <a:gd name="T7" fmla="*/ 29 h 60"/>
                    <a:gd name="T8" fmla="*/ 30 w 32"/>
                    <a:gd name="T9" fmla="*/ 60 h 60"/>
                    <a:gd name="T10" fmla="*/ 32 w 32"/>
                    <a:gd name="T11" fmla="*/ 60 h 60"/>
                    <a:gd name="T12" fmla="*/ 32 w 32"/>
                    <a:gd name="T13" fmla="*/ 26 h 60"/>
                    <a:gd name="T14" fmla="*/ 32 w 32"/>
                    <a:gd name="T15" fmla="*/ 21 h 6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60">
                      <a:moveTo>
                        <a:pt x="32" y="21"/>
                      </a:moveTo>
                      <a:cubicBezTo>
                        <a:pt x="32" y="10"/>
                        <a:pt x="22" y="6"/>
                        <a:pt x="18" y="6"/>
                      </a:cubicBezTo>
                      <a:cubicBezTo>
                        <a:pt x="7" y="6"/>
                        <a:pt x="0" y="0"/>
                        <a:pt x="0" y="0"/>
                      </a:cubicBezTo>
                      <a:cubicBezTo>
                        <a:pt x="5" y="37"/>
                        <a:pt x="25" y="31"/>
                        <a:pt x="30" y="29"/>
                      </a:cubicBezTo>
                      <a:cubicBezTo>
                        <a:pt x="30" y="60"/>
                        <a:pt x="30" y="60"/>
                        <a:pt x="30" y="60"/>
                      </a:cubicBezTo>
                      <a:cubicBezTo>
                        <a:pt x="32" y="60"/>
                        <a:pt x="32" y="60"/>
                        <a:pt x="32" y="60"/>
                      </a:cubicBezTo>
                      <a:cubicBezTo>
                        <a:pt x="32" y="26"/>
                        <a:pt x="32" y="26"/>
                        <a:pt x="32" y="26"/>
                      </a:cubicBezTo>
                      <a:cubicBezTo>
                        <a:pt x="32" y="25"/>
                        <a:pt x="32" y="23"/>
                        <a:pt x="32" y="21"/>
                      </a:cubicBezTo>
                      <a:close/>
                    </a:path>
                  </a:pathLst>
                </a:custGeom>
                <a:solidFill>
                  <a:srgbClr val="CDDD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135">
                  <a:extLst>
                    <a:ext uri="{FF2B5EF4-FFF2-40B4-BE49-F238E27FC236}">
                      <a16:creationId xmlns:a16="http://schemas.microsoft.com/office/drawing/2014/main" id="{29307F08-856C-469B-A1D4-7BD9F0D052CE}"/>
                    </a:ext>
                  </a:extLst>
                </p:cNvPr>
                <p:cNvSpPr>
                  <a:spLocks/>
                </p:cNvSpPr>
                <p:nvPr/>
              </p:nvSpPr>
              <p:spPr bwMode="auto">
                <a:xfrm>
                  <a:off x="-26185813" y="3711575"/>
                  <a:ext cx="188913" cy="49213"/>
                </a:xfrm>
                <a:custGeom>
                  <a:avLst/>
                  <a:gdLst>
                    <a:gd name="T0" fmla="*/ 0 w 50"/>
                    <a:gd name="T1" fmla="*/ 13 h 13"/>
                    <a:gd name="T2" fmla="*/ 19 w 50"/>
                    <a:gd name="T3" fmla="*/ 1 h 13"/>
                    <a:gd name="T4" fmla="*/ 30 w 50"/>
                    <a:gd name="T5" fmla="*/ 2 h 13"/>
                    <a:gd name="T6" fmla="*/ 50 w 50"/>
                    <a:gd name="T7" fmla="*/ 13 h 13"/>
                    <a:gd name="T8" fmla="*/ 0 w 50"/>
                    <a:gd name="T9" fmla="*/ 13 h 13"/>
                  </a:gdLst>
                  <a:ahLst/>
                  <a:cxnLst>
                    <a:cxn ang="0">
                      <a:pos x="T0" y="T1"/>
                    </a:cxn>
                    <a:cxn ang="0">
                      <a:pos x="T2" y="T3"/>
                    </a:cxn>
                    <a:cxn ang="0">
                      <a:pos x="T4" y="T5"/>
                    </a:cxn>
                    <a:cxn ang="0">
                      <a:pos x="T6" y="T7"/>
                    </a:cxn>
                    <a:cxn ang="0">
                      <a:pos x="T8" y="T9"/>
                    </a:cxn>
                  </a:cxnLst>
                  <a:rect l="0" t="0" r="r" b="b"/>
                  <a:pathLst>
                    <a:path w="50" h="13">
                      <a:moveTo>
                        <a:pt x="0" y="13"/>
                      </a:moveTo>
                      <a:cubicBezTo>
                        <a:pt x="0" y="13"/>
                        <a:pt x="17" y="2"/>
                        <a:pt x="19" y="1"/>
                      </a:cubicBezTo>
                      <a:cubicBezTo>
                        <a:pt x="21" y="1"/>
                        <a:pt x="25" y="0"/>
                        <a:pt x="30" y="2"/>
                      </a:cubicBezTo>
                      <a:cubicBezTo>
                        <a:pt x="36" y="5"/>
                        <a:pt x="50" y="13"/>
                        <a:pt x="50" y="13"/>
                      </a:cubicBezTo>
                      <a:lnTo>
                        <a:pt x="0" y="13"/>
                      </a:lnTo>
                      <a:close/>
                    </a:path>
                  </a:pathLst>
                </a:custGeom>
                <a:solidFill>
                  <a:srgbClr val="778C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41" name="Group 40">
                <a:extLst>
                  <a:ext uri="{FF2B5EF4-FFF2-40B4-BE49-F238E27FC236}">
                    <a16:creationId xmlns:a16="http://schemas.microsoft.com/office/drawing/2014/main" id="{679EFA1C-2AB8-4930-933F-9520243505EE}"/>
                  </a:ext>
                </a:extLst>
              </p:cNvPr>
              <p:cNvGrpSpPr/>
              <p:nvPr/>
            </p:nvGrpSpPr>
            <p:grpSpPr>
              <a:xfrm>
                <a:off x="2083139" y="6582204"/>
                <a:ext cx="251047" cy="319365"/>
                <a:chOff x="-26114375" y="3430588"/>
                <a:chExt cx="484187" cy="615950"/>
              </a:xfrm>
            </p:grpSpPr>
            <p:sp>
              <p:nvSpPr>
                <p:cNvPr id="42" name="Freeform 132">
                  <a:extLst>
                    <a:ext uri="{FF2B5EF4-FFF2-40B4-BE49-F238E27FC236}">
                      <a16:creationId xmlns:a16="http://schemas.microsoft.com/office/drawing/2014/main" id="{22A44D49-ECFA-43B5-8760-FBADB38195FE}"/>
                    </a:ext>
                  </a:extLst>
                </p:cNvPr>
                <p:cNvSpPr>
                  <a:spLocks/>
                </p:cNvSpPr>
                <p:nvPr/>
              </p:nvSpPr>
              <p:spPr bwMode="auto">
                <a:xfrm>
                  <a:off x="-25938163" y="3430588"/>
                  <a:ext cx="307975" cy="517525"/>
                </a:xfrm>
                <a:custGeom>
                  <a:avLst/>
                  <a:gdLst>
                    <a:gd name="T0" fmla="*/ 1 w 82"/>
                    <a:gd name="T1" fmla="*/ 52 h 138"/>
                    <a:gd name="T2" fmla="*/ 38 w 82"/>
                    <a:gd name="T3" fmla="*/ 13 h 138"/>
                    <a:gd name="T4" fmla="*/ 82 w 82"/>
                    <a:gd name="T5" fmla="*/ 0 h 138"/>
                    <a:gd name="T6" fmla="*/ 6 w 82"/>
                    <a:gd name="T7" fmla="*/ 71 h 138"/>
                    <a:gd name="T8" fmla="*/ 6 w 82"/>
                    <a:gd name="T9" fmla="*/ 138 h 138"/>
                    <a:gd name="T10" fmla="*/ 0 w 82"/>
                    <a:gd name="T11" fmla="*/ 138 h 138"/>
                    <a:gd name="T12" fmla="*/ 1 w 82"/>
                    <a:gd name="T13" fmla="*/ 52 h 138"/>
                  </a:gdLst>
                  <a:ahLst/>
                  <a:cxnLst>
                    <a:cxn ang="0">
                      <a:pos x="T0" y="T1"/>
                    </a:cxn>
                    <a:cxn ang="0">
                      <a:pos x="T2" y="T3"/>
                    </a:cxn>
                    <a:cxn ang="0">
                      <a:pos x="T4" y="T5"/>
                    </a:cxn>
                    <a:cxn ang="0">
                      <a:pos x="T6" y="T7"/>
                    </a:cxn>
                    <a:cxn ang="0">
                      <a:pos x="T8" y="T9"/>
                    </a:cxn>
                    <a:cxn ang="0">
                      <a:pos x="T10" y="T11"/>
                    </a:cxn>
                    <a:cxn ang="0">
                      <a:pos x="T12" y="T13"/>
                    </a:cxn>
                  </a:cxnLst>
                  <a:rect l="0" t="0" r="r" b="b"/>
                  <a:pathLst>
                    <a:path w="82" h="138">
                      <a:moveTo>
                        <a:pt x="1" y="52"/>
                      </a:moveTo>
                      <a:cubicBezTo>
                        <a:pt x="1" y="27"/>
                        <a:pt x="23" y="13"/>
                        <a:pt x="38" y="13"/>
                      </a:cubicBezTo>
                      <a:cubicBezTo>
                        <a:pt x="66" y="13"/>
                        <a:pt x="82" y="0"/>
                        <a:pt x="82" y="0"/>
                      </a:cubicBezTo>
                      <a:cubicBezTo>
                        <a:pt x="71" y="92"/>
                        <a:pt x="17" y="77"/>
                        <a:pt x="6" y="71"/>
                      </a:cubicBezTo>
                      <a:cubicBezTo>
                        <a:pt x="6" y="138"/>
                        <a:pt x="6" y="138"/>
                        <a:pt x="6" y="138"/>
                      </a:cubicBezTo>
                      <a:cubicBezTo>
                        <a:pt x="0" y="138"/>
                        <a:pt x="0" y="138"/>
                        <a:pt x="0" y="138"/>
                      </a:cubicBezTo>
                      <a:cubicBezTo>
                        <a:pt x="0" y="138"/>
                        <a:pt x="1" y="58"/>
                        <a:pt x="1" y="52"/>
                      </a:cubicBezTo>
                      <a:close/>
                    </a:path>
                  </a:pathLst>
                </a:custGeom>
                <a:solidFill>
                  <a:srgbClr val="B3C6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133">
                  <a:extLst>
                    <a:ext uri="{FF2B5EF4-FFF2-40B4-BE49-F238E27FC236}">
                      <a16:creationId xmlns:a16="http://schemas.microsoft.com/office/drawing/2014/main" id="{2759149E-E94C-40EA-AFD1-73697AD1A997}"/>
                    </a:ext>
                  </a:extLst>
                </p:cNvPr>
                <p:cNvSpPr>
                  <a:spLocks/>
                </p:cNvSpPr>
                <p:nvPr/>
              </p:nvSpPr>
              <p:spPr bwMode="auto">
                <a:xfrm>
                  <a:off x="-26114375" y="3944938"/>
                  <a:ext cx="376238" cy="101600"/>
                </a:xfrm>
                <a:custGeom>
                  <a:avLst/>
                  <a:gdLst>
                    <a:gd name="T0" fmla="*/ 0 w 100"/>
                    <a:gd name="T1" fmla="*/ 27 h 27"/>
                    <a:gd name="T2" fmla="*/ 38 w 100"/>
                    <a:gd name="T3" fmla="*/ 4 h 27"/>
                    <a:gd name="T4" fmla="*/ 60 w 100"/>
                    <a:gd name="T5" fmla="*/ 6 h 27"/>
                    <a:gd name="T6" fmla="*/ 100 w 100"/>
                    <a:gd name="T7" fmla="*/ 27 h 27"/>
                    <a:gd name="T8" fmla="*/ 0 w 100"/>
                    <a:gd name="T9" fmla="*/ 27 h 27"/>
                  </a:gdLst>
                  <a:ahLst/>
                  <a:cxnLst>
                    <a:cxn ang="0">
                      <a:pos x="T0" y="T1"/>
                    </a:cxn>
                    <a:cxn ang="0">
                      <a:pos x="T2" y="T3"/>
                    </a:cxn>
                    <a:cxn ang="0">
                      <a:pos x="T4" y="T5"/>
                    </a:cxn>
                    <a:cxn ang="0">
                      <a:pos x="T6" y="T7"/>
                    </a:cxn>
                    <a:cxn ang="0">
                      <a:pos x="T8" y="T9"/>
                    </a:cxn>
                  </a:cxnLst>
                  <a:rect l="0" t="0" r="r" b="b"/>
                  <a:pathLst>
                    <a:path w="100" h="27">
                      <a:moveTo>
                        <a:pt x="0" y="27"/>
                      </a:moveTo>
                      <a:cubicBezTo>
                        <a:pt x="0" y="27"/>
                        <a:pt x="34" y="5"/>
                        <a:pt x="38" y="4"/>
                      </a:cubicBezTo>
                      <a:cubicBezTo>
                        <a:pt x="41" y="3"/>
                        <a:pt x="50" y="0"/>
                        <a:pt x="60" y="6"/>
                      </a:cubicBezTo>
                      <a:cubicBezTo>
                        <a:pt x="71" y="12"/>
                        <a:pt x="100" y="27"/>
                        <a:pt x="100" y="27"/>
                      </a:cubicBezTo>
                      <a:lnTo>
                        <a:pt x="0" y="27"/>
                      </a:lnTo>
                      <a:close/>
                    </a:path>
                  </a:pathLst>
                </a:custGeom>
                <a:solidFill>
                  <a:srgbClr val="778C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26" name="Group 25">
              <a:extLst>
                <a:ext uri="{FF2B5EF4-FFF2-40B4-BE49-F238E27FC236}">
                  <a16:creationId xmlns:a16="http://schemas.microsoft.com/office/drawing/2014/main" id="{E23FC56D-435D-415A-BA86-D0C68F991820}"/>
                </a:ext>
              </a:extLst>
            </p:cNvPr>
            <p:cNvGrpSpPr/>
            <p:nvPr/>
          </p:nvGrpSpPr>
          <p:grpSpPr>
            <a:xfrm flipH="1">
              <a:off x="5724861" y="1794281"/>
              <a:ext cx="3300680" cy="3085202"/>
              <a:chOff x="366056" y="2853371"/>
              <a:chExt cx="3300680" cy="3085202"/>
            </a:xfrm>
          </p:grpSpPr>
          <p:sp>
            <p:nvSpPr>
              <p:cNvPr id="27" name="Freeform 17">
                <a:extLst>
                  <a:ext uri="{FF2B5EF4-FFF2-40B4-BE49-F238E27FC236}">
                    <a16:creationId xmlns:a16="http://schemas.microsoft.com/office/drawing/2014/main" id="{568072DD-3380-472C-9DBF-823DBC50AA6B}"/>
                  </a:ext>
                </a:extLst>
              </p:cNvPr>
              <p:cNvSpPr>
                <a:spLocks/>
              </p:cNvSpPr>
              <p:nvPr/>
            </p:nvSpPr>
            <p:spPr bwMode="auto">
              <a:xfrm>
                <a:off x="995915" y="5363965"/>
                <a:ext cx="2038752" cy="574608"/>
              </a:xfrm>
              <a:custGeom>
                <a:avLst/>
                <a:gdLst>
                  <a:gd name="T0" fmla="*/ 1513 w 1560"/>
                  <a:gd name="T1" fmla="*/ 26 h 440"/>
                  <a:gd name="T2" fmla="*/ 48 w 1560"/>
                  <a:gd name="T3" fmla="*/ 19 h 440"/>
                  <a:gd name="T4" fmla="*/ 19 w 1560"/>
                  <a:gd name="T5" fmla="*/ 48 h 440"/>
                  <a:gd name="T6" fmla="*/ 1542 w 1560"/>
                  <a:gd name="T7" fmla="*/ 55 h 440"/>
                  <a:gd name="T8" fmla="*/ 1513 w 1560"/>
                  <a:gd name="T9" fmla="*/ 26 h 440"/>
                </a:gdLst>
                <a:ahLst/>
                <a:cxnLst>
                  <a:cxn ang="0">
                    <a:pos x="T0" y="T1"/>
                  </a:cxn>
                  <a:cxn ang="0">
                    <a:pos x="T2" y="T3"/>
                  </a:cxn>
                  <a:cxn ang="0">
                    <a:pos x="T4" y="T5"/>
                  </a:cxn>
                  <a:cxn ang="0">
                    <a:pos x="T6" y="T7"/>
                  </a:cxn>
                  <a:cxn ang="0">
                    <a:pos x="T8" y="T9"/>
                  </a:cxn>
                </a:cxnLst>
                <a:rect l="0" t="0" r="r" b="b"/>
                <a:pathLst>
                  <a:path w="1560" h="440">
                    <a:moveTo>
                      <a:pt x="1513" y="26"/>
                    </a:moveTo>
                    <a:cubicBezTo>
                      <a:pt x="1138" y="391"/>
                      <a:pt x="420" y="395"/>
                      <a:pt x="48" y="19"/>
                    </a:cubicBezTo>
                    <a:cubicBezTo>
                      <a:pt x="29" y="0"/>
                      <a:pt x="0" y="29"/>
                      <a:pt x="19" y="48"/>
                    </a:cubicBezTo>
                    <a:cubicBezTo>
                      <a:pt x="407" y="440"/>
                      <a:pt x="1151" y="435"/>
                      <a:pt x="1542" y="55"/>
                    </a:cubicBezTo>
                    <a:cubicBezTo>
                      <a:pt x="1560" y="37"/>
                      <a:pt x="1531" y="8"/>
                      <a:pt x="1513" y="26"/>
                    </a:cubicBezTo>
                    <a:close/>
                  </a:path>
                </a:pathLst>
              </a:custGeom>
              <a:solidFill>
                <a:srgbClr val="DCEEF1">
                  <a:alpha val="56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18">
                <a:extLst>
                  <a:ext uri="{FF2B5EF4-FFF2-40B4-BE49-F238E27FC236}">
                    <a16:creationId xmlns:a16="http://schemas.microsoft.com/office/drawing/2014/main" id="{35EA65CE-0194-495E-8493-252FBA54F292}"/>
                  </a:ext>
                </a:extLst>
              </p:cNvPr>
              <p:cNvSpPr>
                <a:spLocks/>
              </p:cNvSpPr>
              <p:nvPr/>
            </p:nvSpPr>
            <p:spPr bwMode="auto">
              <a:xfrm>
                <a:off x="1221890" y="5249043"/>
                <a:ext cx="1600614" cy="430956"/>
              </a:xfrm>
              <a:custGeom>
                <a:avLst/>
                <a:gdLst>
                  <a:gd name="T0" fmla="*/ 1176 w 1225"/>
                  <a:gd name="T1" fmla="*/ 17 h 330"/>
                  <a:gd name="T2" fmla="*/ 49 w 1225"/>
                  <a:gd name="T3" fmla="*/ 21 h 330"/>
                  <a:gd name="T4" fmla="*/ 20 w 1225"/>
                  <a:gd name="T5" fmla="*/ 50 h 330"/>
                  <a:gd name="T6" fmla="*/ 1205 w 1225"/>
                  <a:gd name="T7" fmla="*/ 46 h 330"/>
                  <a:gd name="T8" fmla="*/ 1176 w 1225"/>
                  <a:gd name="T9" fmla="*/ 17 h 330"/>
                </a:gdLst>
                <a:ahLst/>
                <a:cxnLst>
                  <a:cxn ang="0">
                    <a:pos x="T0" y="T1"/>
                  </a:cxn>
                  <a:cxn ang="0">
                    <a:pos x="T2" y="T3"/>
                  </a:cxn>
                  <a:cxn ang="0">
                    <a:pos x="T4" y="T5"/>
                  </a:cxn>
                  <a:cxn ang="0">
                    <a:pos x="T6" y="T7"/>
                  </a:cxn>
                  <a:cxn ang="0">
                    <a:pos x="T8" y="T9"/>
                  </a:cxn>
                </a:cxnLst>
                <a:rect l="0" t="0" r="r" b="b"/>
                <a:pathLst>
                  <a:path w="1225" h="330">
                    <a:moveTo>
                      <a:pt x="1176" y="17"/>
                    </a:moveTo>
                    <a:cubicBezTo>
                      <a:pt x="878" y="267"/>
                      <a:pt x="347" y="286"/>
                      <a:pt x="49" y="21"/>
                    </a:cubicBezTo>
                    <a:cubicBezTo>
                      <a:pt x="29" y="3"/>
                      <a:pt x="0" y="32"/>
                      <a:pt x="20" y="50"/>
                    </a:cubicBezTo>
                    <a:cubicBezTo>
                      <a:pt x="335" y="330"/>
                      <a:pt x="889" y="311"/>
                      <a:pt x="1205" y="46"/>
                    </a:cubicBezTo>
                    <a:cubicBezTo>
                      <a:pt x="1225" y="29"/>
                      <a:pt x="1196" y="0"/>
                      <a:pt x="1176" y="17"/>
                    </a:cubicBezTo>
                    <a:close/>
                  </a:path>
                </a:pathLst>
              </a:custGeom>
              <a:solidFill>
                <a:srgbClr val="DCEEF1">
                  <a:alpha val="56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19">
                <a:extLst>
                  <a:ext uri="{FF2B5EF4-FFF2-40B4-BE49-F238E27FC236}">
                    <a16:creationId xmlns:a16="http://schemas.microsoft.com/office/drawing/2014/main" id="{8DC2B101-82AA-40FD-9147-6881B856A8A4}"/>
                  </a:ext>
                </a:extLst>
              </p:cNvPr>
              <p:cNvSpPr>
                <a:spLocks/>
              </p:cNvSpPr>
              <p:nvPr/>
            </p:nvSpPr>
            <p:spPr bwMode="auto">
              <a:xfrm>
                <a:off x="1445103" y="5145725"/>
                <a:ext cx="1133193" cy="264099"/>
              </a:xfrm>
              <a:custGeom>
                <a:avLst/>
                <a:gdLst>
                  <a:gd name="T0" fmla="*/ 824 w 867"/>
                  <a:gd name="T1" fmla="*/ 15 h 202"/>
                  <a:gd name="T2" fmla="*/ 43 w 867"/>
                  <a:gd name="T3" fmla="*/ 23 h 202"/>
                  <a:gd name="T4" fmla="*/ 23 w 867"/>
                  <a:gd name="T5" fmla="*/ 58 h 202"/>
                  <a:gd name="T6" fmla="*/ 845 w 867"/>
                  <a:gd name="T7" fmla="*/ 50 h 202"/>
                  <a:gd name="T8" fmla="*/ 824 w 867"/>
                  <a:gd name="T9" fmla="*/ 15 h 202"/>
                </a:gdLst>
                <a:ahLst/>
                <a:cxnLst>
                  <a:cxn ang="0">
                    <a:pos x="T0" y="T1"/>
                  </a:cxn>
                  <a:cxn ang="0">
                    <a:pos x="T2" y="T3"/>
                  </a:cxn>
                  <a:cxn ang="0">
                    <a:pos x="T4" y="T5"/>
                  </a:cxn>
                  <a:cxn ang="0">
                    <a:pos x="T6" y="T7"/>
                  </a:cxn>
                  <a:cxn ang="0">
                    <a:pos x="T8" y="T9"/>
                  </a:cxn>
                </a:cxnLst>
                <a:rect l="0" t="0" r="r" b="b"/>
                <a:pathLst>
                  <a:path w="867" h="202">
                    <a:moveTo>
                      <a:pt x="824" y="15"/>
                    </a:moveTo>
                    <a:cubicBezTo>
                      <a:pt x="603" y="159"/>
                      <a:pt x="270" y="160"/>
                      <a:pt x="43" y="23"/>
                    </a:cubicBezTo>
                    <a:cubicBezTo>
                      <a:pt x="21" y="9"/>
                      <a:pt x="0" y="45"/>
                      <a:pt x="23" y="58"/>
                    </a:cubicBezTo>
                    <a:cubicBezTo>
                      <a:pt x="261" y="202"/>
                      <a:pt x="612" y="202"/>
                      <a:pt x="845" y="50"/>
                    </a:cubicBezTo>
                    <a:cubicBezTo>
                      <a:pt x="867" y="36"/>
                      <a:pt x="846" y="0"/>
                      <a:pt x="824" y="15"/>
                    </a:cubicBezTo>
                    <a:close/>
                  </a:path>
                </a:pathLst>
              </a:custGeom>
              <a:solidFill>
                <a:srgbClr val="DCEEF1">
                  <a:alpha val="56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20">
                <a:extLst>
                  <a:ext uri="{FF2B5EF4-FFF2-40B4-BE49-F238E27FC236}">
                    <a16:creationId xmlns:a16="http://schemas.microsoft.com/office/drawing/2014/main" id="{48F9C26A-338D-4167-82C7-ADC946A7DF9F}"/>
                  </a:ext>
                </a:extLst>
              </p:cNvPr>
              <p:cNvSpPr>
                <a:spLocks/>
              </p:cNvSpPr>
              <p:nvPr/>
            </p:nvSpPr>
            <p:spPr bwMode="auto">
              <a:xfrm>
                <a:off x="366056" y="2857239"/>
                <a:ext cx="1266347" cy="1728244"/>
              </a:xfrm>
              <a:custGeom>
                <a:avLst/>
                <a:gdLst>
                  <a:gd name="T0" fmla="*/ 165 w 969"/>
                  <a:gd name="T1" fmla="*/ 1287 h 1323"/>
                  <a:gd name="T2" fmla="*/ 943 w 969"/>
                  <a:gd name="T3" fmla="*/ 45 h 1323"/>
                  <a:gd name="T4" fmla="*/ 932 w 969"/>
                  <a:gd name="T5" fmla="*/ 6 h 1323"/>
                  <a:gd name="T6" fmla="*/ 125 w 969"/>
                  <a:gd name="T7" fmla="*/ 1298 h 1323"/>
                  <a:gd name="T8" fmla="*/ 165 w 969"/>
                  <a:gd name="T9" fmla="*/ 1287 h 1323"/>
                </a:gdLst>
                <a:ahLst/>
                <a:cxnLst>
                  <a:cxn ang="0">
                    <a:pos x="T0" y="T1"/>
                  </a:cxn>
                  <a:cxn ang="0">
                    <a:pos x="T2" y="T3"/>
                  </a:cxn>
                  <a:cxn ang="0">
                    <a:pos x="T4" y="T5"/>
                  </a:cxn>
                  <a:cxn ang="0">
                    <a:pos x="T6" y="T7"/>
                  </a:cxn>
                  <a:cxn ang="0">
                    <a:pos x="T8" y="T9"/>
                  </a:cxn>
                </a:cxnLst>
                <a:rect l="0" t="0" r="r" b="b"/>
                <a:pathLst>
                  <a:path w="969" h="1323">
                    <a:moveTo>
                      <a:pt x="165" y="1287"/>
                    </a:moveTo>
                    <a:cubicBezTo>
                      <a:pt x="45" y="773"/>
                      <a:pt x="421" y="159"/>
                      <a:pt x="943" y="45"/>
                    </a:cubicBezTo>
                    <a:cubicBezTo>
                      <a:pt x="969" y="40"/>
                      <a:pt x="958" y="0"/>
                      <a:pt x="932" y="6"/>
                    </a:cubicBezTo>
                    <a:cubicBezTo>
                      <a:pt x="387" y="125"/>
                      <a:pt x="0" y="763"/>
                      <a:pt x="125" y="1298"/>
                    </a:cubicBezTo>
                    <a:cubicBezTo>
                      <a:pt x="131" y="1323"/>
                      <a:pt x="171" y="1312"/>
                      <a:pt x="165" y="1287"/>
                    </a:cubicBezTo>
                    <a:close/>
                  </a:path>
                </a:pathLst>
              </a:custGeom>
              <a:solidFill>
                <a:srgbClr val="DCEEF1">
                  <a:alpha val="56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21">
                <a:extLst>
                  <a:ext uri="{FF2B5EF4-FFF2-40B4-BE49-F238E27FC236}">
                    <a16:creationId xmlns:a16="http://schemas.microsoft.com/office/drawing/2014/main" id="{72B66BF6-C51E-498E-8BD8-5DE1E8C5D32D}"/>
                  </a:ext>
                </a:extLst>
              </p:cNvPr>
              <p:cNvSpPr>
                <a:spLocks/>
              </p:cNvSpPr>
              <p:nvPr/>
            </p:nvSpPr>
            <p:spPr bwMode="auto">
              <a:xfrm>
                <a:off x="662752" y="3108077"/>
                <a:ext cx="944788" cy="1363589"/>
              </a:xfrm>
              <a:custGeom>
                <a:avLst/>
                <a:gdLst>
                  <a:gd name="T0" fmla="*/ 107 w 723"/>
                  <a:gd name="T1" fmla="*/ 1007 h 1044"/>
                  <a:gd name="T2" fmla="*/ 697 w 723"/>
                  <a:gd name="T3" fmla="*/ 47 h 1044"/>
                  <a:gd name="T4" fmla="*/ 686 w 723"/>
                  <a:gd name="T5" fmla="*/ 7 h 1044"/>
                  <a:gd name="T6" fmla="*/ 68 w 723"/>
                  <a:gd name="T7" fmla="*/ 1018 h 1044"/>
                  <a:gd name="T8" fmla="*/ 107 w 723"/>
                  <a:gd name="T9" fmla="*/ 1007 h 1044"/>
                </a:gdLst>
                <a:ahLst/>
                <a:cxnLst>
                  <a:cxn ang="0">
                    <a:pos x="T0" y="T1"/>
                  </a:cxn>
                  <a:cxn ang="0">
                    <a:pos x="T2" y="T3"/>
                  </a:cxn>
                  <a:cxn ang="0">
                    <a:pos x="T4" y="T5"/>
                  </a:cxn>
                  <a:cxn ang="0">
                    <a:pos x="T6" y="T7"/>
                  </a:cxn>
                  <a:cxn ang="0">
                    <a:pos x="T8" y="T9"/>
                  </a:cxn>
                </a:cxnLst>
                <a:rect l="0" t="0" r="r" b="b"/>
                <a:pathLst>
                  <a:path w="723" h="1044">
                    <a:moveTo>
                      <a:pt x="107" y="1007"/>
                    </a:moveTo>
                    <a:cubicBezTo>
                      <a:pt x="43" y="618"/>
                      <a:pt x="309" y="156"/>
                      <a:pt x="697" y="47"/>
                    </a:cubicBezTo>
                    <a:cubicBezTo>
                      <a:pt x="723" y="40"/>
                      <a:pt x="712" y="0"/>
                      <a:pt x="686" y="7"/>
                    </a:cubicBezTo>
                    <a:cubicBezTo>
                      <a:pt x="275" y="123"/>
                      <a:pt x="0" y="607"/>
                      <a:pt x="68" y="1018"/>
                    </a:cubicBezTo>
                    <a:cubicBezTo>
                      <a:pt x="72" y="1044"/>
                      <a:pt x="111" y="1033"/>
                      <a:pt x="107" y="1007"/>
                    </a:cubicBezTo>
                    <a:close/>
                  </a:path>
                </a:pathLst>
              </a:custGeom>
              <a:solidFill>
                <a:srgbClr val="DCEEF1">
                  <a:alpha val="56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Freeform 22">
                <a:extLst>
                  <a:ext uri="{FF2B5EF4-FFF2-40B4-BE49-F238E27FC236}">
                    <a16:creationId xmlns:a16="http://schemas.microsoft.com/office/drawing/2014/main" id="{8596A8E5-21E4-4FA7-AC3B-C95CB0B43853}"/>
                  </a:ext>
                </a:extLst>
              </p:cNvPr>
              <p:cNvSpPr>
                <a:spLocks/>
              </p:cNvSpPr>
              <p:nvPr/>
            </p:nvSpPr>
            <p:spPr bwMode="auto">
              <a:xfrm>
                <a:off x="942322" y="3344550"/>
                <a:ext cx="633726" cy="967993"/>
              </a:xfrm>
              <a:custGeom>
                <a:avLst/>
                <a:gdLst>
                  <a:gd name="T0" fmla="*/ 57 w 485"/>
                  <a:gd name="T1" fmla="*/ 715 h 741"/>
                  <a:gd name="T2" fmla="*/ 462 w 485"/>
                  <a:gd name="T3" fmla="*/ 47 h 741"/>
                  <a:gd name="T4" fmla="*/ 441 w 485"/>
                  <a:gd name="T5" fmla="*/ 11 h 741"/>
                  <a:gd name="T6" fmla="*/ 16 w 485"/>
                  <a:gd name="T7" fmla="*/ 715 h 741"/>
                  <a:gd name="T8" fmla="*/ 57 w 485"/>
                  <a:gd name="T9" fmla="*/ 715 h 741"/>
                </a:gdLst>
                <a:ahLst/>
                <a:cxnLst>
                  <a:cxn ang="0">
                    <a:pos x="T0" y="T1"/>
                  </a:cxn>
                  <a:cxn ang="0">
                    <a:pos x="T2" y="T3"/>
                  </a:cxn>
                  <a:cxn ang="0">
                    <a:pos x="T4" y="T5"/>
                  </a:cxn>
                  <a:cxn ang="0">
                    <a:pos x="T6" y="T7"/>
                  </a:cxn>
                  <a:cxn ang="0">
                    <a:pos x="T8" y="T9"/>
                  </a:cxn>
                </a:cxnLst>
                <a:rect l="0" t="0" r="r" b="b"/>
                <a:pathLst>
                  <a:path w="485" h="741">
                    <a:moveTo>
                      <a:pt x="57" y="715"/>
                    </a:moveTo>
                    <a:cubicBezTo>
                      <a:pt x="42" y="449"/>
                      <a:pt x="219" y="160"/>
                      <a:pt x="462" y="47"/>
                    </a:cubicBezTo>
                    <a:cubicBezTo>
                      <a:pt x="485" y="36"/>
                      <a:pt x="465" y="0"/>
                      <a:pt x="441" y="11"/>
                    </a:cubicBezTo>
                    <a:cubicBezTo>
                      <a:pt x="187" y="130"/>
                      <a:pt x="0" y="435"/>
                      <a:pt x="16" y="715"/>
                    </a:cubicBezTo>
                    <a:cubicBezTo>
                      <a:pt x="17" y="741"/>
                      <a:pt x="58" y="741"/>
                      <a:pt x="57" y="715"/>
                    </a:cubicBezTo>
                    <a:close/>
                  </a:path>
                </a:pathLst>
              </a:custGeom>
              <a:solidFill>
                <a:srgbClr val="DCEEF1">
                  <a:alpha val="56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Freeform 23">
                <a:extLst>
                  <a:ext uri="{FF2B5EF4-FFF2-40B4-BE49-F238E27FC236}">
                    <a16:creationId xmlns:a16="http://schemas.microsoft.com/office/drawing/2014/main" id="{251E4406-416E-4C2B-B78D-CFC35A81B4D9}"/>
                  </a:ext>
                </a:extLst>
              </p:cNvPr>
              <p:cNvSpPr>
                <a:spLocks/>
              </p:cNvSpPr>
              <p:nvPr/>
            </p:nvSpPr>
            <p:spPr bwMode="auto">
              <a:xfrm>
                <a:off x="2408677" y="2853371"/>
                <a:ext cx="1258059" cy="1735978"/>
              </a:xfrm>
              <a:custGeom>
                <a:avLst/>
                <a:gdLst>
                  <a:gd name="T0" fmla="*/ 835 w 963"/>
                  <a:gd name="T1" fmla="*/ 1303 h 1329"/>
                  <a:gd name="T2" fmla="*/ 37 w 963"/>
                  <a:gd name="T3" fmla="*/ 6 h 1329"/>
                  <a:gd name="T4" fmla="*/ 26 w 963"/>
                  <a:gd name="T5" fmla="*/ 46 h 1329"/>
                  <a:gd name="T6" fmla="*/ 795 w 963"/>
                  <a:gd name="T7" fmla="*/ 1293 h 1329"/>
                  <a:gd name="T8" fmla="*/ 835 w 963"/>
                  <a:gd name="T9" fmla="*/ 1303 h 1329"/>
                </a:gdLst>
                <a:ahLst/>
                <a:cxnLst>
                  <a:cxn ang="0">
                    <a:pos x="T0" y="T1"/>
                  </a:cxn>
                  <a:cxn ang="0">
                    <a:pos x="T2" y="T3"/>
                  </a:cxn>
                  <a:cxn ang="0">
                    <a:pos x="T4" y="T5"/>
                  </a:cxn>
                  <a:cxn ang="0">
                    <a:pos x="T6" y="T7"/>
                  </a:cxn>
                  <a:cxn ang="0">
                    <a:pos x="T8" y="T9"/>
                  </a:cxn>
                </a:cxnLst>
                <a:rect l="0" t="0" r="r" b="b"/>
                <a:pathLst>
                  <a:path w="963" h="1329">
                    <a:moveTo>
                      <a:pt x="835" y="1303"/>
                    </a:moveTo>
                    <a:cubicBezTo>
                      <a:pt x="963" y="769"/>
                      <a:pt x="581" y="129"/>
                      <a:pt x="37" y="6"/>
                    </a:cubicBezTo>
                    <a:cubicBezTo>
                      <a:pt x="11" y="0"/>
                      <a:pt x="0" y="40"/>
                      <a:pt x="26" y="46"/>
                    </a:cubicBezTo>
                    <a:cubicBezTo>
                      <a:pt x="548" y="163"/>
                      <a:pt x="919" y="780"/>
                      <a:pt x="795" y="1293"/>
                    </a:cubicBezTo>
                    <a:cubicBezTo>
                      <a:pt x="789" y="1318"/>
                      <a:pt x="828" y="1329"/>
                      <a:pt x="835" y="1303"/>
                    </a:cubicBezTo>
                    <a:close/>
                  </a:path>
                </a:pathLst>
              </a:custGeom>
              <a:solidFill>
                <a:srgbClr val="DCEEF1">
                  <a:alpha val="56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24">
                <a:extLst>
                  <a:ext uri="{FF2B5EF4-FFF2-40B4-BE49-F238E27FC236}">
                    <a16:creationId xmlns:a16="http://schemas.microsoft.com/office/drawing/2014/main" id="{61DFBC72-5779-47D8-85B2-D6C07D06F81B}"/>
                  </a:ext>
                </a:extLst>
              </p:cNvPr>
              <p:cNvSpPr>
                <a:spLocks/>
              </p:cNvSpPr>
              <p:nvPr/>
            </p:nvSpPr>
            <p:spPr bwMode="auto">
              <a:xfrm>
                <a:off x="2431881" y="3104210"/>
                <a:ext cx="938158" cy="1369114"/>
              </a:xfrm>
              <a:custGeom>
                <a:avLst/>
                <a:gdLst>
                  <a:gd name="T0" fmla="*/ 648 w 718"/>
                  <a:gd name="T1" fmla="*/ 1022 h 1048"/>
                  <a:gd name="T2" fmla="*/ 36 w 718"/>
                  <a:gd name="T3" fmla="*/ 8 h 1048"/>
                  <a:gd name="T4" fmla="*/ 25 w 718"/>
                  <a:gd name="T5" fmla="*/ 47 h 1048"/>
                  <a:gd name="T6" fmla="*/ 609 w 718"/>
                  <a:gd name="T7" fmla="*/ 1011 h 1048"/>
                  <a:gd name="T8" fmla="*/ 648 w 718"/>
                  <a:gd name="T9" fmla="*/ 1022 h 1048"/>
                </a:gdLst>
                <a:ahLst/>
                <a:cxnLst>
                  <a:cxn ang="0">
                    <a:pos x="T0" y="T1"/>
                  </a:cxn>
                  <a:cxn ang="0">
                    <a:pos x="T2" y="T3"/>
                  </a:cxn>
                  <a:cxn ang="0">
                    <a:pos x="T4" y="T5"/>
                  </a:cxn>
                  <a:cxn ang="0">
                    <a:pos x="T6" y="T7"/>
                  </a:cxn>
                  <a:cxn ang="0">
                    <a:pos x="T8" y="T9"/>
                  </a:cxn>
                </a:cxnLst>
                <a:rect l="0" t="0" r="r" b="b"/>
                <a:pathLst>
                  <a:path w="718" h="1048">
                    <a:moveTo>
                      <a:pt x="648" y="1022"/>
                    </a:moveTo>
                    <a:cubicBezTo>
                      <a:pt x="718" y="612"/>
                      <a:pt x="447" y="126"/>
                      <a:pt x="36" y="8"/>
                    </a:cubicBezTo>
                    <a:cubicBezTo>
                      <a:pt x="11" y="0"/>
                      <a:pt x="0" y="40"/>
                      <a:pt x="25" y="47"/>
                    </a:cubicBezTo>
                    <a:cubicBezTo>
                      <a:pt x="413" y="159"/>
                      <a:pt x="675" y="623"/>
                      <a:pt x="609" y="1011"/>
                    </a:cubicBezTo>
                    <a:cubicBezTo>
                      <a:pt x="604" y="1037"/>
                      <a:pt x="644" y="1048"/>
                      <a:pt x="648" y="1022"/>
                    </a:cubicBezTo>
                    <a:close/>
                  </a:path>
                </a:pathLst>
              </a:custGeom>
              <a:solidFill>
                <a:srgbClr val="DCEEF1">
                  <a:alpha val="56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Freeform 25">
                <a:extLst>
                  <a:ext uri="{FF2B5EF4-FFF2-40B4-BE49-F238E27FC236}">
                    <a16:creationId xmlns:a16="http://schemas.microsoft.com/office/drawing/2014/main" id="{D5FB4D7C-DCFB-4090-91BD-1ACC453E1AE6}"/>
                  </a:ext>
                </a:extLst>
              </p:cNvPr>
              <p:cNvSpPr>
                <a:spLocks/>
              </p:cNvSpPr>
              <p:nvPr/>
            </p:nvSpPr>
            <p:spPr bwMode="auto">
              <a:xfrm>
                <a:off x="2460611" y="3341789"/>
                <a:ext cx="629859" cy="971860"/>
              </a:xfrm>
              <a:custGeom>
                <a:avLst/>
                <a:gdLst>
                  <a:gd name="T0" fmla="*/ 464 w 482"/>
                  <a:gd name="T1" fmla="*/ 717 h 744"/>
                  <a:gd name="T2" fmla="*/ 44 w 482"/>
                  <a:gd name="T3" fmla="*/ 11 h 744"/>
                  <a:gd name="T4" fmla="*/ 24 w 482"/>
                  <a:gd name="T5" fmla="*/ 46 h 744"/>
                  <a:gd name="T6" fmla="*/ 424 w 482"/>
                  <a:gd name="T7" fmla="*/ 717 h 744"/>
                  <a:gd name="T8" fmla="*/ 464 w 482"/>
                  <a:gd name="T9" fmla="*/ 717 h 744"/>
                </a:gdLst>
                <a:ahLst/>
                <a:cxnLst>
                  <a:cxn ang="0">
                    <a:pos x="T0" y="T1"/>
                  </a:cxn>
                  <a:cxn ang="0">
                    <a:pos x="T2" y="T3"/>
                  </a:cxn>
                  <a:cxn ang="0">
                    <a:pos x="T4" y="T5"/>
                  </a:cxn>
                  <a:cxn ang="0">
                    <a:pos x="T6" y="T7"/>
                  </a:cxn>
                  <a:cxn ang="0">
                    <a:pos x="T8" y="T9"/>
                  </a:cxn>
                </a:cxnLst>
                <a:rect l="0" t="0" r="r" b="b"/>
                <a:pathLst>
                  <a:path w="482" h="744">
                    <a:moveTo>
                      <a:pt x="464" y="717"/>
                    </a:moveTo>
                    <a:cubicBezTo>
                      <a:pt x="482" y="438"/>
                      <a:pt x="298" y="132"/>
                      <a:pt x="44" y="11"/>
                    </a:cubicBezTo>
                    <a:cubicBezTo>
                      <a:pt x="21" y="0"/>
                      <a:pt x="0" y="35"/>
                      <a:pt x="24" y="46"/>
                    </a:cubicBezTo>
                    <a:cubicBezTo>
                      <a:pt x="265" y="161"/>
                      <a:pt x="440" y="451"/>
                      <a:pt x="424" y="717"/>
                    </a:cubicBezTo>
                    <a:cubicBezTo>
                      <a:pt x="422" y="744"/>
                      <a:pt x="463" y="744"/>
                      <a:pt x="464" y="717"/>
                    </a:cubicBezTo>
                    <a:close/>
                  </a:path>
                </a:pathLst>
              </a:custGeom>
              <a:solidFill>
                <a:srgbClr val="DCEEF1">
                  <a:alpha val="56000"/>
                </a:srgbClr>
              </a:solidFill>
              <a:ln>
                <a:noFill/>
              </a:ln>
            </p:spPr>
            <p:txBody>
              <a:bodyPr vert="horz" wrap="square" lIns="91440" tIns="45720" rIns="91440" bIns="45720" numCol="1" anchor="t" anchorCtr="0" compatLnSpc="1">
                <a:prstTxWarp prst="textNoShape">
                  <a:avLst/>
                </a:prstTxWarp>
              </a:bodyPr>
              <a:lstStyle/>
              <a:p>
                <a:endParaRPr lang="en-US"/>
              </a:p>
            </p:txBody>
          </p:sp>
        </p:grpSp>
      </p:grpSp>
      <p:sp>
        <p:nvSpPr>
          <p:cNvPr id="59" name="Rectangle 58">
            <a:extLst>
              <a:ext uri="{FF2B5EF4-FFF2-40B4-BE49-F238E27FC236}">
                <a16:creationId xmlns:a16="http://schemas.microsoft.com/office/drawing/2014/main" id="{3A648559-F73F-4F2B-8442-59222D139FEC}"/>
              </a:ext>
            </a:extLst>
          </p:cNvPr>
          <p:cNvSpPr/>
          <p:nvPr/>
        </p:nvSpPr>
        <p:spPr>
          <a:xfrm>
            <a:off x="267290" y="1983283"/>
            <a:ext cx="7874846" cy="907941"/>
          </a:xfrm>
          <a:prstGeom prst="rect">
            <a:avLst/>
          </a:prstGeom>
        </p:spPr>
        <p:txBody>
          <a:bodyPr wrap="square">
            <a:spAutoFit/>
          </a:bodyPr>
          <a:lstStyle/>
          <a:p>
            <a:pPr>
              <a:spcAft>
                <a:spcPts val="300"/>
              </a:spcAft>
            </a:pPr>
            <a:r>
              <a:rPr lang="en-US" sz="1600" b="1" dirty="0"/>
              <a:t>Restatement of Objectives…</a:t>
            </a:r>
          </a:p>
          <a:p>
            <a:pPr marL="342900" indent="-342900">
              <a:spcAft>
                <a:spcPts val="300"/>
              </a:spcAft>
              <a:buAutoNum type="arabicPeriod"/>
            </a:pPr>
            <a:r>
              <a:rPr lang="en-US" sz="1600" dirty="0"/>
              <a:t>Build a model that can be used to predict the change in value of a home</a:t>
            </a:r>
          </a:p>
          <a:p>
            <a:pPr marL="342900" indent="-342900">
              <a:spcAft>
                <a:spcPts val="300"/>
              </a:spcAft>
              <a:buAutoNum type="arabicPeriod"/>
            </a:pPr>
            <a:r>
              <a:rPr lang="en-US" sz="1600" dirty="0"/>
              <a:t>Assess if a windfarm in the vicinity of a home impacts the value of the home</a:t>
            </a:r>
          </a:p>
        </p:txBody>
      </p:sp>
      <p:sp>
        <p:nvSpPr>
          <p:cNvPr id="60" name="Rectangle 59">
            <a:extLst>
              <a:ext uri="{FF2B5EF4-FFF2-40B4-BE49-F238E27FC236}">
                <a16:creationId xmlns:a16="http://schemas.microsoft.com/office/drawing/2014/main" id="{E4A21A4F-9BB1-4C46-8B6E-19880CA155B1}"/>
              </a:ext>
            </a:extLst>
          </p:cNvPr>
          <p:cNvSpPr/>
          <p:nvPr/>
        </p:nvSpPr>
        <p:spPr>
          <a:xfrm>
            <a:off x="1934697" y="3405991"/>
            <a:ext cx="9594694" cy="3077766"/>
          </a:xfrm>
          <a:prstGeom prst="rect">
            <a:avLst/>
          </a:prstGeom>
        </p:spPr>
        <p:txBody>
          <a:bodyPr wrap="square">
            <a:spAutoFit/>
          </a:bodyPr>
          <a:lstStyle/>
          <a:p>
            <a:pPr>
              <a:spcAft>
                <a:spcPts val="1200"/>
              </a:spcAft>
            </a:pPr>
            <a:r>
              <a:rPr lang="en-US" sz="1600" b="1" dirty="0"/>
              <a:t>Key Conclusions…</a:t>
            </a:r>
          </a:p>
          <a:p>
            <a:pPr marL="285750" lvl="0" indent="-285750">
              <a:spcAft>
                <a:spcPts val="1200"/>
              </a:spcAft>
              <a:buFont typeface="Arial" panose="020B0604020202020204" pitchFamily="34" charset="0"/>
              <a:buChar char="•"/>
            </a:pPr>
            <a:r>
              <a:rPr lang="en-US" sz="1600" dirty="0"/>
              <a:t>Using a Random Forest Algorithm a model predicting home values with 77% accuracy was achieved</a:t>
            </a:r>
          </a:p>
          <a:p>
            <a:pPr marL="285750" indent="-285750">
              <a:spcAft>
                <a:spcPts val="1200"/>
              </a:spcAft>
              <a:buFont typeface="Arial" panose="020B0604020202020204" pitchFamily="34" charset="0"/>
              <a:buChar char="•"/>
            </a:pPr>
            <a:r>
              <a:rPr lang="en-US" sz="1600" dirty="0"/>
              <a:t>The presence of a windfarm does not appear to have an impact on home values in the surrounding area</a:t>
            </a:r>
          </a:p>
          <a:p>
            <a:pPr marL="285750" indent="-285750">
              <a:spcAft>
                <a:spcPts val="1200"/>
              </a:spcAft>
              <a:buFont typeface="Arial" panose="020B0604020202020204" pitchFamily="34" charset="0"/>
              <a:buChar char="•"/>
            </a:pPr>
            <a:r>
              <a:rPr lang="en-US" sz="1600" dirty="0"/>
              <a:t>The most significant predictor is population density, followed closely by median income.</a:t>
            </a:r>
          </a:p>
          <a:p>
            <a:pPr marL="285750" indent="-285750">
              <a:spcAft>
                <a:spcPts val="1200"/>
              </a:spcAft>
              <a:buFont typeface="Arial" panose="020B0604020202020204" pitchFamily="34" charset="0"/>
              <a:buChar char="•"/>
            </a:pPr>
            <a:r>
              <a:rPr lang="en-US" sz="1600" dirty="0"/>
              <a:t>For median income, correlation to home values is much lower for </a:t>
            </a:r>
            <a:r>
              <a:rPr lang="en-US" sz="1600" dirty="0" err="1"/>
              <a:t>zipcodes</a:t>
            </a:r>
            <a:r>
              <a:rPr lang="en-US" sz="1600" dirty="0"/>
              <a:t> with a windfarm than </a:t>
            </a:r>
            <a:r>
              <a:rPr lang="en-US" sz="1600" dirty="0" err="1"/>
              <a:t>zipcodes</a:t>
            </a:r>
            <a:r>
              <a:rPr lang="en-US" sz="1600" dirty="0"/>
              <a:t> without a windfarm (19% versus 41%).  A potential reason is windfarms may tend toward more rural areas and in rural areas median income may be less of a factor on home values. </a:t>
            </a:r>
          </a:p>
          <a:p>
            <a:pPr marL="285750" indent="-285750">
              <a:spcAft>
                <a:spcPts val="1200"/>
              </a:spcAft>
              <a:buFont typeface="Arial" panose="020B0604020202020204" pitchFamily="34" charset="0"/>
              <a:buChar char="•"/>
            </a:pPr>
            <a:r>
              <a:rPr lang="en-US" sz="1600" dirty="0"/>
              <a:t>Not surprisingly, windfarms are primarily in rural areas, though several zip codes with high population density and high median incomes host windfarms</a:t>
            </a:r>
          </a:p>
        </p:txBody>
      </p:sp>
    </p:spTree>
    <p:extLst>
      <p:ext uri="{BB962C8B-B14F-4D97-AF65-F5344CB8AC3E}">
        <p14:creationId xmlns:p14="http://schemas.microsoft.com/office/powerpoint/2010/main" val="37211584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bg2"/>
            </a:gs>
            <a:gs pos="100000">
              <a:schemeClr val="bg1">
                <a:lumMod val="95000"/>
              </a:schemeClr>
            </a:gs>
          </a:gsLst>
          <a:lin ang="5400000" scaled="1"/>
        </a:gra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656167" y="6346519"/>
            <a:ext cx="2743200" cy="365125"/>
          </a:xfrm>
        </p:spPr>
        <p:txBody>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AE042EA7-4D6C-4DBA-BFCB-0F0C7621C27E}" type="slidenum">
              <a:rPr lang="en-US" altLang="en-US" smtClean="0"/>
              <a:pPr/>
              <a:t>2</a:t>
            </a:fld>
            <a:endParaRPr lang="en-US" altLang="en-US" dirty="0"/>
          </a:p>
        </p:txBody>
      </p:sp>
      <p:sp>
        <p:nvSpPr>
          <p:cNvPr id="64" name="Rektangel 7">
            <a:extLst>
              <a:ext uri="{FF2B5EF4-FFF2-40B4-BE49-F238E27FC236}">
                <a16:creationId xmlns:a16="http://schemas.microsoft.com/office/drawing/2014/main" id="{562196EE-9256-41E3-944E-7646931B3843}"/>
              </a:ext>
            </a:extLst>
          </p:cNvPr>
          <p:cNvSpPr/>
          <p:nvPr/>
        </p:nvSpPr>
        <p:spPr>
          <a:xfrm>
            <a:off x="2281083" y="2076400"/>
            <a:ext cx="7380288" cy="3732212"/>
          </a:xfrm>
          <a:prstGeom prst="rect">
            <a:avLst/>
          </a:prstGeom>
          <a:solidFill>
            <a:schemeClr val="bg1">
              <a:lumMod val="95000"/>
              <a:alpha val="55000"/>
            </a:schemeClr>
          </a:solidFill>
          <a:ln w="6350" cap="flat" cmpd="sng" algn="ctr">
            <a:noFill/>
            <a:prstDash val="solid"/>
            <a:miter lim="800000"/>
          </a:ln>
          <a:effectLst/>
        </p:spPr>
        <p:txBody>
          <a:bodyPr anchor="ctr"/>
          <a:lstStyle/>
          <a:p>
            <a:pPr algn="ctr" defTabSz="914400" fontAlgn="auto">
              <a:spcBef>
                <a:spcPts val="0"/>
              </a:spcBef>
              <a:spcAft>
                <a:spcPts val="0"/>
              </a:spcAft>
              <a:defRPr/>
            </a:pPr>
            <a:endParaRPr lang="da-DK" kern="0" dirty="0">
              <a:solidFill>
                <a:prstClr val="white"/>
              </a:solidFill>
              <a:latin typeface="Calibri Light" panose="020F0302020204030204"/>
              <a:cs typeface="+mn-cs"/>
            </a:endParaRPr>
          </a:p>
        </p:txBody>
      </p:sp>
      <p:sp>
        <p:nvSpPr>
          <p:cNvPr id="3" name="Rectangle 2">
            <a:extLst>
              <a:ext uri="{FF2B5EF4-FFF2-40B4-BE49-F238E27FC236}">
                <a16:creationId xmlns:a16="http://schemas.microsoft.com/office/drawing/2014/main" id="{B714B3CD-8B56-4DE4-8D1B-49F3139524A7}"/>
              </a:ext>
            </a:extLst>
          </p:cNvPr>
          <p:cNvSpPr/>
          <p:nvPr/>
        </p:nvSpPr>
        <p:spPr>
          <a:xfrm>
            <a:off x="1947003" y="2319195"/>
            <a:ext cx="7874846" cy="800219"/>
          </a:xfrm>
          <a:prstGeom prst="rect">
            <a:avLst/>
          </a:prstGeom>
        </p:spPr>
        <p:txBody>
          <a:bodyPr wrap="square">
            <a:spAutoFit/>
          </a:bodyPr>
          <a:lstStyle/>
          <a:p>
            <a:pPr marL="342900" indent="-342900">
              <a:spcAft>
                <a:spcPts val="1200"/>
              </a:spcAft>
              <a:buAutoNum type="arabicPeriod"/>
            </a:pPr>
            <a:r>
              <a:rPr lang="en-US" b="1" dirty="0"/>
              <a:t>Build a model that can be used to predict the change in value of a home</a:t>
            </a:r>
          </a:p>
          <a:p>
            <a:pPr marL="342900" indent="-342900">
              <a:spcAft>
                <a:spcPts val="1200"/>
              </a:spcAft>
              <a:buAutoNum type="arabicPeriod"/>
            </a:pPr>
            <a:r>
              <a:rPr lang="en-US" b="1" dirty="0"/>
              <a:t>Assess if a windfarm in the vicinity of a home impacts the value of the home</a:t>
            </a:r>
          </a:p>
        </p:txBody>
      </p:sp>
      <p:sp>
        <p:nvSpPr>
          <p:cNvPr id="65" name="Rectangle 64">
            <a:extLst>
              <a:ext uri="{FF2B5EF4-FFF2-40B4-BE49-F238E27FC236}">
                <a16:creationId xmlns:a16="http://schemas.microsoft.com/office/drawing/2014/main" id="{6792AB53-0423-4853-973C-A92C861F51C0}"/>
              </a:ext>
            </a:extLst>
          </p:cNvPr>
          <p:cNvSpPr/>
          <p:nvPr/>
        </p:nvSpPr>
        <p:spPr>
          <a:xfrm>
            <a:off x="2281083" y="886668"/>
            <a:ext cx="7391400" cy="760235"/>
          </a:xfrm>
          <a:prstGeom prst="rect">
            <a:avLst/>
          </a:prstGeom>
          <a:gradFill flip="none" rotWithShape="1">
            <a:gsLst>
              <a:gs pos="0">
                <a:schemeClr val="accent5"/>
              </a:gs>
              <a:gs pos="100000">
                <a:schemeClr val="accent5">
                  <a:lumMod val="50000"/>
                </a:schemeClr>
              </a:gs>
            </a:gsLst>
            <a:lin ang="5400000" scaled="1"/>
            <a:tileRect/>
          </a:gradFill>
          <a:ln w="9525">
            <a:noFill/>
            <a:miter lim="800000"/>
            <a:headEnd/>
            <a:tailEnd/>
          </a:ln>
          <a:effectLst>
            <a:outerShdw blurRad="50800" dist="38100" dir="2700000" algn="tl" rotWithShape="0">
              <a:prstClr val="black">
                <a:alpha val="40000"/>
              </a:prstClr>
            </a:outerShdw>
          </a:effectLst>
        </p:spPr>
        <p:txBody>
          <a:bodyPr anchor="ctr"/>
          <a:lstStyle/>
          <a:p>
            <a:pPr algn="ctr" defTabSz="914400" fontAlgn="auto">
              <a:spcBef>
                <a:spcPts val="0"/>
              </a:spcBef>
              <a:spcAft>
                <a:spcPts val="0"/>
              </a:spcAft>
              <a:defRPr/>
            </a:pPr>
            <a:r>
              <a:rPr lang="en-US" sz="2400" b="1" kern="0" noProof="1">
                <a:solidFill>
                  <a:srgbClr val="FFFFFF"/>
                </a:solidFill>
                <a:latin typeface="Calibri Light" panose="020F0302020204030204"/>
                <a:ea typeface="ＭＳ Ｐゴシック" pitchFamily="-97" charset="-128"/>
                <a:cs typeface="+mn-cs"/>
              </a:rPr>
              <a:t>Objective</a:t>
            </a:r>
          </a:p>
        </p:txBody>
      </p:sp>
      <p:sp>
        <p:nvSpPr>
          <p:cNvPr id="396" name="Freeform 130">
            <a:extLst>
              <a:ext uri="{FF2B5EF4-FFF2-40B4-BE49-F238E27FC236}">
                <a16:creationId xmlns:a16="http://schemas.microsoft.com/office/drawing/2014/main" id="{960BBECC-045E-4023-AA62-6CF9DC5F230B}"/>
              </a:ext>
            </a:extLst>
          </p:cNvPr>
          <p:cNvSpPr>
            <a:spLocks/>
          </p:cNvSpPr>
          <p:nvPr/>
        </p:nvSpPr>
        <p:spPr bwMode="auto">
          <a:xfrm flipH="1">
            <a:off x="1140240" y="5324470"/>
            <a:ext cx="468443" cy="420330"/>
          </a:xfrm>
          <a:custGeom>
            <a:avLst/>
            <a:gdLst>
              <a:gd name="T0" fmla="*/ 192 w 192"/>
              <a:gd name="T1" fmla="*/ 0 h 149"/>
              <a:gd name="T2" fmla="*/ 0 w 192"/>
              <a:gd name="T3" fmla="*/ 149 h 149"/>
              <a:gd name="T4" fmla="*/ 192 w 192"/>
              <a:gd name="T5" fmla="*/ 149 h 149"/>
              <a:gd name="T6" fmla="*/ 192 w 192"/>
              <a:gd name="T7" fmla="*/ 0 h 149"/>
            </a:gdLst>
            <a:ahLst/>
            <a:cxnLst>
              <a:cxn ang="0">
                <a:pos x="T0" y="T1"/>
              </a:cxn>
              <a:cxn ang="0">
                <a:pos x="T2" y="T3"/>
              </a:cxn>
              <a:cxn ang="0">
                <a:pos x="T4" y="T5"/>
              </a:cxn>
              <a:cxn ang="0">
                <a:pos x="T6" y="T7"/>
              </a:cxn>
            </a:cxnLst>
            <a:rect l="0" t="0" r="r" b="b"/>
            <a:pathLst>
              <a:path w="192" h="149">
                <a:moveTo>
                  <a:pt x="192" y="0"/>
                </a:moveTo>
                <a:cubicBezTo>
                  <a:pt x="86" y="0"/>
                  <a:pt x="0" y="67"/>
                  <a:pt x="0" y="149"/>
                </a:cubicBezTo>
                <a:cubicBezTo>
                  <a:pt x="192" y="149"/>
                  <a:pt x="192" y="149"/>
                  <a:pt x="192" y="149"/>
                </a:cubicBezTo>
                <a:lnTo>
                  <a:pt x="192" y="0"/>
                </a:lnTo>
                <a:close/>
              </a:path>
            </a:pathLst>
          </a:custGeom>
          <a:solidFill>
            <a:srgbClr val="8AA3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7" name="Freeform 131">
            <a:extLst>
              <a:ext uri="{FF2B5EF4-FFF2-40B4-BE49-F238E27FC236}">
                <a16:creationId xmlns:a16="http://schemas.microsoft.com/office/drawing/2014/main" id="{E6D7CB89-64B4-459B-BDDD-17BEDCA7B59C}"/>
              </a:ext>
            </a:extLst>
          </p:cNvPr>
          <p:cNvSpPr>
            <a:spLocks/>
          </p:cNvSpPr>
          <p:nvPr/>
        </p:nvSpPr>
        <p:spPr bwMode="auto">
          <a:xfrm flipH="1">
            <a:off x="671796" y="5324470"/>
            <a:ext cx="468443" cy="420330"/>
          </a:xfrm>
          <a:custGeom>
            <a:avLst/>
            <a:gdLst>
              <a:gd name="T0" fmla="*/ 192 w 192"/>
              <a:gd name="T1" fmla="*/ 149 h 149"/>
              <a:gd name="T2" fmla="*/ 0 w 192"/>
              <a:gd name="T3" fmla="*/ 0 h 149"/>
              <a:gd name="T4" fmla="*/ 0 w 192"/>
              <a:gd name="T5" fmla="*/ 149 h 149"/>
              <a:gd name="T6" fmla="*/ 192 w 192"/>
              <a:gd name="T7" fmla="*/ 149 h 149"/>
            </a:gdLst>
            <a:ahLst/>
            <a:cxnLst>
              <a:cxn ang="0">
                <a:pos x="T0" y="T1"/>
              </a:cxn>
              <a:cxn ang="0">
                <a:pos x="T2" y="T3"/>
              </a:cxn>
              <a:cxn ang="0">
                <a:pos x="T4" y="T5"/>
              </a:cxn>
              <a:cxn ang="0">
                <a:pos x="T6" y="T7"/>
              </a:cxn>
            </a:cxnLst>
            <a:rect l="0" t="0" r="r" b="b"/>
            <a:pathLst>
              <a:path w="192" h="149">
                <a:moveTo>
                  <a:pt x="192" y="149"/>
                </a:moveTo>
                <a:cubicBezTo>
                  <a:pt x="192" y="67"/>
                  <a:pt x="106" y="0"/>
                  <a:pt x="0" y="0"/>
                </a:cubicBezTo>
                <a:cubicBezTo>
                  <a:pt x="0" y="149"/>
                  <a:pt x="0" y="149"/>
                  <a:pt x="0" y="149"/>
                </a:cubicBezTo>
                <a:lnTo>
                  <a:pt x="192" y="149"/>
                </a:lnTo>
                <a:close/>
              </a:path>
            </a:pathLst>
          </a:custGeom>
          <a:solidFill>
            <a:srgbClr val="798C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398" name="Group 397">
            <a:extLst>
              <a:ext uri="{FF2B5EF4-FFF2-40B4-BE49-F238E27FC236}">
                <a16:creationId xmlns:a16="http://schemas.microsoft.com/office/drawing/2014/main" id="{7672CD75-947F-4988-9386-339C04D81C8E}"/>
              </a:ext>
            </a:extLst>
          </p:cNvPr>
          <p:cNvGrpSpPr/>
          <p:nvPr/>
        </p:nvGrpSpPr>
        <p:grpSpPr>
          <a:xfrm flipH="1">
            <a:off x="1032512" y="5554495"/>
            <a:ext cx="198666" cy="254117"/>
            <a:chOff x="-24706263" y="3438525"/>
            <a:chExt cx="542926" cy="600075"/>
          </a:xfrm>
        </p:grpSpPr>
        <p:sp>
          <p:nvSpPr>
            <p:cNvPr id="405" name="Freeform 105">
              <a:extLst>
                <a:ext uri="{FF2B5EF4-FFF2-40B4-BE49-F238E27FC236}">
                  <a16:creationId xmlns:a16="http://schemas.microsoft.com/office/drawing/2014/main" id="{2EDDD884-21DF-418A-A326-AF3FA8BB8F5B}"/>
                </a:ext>
              </a:extLst>
            </p:cNvPr>
            <p:cNvSpPr>
              <a:spLocks/>
            </p:cNvSpPr>
            <p:nvPr/>
          </p:nvSpPr>
          <p:spPr bwMode="auto">
            <a:xfrm>
              <a:off x="-24706263" y="3498850"/>
              <a:ext cx="239713" cy="457200"/>
            </a:xfrm>
            <a:custGeom>
              <a:avLst/>
              <a:gdLst>
                <a:gd name="T0" fmla="*/ 64 w 64"/>
                <a:gd name="T1" fmla="*/ 42 h 122"/>
                <a:gd name="T2" fmla="*/ 35 w 64"/>
                <a:gd name="T3" fmla="*/ 11 h 122"/>
                <a:gd name="T4" fmla="*/ 0 w 64"/>
                <a:gd name="T5" fmla="*/ 0 h 122"/>
                <a:gd name="T6" fmla="*/ 59 w 64"/>
                <a:gd name="T7" fmla="*/ 58 h 122"/>
                <a:gd name="T8" fmla="*/ 59 w 64"/>
                <a:gd name="T9" fmla="*/ 122 h 122"/>
                <a:gd name="T10" fmla="*/ 63 w 64"/>
                <a:gd name="T11" fmla="*/ 122 h 122"/>
                <a:gd name="T12" fmla="*/ 63 w 64"/>
                <a:gd name="T13" fmla="*/ 52 h 122"/>
                <a:gd name="T14" fmla="*/ 64 w 64"/>
                <a:gd name="T15" fmla="*/ 42 h 1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4" h="122">
                  <a:moveTo>
                    <a:pt x="64" y="42"/>
                  </a:moveTo>
                  <a:cubicBezTo>
                    <a:pt x="64" y="21"/>
                    <a:pt x="44" y="11"/>
                    <a:pt x="35" y="11"/>
                  </a:cubicBezTo>
                  <a:cubicBezTo>
                    <a:pt x="12" y="11"/>
                    <a:pt x="0" y="0"/>
                    <a:pt x="0" y="0"/>
                  </a:cubicBezTo>
                  <a:cubicBezTo>
                    <a:pt x="8" y="74"/>
                    <a:pt x="50" y="62"/>
                    <a:pt x="59" y="58"/>
                  </a:cubicBezTo>
                  <a:cubicBezTo>
                    <a:pt x="59" y="122"/>
                    <a:pt x="59" y="122"/>
                    <a:pt x="59" y="122"/>
                  </a:cubicBezTo>
                  <a:cubicBezTo>
                    <a:pt x="63" y="122"/>
                    <a:pt x="63" y="122"/>
                    <a:pt x="63" y="122"/>
                  </a:cubicBezTo>
                  <a:cubicBezTo>
                    <a:pt x="63" y="52"/>
                    <a:pt x="63" y="52"/>
                    <a:pt x="63" y="52"/>
                  </a:cubicBezTo>
                  <a:cubicBezTo>
                    <a:pt x="64" y="50"/>
                    <a:pt x="64" y="47"/>
                    <a:pt x="64" y="42"/>
                  </a:cubicBezTo>
                  <a:close/>
                </a:path>
              </a:pathLst>
            </a:custGeom>
            <a:solidFill>
              <a:srgbClr val="CDDD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6" name="Freeform 106">
              <a:extLst>
                <a:ext uri="{FF2B5EF4-FFF2-40B4-BE49-F238E27FC236}">
                  <a16:creationId xmlns:a16="http://schemas.microsoft.com/office/drawing/2014/main" id="{DEE76B7C-A1E4-470E-892A-D9B8D4D130A7}"/>
                </a:ext>
              </a:extLst>
            </p:cNvPr>
            <p:cNvSpPr>
              <a:spLocks/>
            </p:cNvSpPr>
            <p:nvPr/>
          </p:nvSpPr>
          <p:spPr bwMode="auto">
            <a:xfrm>
              <a:off x="-24469725" y="3438525"/>
              <a:ext cx="306388" cy="517525"/>
            </a:xfrm>
            <a:custGeom>
              <a:avLst/>
              <a:gdLst>
                <a:gd name="T0" fmla="*/ 1 w 82"/>
                <a:gd name="T1" fmla="*/ 52 h 138"/>
                <a:gd name="T2" fmla="*/ 38 w 82"/>
                <a:gd name="T3" fmla="*/ 13 h 138"/>
                <a:gd name="T4" fmla="*/ 82 w 82"/>
                <a:gd name="T5" fmla="*/ 0 h 138"/>
                <a:gd name="T6" fmla="*/ 6 w 82"/>
                <a:gd name="T7" fmla="*/ 71 h 138"/>
                <a:gd name="T8" fmla="*/ 6 w 82"/>
                <a:gd name="T9" fmla="*/ 138 h 138"/>
                <a:gd name="T10" fmla="*/ 0 w 82"/>
                <a:gd name="T11" fmla="*/ 138 h 138"/>
                <a:gd name="T12" fmla="*/ 1 w 82"/>
                <a:gd name="T13" fmla="*/ 52 h 138"/>
              </a:gdLst>
              <a:ahLst/>
              <a:cxnLst>
                <a:cxn ang="0">
                  <a:pos x="T0" y="T1"/>
                </a:cxn>
                <a:cxn ang="0">
                  <a:pos x="T2" y="T3"/>
                </a:cxn>
                <a:cxn ang="0">
                  <a:pos x="T4" y="T5"/>
                </a:cxn>
                <a:cxn ang="0">
                  <a:pos x="T6" y="T7"/>
                </a:cxn>
                <a:cxn ang="0">
                  <a:pos x="T8" y="T9"/>
                </a:cxn>
                <a:cxn ang="0">
                  <a:pos x="T10" y="T11"/>
                </a:cxn>
                <a:cxn ang="0">
                  <a:pos x="T12" y="T13"/>
                </a:cxn>
              </a:cxnLst>
              <a:rect l="0" t="0" r="r" b="b"/>
              <a:pathLst>
                <a:path w="82" h="138">
                  <a:moveTo>
                    <a:pt x="1" y="52"/>
                  </a:moveTo>
                  <a:cubicBezTo>
                    <a:pt x="1" y="27"/>
                    <a:pt x="23" y="13"/>
                    <a:pt x="38" y="13"/>
                  </a:cubicBezTo>
                  <a:cubicBezTo>
                    <a:pt x="66" y="13"/>
                    <a:pt x="82" y="0"/>
                    <a:pt x="82" y="0"/>
                  </a:cubicBezTo>
                  <a:cubicBezTo>
                    <a:pt x="71" y="92"/>
                    <a:pt x="17" y="77"/>
                    <a:pt x="6" y="71"/>
                  </a:cubicBezTo>
                  <a:cubicBezTo>
                    <a:pt x="6" y="138"/>
                    <a:pt x="6" y="138"/>
                    <a:pt x="6" y="138"/>
                  </a:cubicBezTo>
                  <a:cubicBezTo>
                    <a:pt x="0" y="138"/>
                    <a:pt x="0" y="138"/>
                    <a:pt x="0" y="138"/>
                  </a:cubicBezTo>
                  <a:cubicBezTo>
                    <a:pt x="0" y="138"/>
                    <a:pt x="1" y="58"/>
                    <a:pt x="1" y="52"/>
                  </a:cubicBezTo>
                  <a:close/>
                </a:path>
              </a:pathLst>
            </a:custGeom>
            <a:solidFill>
              <a:srgbClr val="B3C6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7" name="Freeform 107">
              <a:extLst>
                <a:ext uri="{FF2B5EF4-FFF2-40B4-BE49-F238E27FC236}">
                  <a16:creationId xmlns:a16="http://schemas.microsoft.com/office/drawing/2014/main" id="{5B736E78-DF23-4F6D-8369-7DB20A392154}"/>
                </a:ext>
              </a:extLst>
            </p:cNvPr>
            <p:cNvSpPr>
              <a:spLocks/>
            </p:cNvSpPr>
            <p:nvPr/>
          </p:nvSpPr>
          <p:spPr bwMode="auto">
            <a:xfrm>
              <a:off x="-24647525" y="3940175"/>
              <a:ext cx="376238" cy="98425"/>
            </a:xfrm>
            <a:custGeom>
              <a:avLst/>
              <a:gdLst>
                <a:gd name="T0" fmla="*/ 0 w 100"/>
                <a:gd name="T1" fmla="*/ 26 h 26"/>
                <a:gd name="T2" fmla="*/ 38 w 100"/>
                <a:gd name="T3" fmla="*/ 4 h 26"/>
                <a:gd name="T4" fmla="*/ 60 w 100"/>
                <a:gd name="T5" fmla="*/ 5 h 26"/>
                <a:gd name="T6" fmla="*/ 100 w 100"/>
                <a:gd name="T7" fmla="*/ 26 h 26"/>
                <a:gd name="T8" fmla="*/ 0 w 100"/>
                <a:gd name="T9" fmla="*/ 26 h 26"/>
              </a:gdLst>
              <a:ahLst/>
              <a:cxnLst>
                <a:cxn ang="0">
                  <a:pos x="T0" y="T1"/>
                </a:cxn>
                <a:cxn ang="0">
                  <a:pos x="T2" y="T3"/>
                </a:cxn>
                <a:cxn ang="0">
                  <a:pos x="T4" y="T5"/>
                </a:cxn>
                <a:cxn ang="0">
                  <a:pos x="T6" y="T7"/>
                </a:cxn>
                <a:cxn ang="0">
                  <a:pos x="T8" y="T9"/>
                </a:cxn>
              </a:cxnLst>
              <a:rect l="0" t="0" r="r" b="b"/>
              <a:pathLst>
                <a:path w="100" h="26">
                  <a:moveTo>
                    <a:pt x="0" y="26"/>
                  </a:moveTo>
                  <a:cubicBezTo>
                    <a:pt x="0" y="26"/>
                    <a:pt x="34" y="5"/>
                    <a:pt x="38" y="4"/>
                  </a:cubicBezTo>
                  <a:cubicBezTo>
                    <a:pt x="41" y="2"/>
                    <a:pt x="50" y="0"/>
                    <a:pt x="60" y="5"/>
                  </a:cubicBezTo>
                  <a:cubicBezTo>
                    <a:pt x="71" y="11"/>
                    <a:pt x="100" y="26"/>
                    <a:pt x="100" y="26"/>
                  </a:cubicBezTo>
                  <a:lnTo>
                    <a:pt x="0" y="26"/>
                  </a:lnTo>
                  <a:close/>
                </a:path>
              </a:pathLst>
            </a:custGeom>
            <a:solidFill>
              <a:srgbClr val="778C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0241" name="Group 10240">
            <a:extLst>
              <a:ext uri="{FF2B5EF4-FFF2-40B4-BE49-F238E27FC236}">
                <a16:creationId xmlns:a16="http://schemas.microsoft.com/office/drawing/2014/main" id="{0B47048E-C3F2-46D6-B0B8-D163D936B3F7}"/>
              </a:ext>
            </a:extLst>
          </p:cNvPr>
          <p:cNvGrpSpPr/>
          <p:nvPr/>
        </p:nvGrpSpPr>
        <p:grpSpPr>
          <a:xfrm>
            <a:off x="-18814" y="2039528"/>
            <a:ext cx="2329394" cy="3611031"/>
            <a:chOff x="-18814" y="1351269"/>
            <a:chExt cx="2329394" cy="3611031"/>
          </a:xfrm>
        </p:grpSpPr>
        <p:grpSp>
          <p:nvGrpSpPr>
            <p:cNvPr id="395" name="Group 394">
              <a:extLst>
                <a:ext uri="{FF2B5EF4-FFF2-40B4-BE49-F238E27FC236}">
                  <a16:creationId xmlns:a16="http://schemas.microsoft.com/office/drawing/2014/main" id="{3A3850A1-6CB4-4047-9411-A67CF4F707B6}"/>
                </a:ext>
              </a:extLst>
            </p:cNvPr>
            <p:cNvGrpSpPr/>
            <p:nvPr/>
          </p:nvGrpSpPr>
          <p:grpSpPr>
            <a:xfrm flipH="1">
              <a:off x="162033" y="1473367"/>
              <a:ext cx="1969886" cy="3324412"/>
              <a:chOff x="-3621921" y="3283468"/>
              <a:chExt cx="2791268" cy="4070324"/>
            </a:xfrm>
          </p:grpSpPr>
          <p:sp>
            <p:nvSpPr>
              <p:cNvPr id="408" name="Freeform 5">
                <a:extLst>
                  <a:ext uri="{FF2B5EF4-FFF2-40B4-BE49-F238E27FC236}">
                    <a16:creationId xmlns:a16="http://schemas.microsoft.com/office/drawing/2014/main" id="{DF860940-EA7F-4EBB-8394-6672E3E8D620}"/>
                  </a:ext>
                </a:extLst>
              </p:cNvPr>
              <p:cNvSpPr>
                <a:spLocks/>
              </p:cNvSpPr>
              <p:nvPr/>
            </p:nvSpPr>
            <p:spPr bwMode="auto">
              <a:xfrm>
                <a:off x="-2471048" y="4777449"/>
                <a:ext cx="244761" cy="2576343"/>
              </a:xfrm>
              <a:custGeom>
                <a:avLst/>
                <a:gdLst>
                  <a:gd name="T0" fmla="*/ 275 w 443"/>
                  <a:gd name="T1" fmla="*/ 0 h 4663"/>
                  <a:gd name="T2" fmla="*/ 0 w 443"/>
                  <a:gd name="T3" fmla="*/ 4663 h 4663"/>
                  <a:gd name="T4" fmla="*/ 443 w 443"/>
                  <a:gd name="T5" fmla="*/ 4663 h 4663"/>
                  <a:gd name="T6" fmla="*/ 443 w 443"/>
                  <a:gd name="T7" fmla="*/ 0 h 4663"/>
                  <a:gd name="T8" fmla="*/ 275 w 443"/>
                  <a:gd name="T9" fmla="*/ 0 h 4663"/>
                </a:gdLst>
                <a:ahLst/>
                <a:cxnLst>
                  <a:cxn ang="0">
                    <a:pos x="T0" y="T1"/>
                  </a:cxn>
                  <a:cxn ang="0">
                    <a:pos x="T2" y="T3"/>
                  </a:cxn>
                  <a:cxn ang="0">
                    <a:pos x="T4" y="T5"/>
                  </a:cxn>
                  <a:cxn ang="0">
                    <a:pos x="T6" y="T7"/>
                  </a:cxn>
                  <a:cxn ang="0">
                    <a:pos x="T8" y="T9"/>
                  </a:cxn>
                </a:cxnLst>
                <a:rect l="0" t="0" r="r" b="b"/>
                <a:pathLst>
                  <a:path w="443" h="4663">
                    <a:moveTo>
                      <a:pt x="275" y="0"/>
                    </a:moveTo>
                    <a:lnTo>
                      <a:pt x="0" y="4663"/>
                    </a:lnTo>
                    <a:lnTo>
                      <a:pt x="443" y="4663"/>
                    </a:lnTo>
                    <a:lnTo>
                      <a:pt x="443" y="0"/>
                    </a:lnTo>
                    <a:lnTo>
                      <a:pt x="275" y="0"/>
                    </a:lnTo>
                    <a:close/>
                  </a:path>
                </a:pathLst>
              </a:custGeom>
              <a:solidFill>
                <a:srgbClr val="93959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9" name="Freeform 6">
                <a:extLst>
                  <a:ext uri="{FF2B5EF4-FFF2-40B4-BE49-F238E27FC236}">
                    <a16:creationId xmlns:a16="http://schemas.microsoft.com/office/drawing/2014/main" id="{834997AA-2580-43BB-A765-EB7167F4F111}"/>
                  </a:ext>
                </a:extLst>
              </p:cNvPr>
              <p:cNvSpPr>
                <a:spLocks/>
              </p:cNvSpPr>
              <p:nvPr/>
            </p:nvSpPr>
            <p:spPr bwMode="auto">
              <a:xfrm>
                <a:off x="-2226287" y="4777449"/>
                <a:ext cx="244208" cy="2576343"/>
              </a:xfrm>
              <a:custGeom>
                <a:avLst/>
                <a:gdLst>
                  <a:gd name="T0" fmla="*/ 168 w 442"/>
                  <a:gd name="T1" fmla="*/ 0 h 4663"/>
                  <a:gd name="T2" fmla="*/ 442 w 442"/>
                  <a:gd name="T3" fmla="*/ 4663 h 4663"/>
                  <a:gd name="T4" fmla="*/ 0 w 442"/>
                  <a:gd name="T5" fmla="*/ 4663 h 4663"/>
                  <a:gd name="T6" fmla="*/ 0 w 442"/>
                  <a:gd name="T7" fmla="*/ 0 h 4663"/>
                  <a:gd name="T8" fmla="*/ 168 w 442"/>
                  <a:gd name="T9" fmla="*/ 0 h 4663"/>
                </a:gdLst>
                <a:ahLst/>
                <a:cxnLst>
                  <a:cxn ang="0">
                    <a:pos x="T0" y="T1"/>
                  </a:cxn>
                  <a:cxn ang="0">
                    <a:pos x="T2" y="T3"/>
                  </a:cxn>
                  <a:cxn ang="0">
                    <a:pos x="T4" y="T5"/>
                  </a:cxn>
                  <a:cxn ang="0">
                    <a:pos x="T6" y="T7"/>
                  </a:cxn>
                  <a:cxn ang="0">
                    <a:pos x="T8" y="T9"/>
                  </a:cxn>
                </a:cxnLst>
                <a:rect l="0" t="0" r="r" b="b"/>
                <a:pathLst>
                  <a:path w="442" h="4663">
                    <a:moveTo>
                      <a:pt x="168" y="0"/>
                    </a:moveTo>
                    <a:lnTo>
                      <a:pt x="442" y="4663"/>
                    </a:lnTo>
                    <a:lnTo>
                      <a:pt x="0" y="4663"/>
                    </a:lnTo>
                    <a:lnTo>
                      <a:pt x="0" y="0"/>
                    </a:lnTo>
                    <a:lnTo>
                      <a:pt x="168" y="0"/>
                    </a:lnTo>
                    <a:close/>
                  </a:path>
                </a:pathLst>
              </a:custGeom>
              <a:solidFill>
                <a:srgbClr val="8082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0" name="Freeform 9">
                <a:extLst>
                  <a:ext uri="{FF2B5EF4-FFF2-40B4-BE49-F238E27FC236}">
                    <a16:creationId xmlns:a16="http://schemas.microsoft.com/office/drawing/2014/main" id="{43E57774-34F6-42C1-AD16-54EF5EC30264}"/>
                  </a:ext>
                </a:extLst>
              </p:cNvPr>
              <p:cNvSpPr>
                <a:spLocks/>
              </p:cNvSpPr>
              <p:nvPr/>
            </p:nvSpPr>
            <p:spPr bwMode="auto">
              <a:xfrm>
                <a:off x="-3599821" y="4787946"/>
                <a:ext cx="1307785" cy="696712"/>
              </a:xfrm>
              <a:custGeom>
                <a:avLst/>
                <a:gdLst>
                  <a:gd name="T0" fmla="*/ 0 w 2367"/>
                  <a:gd name="T1" fmla="*/ 1178 h 1261"/>
                  <a:gd name="T2" fmla="*/ 2367 w 2367"/>
                  <a:gd name="T3" fmla="*/ 0 h 1261"/>
                  <a:gd name="T4" fmla="*/ 2195 w 2367"/>
                  <a:gd name="T5" fmla="*/ 570 h 1261"/>
                  <a:gd name="T6" fmla="*/ 42 w 2367"/>
                  <a:gd name="T7" fmla="*/ 1261 h 1261"/>
                  <a:gd name="T8" fmla="*/ 0 w 2367"/>
                  <a:gd name="T9" fmla="*/ 1178 h 1261"/>
                </a:gdLst>
                <a:ahLst/>
                <a:cxnLst>
                  <a:cxn ang="0">
                    <a:pos x="T0" y="T1"/>
                  </a:cxn>
                  <a:cxn ang="0">
                    <a:pos x="T2" y="T3"/>
                  </a:cxn>
                  <a:cxn ang="0">
                    <a:pos x="T4" y="T5"/>
                  </a:cxn>
                  <a:cxn ang="0">
                    <a:pos x="T6" y="T7"/>
                  </a:cxn>
                  <a:cxn ang="0">
                    <a:pos x="T8" y="T9"/>
                  </a:cxn>
                </a:cxnLst>
                <a:rect l="0" t="0" r="r" b="b"/>
                <a:pathLst>
                  <a:path w="2367" h="1261">
                    <a:moveTo>
                      <a:pt x="0" y="1178"/>
                    </a:moveTo>
                    <a:lnTo>
                      <a:pt x="2367" y="0"/>
                    </a:lnTo>
                    <a:lnTo>
                      <a:pt x="2195" y="570"/>
                    </a:lnTo>
                    <a:lnTo>
                      <a:pt x="42" y="1261"/>
                    </a:lnTo>
                    <a:lnTo>
                      <a:pt x="0" y="1178"/>
                    </a:lnTo>
                    <a:close/>
                  </a:path>
                </a:pathLst>
              </a:custGeom>
              <a:solidFill>
                <a:srgbClr val="D1D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1" name="Freeform 10">
                <a:extLst>
                  <a:ext uri="{FF2B5EF4-FFF2-40B4-BE49-F238E27FC236}">
                    <a16:creationId xmlns:a16="http://schemas.microsoft.com/office/drawing/2014/main" id="{75AD8C37-9DE2-4D14-B4D0-BC64E63DA6FB}"/>
                  </a:ext>
                </a:extLst>
              </p:cNvPr>
              <p:cNvSpPr>
                <a:spLocks/>
              </p:cNvSpPr>
              <p:nvPr/>
            </p:nvSpPr>
            <p:spPr bwMode="auto">
              <a:xfrm>
                <a:off x="-3621921" y="4675787"/>
                <a:ext cx="1329886" cy="763013"/>
              </a:xfrm>
              <a:custGeom>
                <a:avLst/>
                <a:gdLst>
                  <a:gd name="T0" fmla="*/ 40 w 2407"/>
                  <a:gd name="T1" fmla="*/ 1381 h 1381"/>
                  <a:gd name="T2" fmla="*/ 2407 w 2407"/>
                  <a:gd name="T3" fmla="*/ 203 h 1381"/>
                  <a:gd name="T4" fmla="*/ 1849 w 2407"/>
                  <a:gd name="T5" fmla="*/ 0 h 1381"/>
                  <a:gd name="T6" fmla="*/ 0 w 2407"/>
                  <a:gd name="T7" fmla="*/ 1296 h 1381"/>
                  <a:gd name="T8" fmla="*/ 40 w 2407"/>
                  <a:gd name="T9" fmla="*/ 1381 h 1381"/>
                </a:gdLst>
                <a:ahLst/>
                <a:cxnLst>
                  <a:cxn ang="0">
                    <a:pos x="T0" y="T1"/>
                  </a:cxn>
                  <a:cxn ang="0">
                    <a:pos x="T2" y="T3"/>
                  </a:cxn>
                  <a:cxn ang="0">
                    <a:pos x="T4" y="T5"/>
                  </a:cxn>
                  <a:cxn ang="0">
                    <a:pos x="T6" y="T7"/>
                  </a:cxn>
                  <a:cxn ang="0">
                    <a:pos x="T8" y="T9"/>
                  </a:cxn>
                </a:cxnLst>
                <a:rect l="0" t="0" r="r" b="b"/>
                <a:pathLst>
                  <a:path w="2407" h="1381">
                    <a:moveTo>
                      <a:pt x="40" y="1381"/>
                    </a:moveTo>
                    <a:lnTo>
                      <a:pt x="2407" y="203"/>
                    </a:lnTo>
                    <a:lnTo>
                      <a:pt x="1849" y="0"/>
                    </a:lnTo>
                    <a:lnTo>
                      <a:pt x="0" y="1296"/>
                    </a:lnTo>
                    <a:lnTo>
                      <a:pt x="40" y="1381"/>
                    </a:lnTo>
                    <a:close/>
                  </a:path>
                </a:pathLst>
              </a:custGeom>
              <a:solidFill>
                <a:srgbClr val="E6E7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2" name="Freeform 11">
                <a:extLst>
                  <a:ext uri="{FF2B5EF4-FFF2-40B4-BE49-F238E27FC236}">
                    <a16:creationId xmlns:a16="http://schemas.microsoft.com/office/drawing/2014/main" id="{57EC98FF-7354-4821-BDAF-9403C167F774}"/>
                  </a:ext>
                </a:extLst>
              </p:cNvPr>
              <p:cNvSpPr>
                <a:spLocks/>
              </p:cNvSpPr>
              <p:nvPr/>
            </p:nvSpPr>
            <p:spPr bwMode="auto">
              <a:xfrm>
                <a:off x="-2162196" y="4787946"/>
                <a:ext cx="1308890" cy="692292"/>
              </a:xfrm>
              <a:custGeom>
                <a:avLst/>
                <a:gdLst>
                  <a:gd name="T0" fmla="*/ 2369 w 2369"/>
                  <a:gd name="T1" fmla="*/ 1168 h 1253"/>
                  <a:gd name="T2" fmla="*/ 0 w 2369"/>
                  <a:gd name="T3" fmla="*/ 0 h 1253"/>
                  <a:gd name="T4" fmla="*/ 175 w 2369"/>
                  <a:gd name="T5" fmla="*/ 568 h 1253"/>
                  <a:gd name="T6" fmla="*/ 2327 w 2369"/>
                  <a:gd name="T7" fmla="*/ 1253 h 1253"/>
                  <a:gd name="T8" fmla="*/ 2369 w 2369"/>
                  <a:gd name="T9" fmla="*/ 1168 h 1253"/>
                </a:gdLst>
                <a:ahLst/>
                <a:cxnLst>
                  <a:cxn ang="0">
                    <a:pos x="T0" y="T1"/>
                  </a:cxn>
                  <a:cxn ang="0">
                    <a:pos x="T2" y="T3"/>
                  </a:cxn>
                  <a:cxn ang="0">
                    <a:pos x="T4" y="T5"/>
                  </a:cxn>
                  <a:cxn ang="0">
                    <a:pos x="T6" y="T7"/>
                  </a:cxn>
                  <a:cxn ang="0">
                    <a:pos x="T8" y="T9"/>
                  </a:cxn>
                </a:cxnLst>
                <a:rect l="0" t="0" r="r" b="b"/>
                <a:pathLst>
                  <a:path w="2369" h="1253">
                    <a:moveTo>
                      <a:pt x="2369" y="1168"/>
                    </a:moveTo>
                    <a:lnTo>
                      <a:pt x="0" y="0"/>
                    </a:lnTo>
                    <a:lnTo>
                      <a:pt x="175" y="568"/>
                    </a:lnTo>
                    <a:lnTo>
                      <a:pt x="2327" y="1253"/>
                    </a:lnTo>
                    <a:lnTo>
                      <a:pt x="2369" y="1168"/>
                    </a:lnTo>
                    <a:close/>
                  </a:path>
                </a:pathLst>
              </a:custGeom>
              <a:solidFill>
                <a:srgbClr val="D1D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3" name="Freeform 12">
                <a:extLst>
                  <a:ext uri="{FF2B5EF4-FFF2-40B4-BE49-F238E27FC236}">
                    <a16:creationId xmlns:a16="http://schemas.microsoft.com/office/drawing/2014/main" id="{22F96C53-B1F9-47BB-A33E-6C7BDEA5608B}"/>
                  </a:ext>
                </a:extLst>
              </p:cNvPr>
              <p:cNvSpPr>
                <a:spLocks/>
              </p:cNvSpPr>
              <p:nvPr/>
            </p:nvSpPr>
            <p:spPr bwMode="auto">
              <a:xfrm>
                <a:off x="-2162196" y="4674682"/>
                <a:ext cx="1331543" cy="758593"/>
              </a:xfrm>
              <a:custGeom>
                <a:avLst/>
                <a:gdLst>
                  <a:gd name="T0" fmla="*/ 2369 w 2410"/>
                  <a:gd name="T1" fmla="*/ 1373 h 1373"/>
                  <a:gd name="T2" fmla="*/ 0 w 2410"/>
                  <a:gd name="T3" fmla="*/ 205 h 1373"/>
                  <a:gd name="T4" fmla="*/ 555 w 2410"/>
                  <a:gd name="T5" fmla="*/ 0 h 1373"/>
                  <a:gd name="T6" fmla="*/ 2410 w 2410"/>
                  <a:gd name="T7" fmla="*/ 1291 h 1373"/>
                  <a:gd name="T8" fmla="*/ 2369 w 2410"/>
                  <a:gd name="T9" fmla="*/ 1373 h 1373"/>
                </a:gdLst>
                <a:ahLst/>
                <a:cxnLst>
                  <a:cxn ang="0">
                    <a:pos x="T0" y="T1"/>
                  </a:cxn>
                  <a:cxn ang="0">
                    <a:pos x="T2" y="T3"/>
                  </a:cxn>
                  <a:cxn ang="0">
                    <a:pos x="T4" y="T5"/>
                  </a:cxn>
                  <a:cxn ang="0">
                    <a:pos x="T6" y="T7"/>
                  </a:cxn>
                  <a:cxn ang="0">
                    <a:pos x="T8" y="T9"/>
                  </a:cxn>
                </a:cxnLst>
                <a:rect l="0" t="0" r="r" b="b"/>
                <a:pathLst>
                  <a:path w="2410" h="1373">
                    <a:moveTo>
                      <a:pt x="2369" y="1373"/>
                    </a:moveTo>
                    <a:lnTo>
                      <a:pt x="0" y="205"/>
                    </a:lnTo>
                    <a:lnTo>
                      <a:pt x="555" y="0"/>
                    </a:lnTo>
                    <a:lnTo>
                      <a:pt x="2410" y="1291"/>
                    </a:lnTo>
                    <a:lnTo>
                      <a:pt x="2369" y="1373"/>
                    </a:lnTo>
                    <a:close/>
                  </a:path>
                </a:pathLst>
              </a:custGeom>
              <a:solidFill>
                <a:srgbClr val="E6E7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4" name="Freeform 13">
                <a:extLst>
                  <a:ext uri="{FF2B5EF4-FFF2-40B4-BE49-F238E27FC236}">
                    <a16:creationId xmlns:a16="http://schemas.microsoft.com/office/drawing/2014/main" id="{5BBC725F-75FA-4538-9B92-A23A09DC1738}"/>
                  </a:ext>
                </a:extLst>
              </p:cNvPr>
              <p:cNvSpPr>
                <a:spLocks/>
              </p:cNvSpPr>
              <p:nvPr/>
            </p:nvSpPr>
            <p:spPr bwMode="auto">
              <a:xfrm>
                <a:off x="-2465524" y="3283468"/>
                <a:ext cx="237578" cy="1459172"/>
              </a:xfrm>
              <a:custGeom>
                <a:avLst/>
                <a:gdLst>
                  <a:gd name="T0" fmla="*/ 428 w 430"/>
                  <a:gd name="T1" fmla="*/ 0 h 2641"/>
                  <a:gd name="T2" fmla="*/ 430 w 430"/>
                  <a:gd name="T3" fmla="*/ 2641 h 2641"/>
                  <a:gd name="T4" fmla="*/ 0 w 430"/>
                  <a:gd name="T5" fmla="*/ 2234 h 2641"/>
                  <a:gd name="T6" fmla="*/ 333 w 430"/>
                  <a:gd name="T7" fmla="*/ 0 h 2641"/>
                  <a:gd name="T8" fmla="*/ 428 w 430"/>
                  <a:gd name="T9" fmla="*/ 0 h 2641"/>
                </a:gdLst>
                <a:ahLst/>
                <a:cxnLst>
                  <a:cxn ang="0">
                    <a:pos x="T0" y="T1"/>
                  </a:cxn>
                  <a:cxn ang="0">
                    <a:pos x="T2" y="T3"/>
                  </a:cxn>
                  <a:cxn ang="0">
                    <a:pos x="T4" y="T5"/>
                  </a:cxn>
                  <a:cxn ang="0">
                    <a:pos x="T6" y="T7"/>
                  </a:cxn>
                  <a:cxn ang="0">
                    <a:pos x="T8" y="T9"/>
                  </a:cxn>
                </a:cxnLst>
                <a:rect l="0" t="0" r="r" b="b"/>
                <a:pathLst>
                  <a:path w="430" h="2641">
                    <a:moveTo>
                      <a:pt x="428" y="0"/>
                    </a:moveTo>
                    <a:lnTo>
                      <a:pt x="430" y="2641"/>
                    </a:lnTo>
                    <a:lnTo>
                      <a:pt x="0" y="2234"/>
                    </a:lnTo>
                    <a:lnTo>
                      <a:pt x="333" y="0"/>
                    </a:lnTo>
                    <a:lnTo>
                      <a:pt x="428" y="0"/>
                    </a:lnTo>
                    <a:close/>
                  </a:path>
                </a:pathLst>
              </a:custGeom>
              <a:solidFill>
                <a:srgbClr val="D1D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5" name="Freeform 14">
                <a:extLst>
                  <a:ext uri="{FF2B5EF4-FFF2-40B4-BE49-F238E27FC236}">
                    <a16:creationId xmlns:a16="http://schemas.microsoft.com/office/drawing/2014/main" id="{EF7E592A-CA52-4526-A516-8802364BB4FF}"/>
                  </a:ext>
                </a:extLst>
              </p:cNvPr>
              <p:cNvSpPr>
                <a:spLocks/>
              </p:cNvSpPr>
              <p:nvPr/>
            </p:nvSpPr>
            <p:spPr bwMode="auto">
              <a:xfrm>
                <a:off x="-2229049" y="3283468"/>
                <a:ext cx="240341" cy="1459172"/>
              </a:xfrm>
              <a:custGeom>
                <a:avLst/>
                <a:gdLst>
                  <a:gd name="T0" fmla="*/ 0 w 435"/>
                  <a:gd name="T1" fmla="*/ 0 h 2641"/>
                  <a:gd name="T2" fmla="*/ 2 w 435"/>
                  <a:gd name="T3" fmla="*/ 2641 h 2641"/>
                  <a:gd name="T4" fmla="*/ 435 w 435"/>
                  <a:gd name="T5" fmla="*/ 2232 h 2641"/>
                  <a:gd name="T6" fmla="*/ 92 w 435"/>
                  <a:gd name="T7" fmla="*/ 0 h 2641"/>
                  <a:gd name="T8" fmla="*/ 0 w 435"/>
                  <a:gd name="T9" fmla="*/ 0 h 2641"/>
                </a:gdLst>
                <a:ahLst/>
                <a:cxnLst>
                  <a:cxn ang="0">
                    <a:pos x="T0" y="T1"/>
                  </a:cxn>
                  <a:cxn ang="0">
                    <a:pos x="T2" y="T3"/>
                  </a:cxn>
                  <a:cxn ang="0">
                    <a:pos x="T4" y="T5"/>
                  </a:cxn>
                  <a:cxn ang="0">
                    <a:pos x="T6" y="T7"/>
                  </a:cxn>
                  <a:cxn ang="0">
                    <a:pos x="T8" y="T9"/>
                  </a:cxn>
                </a:cxnLst>
                <a:rect l="0" t="0" r="r" b="b"/>
                <a:pathLst>
                  <a:path w="435" h="2641">
                    <a:moveTo>
                      <a:pt x="0" y="0"/>
                    </a:moveTo>
                    <a:lnTo>
                      <a:pt x="2" y="2641"/>
                    </a:lnTo>
                    <a:lnTo>
                      <a:pt x="435" y="2232"/>
                    </a:lnTo>
                    <a:lnTo>
                      <a:pt x="92" y="0"/>
                    </a:lnTo>
                    <a:lnTo>
                      <a:pt x="0" y="0"/>
                    </a:lnTo>
                    <a:close/>
                  </a:path>
                </a:pathLst>
              </a:custGeom>
              <a:solidFill>
                <a:srgbClr val="E6E7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6" name="Freeform 15">
                <a:extLst>
                  <a:ext uri="{FF2B5EF4-FFF2-40B4-BE49-F238E27FC236}">
                    <a16:creationId xmlns:a16="http://schemas.microsoft.com/office/drawing/2014/main" id="{F2DEFFBE-202D-492D-96E4-696AF3C2E9F5}"/>
                  </a:ext>
                </a:extLst>
              </p:cNvPr>
              <p:cNvSpPr>
                <a:spLocks/>
              </p:cNvSpPr>
              <p:nvPr/>
            </p:nvSpPr>
            <p:spPr bwMode="auto">
              <a:xfrm>
                <a:off x="-2432923" y="4565839"/>
                <a:ext cx="427088" cy="427641"/>
              </a:xfrm>
              <a:custGeom>
                <a:avLst/>
                <a:gdLst>
                  <a:gd name="T0" fmla="*/ 0 w 327"/>
                  <a:gd name="T1" fmla="*/ 164 h 327"/>
                  <a:gd name="T2" fmla="*/ 164 w 327"/>
                  <a:gd name="T3" fmla="*/ 327 h 327"/>
                  <a:gd name="T4" fmla="*/ 327 w 327"/>
                  <a:gd name="T5" fmla="*/ 164 h 327"/>
                  <a:gd name="T6" fmla="*/ 163 w 327"/>
                  <a:gd name="T7" fmla="*/ 0 h 327"/>
                  <a:gd name="T8" fmla="*/ 0 w 327"/>
                  <a:gd name="T9" fmla="*/ 164 h 327"/>
                </a:gdLst>
                <a:ahLst/>
                <a:cxnLst>
                  <a:cxn ang="0">
                    <a:pos x="T0" y="T1"/>
                  </a:cxn>
                  <a:cxn ang="0">
                    <a:pos x="T2" y="T3"/>
                  </a:cxn>
                  <a:cxn ang="0">
                    <a:pos x="T4" y="T5"/>
                  </a:cxn>
                  <a:cxn ang="0">
                    <a:pos x="T6" y="T7"/>
                  </a:cxn>
                  <a:cxn ang="0">
                    <a:pos x="T8" y="T9"/>
                  </a:cxn>
                </a:cxnLst>
                <a:rect l="0" t="0" r="r" b="b"/>
                <a:pathLst>
                  <a:path w="327" h="327">
                    <a:moveTo>
                      <a:pt x="0" y="164"/>
                    </a:moveTo>
                    <a:cubicBezTo>
                      <a:pt x="0" y="254"/>
                      <a:pt x="74" y="327"/>
                      <a:pt x="164" y="327"/>
                    </a:cubicBezTo>
                    <a:cubicBezTo>
                      <a:pt x="254" y="327"/>
                      <a:pt x="327" y="254"/>
                      <a:pt x="327" y="164"/>
                    </a:cubicBezTo>
                    <a:cubicBezTo>
                      <a:pt x="327" y="73"/>
                      <a:pt x="254" y="0"/>
                      <a:pt x="163" y="0"/>
                    </a:cubicBezTo>
                    <a:cubicBezTo>
                      <a:pt x="73" y="0"/>
                      <a:pt x="0" y="74"/>
                      <a:pt x="0" y="164"/>
                    </a:cubicBezTo>
                    <a:close/>
                  </a:path>
                </a:pathLst>
              </a:custGeom>
              <a:solidFill>
                <a:srgbClr val="BCBE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7" name="Freeform 16">
                <a:extLst>
                  <a:ext uri="{FF2B5EF4-FFF2-40B4-BE49-F238E27FC236}">
                    <a16:creationId xmlns:a16="http://schemas.microsoft.com/office/drawing/2014/main" id="{337F9EC2-5D1E-4F0E-9290-7E0F695DCF10}"/>
                  </a:ext>
                </a:extLst>
              </p:cNvPr>
              <p:cNvSpPr>
                <a:spLocks/>
              </p:cNvSpPr>
              <p:nvPr/>
            </p:nvSpPr>
            <p:spPr bwMode="auto">
              <a:xfrm>
                <a:off x="-2335126" y="4664186"/>
                <a:ext cx="231501" cy="230948"/>
              </a:xfrm>
              <a:custGeom>
                <a:avLst/>
                <a:gdLst>
                  <a:gd name="T0" fmla="*/ 0 w 177"/>
                  <a:gd name="T1" fmla="*/ 89 h 177"/>
                  <a:gd name="T2" fmla="*/ 89 w 177"/>
                  <a:gd name="T3" fmla="*/ 177 h 177"/>
                  <a:gd name="T4" fmla="*/ 177 w 177"/>
                  <a:gd name="T5" fmla="*/ 89 h 177"/>
                  <a:gd name="T6" fmla="*/ 88 w 177"/>
                  <a:gd name="T7" fmla="*/ 0 h 177"/>
                  <a:gd name="T8" fmla="*/ 0 w 177"/>
                  <a:gd name="T9" fmla="*/ 89 h 177"/>
                </a:gdLst>
                <a:ahLst/>
                <a:cxnLst>
                  <a:cxn ang="0">
                    <a:pos x="T0" y="T1"/>
                  </a:cxn>
                  <a:cxn ang="0">
                    <a:pos x="T2" y="T3"/>
                  </a:cxn>
                  <a:cxn ang="0">
                    <a:pos x="T4" y="T5"/>
                  </a:cxn>
                  <a:cxn ang="0">
                    <a:pos x="T6" y="T7"/>
                  </a:cxn>
                  <a:cxn ang="0">
                    <a:pos x="T8" y="T9"/>
                  </a:cxn>
                </a:cxnLst>
                <a:rect l="0" t="0" r="r" b="b"/>
                <a:pathLst>
                  <a:path w="177" h="177">
                    <a:moveTo>
                      <a:pt x="0" y="89"/>
                    </a:moveTo>
                    <a:cubicBezTo>
                      <a:pt x="0" y="138"/>
                      <a:pt x="40" y="177"/>
                      <a:pt x="89" y="177"/>
                    </a:cubicBezTo>
                    <a:cubicBezTo>
                      <a:pt x="138" y="177"/>
                      <a:pt x="177" y="137"/>
                      <a:pt x="177" y="89"/>
                    </a:cubicBezTo>
                    <a:cubicBezTo>
                      <a:pt x="177" y="40"/>
                      <a:pt x="137" y="0"/>
                      <a:pt x="88" y="0"/>
                    </a:cubicBezTo>
                    <a:cubicBezTo>
                      <a:pt x="40" y="0"/>
                      <a:pt x="0" y="40"/>
                      <a:pt x="0" y="89"/>
                    </a:cubicBezTo>
                    <a:close/>
                  </a:path>
                </a:pathLst>
              </a:custGeom>
              <a:solidFill>
                <a:srgbClr val="8082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399" name="Group 398">
              <a:extLst>
                <a:ext uri="{FF2B5EF4-FFF2-40B4-BE49-F238E27FC236}">
                  <a16:creationId xmlns:a16="http://schemas.microsoft.com/office/drawing/2014/main" id="{9EA0CCD4-C2FB-4744-87DA-41C342A23085}"/>
                </a:ext>
              </a:extLst>
            </p:cNvPr>
            <p:cNvGrpSpPr/>
            <p:nvPr/>
          </p:nvGrpSpPr>
          <p:grpSpPr>
            <a:xfrm flipH="1">
              <a:off x="1362291" y="4815752"/>
              <a:ext cx="79583" cy="114285"/>
              <a:chOff x="-26214388" y="3490913"/>
              <a:chExt cx="217488" cy="269875"/>
            </a:xfrm>
          </p:grpSpPr>
          <p:sp>
            <p:nvSpPr>
              <p:cNvPr id="403" name="Freeform 134">
                <a:extLst>
                  <a:ext uri="{FF2B5EF4-FFF2-40B4-BE49-F238E27FC236}">
                    <a16:creationId xmlns:a16="http://schemas.microsoft.com/office/drawing/2014/main" id="{CB68C4D4-BA8B-453D-BAD1-53C5FB93D3AA}"/>
                  </a:ext>
                </a:extLst>
              </p:cNvPr>
              <p:cNvSpPr>
                <a:spLocks/>
              </p:cNvSpPr>
              <p:nvPr/>
            </p:nvSpPr>
            <p:spPr bwMode="auto">
              <a:xfrm>
                <a:off x="-26214388" y="3490913"/>
                <a:ext cx="119063" cy="225425"/>
              </a:xfrm>
              <a:custGeom>
                <a:avLst/>
                <a:gdLst>
                  <a:gd name="T0" fmla="*/ 32 w 32"/>
                  <a:gd name="T1" fmla="*/ 21 h 60"/>
                  <a:gd name="T2" fmla="*/ 18 w 32"/>
                  <a:gd name="T3" fmla="*/ 6 h 60"/>
                  <a:gd name="T4" fmla="*/ 0 w 32"/>
                  <a:gd name="T5" fmla="*/ 0 h 60"/>
                  <a:gd name="T6" fmla="*/ 30 w 32"/>
                  <a:gd name="T7" fmla="*/ 29 h 60"/>
                  <a:gd name="T8" fmla="*/ 30 w 32"/>
                  <a:gd name="T9" fmla="*/ 60 h 60"/>
                  <a:gd name="T10" fmla="*/ 32 w 32"/>
                  <a:gd name="T11" fmla="*/ 60 h 60"/>
                  <a:gd name="T12" fmla="*/ 32 w 32"/>
                  <a:gd name="T13" fmla="*/ 26 h 60"/>
                  <a:gd name="T14" fmla="*/ 32 w 32"/>
                  <a:gd name="T15" fmla="*/ 21 h 6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60">
                    <a:moveTo>
                      <a:pt x="32" y="21"/>
                    </a:moveTo>
                    <a:cubicBezTo>
                      <a:pt x="32" y="10"/>
                      <a:pt x="22" y="6"/>
                      <a:pt x="18" y="6"/>
                    </a:cubicBezTo>
                    <a:cubicBezTo>
                      <a:pt x="7" y="6"/>
                      <a:pt x="0" y="0"/>
                      <a:pt x="0" y="0"/>
                    </a:cubicBezTo>
                    <a:cubicBezTo>
                      <a:pt x="5" y="37"/>
                      <a:pt x="25" y="31"/>
                      <a:pt x="30" y="29"/>
                    </a:cubicBezTo>
                    <a:cubicBezTo>
                      <a:pt x="30" y="60"/>
                      <a:pt x="30" y="60"/>
                      <a:pt x="30" y="60"/>
                    </a:cubicBezTo>
                    <a:cubicBezTo>
                      <a:pt x="32" y="60"/>
                      <a:pt x="32" y="60"/>
                      <a:pt x="32" y="60"/>
                    </a:cubicBezTo>
                    <a:cubicBezTo>
                      <a:pt x="32" y="26"/>
                      <a:pt x="32" y="26"/>
                      <a:pt x="32" y="26"/>
                    </a:cubicBezTo>
                    <a:cubicBezTo>
                      <a:pt x="32" y="25"/>
                      <a:pt x="32" y="23"/>
                      <a:pt x="32" y="21"/>
                    </a:cubicBezTo>
                    <a:close/>
                  </a:path>
                </a:pathLst>
              </a:custGeom>
              <a:solidFill>
                <a:srgbClr val="CDDD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4" name="Freeform 135">
                <a:extLst>
                  <a:ext uri="{FF2B5EF4-FFF2-40B4-BE49-F238E27FC236}">
                    <a16:creationId xmlns:a16="http://schemas.microsoft.com/office/drawing/2014/main" id="{CC8ACD99-CBCF-44D3-8C50-8210E8C23EFD}"/>
                  </a:ext>
                </a:extLst>
              </p:cNvPr>
              <p:cNvSpPr>
                <a:spLocks/>
              </p:cNvSpPr>
              <p:nvPr/>
            </p:nvSpPr>
            <p:spPr bwMode="auto">
              <a:xfrm>
                <a:off x="-26185813" y="3711575"/>
                <a:ext cx="188913" cy="49213"/>
              </a:xfrm>
              <a:custGeom>
                <a:avLst/>
                <a:gdLst>
                  <a:gd name="T0" fmla="*/ 0 w 50"/>
                  <a:gd name="T1" fmla="*/ 13 h 13"/>
                  <a:gd name="T2" fmla="*/ 19 w 50"/>
                  <a:gd name="T3" fmla="*/ 1 h 13"/>
                  <a:gd name="T4" fmla="*/ 30 w 50"/>
                  <a:gd name="T5" fmla="*/ 2 h 13"/>
                  <a:gd name="T6" fmla="*/ 50 w 50"/>
                  <a:gd name="T7" fmla="*/ 13 h 13"/>
                  <a:gd name="T8" fmla="*/ 0 w 50"/>
                  <a:gd name="T9" fmla="*/ 13 h 13"/>
                </a:gdLst>
                <a:ahLst/>
                <a:cxnLst>
                  <a:cxn ang="0">
                    <a:pos x="T0" y="T1"/>
                  </a:cxn>
                  <a:cxn ang="0">
                    <a:pos x="T2" y="T3"/>
                  </a:cxn>
                  <a:cxn ang="0">
                    <a:pos x="T4" y="T5"/>
                  </a:cxn>
                  <a:cxn ang="0">
                    <a:pos x="T6" y="T7"/>
                  </a:cxn>
                  <a:cxn ang="0">
                    <a:pos x="T8" y="T9"/>
                  </a:cxn>
                </a:cxnLst>
                <a:rect l="0" t="0" r="r" b="b"/>
                <a:pathLst>
                  <a:path w="50" h="13">
                    <a:moveTo>
                      <a:pt x="0" y="13"/>
                    </a:moveTo>
                    <a:cubicBezTo>
                      <a:pt x="0" y="13"/>
                      <a:pt x="17" y="2"/>
                      <a:pt x="19" y="1"/>
                    </a:cubicBezTo>
                    <a:cubicBezTo>
                      <a:pt x="21" y="1"/>
                      <a:pt x="25" y="0"/>
                      <a:pt x="30" y="2"/>
                    </a:cubicBezTo>
                    <a:cubicBezTo>
                      <a:pt x="36" y="5"/>
                      <a:pt x="50" y="13"/>
                      <a:pt x="50" y="13"/>
                    </a:cubicBezTo>
                    <a:lnTo>
                      <a:pt x="0" y="13"/>
                    </a:lnTo>
                    <a:close/>
                  </a:path>
                </a:pathLst>
              </a:custGeom>
              <a:solidFill>
                <a:srgbClr val="778C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400" name="Group 399">
              <a:extLst>
                <a:ext uri="{FF2B5EF4-FFF2-40B4-BE49-F238E27FC236}">
                  <a16:creationId xmlns:a16="http://schemas.microsoft.com/office/drawing/2014/main" id="{E7368476-7849-4FFC-97CF-E2251F13D4EA}"/>
                </a:ext>
              </a:extLst>
            </p:cNvPr>
            <p:cNvGrpSpPr/>
            <p:nvPr/>
          </p:nvGrpSpPr>
          <p:grpSpPr>
            <a:xfrm flipH="1">
              <a:off x="1218257" y="4701461"/>
              <a:ext cx="177172" cy="260839"/>
              <a:chOff x="-26114375" y="3430588"/>
              <a:chExt cx="484187" cy="615950"/>
            </a:xfrm>
          </p:grpSpPr>
          <p:sp>
            <p:nvSpPr>
              <p:cNvPr id="401" name="Freeform 132">
                <a:extLst>
                  <a:ext uri="{FF2B5EF4-FFF2-40B4-BE49-F238E27FC236}">
                    <a16:creationId xmlns:a16="http://schemas.microsoft.com/office/drawing/2014/main" id="{5AC39BF9-66B8-44E3-90C8-8679BB42DD9E}"/>
                  </a:ext>
                </a:extLst>
              </p:cNvPr>
              <p:cNvSpPr>
                <a:spLocks/>
              </p:cNvSpPr>
              <p:nvPr/>
            </p:nvSpPr>
            <p:spPr bwMode="auto">
              <a:xfrm>
                <a:off x="-25938163" y="3430588"/>
                <a:ext cx="307975" cy="517525"/>
              </a:xfrm>
              <a:custGeom>
                <a:avLst/>
                <a:gdLst>
                  <a:gd name="T0" fmla="*/ 1 w 82"/>
                  <a:gd name="T1" fmla="*/ 52 h 138"/>
                  <a:gd name="T2" fmla="*/ 38 w 82"/>
                  <a:gd name="T3" fmla="*/ 13 h 138"/>
                  <a:gd name="T4" fmla="*/ 82 w 82"/>
                  <a:gd name="T5" fmla="*/ 0 h 138"/>
                  <a:gd name="T6" fmla="*/ 6 w 82"/>
                  <a:gd name="T7" fmla="*/ 71 h 138"/>
                  <a:gd name="T8" fmla="*/ 6 w 82"/>
                  <a:gd name="T9" fmla="*/ 138 h 138"/>
                  <a:gd name="T10" fmla="*/ 0 w 82"/>
                  <a:gd name="T11" fmla="*/ 138 h 138"/>
                  <a:gd name="T12" fmla="*/ 1 w 82"/>
                  <a:gd name="T13" fmla="*/ 52 h 138"/>
                </a:gdLst>
                <a:ahLst/>
                <a:cxnLst>
                  <a:cxn ang="0">
                    <a:pos x="T0" y="T1"/>
                  </a:cxn>
                  <a:cxn ang="0">
                    <a:pos x="T2" y="T3"/>
                  </a:cxn>
                  <a:cxn ang="0">
                    <a:pos x="T4" y="T5"/>
                  </a:cxn>
                  <a:cxn ang="0">
                    <a:pos x="T6" y="T7"/>
                  </a:cxn>
                  <a:cxn ang="0">
                    <a:pos x="T8" y="T9"/>
                  </a:cxn>
                  <a:cxn ang="0">
                    <a:pos x="T10" y="T11"/>
                  </a:cxn>
                  <a:cxn ang="0">
                    <a:pos x="T12" y="T13"/>
                  </a:cxn>
                </a:cxnLst>
                <a:rect l="0" t="0" r="r" b="b"/>
                <a:pathLst>
                  <a:path w="82" h="138">
                    <a:moveTo>
                      <a:pt x="1" y="52"/>
                    </a:moveTo>
                    <a:cubicBezTo>
                      <a:pt x="1" y="27"/>
                      <a:pt x="23" y="13"/>
                      <a:pt x="38" y="13"/>
                    </a:cubicBezTo>
                    <a:cubicBezTo>
                      <a:pt x="66" y="13"/>
                      <a:pt x="82" y="0"/>
                      <a:pt x="82" y="0"/>
                    </a:cubicBezTo>
                    <a:cubicBezTo>
                      <a:pt x="71" y="92"/>
                      <a:pt x="17" y="77"/>
                      <a:pt x="6" y="71"/>
                    </a:cubicBezTo>
                    <a:cubicBezTo>
                      <a:pt x="6" y="138"/>
                      <a:pt x="6" y="138"/>
                      <a:pt x="6" y="138"/>
                    </a:cubicBezTo>
                    <a:cubicBezTo>
                      <a:pt x="0" y="138"/>
                      <a:pt x="0" y="138"/>
                      <a:pt x="0" y="138"/>
                    </a:cubicBezTo>
                    <a:cubicBezTo>
                      <a:pt x="0" y="138"/>
                      <a:pt x="1" y="58"/>
                      <a:pt x="1" y="52"/>
                    </a:cubicBezTo>
                    <a:close/>
                  </a:path>
                </a:pathLst>
              </a:custGeom>
              <a:solidFill>
                <a:srgbClr val="B3C6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2" name="Freeform 133">
                <a:extLst>
                  <a:ext uri="{FF2B5EF4-FFF2-40B4-BE49-F238E27FC236}">
                    <a16:creationId xmlns:a16="http://schemas.microsoft.com/office/drawing/2014/main" id="{43C778B5-AD10-4D22-83B1-CA92DF53A091}"/>
                  </a:ext>
                </a:extLst>
              </p:cNvPr>
              <p:cNvSpPr>
                <a:spLocks/>
              </p:cNvSpPr>
              <p:nvPr/>
            </p:nvSpPr>
            <p:spPr bwMode="auto">
              <a:xfrm>
                <a:off x="-26114375" y="3944938"/>
                <a:ext cx="376238" cy="101600"/>
              </a:xfrm>
              <a:custGeom>
                <a:avLst/>
                <a:gdLst>
                  <a:gd name="T0" fmla="*/ 0 w 100"/>
                  <a:gd name="T1" fmla="*/ 27 h 27"/>
                  <a:gd name="T2" fmla="*/ 38 w 100"/>
                  <a:gd name="T3" fmla="*/ 4 h 27"/>
                  <a:gd name="T4" fmla="*/ 60 w 100"/>
                  <a:gd name="T5" fmla="*/ 6 h 27"/>
                  <a:gd name="T6" fmla="*/ 100 w 100"/>
                  <a:gd name="T7" fmla="*/ 27 h 27"/>
                  <a:gd name="T8" fmla="*/ 0 w 100"/>
                  <a:gd name="T9" fmla="*/ 27 h 27"/>
                </a:gdLst>
                <a:ahLst/>
                <a:cxnLst>
                  <a:cxn ang="0">
                    <a:pos x="T0" y="T1"/>
                  </a:cxn>
                  <a:cxn ang="0">
                    <a:pos x="T2" y="T3"/>
                  </a:cxn>
                  <a:cxn ang="0">
                    <a:pos x="T4" y="T5"/>
                  </a:cxn>
                  <a:cxn ang="0">
                    <a:pos x="T6" y="T7"/>
                  </a:cxn>
                  <a:cxn ang="0">
                    <a:pos x="T8" y="T9"/>
                  </a:cxn>
                </a:cxnLst>
                <a:rect l="0" t="0" r="r" b="b"/>
                <a:pathLst>
                  <a:path w="100" h="27">
                    <a:moveTo>
                      <a:pt x="0" y="27"/>
                    </a:moveTo>
                    <a:cubicBezTo>
                      <a:pt x="0" y="27"/>
                      <a:pt x="34" y="5"/>
                      <a:pt x="38" y="4"/>
                    </a:cubicBezTo>
                    <a:cubicBezTo>
                      <a:pt x="41" y="3"/>
                      <a:pt x="50" y="0"/>
                      <a:pt x="60" y="6"/>
                    </a:cubicBezTo>
                    <a:cubicBezTo>
                      <a:pt x="71" y="12"/>
                      <a:pt x="100" y="27"/>
                      <a:pt x="100" y="27"/>
                    </a:cubicBezTo>
                    <a:lnTo>
                      <a:pt x="0" y="27"/>
                    </a:lnTo>
                    <a:close/>
                  </a:path>
                </a:pathLst>
              </a:custGeom>
              <a:solidFill>
                <a:srgbClr val="778C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385" name="Group 384">
              <a:extLst>
                <a:ext uri="{FF2B5EF4-FFF2-40B4-BE49-F238E27FC236}">
                  <a16:creationId xmlns:a16="http://schemas.microsoft.com/office/drawing/2014/main" id="{9386AEF3-F949-4FD1-9E0E-F61944F6226D}"/>
                </a:ext>
              </a:extLst>
            </p:cNvPr>
            <p:cNvGrpSpPr/>
            <p:nvPr/>
          </p:nvGrpSpPr>
          <p:grpSpPr>
            <a:xfrm flipH="1">
              <a:off x="-18814" y="1351269"/>
              <a:ext cx="2329394" cy="2519820"/>
              <a:chOff x="366056" y="2853371"/>
              <a:chExt cx="3300680" cy="3085202"/>
            </a:xfrm>
          </p:grpSpPr>
          <p:sp>
            <p:nvSpPr>
              <p:cNvPr id="386" name="Freeform 17">
                <a:extLst>
                  <a:ext uri="{FF2B5EF4-FFF2-40B4-BE49-F238E27FC236}">
                    <a16:creationId xmlns:a16="http://schemas.microsoft.com/office/drawing/2014/main" id="{5EB13C6F-68ED-4F8E-AD87-3AD40805AD83}"/>
                  </a:ext>
                </a:extLst>
              </p:cNvPr>
              <p:cNvSpPr>
                <a:spLocks/>
              </p:cNvSpPr>
              <p:nvPr/>
            </p:nvSpPr>
            <p:spPr bwMode="auto">
              <a:xfrm>
                <a:off x="995915" y="5363965"/>
                <a:ext cx="2038752" cy="574608"/>
              </a:xfrm>
              <a:custGeom>
                <a:avLst/>
                <a:gdLst>
                  <a:gd name="T0" fmla="*/ 1513 w 1560"/>
                  <a:gd name="T1" fmla="*/ 26 h 440"/>
                  <a:gd name="T2" fmla="*/ 48 w 1560"/>
                  <a:gd name="T3" fmla="*/ 19 h 440"/>
                  <a:gd name="T4" fmla="*/ 19 w 1560"/>
                  <a:gd name="T5" fmla="*/ 48 h 440"/>
                  <a:gd name="T6" fmla="*/ 1542 w 1560"/>
                  <a:gd name="T7" fmla="*/ 55 h 440"/>
                  <a:gd name="T8" fmla="*/ 1513 w 1560"/>
                  <a:gd name="T9" fmla="*/ 26 h 440"/>
                </a:gdLst>
                <a:ahLst/>
                <a:cxnLst>
                  <a:cxn ang="0">
                    <a:pos x="T0" y="T1"/>
                  </a:cxn>
                  <a:cxn ang="0">
                    <a:pos x="T2" y="T3"/>
                  </a:cxn>
                  <a:cxn ang="0">
                    <a:pos x="T4" y="T5"/>
                  </a:cxn>
                  <a:cxn ang="0">
                    <a:pos x="T6" y="T7"/>
                  </a:cxn>
                  <a:cxn ang="0">
                    <a:pos x="T8" y="T9"/>
                  </a:cxn>
                </a:cxnLst>
                <a:rect l="0" t="0" r="r" b="b"/>
                <a:pathLst>
                  <a:path w="1560" h="440">
                    <a:moveTo>
                      <a:pt x="1513" y="26"/>
                    </a:moveTo>
                    <a:cubicBezTo>
                      <a:pt x="1138" y="391"/>
                      <a:pt x="420" y="395"/>
                      <a:pt x="48" y="19"/>
                    </a:cubicBezTo>
                    <a:cubicBezTo>
                      <a:pt x="29" y="0"/>
                      <a:pt x="0" y="29"/>
                      <a:pt x="19" y="48"/>
                    </a:cubicBezTo>
                    <a:cubicBezTo>
                      <a:pt x="407" y="440"/>
                      <a:pt x="1151" y="435"/>
                      <a:pt x="1542" y="55"/>
                    </a:cubicBezTo>
                    <a:cubicBezTo>
                      <a:pt x="1560" y="37"/>
                      <a:pt x="1531" y="8"/>
                      <a:pt x="1513" y="26"/>
                    </a:cubicBezTo>
                    <a:close/>
                  </a:path>
                </a:pathLst>
              </a:custGeom>
              <a:solidFill>
                <a:srgbClr val="DCEEF1">
                  <a:alpha val="56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387" name="Freeform 18">
                <a:extLst>
                  <a:ext uri="{FF2B5EF4-FFF2-40B4-BE49-F238E27FC236}">
                    <a16:creationId xmlns:a16="http://schemas.microsoft.com/office/drawing/2014/main" id="{00C98EC7-5A98-49BF-96F5-C8C22B6FA844}"/>
                  </a:ext>
                </a:extLst>
              </p:cNvPr>
              <p:cNvSpPr>
                <a:spLocks/>
              </p:cNvSpPr>
              <p:nvPr/>
            </p:nvSpPr>
            <p:spPr bwMode="auto">
              <a:xfrm>
                <a:off x="1221890" y="5249043"/>
                <a:ext cx="1600614" cy="430956"/>
              </a:xfrm>
              <a:custGeom>
                <a:avLst/>
                <a:gdLst>
                  <a:gd name="T0" fmla="*/ 1176 w 1225"/>
                  <a:gd name="T1" fmla="*/ 17 h 330"/>
                  <a:gd name="T2" fmla="*/ 49 w 1225"/>
                  <a:gd name="T3" fmla="*/ 21 h 330"/>
                  <a:gd name="T4" fmla="*/ 20 w 1225"/>
                  <a:gd name="T5" fmla="*/ 50 h 330"/>
                  <a:gd name="T6" fmla="*/ 1205 w 1225"/>
                  <a:gd name="T7" fmla="*/ 46 h 330"/>
                  <a:gd name="T8" fmla="*/ 1176 w 1225"/>
                  <a:gd name="T9" fmla="*/ 17 h 330"/>
                </a:gdLst>
                <a:ahLst/>
                <a:cxnLst>
                  <a:cxn ang="0">
                    <a:pos x="T0" y="T1"/>
                  </a:cxn>
                  <a:cxn ang="0">
                    <a:pos x="T2" y="T3"/>
                  </a:cxn>
                  <a:cxn ang="0">
                    <a:pos x="T4" y="T5"/>
                  </a:cxn>
                  <a:cxn ang="0">
                    <a:pos x="T6" y="T7"/>
                  </a:cxn>
                  <a:cxn ang="0">
                    <a:pos x="T8" y="T9"/>
                  </a:cxn>
                </a:cxnLst>
                <a:rect l="0" t="0" r="r" b="b"/>
                <a:pathLst>
                  <a:path w="1225" h="330">
                    <a:moveTo>
                      <a:pt x="1176" y="17"/>
                    </a:moveTo>
                    <a:cubicBezTo>
                      <a:pt x="878" y="267"/>
                      <a:pt x="347" y="286"/>
                      <a:pt x="49" y="21"/>
                    </a:cubicBezTo>
                    <a:cubicBezTo>
                      <a:pt x="29" y="3"/>
                      <a:pt x="0" y="32"/>
                      <a:pt x="20" y="50"/>
                    </a:cubicBezTo>
                    <a:cubicBezTo>
                      <a:pt x="335" y="330"/>
                      <a:pt x="889" y="311"/>
                      <a:pt x="1205" y="46"/>
                    </a:cubicBezTo>
                    <a:cubicBezTo>
                      <a:pt x="1225" y="29"/>
                      <a:pt x="1196" y="0"/>
                      <a:pt x="1176" y="17"/>
                    </a:cubicBezTo>
                    <a:close/>
                  </a:path>
                </a:pathLst>
              </a:custGeom>
              <a:solidFill>
                <a:srgbClr val="DCEEF1">
                  <a:alpha val="56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388" name="Freeform 19">
                <a:extLst>
                  <a:ext uri="{FF2B5EF4-FFF2-40B4-BE49-F238E27FC236}">
                    <a16:creationId xmlns:a16="http://schemas.microsoft.com/office/drawing/2014/main" id="{15168E06-63DC-4FE5-89AC-F94812A855BD}"/>
                  </a:ext>
                </a:extLst>
              </p:cNvPr>
              <p:cNvSpPr>
                <a:spLocks/>
              </p:cNvSpPr>
              <p:nvPr/>
            </p:nvSpPr>
            <p:spPr bwMode="auto">
              <a:xfrm>
                <a:off x="1445103" y="5145725"/>
                <a:ext cx="1133193" cy="264099"/>
              </a:xfrm>
              <a:custGeom>
                <a:avLst/>
                <a:gdLst>
                  <a:gd name="T0" fmla="*/ 824 w 867"/>
                  <a:gd name="T1" fmla="*/ 15 h 202"/>
                  <a:gd name="T2" fmla="*/ 43 w 867"/>
                  <a:gd name="T3" fmla="*/ 23 h 202"/>
                  <a:gd name="T4" fmla="*/ 23 w 867"/>
                  <a:gd name="T5" fmla="*/ 58 h 202"/>
                  <a:gd name="T6" fmla="*/ 845 w 867"/>
                  <a:gd name="T7" fmla="*/ 50 h 202"/>
                  <a:gd name="T8" fmla="*/ 824 w 867"/>
                  <a:gd name="T9" fmla="*/ 15 h 202"/>
                </a:gdLst>
                <a:ahLst/>
                <a:cxnLst>
                  <a:cxn ang="0">
                    <a:pos x="T0" y="T1"/>
                  </a:cxn>
                  <a:cxn ang="0">
                    <a:pos x="T2" y="T3"/>
                  </a:cxn>
                  <a:cxn ang="0">
                    <a:pos x="T4" y="T5"/>
                  </a:cxn>
                  <a:cxn ang="0">
                    <a:pos x="T6" y="T7"/>
                  </a:cxn>
                  <a:cxn ang="0">
                    <a:pos x="T8" y="T9"/>
                  </a:cxn>
                </a:cxnLst>
                <a:rect l="0" t="0" r="r" b="b"/>
                <a:pathLst>
                  <a:path w="867" h="202">
                    <a:moveTo>
                      <a:pt x="824" y="15"/>
                    </a:moveTo>
                    <a:cubicBezTo>
                      <a:pt x="603" y="159"/>
                      <a:pt x="270" y="160"/>
                      <a:pt x="43" y="23"/>
                    </a:cubicBezTo>
                    <a:cubicBezTo>
                      <a:pt x="21" y="9"/>
                      <a:pt x="0" y="45"/>
                      <a:pt x="23" y="58"/>
                    </a:cubicBezTo>
                    <a:cubicBezTo>
                      <a:pt x="261" y="202"/>
                      <a:pt x="612" y="202"/>
                      <a:pt x="845" y="50"/>
                    </a:cubicBezTo>
                    <a:cubicBezTo>
                      <a:pt x="867" y="36"/>
                      <a:pt x="846" y="0"/>
                      <a:pt x="824" y="15"/>
                    </a:cubicBezTo>
                    <a:close/>
                  </a:path>
                </a:pathLst>
              </a:custGeom>
              <a:solidFill>
                <a:srgbClr val="DCEEF1">
                  <a:alpha val="56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389" name="Freeform 20">
                <a:extLst>
                  <a:ext uri="{FF2B5EF4-FFF2-40B4-BE49-F238E27FC236}">
                    <a16:creationId xmlns:a16="http://schemas.microsoft.com/office/drawing/2014/main" id="{B785266B-C7C8-419E-A1B0-92B8B547C00E}"/>
                  </a:ext>
                </a:extLst>
              </p:cNvPr>
              <p:cNvSpPr>
                <a:spLocks/>
              </p:cNvSpPr>
              <p:nvPr/>
            </p:nvSpPr>
            <p:spPr bwMode="auto">
              <a:xfrm>
                <a:off x="366056" y="2857239"/>
                <a:ext cx="1266347" cy="1728244"/>
              </a:xfrm>
              <a:custGeom>
                <a:avLst/>
                <a:gdLst>
                  <a:gd name="T0" fmla="*/ 165 w 969"/>
                  <a:gd name="T1" fmla="*/ 1287 h 1323"/>
                  <a:gd name="T2" fmla="*/ 943 w 969"/>
                  <a:gd name="T3" fmla="*/ 45 h 1323"/>
                  <a:gd name="T4" fmla="*/ 932 w 969"/>
                  <a:gd name="T5" fmla="*/ 6 h 1323"/>
                  <a:gd name="T6" fmla="*/ 125 w 969"/>
                  <a:gd name="T7" fmla="*/ 1298 h 1323"/>
                  <a:gd name="T8" fmla="*/ 165 w 969"/>
                  <a:gd name="T9" fmla="*/ 1287 h 1323"/>
                </a:gdLst>
                <a:ahLst/>
                <a:cxnLst>
                  <a:cxn ang="0">
                    <a:pos x="T0" y="T1"/>
                  </a:cxn>
                  <a:cxn ang="0">
                    <a:pos x="T2" y="T3"/>
                  </a:cxn>
                  <a:cxn ang="0">
                    <a:pos x="T4" y="T5"/>
                  </a:cxn>
                  <a:cxn ang="0">
                    <a:pos x="T6" y="T7"/>
                  </a:cxn>
                  <a:cxn ang="0">
                    <a:pos x="T8" y="T9"/>
                  </a:cxn>
                </a:cxnLst>
                <a:rect l="0" t="0" r="r" b="b"/>
                <a:pathLst>
                  <a:path w="969" h="1323">
                    <a:moveTo>
                      <a:pt x="165" y="1287"/>
                    </a:moveTo>
                    <a:cubicBezTo>
                      <a:pt x="45" y="773"/>
                      <a:pt x="421" y="159"/>
                      <a:pt x="943" y="45"/>
                    </a:cubicBezTo>
                    <a:cubicBezTo>
                      <a:pt x="969" y="40"/>
                      <a:pt x="958" y="0"/>
                      <a:pt x="932" y="6"/>
                    </a:cubicBezTo>
                    <a:cubicBezTo>
                      <a:pt x="387" y="125"/>
                      <a:pt x="0" y="763"/>
                      <a:pt x="125" y="1298"/>
                    </a:cubicBezTo>
                    <a:cubicBezTo>
                      <a:pt x="131" y="1323"/>
                      <a:pt x="171" y="1312"/>
                      <a:pt x="165" y="1287"/>
                    </a:cubicBezTo>
                    <a:close/>
                  </a:path>
                </a:pathLst>
              </a:custGeom>
              <a:solidFill>
                <a:srgbClr val="DCEEF1">
                  <a:alpha val="56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390" name="Freeform 21">
                <a:extLst>
                  <a:ext uri="{FF2B5EF4-FFF2-40B4-BE49-F238E27FC236}">
                    <a16:creationId xmlns:a16="http://schemas.microsoft.com/office/drawing/2014/main" id="{165D999F-C2C9-4F94-990A-DEE7BC649BC1}"/>
                  </a:ext>
                </a:extLst>
              </p:cNvPr>
              <p:cNvSpPr>
                <a:spLocks/>
              </p:cNvSpPr>
              <p:nvPr/>
            </p:nvSpPr>
            <p:spPr bwMode="auto">
              <a:xfrm>
                <a:off x="662752" y="3108077"/>
                <a:ext cx="944788" cy="1363589"/>
              </a:xfrm>
              <a:custGeom>
                <a:avLst/>
                <a:gdLst>
                  <a:gd name="T0" fmla="*/ 107 w 723"/>
                  <a:gd name="T1" fmla="*/ 1007 h 1044"/>
                  <a:gd name="T2" fmla="*/ 697 w 723"/>
                  <a:gd name="T3" fmla="*/ 47 h 1044"/>
                  <a:gd name="T4" fmla="*/ 686 w 723"/>
                  <a:gd name="T5" fmla="*/ 7 h 1044"/>
                  <a:gd name="T6" fmla="*/ 68 w 723"/>
                  <a:gd name="T7" fmla="*/ 1018 h 1044"/>
                  <a:gd name="T8" fmla="*/ 107 w 723"/>
                  <a:gd name="T9" fmla="*/ 1007 h 1044"/>
                </a:gdLst>
                <a:ahLst/>
                <a:cxnLst>
                  <a:cxn ang="0">
                    <a:pos x="T0" y="T1"/>
                  </a:cxn>
                  <a:cxn ang="0">
                    <a:pos x="T2" y="T3"/>
                  </a:cxn>
                  <a:cxn ang="0">
                    <a:pos x="T4" y="T5"/>
                  </a:cxn>
                  <a:cxn ang="0">
                    <a:pos x="T6" y="T7"/>
                  </a:cxn>
                  <a:cxn ang="0">
                    <a:pos x="T8" y="T9"/>
                  </a:cxn>
                </a:cxnLst>
                <a:rect l="0" t="0" r="r" b="b"/>
                <a:pathLst>
                  <a:path w="723" h="1044">
                    <a:moveTo>
                      <a:pt x="107" y="1007"/>
                    </a:moveTo>
                    <a:cubicBezTo>
                      <a:pt x="43" y="618"/>
                      <a:pt x="309" y="156"/>
                      <a:pt x="697" y="47"/>
                    </a:cubicBezTo>
                    <a:cubicBezTo>
                      <a:pt x="723" y="40"/>
                      <a:pt x="712" y="0"/>
                      <a:pt x="686" y="7"/>
                    </a:cubicBezTo>
                    <a:cubicBezTo>
                      <a:pt x="275" y="123"/>
                      <a:pt x="0" y="607"/>
                      <a:pt x="68" y="1018"/>
                    </a:cubicBezTo>
                    <a:cubicBezTo>
                      <a:pt x="72" y="1044"/>
                      <a:pt x="111" y="1033"/>
                      <a:pt x="107" y="1007"/>
                    </a:cubicBezTo>
                    <a:close/>
                  </a:path>
                </a:pathLst>
              </a:custGeom>
              <a:solidFill>
                <a:srgbClr val="DCEEF1">
                  <a:alpha val="56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391" name="Freeform 22">
                <a:extLst>
                  <a:ext uri="{FF2B5EF4-FFF2-40B4-BE49-F238E27FC236}">
                    <a16:creationId xmlns:a16="http://schemas.microsoft.com/office/drawing/2014/main" id="{EB9DB82F-120A-44BC-BB5A-D1634D0CBA8D}"/>
                  </a:ext>
                </a:extLst>
              </p:cNvPr>
              <p:cNvSpPr>
                <a:spLocks/>
              </p:cNvSpPr>
              <p:nvPr/>
            </p:nvSpPr>
            <p:spPr bwMode="auto">
              <a:xfrm>
                <a:off x="942322" y="3344550"/>
                <a:ext cx="633726" cy="967993"/>
              </a:xfrm>
              <a:custGeom>
                <a:avLst/>
                <a:gdLst>
                  <a:gd name="T0" fmla="*/ 57 w 485"/>
                  <a:gd name="T1" fmla="*/ 715 h 741"/>
                  <a:gd name="T2" fmla="*/ 462 w 485"/>
                  <a:gd name="T3" fmla="*/ 47 h 741"/>
                  <a:gd name="T4" fmla="*/ 441 w 485"/>
                  <a:gd name="T5" fmla="*/ 11 h 741"/>
                  <a:gd name="T6" fmla="*/ 16 w 485"/>
                  <a:gd name="T7" fmla="*/ 715 h 741"/>
                  <a:gd name="T8" fmla="*/ 57 w 485"/>
                  <a:gd name="T9" fmla="*/ 715 h 741"/>
                </a:gdLst>
                <a:ahLst/>
                <a:cxnLst>
                  <a:cxn ang="0">
                    <a:pos x="T0" y="T1"/>
                  </a:cxn>
                  <a:cxn ang="0">
                    <a:pos x="T2" y="T3"/>
                  </a:cxn>
                  <a:cxn ang="0">
                    <a:pos x="T4" y="T5"/>
                  </a:cxn>
                  <a:cxn ang="0">
                    <a:pos x="T6" y="T7"/>
                  </a:cxn>
                  <a:cxn ang="0">
                    <a:pos x="T8" y="T9"/>
                  </a:cxn>
                </a:cxnLst>
                <a:rect l="0" t="0" r="r" b="b"/>
                <a:pathLst>
                  <a:path w="485" h="741">
                    <a:moveTo>
                      <a:pt x="57" y="715"/>
                    </a:moveTo>
                    <a:cubicBezTo>
                      <a:pt x="42" y="449"/>
                      <a:pt x="219" y="160"/>
                      <a:pt x="462" y="47"/>
                    </a:cubicBezTo>
                    <a:cubicBezTo>
                      <a:pt x="485" y="36"/>
                      <a:pt x="465" y="0"/>
                      <a:pt x="441" y="11"/>
                    </a:cubicBezTo>
                    <a:cubicBezTo>
                      <a:pt x="187" y="130"/>
                      <a:pt x="0" y="435"/>
                      <a:pt x="16" y="715"/>
                    </a:cubicBezTo>
                    <a:cubicBezTo>
                      <a:pt x="17" y="741"/>
                      <a:pt x="58" y="741"/>
                      <a:pt x="57" y="715"/>
                    </a:cubicBezTo>
                    <a:close/>
                  </a:path>
                </a:pathLst>
              </a:custGeom>
              <a:solidFill>
                <a:srgbClr val="DCEEF1">
                  <a:alpha val="56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392" name="Freeform 23">
                <a:extLst>
                  <a:ext uri="{FF2B5EF4-FFF2-40B4-BE49-F238E27FC236}">
                    <a16:creationId xmlns:a16="http://schemas.microsoft.com/office/drawing/2014/main" id="{11BD62B1-200C-4D81-BC4E-A119FD8D6B8C}"/>
                  </a:ext>
                </a:extLst>
              </p:cNvPr>
              <p:cNvSpPr>
                <a:spLocks/>
              </p:cNvSpPr>
              <p:nvPr/>
            </p:nvSpPr>
            <p:spPr bwMode="auto">
              <a:xfrm>
                <a:off x="2408677" y="2853371"/>
                <a:ext cx="1258059" cy="1735978"/>
              </a:xfrm>
              <a:custGeom>
                <a:avLst/>
                <a:gdLst>
                  <a:gd name="T0" fmla="*/ 835 w 963"/>
                  <a:gd name="T1" fmla="*/ 1303 h 1329"/>
                  <a:gd name="T2" fmla="*/ 37 w 963"/>
                  <a:gd name="T3" fmla="*/ 6 h 1329"/>
                  <a:gd name="T4" fmla="*/ 26 w 963"/>
                  <a:gd name="T5" fmla="*/ 46 h 1329"/>
                  <a:gd name="T6" fmla="*/ 795 w 963"/>
                  <a:gd name="T7" fmla="*/ 1293 h 1329"/>
                  <a:gd name="T8" fmla="*/ 835 w 963"/>
                  <a:gd name="T9" fmla="*/ 1303 h 1329"/>
                </a:gdLst>
                <a:ahLst/>
                <a:cxnLst>
                  <a:cxn ang="0">
                    <a:pos x="T0" y="T1"/>
                  </a:cxn>
                  <a:cxn ang="0">
                    <a:pos x="T2" y="T3"/>
                  </a:cxn>
                  <a:cxn ang="0">
                    <a:pos x="T4" y="T5"/>
                  </a:cxn>
                  <a:cxn ang="0">
                    <a:pos x="T6" y="T7"/>
                  </a:cxn>
                  <a:cxn ang="0">
                    <a:pos x="T8" y="T9"/>
                  </a:cxn>
                </a:cxnLst>
                <a:rect l="0" t="0" r="r" b="b"/>
                <a:pathLst>
                  <a:path w="963" h="1329">
                    <a:moveTo>
                      <a:pt x="835" y="1303"/>
                    </a:moveTo>
                    <a:cubicBezTo>
                      <a:pt x="963" y="769"/>
                      <a:pt x="581" y="129"/>
                      <a:pt x="37" y="6"/>
                    </a:cubicBezTo>
                    <a:cubicBezTo>
                      <a:pt x="11" y="0"/>
                      <a:pt x="0" y="40"/>
                      <a:pt x="26" y="46"/>
                    </a:cubicBezTo>
                    <a:cubicBezTo>
                      <a:pt x="548" y="163"/>
                      <a:pt x="919" y="780"/>
                      <a:pt x="795" y="1293"/>
                    </a:cubicBezTo>
                    <a:cubicBezTo>
                      <a:pt x="789" y="1318"/>
                      <a:pt x="828" y="1329"/>
                      <a:pt x="835" y="1303"/>
                    </a:cubicBezTo>
                    <a:close/>
                  </a:path>
                </a:pathLst>
              </a:custGeom>
              <a:solidFill>
                <a:srgbClr val="DCEEF1">
                  <a:alpha val="56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393" name="Freeform 24">
                <a:extLst>
                  <a:ext uri="{FF2B5EF4-FFF2-40B4-BE49-F238E27FC236}">
                    <a16:creationId xmlns:a16="http://schemas.microsoft.com/office/drawing/2014/main" id="{A769E38E-35DF-4AF3-9683-45F3DAD6E81A}"/>
                  </a:ext>
                </a:extLst>
              </p:cNvPr>
              <p:cNvSpPr>
                <a:spLocks/>
              </p:cNvSpPr>
              <p:nvPr/>
            </p:nvSpPr>
            <p:spPr bwMode="auto">
              <a:xfrm>
                <a:off x="2431881" y="3104210"/>
                <a:ext cx="938158" cy="1369114"/>
              </a:xfrm>
              <a:custGeom>
                <a:avLst/>
                <a:gdLst>
                  <a:gd name="T0" fmla="*/ 648 w 718"/>
                  <a:gd name="T1" fmla="*/ 1022 h 1048"/>
                  <a:gd name="T2" fmla="*/ 36 w 718"/>
                  <a:gd name="T3" fmla="*/ 8 h 1048"/>
                  <a:gd name="T4" fmla="*/ 25 w 718"/>
                  <a:gd name="T5" fmla="*/ 47 h 1048"/>
                  <a:gd name="T6" fmla="*/ 609 w 718"/>
                  <a:gd name="T7" fmla="*/ 1011 h 1048"/>
                  <a:gd name="T8" fmla="*/ 648 w 718"/>
                  <a:gd name="T9" fmla="*/ 1022 h 1048"/>
                </a:gdLst>
                <a:ahLst/>
                <a:cxnLst>
                  <a:cxn ang="0">
                    <a:pos x="T0" y="T1"/>
                  </a:cxn>
                  <a:cxn ang="0">
                    <a:pos x="T2" y="T3"/>
                  </a:cxn>
                  <a:cxn ang="0">
                    <a:pos x="T4" y="T5"/>
                  </a:cxn>
                  <a:cxn ang="0">
                    <a:pos x="T6" y="T7"/>
                  </a:cxn>
                  <a:cxn ang="0">
                    <a:pos x="T8" y="T9"/>
                  </a:cxn>
                </a:cxnLst>
                <a:rect l="0" t="0" r="r" b="b"/>
                <a:pathLst>
                  <a:path w="718" h="1048">
                    <a:moveTo>
                      <a:pt x="648" y="1022"/>
                    </a:moveTo>
                    <a:cubicBezTo>
                      <a:pt x="718" y="612"/>
                      <a:pt x="447" y="126"/>
                      <a:pt x="36" y="8"/>
                    </a:cubicBezTo>
                    <a:cubicBezTo>
                      <a:pt x="11" y="0"/>
                      <a:pt x="0" y="40"/>
                      <a:pt x="25" y="47"/>
                    </a:cubicBezTo>
                    <a:cubicBezTo>
                      <a:pt x="413" y="159"/>
                      <a:pt x="675" y="623"/>
                      <a:pt x="609" y="1011"/>
                    </a:cubicBezTo>
                    <a:cubicBezTo>
                      <a:pt x="604" y="1037"/>
                      <a:pt x="644" y="1048"/>
                      <a:pt x="648" y="1022"/>
                    </a:cubicBezTo>
                    <a:close/>
                  </a:path>
                </a:pathLst>
              </a:custGeom>
              <a:solidFill>
                <a:srgbClr val="DCEEF1">
                  <a:alpha val="56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394" name="Freeform 25">
                <a:extLst>
                  <a:ext uri="{FF2B5EF4-FFF2-40B4-BE49-F238E27FC236}">
                    <a16:creationId xmlns:a16="http://schemas.microsoft.com/office/drawing/2014/main" id="{FE446D7A-C3AD-4D31-990A-775698E4C93C}"/>
                  </a:ext>
                </a:extLst>
              </p:cNvPr>
              <p:cNvSpPr>
                <a:spLocks/>
              </p:cNvSpPr>
              <p:nvPr/>
            </p:nvSpPr>
            <p:spPr bwMode="auto">
              <a:xfrm>
                <a:off x="2460611" y="3341789"/>
                <a:ext cx="629859" cy="971860"/>
              </a:xfrm>
              <a:custGeom>
                <a:avLst/>
                <a:gdLst>
                  <a:gd name="T0" fmla="*/ 464 w 482"/>
                  <a:gd name="T1" fmla="*/ 717 h 744"/>
                  <a:gd name="T2" fmla="*/ 44 w 482"/>
                  <a:gd name="T3" fmla="*/ 11 h 744"/>
                  <a:gd name="T4" fmla="*/ 24 w 482"/>
                  <a:gd name="T5" fmla="*/ 46 h 744"/>
                  <a:gd name="T6" fmla="*/ 424 w 482"/>
                  <a:gd name="T7" fmla="*/ 717 h 744"/>
                  <a:gd name="T8" fmla="*/ 464 w 482"/>
                  <a:gd name="T9" fmla="*/ 717 h 744"/>
                </a:gdLst>
                <a:ahLst/>
                <a:cxnLst>
                  <a:cxn ang="0">
                    <a:pos x="T0" y="T1"/>
                  </a:cxn>
                  <a:cxn ang="0">
                    <a:pos x="T2" y="T3"/>
                  </a:cxn>
                  <a:cxn ang="0">
                    <a:pos x="T4" y="T5"/>
                  </a:cxn>
                  <a:cxn ang="0">
                    <a:pos x="T6" y="T7"/>
                  </a:cxn>
                  <a:cxn ang="0">
                    <a:pos x="T8" y="T9"/>
                  </a:cxn>
                </a:cxnLst>
                <a:rect l="0" t="0" r="r" b="b"/>
                <a:pathLst>
                  <a:path w="482" h="744">
                    <a:moveTo>
                      <a:pt x="464" y="717"/>
                    </a:moveTo>
                    <a:cubicBezTo>
                      <a:pt x="482" y="438"/>
                      <a:pt x="298" y="132"/>
                      <a:pt x="44" y="11"/>
                    </a:cubicBezTo>
                    <a:cubicBezTo>
                      <a:pt x="21" y="0"/>
                      <a:pt x="0" y="35"/>
                      <a:pt x="24" y="46"/>
                    </a:cubicBezTo>
                    <a:cubicBezTo>
                      <a:pt x="265" y="161"/>
                      <a:pt x="440" y="451"/>
                      <a:pt x="424" y="717"/>
                    </a:cubicBezTo>
                    <a:cubicBezTo>
                      <a:pt x="422" y="744"/>
                      <a:pt x="463" y="744"/>
                      <a:pt x="464" y="717"/>
                    </a:cubicBezTo>
                    <a:close/>
                  </a:path>
                </a:pathLst>
              </a:custGeom>
              <a:solidFill>
                <a:srgbClr val="DCEEF1">
                  <a:alpha val="56000"/>
                </a:srgbClr>
              </a:solidFill>
              <a:ln>
                <a:noFill/>
              </a:ln>
            </p:spPr>
            <p:txBody>
              <a:bodyPr vert="horz" wrap="square" lIns="91440" tIns="45720" rIns="91440" bIns="45720" numCol="1" anchor="t" anchorCtr="0" compatLnSpc="1">
                <a:prstTxWarp prst="textNoShape">
                  <a:avLst/>
                </a:prstTxWarp>
              </a:bodyPr>
              <a:lstStyle/>
              <a:p>
                <a:endParaRPr lang="en-US"/>
              </a:p>
            </p:txBody>
          </p:sp>
        </p:grpSp>
      </p:grpSp>
      <p:grpSp>
        <p:nvGrpSpPr>
          <p:cNvPr id="418" name="Group 417">
            <a:extLst>
              <a:ext uri="{FF2B5EF4-FFF2-40B4-BE49-F238E27FC236}">
                <a16:creationId xmlns:a16="http://schemas.microsoft.com/office/drawing/2014/main" id="{EA8F0D91-9FF6-429F-97E2-47503C1F2DDF}"/>
              </a:ext>
            </a:extLst>
          </p:cNvPr>
          <p:cNvGrpSpPr/>
          <p:nvPr/>
        </p:nvGrpSpPr>
        <p:grpSpPr>
          <a:xfrm>
            <a:off x="9809764" y="2039528"/>
            <a:ext cx="2329394" cy="3769084"/>
            <a:chOff x="5724861" y="1794281"/>
            <a:chExt cx="3300680" cy="4614769"/>
          </a:xfrm>
        </p:grpSpPr>
        <p:grpSp>
          <p:nvGrpSpPr>
            <p:cNvPr id="419" name="Group 418">
              <a:extLst>
                <a:ext uri="{FF2B5EF4-FFF2-40B4-BE49-F238E27FC236}">
                  <a16:creationId xmlns:a16="http://schemas.microsoft.com/office/drawing/2014/main" id="{16A0D942-611B-4768-B7E1-DE8E4782C7FB}"/>
                </a:ext>
              </a:extLst>
            </p:cNvPr>
            <p:cNvGrpSpPr/>
            <p:nvPr/>
          </p:nvGrpSpPr>
          <p:grpSpPr>
            <a:xfrm flipH="1">
              <a:off x="5981116" y="1943775"/>
              <a:ext cx="2791268" cy="4465275"/>
              <a:chOff x="1039555" y="2629810"/>
              <a:chExt cx="2791268" cy="4465275"/>
            </a:xfrm>
          </p:grpSpPr>
          <p:grpSp>
            <p:nvGrpSpPr>
              <p:cNvPr id="430" name="Group 429">
                <a:extLst>
                  <a:ext uri="{FF2B5EF4-FFF2-40B4-BE49-F238E27FC236}">
                    <a16:creationId xmlns:a16="http://schemas.microsoft.com/office/drawing/2014/main" id="{283AFE5F-F09B-4D66-9DD0-395F67F8447B}"/>
                  </a:ext>
                </a:extLst>
              </p:cNvPr>
              <p:cNvGrpSpPr/>
              <p:nvPr/>
            </p:nvGrpSpPr>
            <p:grpSpPr>
              <a:xfrm>
                <a:off x="1039555" y="2629810"/>
                <a:ext cx="2791268" cy="4070324"/>
                <a:chOff x="-3621921" y="3283468"/>
                <a:chExt cx="2791268" cy="4070324"/>
              </a:xfrm>
            </p:grpSpPr>
            <p:sp>
              <p:nvSpPr>
                <p:cNvPr id="443" name="Freeform 5">
                  <a:extLst>
                    <a:ext uri="{FF2B5EF4-FFF2-40B4-BE49-F238E27FC236}">
                      <a16:creationId xmlns:a16="http://schemas.microsoft.com/office/drawing/2014/main" id="{9FB308E4-722B-403F-9B23-4CD5016AF9CD}"/>
                    </a:ext>
                  </a:extLst>
                </p:cNvPr>
                <p:cNvSpPr>
                  <a:spLocks/>
                </p:cNvSpPr>
                <p:nvPr/>
              </p:nvSpPr>
              <p:spPr bwMode="auto">
                <a:xfrm>
                  <a:off x="-2471048" y="4777449"/>
                  <a:ext cx="244761" cy="2576343"/>
                </a:xfrm>
                <a:custGeom>
                  <a:avLst/>
                  <a:gdLst>
                    <a:gd name="T0" fmla="*/ 275 w 443"/>
                    <a:gd name="T1" fmla="*/ 0 h 4663"/>
                    <a:gd name="T2" fmla="*/ 0 w 443"/>
                    <a:gd name="T3" fmla="*/ 4663 h 4663"/>
                    <a:gd name="T4" fmla="*/ 443 w 443"/>
                    <a:gd name="T5" fmla="*/ 4663 h 4663"/>
                    <a:gd name="T6" fmla="*/ 443 w 443"/>
                    <a:gd name="T7" fmla="*/ 0 h 4663"/>
                    <a:gd name="T8" fmla="*/ 275 w 443"/>
                    <a:gd name="T9" fmla="*/ 0 h 4663"/>
                  </a:gdLst>
                  <a:ahLst/>
                  <a:cxnLst>
                    <a:cxn ang="0">
                      <a:pos x="T0" y="T1"/>
                    </a:cxn>
                    <a:cxn ang="0">
                      <a:pos x="T2" y="T3"/>
                    </a:cxn>
                    <a:cxn ang="0">
                      <a:pos x="T4" y="T5"/>
                    </a:cxn>
                    <a:cxn ang="0">
                      <a:pos x="T6" y="T7"/>
                    </a:cxn>
                    <a:cxn ang="0">
                      <a:pos x="T8" y="T9"/>
                    </a:cxn>
                  </a:cxnLst>
                  <a:rect l="0" t="0" r="r" b="b"/>
                  <a:pathLst>
                    <a:path w="443" h="4663">
                      <a:moveTo>
                        <a:pt x="275" y="0"/>
                      </a:moveTo>
                      <a:lnTo>
                        <a:pt x="0" y="4663"/>
                      </a:lnTo>
                      <a:lnTo>
                        <a:pt x="443" y="4663"/>
                      </a:lnTo>
                      <a:lnTo>
                        <a:pt x="443" y="0"/>
                      </a:lnTo>
                      <a:lnTo>
                        <a:pt x="275" y="0"/>
                      </a:lnTo>
                      <a:close/>
                    </a:path>
                  </a:pathLst>
                </a:custGeom>
                <a:solidFill>
                  <a:srgbClr val="93959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4" name="Freeform 6">
                  <a:extLst>
                    <a:ext uri="{FF2B5EF4-FFF2-40B4-BE49-F238E27FC236}">
                      <a16:creationId xmlns:a16="http://schemas.microsoft.com/office/drawing/2014/main" id="{D618E029-C42A-4351-A4D7-0715616D97F3}"/>
                    </a:ext>
                  </a:extLst>
                </p:cNvPr>
                <p:cNvSpPr>
                  <a:spLocks/>
                </p:cNvSpPr>
                <p:nvPr/>
              </p:nvSpPr>
              <p:spPr bwMode="auto">
                <a:xfrm>
                  <a:off x="-2226287" y="4777449"/>
                  <a:ext cx="244208" cy="2576343"/>
                </a:xfrm>
                <a:custGeom>
                  <a:avLst/>
                  <a:gdLst>
                    <a:gd name="T0" fmla="*/ 168 w 442"/>
                    <a:gd name="T1" fmla="*/ 0 h 4663"/>
                    <a:gd name="T2" fmla="*/ 442 w 442"/>
                    <a:gd name="T3" fmla="*/ 4663 h 4663"/>
                    <a:gd name="T4" fmla="*/ 0 w 442"/>
                    <a:gd name="T5" fmla="*/ 4663 h 4663"/>
                    <a:gd name="T6" fmla="*/ 0 w 442"/>
                    <a:gd name="T7" fmla="*/ 0 h 4663"/>
                    <a:gd name="T8" fmla="*/ 168 w 442"/>
                    <a:gd name="T9" fmla="*/ 0 h 4663"/>
                  </a:gdLst>
                  <a:ahLst/>
                  <a:cxnLst>
                    <a:cxn ang="0">
                      <a:pos x="T0" y="T1"/>
                    </a:cxn>
                    <a:cxn ang="0">
                      <a:pos x="T2" y="T3"/>
                    </a:cxn>
                    <a:cxn ang="0">
                      <a:pos x="T4" y="T5"/>
                    </a:cxn>
                    <a:cxn ang="0">
                      <a:pos x="T6" y="T7"/>
                    </a:cxn>
                    <a:cxn ang="0">
                      <a:pos x="T8" y="T9"/>
                    </a:cxn>
                  </a:cxnLst>
                  <a:rect l="0" t="0" r="r" b="b"/>
                  <a:pathLst>
                    <a:path w="442" h="4663">
                      <a:moveTo>
                        <a:pt x="168" y="0"/>
                      </a:moveTo>
                      <a:lnTo>
                        <a:pt x="442" y="4663"/>
                      </a:lnTo>
                      <a:lnTo>
                        <a:pt x="0" y="4663"/>
                      </a:lnTo>
                      <a:lnTo>
                        <a:pt x="0" y="0"/>
                      </a:lnTo>
                      <a:lnTo>
                        <a:pt x="168" y="0"/>
                      </a:lnTo>
                      <a:close/>
                    </a:path>
                  </a:pathLst>
                </a:custGeom>
                <a:solidFill>
                  <a:srgbClr val="8082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5" name="Freeform 9">
                  <a:extLst>
                    <a:ext uri="{FF2B5EF4-FFF2-40B4-BE49-F238E27FC236}">
                      <a16:creationId xmlns:a16="http://schemas.microsoft.com/office/drawing/2014/main" id="{68DAA786-D1CF-43F6-9F5B-559B06E562BA}"/>
                    </a:ext>
                  </a:extLst>
                </p:cNvPr>
                <p:cNvSpPr>
                  <a:spLocks/>
                </p:cNvSpPr>
                <p:nvPr/>
              </p:nvSpPr>
              <p:spPr bwMode="auto">
                <a:xfrm>
                  <a:off x="-3599821" y="4787946"/>
                  <a:ext cx="1307785" cy="696712"/>
                </a:xfrm>
                <a:custGeom>
                  <a:avLst/>
                  <a:gdLst>
                    <a:gd name="T0" fmla="*/ 0 w 2367"/>
                    <a:gd name="T1" fmla="*/ 1178 h 1261"/>
                    <a:gd name="T2" fmla="*/ 2367 w 2367"/>
                    <a:gd name="T3" fmla="*/ 0 h 1261"/>
                    <a:gd name="T4" fmla="*/ 2195 w 2367"/>
                    <a:gd name="T5" fmla="*/ 570 h 1261"/>
                    <a:gd name="T6" fmla="*/ 42 w 2367"/>
                    <a:gd name="T7" fmla="*/ 1261 h 1261"/>
                    <a:gd name="T8" fmla="*/ 0 w 2367"/>
                    <a:gd name="T9" fmla="*/ 1178 h 1261"/>
                  </a:gdLst>
                  <a:ahLst/>
                  <a:cxnLst>
                    <a:cxn ang="0">
                      <a:pos x="T0" y="T1"/>
                    </a:cxn>
                    <a:cxn ang="0">
                      <a:pos x="T2" y="T3"/>
                    </a:cxn>
                    <a:cxn ang="0">
                      <a:pos x="T4" y="T5"/>
                    </a:cxn>
                    <a:cxn ang="0">
                      <a:pos x="T6" y="T7"/>
                    </a:cxn>
                    <a:cxn ang="0">
                      <a:pos x="T8" y="T9"/>
                    </a:cxn>
                  </a:cxnLst>
                  <a:rect l="0" t="0" r="r" b="b"/>
                  <a:pathLst>
                    <a:path w="2367" h="1261">
                      <a:moveTo>
                        <a:pt x="0" y="1178"/>
                      </a:moveTo>
                      <a:lnTo>
                        <a:pt x="2367" y="0"/>
                      </a:lnTo>
                      <a:lnTo>
                        <a:pt x="2195" y="570"/>
                      </a:lnTo>
                      <a:lnTo>
                        <a:pt x="42" y="1261"/>
                      </a:lnTo>
                      <a:lnTo>
                        <a:pt x="0" y="1178"/>
                      </a:lnTo>
                      <a:close/>
                    </a:path>
                  </a:pathLst>
                </a:custGeom>
                <a:solidFill>
                  <a:srgbClr val="D1D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6" name="Freeform 10">
                  <a:extLst>
                    <a:ext uri="{FF2B5EF4-FFF2-40B4-BE49-F238E27FC236}">
                      <a16:creationId xmlns:a16="http://schemas.microsoft.com/office/drawing/2014/main" id="{960D6321-2B7C-4241-9A7C-7F7DAEF12B5E}"/>
                    </a:ext>
                  </a:extLst>
                </p:cNvPr>
                <p:cNvSpPr>
                  <a:spLocks/>
                </p:cNvSpPr>
                <p:nvPr/>
              </p:nvSpPr>
              <p:spPr bwMode="auto">
                <a:xfrm>
                  <a:off x="-3621921" y="4675787"/>
                  <a:ext cx="1329886" cy="763013"/>
                </a:xfrm>
                <a:custGeom>
                  <a:avLst/>
                  <a:gdLst>
                    <a:gd name="T0" fmla="*/ 40 w 2407"/>
                    <a:gd name="T1" fmla="*/ 1381 h 1381"/>
                    <a:gd name="T2" fmla="*/ 2407 w 2407"/>
                    <a:gd name="T3" fmla="*/ 203 h 1381"/>
                    <a:gd name="T4" fmla="*/ 1849 w 2407"/>
                    <a:gd name="T5" fmla="*/ 0 h 1381"/>
                    <a:gd name="T6" fmla="*/ 0 w 2407"/>
                    <a:gd name="T7" fmla="*/ 1296 h 1381"/>
                    <a:gd name="T8" fmla="*/ 40 w 2407"/>
                    <a:gd name="T9" fmla="*/ 1381 h 1381"/>
                  </a:gdLst>
                  <a:ahLst/>
                  <a:cxnLst>
                    <a:cxn ang="0">
                      <a:pos x="T0" y="T1"/>
                    </a:cxn>
                    <a:cxn ang="0">
                      <a:pos x="T2" y="T3"/>
                    </a:cxn>
                    <a:cxn ang="0">
                      <a:pos x="T4" y="T5"/>
                    </a:cxn>
                    <a:cxn ang="0">
                      <a:pos x="T6" y="T7"/>
                    </a:cxn>
                    <a:cxn ang="0">
                      <a:pos x="T8" y="T9"/>
                    </a:cxn>
                  </a:cxnLst>
                  <a:rect l="0" t="0" r="r" b="b"/>
                  <a:pathLst>
                    <a:path w="2407" h="1381">
                      <a:moveTo>
                        <a:pt x="40" y="1381"/>
                      </a:moveTo>
                      <a:lnTo>
                        <a:pt x="2407" y="203"/>
                      </a:lnTo>
                      <a:lnTo>
                        <a:pt x="1849" y="0"/>
                      </a:lnTo>
                      <a:lnTo>
                        <a:pt x="0" y="1296"/>
                      </a:lnTo>
                      <a:lnTo>
                        <a:pt x="40" y="1381"/>
                      </a:lnTo>
                      <a:close/>
                    </a:path>
                  </a:pathLst>
                </a:custGeom>
                <a:solidFill>
                  <a:srgbClr val="E6E7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7" name="Freeform 11">
                  <a:extLst>
                    <a:ext uri="{FF2B5EF4-FFF2-40B4-BE49-F238E27FC236}">
                      <a16:creationId xmlns:a16="http://schemas.microsoft.com/office/drawing/2014/main" id="{56BBD499-A141-45C4-907C-19221EC8EE3A}"/>
                    </a:ext>
                  </a:extLst>
                </p:cNvPr>
                <p:cNvSpPr>
                  <a:spLocks/>
                </p:cNvSpPr>
                <p:nvPr/>
              </p:nvSpPr>
              <p:spPr bwMode="auto">
                <a:xfrm>
                  <a:off x="-2162196" y="4787946"/>
                  <a:ext cx="1308890" cy="692292"/>
                </a:xfrm>
                <a:custGeom>
                  <a:avLst/>
                  <a:gdLst>
                    <a:gd name="T0" fmla="*/ 2369 w 2369"/>
                    <a:gd name="T1" fmla="*/ 1168 h 1253"/>
                    <a:gd name="T2" fmla="*/ 0 w 2369"/>
                    <a:gd name="T3" fmla="*/ 0 h 1253"/>
                    <a:gd name="T4" fmla="*/ 175 w 2369"/>
                    <a:gd name="T5" fmla="*/ 568 h 1253"/>
                    <a:gd name="T6" fmla="*/ 2327 w 2369"/>
                    <a:gd name="T7" fmla="*/ 1253 h 1253"/>
                    <a:gd name="T8" fmla="*/ 2369 w 2369"/>
                    <a:gd name="T9" fmla="*/ 1168 h 1253"/>
                  </a:gdLst>
                  <a:ahLst/>
                  <a:cxnLst>
                    <a:cxn ang="0">
                      <a:pos x="T0" y="T1"/>
                    </a:cxn>
                    <a:cxn ang="0">
                      <a:pos x="T2" y="T3"/>
                    </a:cxn>
                    <a:cxn ang="0">
                      <a:pos x="T4" y="T5"/>
                    </a:cxn>
                    <a:cxn ang="0">
                      <a:pos x="T6" y="T7"/>
                    </a:cxn>
                    <a:cxn ang="0">
                      <a:pos x="T8" y="T9"/>
                    </a:cxn>
                  </a:cxnLst>
                  <a:rect l="0" t="0" r="r" b="b"/>
                  <a:pathLst>
                    <a:path w="2369" h="1253">
                      <a:moveTo>
                        <a:pt x="2369" y="1168"/>
                      </a:moveTo>
                      <a:lnTo>
                        <a:pt x="0" y="0"/>
                      </a:lnTo>
                      <a:lnTo>
                        <a:pt x="175" y="568"/>
                      </a:lnTo>
                      <a:lnTo>
                        <a:pt x="2327" y="1253"/>
                      </a:lnTo>
                      <a:lnTo>
                        <a:pt x="2369" y="1168"/>
                      </a:lnTo>
                      <a:close/>
                    </a:path>
                  </a:pathLst>
                </a:custGeom>
                <a:solidFill>
                  <a:srgbClr val="D1D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8" name="Freeform 12">
                  <a:extLst>
                    <a:ext uri="{FF2B5EF4-FFF2-40B4-BE49-F238E27FC236}">
                      <a16:creationId xmlns:a16="http://schemas.microsoft.com/office/drawing/2014/main" id="{124F61F4-D9F6-4CAE-8B8B-26725FDAAF8C}"/>
                    </a:ext>
                  </a:extLst>
                </p:cNvPr>
                <p:cNvSpPr>
                  <a:spLocks/>
                </p:cNvSpPr>
                <p:nvPr/>
              </p:nvSpPr>
              <p:spPr bwMode="auto">
                <a:xfrm>
                  <a:off x="-2162196" y="4674682"/>
                  <a:ext cx="1331543" cy="758593"/>
                </a:xfrm>
                <a:custGeom>
                  <a:avLst/>
                  <a:gdLst>
                    <a:gd name="T0" fmla="*/ 2369 w 2410"/>
                    <a:gd name="T1" fmla="*/ 1373 h 1373"/>
                    <a:gd name="T2" fmla="*/ 0 w 2410"/>
                    <a:gd name="T3" fmla="*/ 205 h 1373"/>
                    <a:gd name="T4" fmla="*/ 555 w 2410"/>
                    <a:gd name="T5" fmla="*/ 0 h 1373"/>
                    <a:gd name="T6" fmla="*/ 2410 w 2410"/>
                    <a:gd name="T7" fmla="*/ 1291 h 1373"/>
                    <a:gd name="T8" fmla="*/ 2369 w 2410"/>
                    <a:gd name="T9" fmla="*/ 1373 h 1373"/>
                  </a:gdLst>
                  <a:ahLst/>
                  <a:cxnLst>
                    <a:cxn ang="0">
                      <a:pos x="T0" y="T1"/>
                    </a:cxn>
                    <a:cxn ang="0">
                      <a:pos x="T2" y="T3"/>
                    </a:cxn>
                    <a:cxn ang="0">
                      <a:pos x="T4" y="T5"/>
                    </a:cxn>
                    <a:cxn ang="0">
                      <a:pos x="T6" y="T7"/>
                    </a:cxn>
                    <a:cxn ang="0">
                      <a:pos x="T8" y="T9"/>
                    </a:cxn>
                  </a:cxnLst>
                  <a:rect l="0" t="0" r="r" b="b"/>
                  <a:pathLst>
                    <a:path w="2410" h="1373">
                      <a:moveTo>
                        <a:pt x="2369" y="1373"/>
                      </a:moveTo>
                      <a:lnTo>
                        <a:pt x="0" y="205"/>
                      </a:lnTo>
                      <a:lnTo>
                        <a:pt x="555" y="0"/>
                      </a:lnTo>
                      <a:lnTo>
                        <a:pt x="2410" y="1291"/>
                      </a:lnTo>
                      <a:lnTo>
                        <a:pt x="2369" y="1373"/>
                      </a:lnTo>
                      <a:close/>
                    </a:path>
                  </a:pathLst>
                </a:custGeom>
                <a:solidFill>
                  <a:srgbClr val="E6E7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9" name="Freeform 13">
                  <a:extLst>
                    <a:ext uri="{FF2B5EF4-FFF2-40B4-BE49-F238E27FC236}">
                      <a16:creationId xmlns:a16="http://schemas.microsoft.com/office/drawing/2014/main" id="{C3BDCFC6-069B-4FE5-8397-995D66C0F247}"/>
                    </a:ext>
                  </a:extLst>
                </p:cNvPr>
                <p:cNvSpPr>
                  <a:spLocks/>
                </p:cNvSpPr>
                <p:nvPr/>
              </p:nvSpPr>
              <p:spPr bwMode="auto">
                <a:xfrm>
                  <a:off x="-2465524" y="3283468"/>
                  <a:ext cx="237578" cy="1459172"/>
                </a:xfrm>
                <a:custGeom>
                  <a:avLst/>
                  <a:gdLst>
                    <a:gd name="T0" fmla="*/ 428 w 430"/>
                    <a:gd name="T1" fmla="*/ 0 h 2641"/>
                    <a:gd name="T2" fmla="*/ 430 w 430"/>
                    <a:gd name="T3" fmla="*/ 2641 h 2641"/>
                    <a:gd name="T4" fmla="*/ 0 w 430"/>
                    <a:gd name="T5" fmla="*/ 2234 h 2641"/>
                    <a:gd name="T6" fmla="*/ 333 w 430"/>
                    <a:gd name="T7" fmla="*/ 0 h 2641"/>
                    <a:gd name="T8" fmla="*/ 428 w 430"/>
                    <a:gd name="T9" fmla="*/ 0 h 2641"/>
                  </a:gdLst>
                  <a:ahLst/>
                  <a:cxnLst>
                    <a:cxn ang="0">
                      <a:pos x="T0" y="T1"/>
                    </a:cxn>
                    <a:cxn ang="0">
                      <a:pos x="T2" y="T3"/>
                    </a:cxn>
                    <a:cxn ang="0">
                      <a:pos x="T4" y="T5"/>
                    </a:cxn>
                    <a:cxn ang="0">
                      <a:pos x="T6" y="T7"/>
                    </a:cxn>
                    <a:cxn ang="0">
                      <a:pos x="T8" y="T9"/>
                    </a:cxn>
                  </a:cxnLst>
                  <a:rect l="0" t="0" r="r" b="b"/>
                  <a:pathLst>
                    <a:path w="430" h="2641">
                      <a:moveTo>
                        <a:pt x="428" y="0"/>
                      </a:moveTo>
                      <a:lnTo>
                        <a:pt x="430" y="2641"/>
                      </a:lnTo>
                      <a:lnTo>
                        <a:pt x="0" y="2234"/>
                      </a:lnTo>
                      <a:lnTo>
                        <a:pt x="333" y="0"/>
                      </a:lnTo>
                      <a:lnTo>
                        <a:pt x="428" y="0"/>
                      </a:lnTo>
                      <a:close/>
                    </a:path>
                  </a:pathLst>
                </a:custGeom>
                <a:solidFill>
                  <a:srgbClr val="D1D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0" name="Freeform 14">
                  <a:extLst>
                    <a:ext uri="{FF2B5EF4-FFF2-40B4-BE49-F238E27FC236}">
                      <a16:creationId xmlns:a16="http://schemas.microsoft.com/office/drawing/2014/main" id="{A3640E80-4A7D-4930-B303-53030A6AC970}"/>
                    </a:ext>
                  </a:extLst>
                </p:cNvPr>
                <p:cNvSpPr>
                  <a:spLocks/>
                </p:cNvSpPr>
                <p:nvPr/>
              </p:nvSpPr>
              <p:spPr bwMode="auto">
                <a:xfrm>
                  <a:off x="-2229049" y="3283468"/>
                  <a:ext cx="240341" cy="1459172"/>
                </a:xfrm>
                <a:custGeom>
                  <a:avLst/>
                  <a:gdLst>
                    <a:gd name="T0" fmla="*/ 0 w 435"/>
                    <a:gd name="T1" fmla="*/ 0 h 2641"/>
                    <a:gd name="T2" fmla="*/ 2 w 435"/>
                    <a:gd name="T3" fmla="*/ 2641 h 2641"/>
                    <a:gd name="T4" fmla="*/ 435 w 435"/>
                    <a:gd name="T5" fmla="*/ 2232 h 2641"/>
                    <a:gd name="T6" fmla="*/ 92 w 435"/>
                    <a:gd name="T7" fmla="*/ 0 h 2641"/>
                    <a:gd name="T8" fmla="*/ 0 w 435"/>
                    <a:gd name="T9" fmla="*/ 0 h 2641"/>
                  </a:gdLst>
                  <a:ahLst/>
                  <a:cxnLst>
                    <a:cxn ang="0">
                      <a:pos x="T0" y="T1"/>
                    </a:cxn>
                    <a:cxn ang="0">
                      <a:pos x="T2" y="T3"/>
                    </a:cxn>
                    <a:cxn ang="0">
                      <a:pos x="T4" y="T5"/>
                    </a:cxn>
                    <a:cxn ang="0">
                      <a:pos x="T6" y="T7"/>
                    </a:cxn>
                    <a:cxn ang="0">
                      <a:pos x="T8" y="T9"/>
                    </a:cxn>
                  </a:cxnLst>
                  <a:rect l="0" t="0" r="r" b="b"/>
                  <a:pathLst>
                    <a:path w="435" h="2641">
                      <a:moveTo>
                        <a:pt x="0" y="0"/>
                      </a:moveTo>
                      <a:lnTo>
                        <a:pt x="2" y="2641"/>
                      </a:lnTo>
                      <a:lnTo>
                        <a:pt x="435" y="2232"/>
                      </a:lnTo>
                      <a:lnTo>
                        <a:pt x="92" y="0"/>
                      </a:lnTo>
                      <a:lnTo>
                        <a:pt x="0" y="0"/>
                      </a:lnTo>
                      <a:close/>
                    </a:path>
                  </a:pathLst>
                </a:custGeom>
                <a:solidFill>
                  <a:srgbClr val="E6E7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1" name="Freeform 15">
                  <a:extLst>
                    <a:ext uri="{FF2B5EF4-FFF2-40B4-BE49-F238E27FC236}">
                      <a16:creationId xmlns:a16="http://schemas.microsoft.com/office/drawing/2014/main" id="{6F37E638-5750-47EE-AFDC-F5D287BE890A}"/>
                    </a:ext>
                  </a:extLst>
                </p:cNvPr>
                <p:cNvSpPr>
                  <a:spLocks/>
                </p:cNvSpPr>
                <p:nvPr/>
              </p:nvSpPr>
              <p:spPr bwMode="auto">
                <a:xfrm>
                  <a:off x="-2432923" y="4565839"/>
                  <a:ext cx="427088" cy="427641"/>
                </a:xfrm>
                <a:custGeom>
                  <a:avLst/>
                  <a:gdLst>
                    <a:gd name="T0" fmla="*/ 0 w 327"/>
                    <a:gd name="T1" fmla="*/ 164 h 327"/>
                    <a:gd name="T2" fmla="*/ 164 w 327"/>
                    <a:gd name="T3" fmla="*/ 327 h 327"/>
                    <a:gd name="T4" fmla="*/ 327 w 327"/>
                    <a:gd name="T5" fmla="*/ 164 h 327"/>
                    <a:gd name="T6" fmla="*/ 163 w 327"/>
                    <a:gd name="T7" fmla="*/ 0 h 327"/>
                    <a:gd name="T8" fmla="*/ 0 w 327"/>
                    <a:gd name="T9" fmla="*/ 164 h 327"/>
                  </a:gdLst>
                  <a:ahLst/>
                  <a:cxnLst>
                    <a:cxn ang="0">
                      <a:pos x="T0" y="T1"/>
                    </a:cxn>
                    <a:cxn ang="0">
                      <a:pos x="T2" y="T3"/>
                    </a:cxn>
                    <a:cxn ang="0">
                      <a:pos x="T4" y="T5"/>
                    </a:cxn>
                    <a:cxn ang="0">
                      <a:pos x="T6" y="T7"/>
                    </a:cxn>
                    <a:cxn ang="0">
                      <a:pos x="T8" y="T9"/>
                    </a:cxn>
                  </a:cxnLst>
                  <a:rect l="0" t="0" r="r" b="b"/>
                  <a:pathLst>
                    <a:path w="327" h="327">
                      <a:moveTo>
                        <a:pt x="0" y="164"/>
                      </a:moveTo>
                      <a:cubicBezTo>
                        <a:pt x="0" y="254"/>
                        <a:pt x="74" y="327"/>
                        <a:pt x="164" y="327"/>
                      </a:cubicBezTo>
                      <a:cubicBezTo>
                        <a:pt x="254" y="327"/>
                        <a:pt x="327" y="254"/>
                        <a:pt x="327" y="164"/>
                      </a:cubicBezTo>
                      <a:cubicBezTo>
                        <a:pt x="327" y="73"/>
                        <a:pt x="254" y="0"/>
                        <a:pt x="163" y="0"/>
                      </a:cubicBezTo>
                      <a:cubicBezTo>
                        <a:pt x="73" y="0"/>
                        <a:pt x="0" y="74"/>
                        <a:pt x="0" y="164"/>
                      </a:cubicBezTo>
                      <a:close/>
                    </a:path>
                  </a:pathLst>
                </a:custGeom>
                <a:solidFill>
                  <a:srgbClr val="BCBE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2" name="Freeform 16">
                  <a:extLst>
                    <a:ext uri="{FF2B5EF4-FFF2-40B4-BE49-F238E27FC236}">
                      <a16:creationId xmlns:a16="http://schemas.microsoft.com/office/drawing/2014/main" id="{D308D52D-B4DC-4AC7-8799-F903BE5262AB}"/>
                    </a:ext>
                  </a:extLst>
                </p:cNvPr>
                <p:cNvSpPr>
                  <a:spLocks/>
                </p:cNvSpPr>
                <p:nvPr/>
              </p:nvSpPr>
              <p:spPr bwMode="auto">
                <a:xfrm>
                  <a:off x="-2335126" y="4664186"/>
                  <a:ext cx="231501" cy="230948"/>
                </a:xfrm>
                <a:custGeom>
                  <a:avLst/>
                  <a:gdLst>
                    <a:gd name="T0" fmla="*/ 0 w 177"/>
                    <a:gd name="T1" fmla="*/ 89 h 177"/>
                    <a:gd name="T2" fmla="*/ 89 w 177"/>
                    <a:gd name="T3" fmla="*/ 177 h 177"/>
                    <a:gd name="T4" fmla="*/ 177 w 177"/>
                    <a:gd name="T5" fmla="*/ 89 h 177"/>
                    <a:gd name="T6" fmla="*/ 88 w 177"/>
                    <a:gd name="T7" fmla="*/ 0 h 177"/>
                    <a:gd name="T8" fmla="*/ 0 w 177"/>
                    <a:gd name="T9" fmla="*/ 89 h 177"/>
                  </a:gdLst>
                  <a:ahLst/>
                  <a:cxnLst>
                    <a:cxn ang="0">
                      <a:pos x="T0" y="T1"/>
                    </a:cxn>
                    <a:cxn ang="0">
                      <a:pos x="T2" y="T3"/>
                    </a:cxn>
                    <a:cxn ang="0">
                      <a:pos x="T4" y="T5"/>
                    </a:cxn>
                    <a:cxn ang="0">
                      <a:pos x="T6" y="T7"/>
                    </a:cxn>
                    <a:cxn ang="0">
                      <a:pos x="T8" y="T9"/>
                    </a:cxn>
                  </a:cxnLst>
                  <a:rect l="0" t="0" r="r" b="b"/>
                  <a:pathLst>
                    <a:path w="177" h="177">
                      <a:moveTo>
                        <a:pt x="0" y="89"/>
                      </a:moveTo>
                      <a:cubicBezTo>
                        <a:pt x="0" y="138"/>
                        <a:pt x="40" y="177"/>
                        <a:pt x="89" y="177"/>
                      </a:cubicBezTo>
                      <a:cubicBezTo>
                        <a:pt x="138" y="177"/>
                        <a:pt x="177" y="137"/>
                        <a:pt x="177" y="89"/>
                      </a:cubicBezTo>
                      <a:cubicBezTo>
                        <a:pt x="177" y="40"/>
                        <a:pt x="137" y="0"/>
                        <a:pt x="88" y="0"/>
                      </a:cubicBezTo>
                      <a:cubicBezTo>
                        <a:pt x="40" y="0"/>
                        <a:pt x="0" y="40"/>
                        <a:pt x="0" y="89"/>
                      </a:cubicBezTo>
                      <a:close/>
                    </a:path>
                  </a:pathLst>
                </a:custGeom>
                <a:solidFill>
                  <a:srgbClr val="8082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431" name="Freeform 130">
                <a:extLst>
                  <a:ext uri="{FF2B5EF4-FFF2-40B4-BE49-F238E27FC236}">
                    <a16:creationId xmlns:a16="http://schemas.microsoft.com/office/drawing/2014/main" id="{7E27EB01-104C-438A-B4E9-D0D9CB015D59}"/>
                  </a:ext>
                </a:extLst>
              </p:cNvPr>
              <p:cNvSpPr>
                <a:spLocks/>
              </p:cNvSpPr>
              <p:nvPr/>
            </p:nvSpPr>
            <p:spPr bwMode="auto">
              <a:xfrm>
                <a:off x="1780964" y="6502314"/>
                <a:ext cx="663770" cy="514641"/>
              </a:xfrm>
              <a:custGeom>
                <a:avLst/>
                <a:gdLst>
                  <a:gd name="T0" fmla="*/ 192 w 192"/>
                  <a:gd name="T1" fmla="*/ 0 h 149"/>
                  <a:gd name="T2" fmla="*/ 0 w 192"/>
                  <a:gd name="T3" fmla="*/ 149 h 149"/>
                  <a:gd name="T4" fmla="*/ 192 w 192"/>
                  <a:gd name="T5" fmla="*/ 149 h 149"/>
                  <a:gd name="T6" fmla="*/ 192 w 192"/>
                  <a:gd name="T7" fmla="*/ 0 h 149"/>
                </a:gdLst>
                <a:ahLst/>
                <a:cxnLst>
                  <a:cxn ang="0">
                    <a:pos x="T0" y="T1"/>
                  </a:cxn>
                  <a:cxn ang="0">
                    <a:pos x="T2" y="T3"/>
                  </a:cxn>
                  <a:cxn ang="0">
                    <a:pos x="T4" y="T5"/>
                  </a:cxn>
                  <a:cxn ang="0">
                    <a:pos x="T6" y="T7"/>
                  </a:cxn>
                </a:cxnLst>
                <a:rect l="0" t="0" r="r" b="b"/>
                <a:pathLst>
                  <a:path w="192" h="149">
                    <a:moveTo>
                      <a:pt x="192" y="0"/>
                    </a:moveTo>
                    <a:cubicBezTo>
                      <a:pt x="86" y="0"/>
                      <a:pt x="0" y="67"/>
                      <a:pt x="0" y="149"/>
                    </a:cubicBezTo>
                    <a:cubicBezTo>
                      <a:pt x="192" y="149"/>
                      <a:pt x="192" y="149"/>
                      <a:pt x="192" y="149"/>
                    </a:cubicBezTo>
                    <a:lnTo>
                      <a:pt x="192" y="0"/>
                    </a:lnTo>
                    <a:close/>
                  </a:path>
                </a:pathLst>
              </a:custGeom>
              <a:solidFill>
                <a:srgbClr val="8AA3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2" name="Freeform 131">
                <a:extLst>
                  <a:ext uri="{FF2B5EF4-FFF2-40B4-BE49-F238E27FC236}">
                    <a16:creationId xmlns:a16="http://schemas.microsoft.com/office/drawing/2014/main" id="{95F3E814-07B4-479B-B962-EBDC66C453EE}"/>
                  </a:ext>
                </a:extLst>
              </p:cNvPr>
              <p:cNvSpPr>
                <a:spLocks/>
              </p:cNvSpPr>
              <p:nvPr/>
            </p:nvSpPr>
            <p:spPr bwMode="auto">
              <a:xfrm>
                <a:off x="2444734" y="6502314"/>
                <a:ext cx="663770" cy="514641"/>
              </a:xfrm>
              <a:custGeom>
                <a:avLst/>
                <a:gdLst>
                  <a:gd name="T0" fmla="*/ 192 w 192"/>
                  <a:gd name="T1" fmla="*/ 149 h 149"/>
                  <a:gd name="T2" fmla="*/ 0 w 192"/>
                  <a:gd name="T3" fmla="*/ 0 h 149"/>
                  <a:gd name="T4" fmla="*/ 0 w 192"/>
                  <a:gd name="T5" fmla="*/ 149 h 149"/>
                  <a:gd name="T6" fmla="*/ 192 w 192"/>
                  <a:gd name="T7" fmla="*/ 149 h 149"/>
                </a:gdLst>
                <a:ahLst/>
                <a:cxnLst>
                  <a:cxn ang="0">
                    <a:pos x="T0" y="T1"/>
                  </a:cxn>
                  <a:cxn ang="0">
                    <a:pos x="T2" y="T3"/>
                  </a:cxn>
                  <a:cxn ang="0">
                    <a:pos x="T4" y="T5"/>
                  </a:cxn>
                  <a:cxn ang="0">
                    <a:pos x="T6" y="T7"/>
                  </a:cxn>
                </a:cxnLst>
                <a:rect l="0" t="0" r="r" b="b"/>
                <a:pathLst>
                  <a:path w="192" h="149">
                    <a:moveTo>
                      <a:pt x="192" y="149"/>
                    </a:moveTo>
                    <a:cubicBezTo>
                      <a:pt x="192" y="67"/>
                      <a:pt x="106" y="0"/>
                      <a:pt x="0" y="0"/>
                    </a:cubicBezTo>
                    <a:cubicBezTo>
                      <a:pt x="0" y="149"/>
                      <a:pt x="0" y="149"/>
                      <a:pt x="0" y="149"/>
                    </a:cubicBezTo>
                    <a:lnTo>
                      <a:pt x="192" y="149"/>
                    </a:lnTo>
                    <a:close/>
                  </a:path>
                </a:pathLst>
              </a:custGeom>
              <a:solidFill>
                <a:srgbClr val="798C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433" name="Group 432">
                <a:extLst>
                  <a:ext uri="{FF2B5EF4-FFF2-40B4-BE49-F238E27FC236}">
                    <a16:creationId xmlns:a16="http://schemas.microsoft.com/office/drawing/2014/main" id="{DB7AA4E5-945A-4EC7-BFBD-436783619CFC}"/>
                  </a:ext>
                </a:extLst>
              </p:cNvPr>
              <p:cNvGrpSpPr/>
              <p:nvPr/>
            </p:nvGrpSpPr>
            <p:grpSpPr>
              <a:xfrm>
                <a:off x="2315878" y="6783951"/>
                <a:ext cx="281503" cy="311134"/>
                <a:chOff x="-24706263" y="3438525"/>
                <a:chExt cx="542926" cy="600075"/>
              </a:xfrm>
            </p:grpSpPr>
            <p:sp>
              <p:nvSpPr>
                <p:cNvPr id="440" name="Freeform 105">
                  <a:extLst>
                    <a:ext uri="{FF2B5EF4-FFF2-40B4-BE49-F238E27FC236}">
                      <a16:creationId xmlns:a16="http://schemas.microsoft.com/office/drawing/2014/main" id="{79AD62D5-340E-40F8-98D2-D75F5286E6F8}"/>
                    </a:ext>
                  </a:extLst>
                </p:cNvPr>
                <p:cNvSpPr>
                  <a:spLocks/>
                </p:cNvSpPr>
                <p:nvPr/>
              </p:nvSpPr>
              <p:spPr bwMode="auto">
                <a:xfrm>
                  <a:off x="-24706263" y="3498850"/>
                  <a:ext cx="239713" cy="457200"/>
                </a:xfrm>
                <a:custGeom>
                  <a:avLst/>
                  <a:gdLst>
                    <a:gd name="T0" fmla="*/ 64 w 64"/>
                    <a:gd name="T1" fmla="*/ 42 h 122"/>
                    <a:gd name="T2" fmla="*/ 35 w 64"/>
                    <a:gd name="T3" fmla="*/ 11 h 122"/>
                    <a:gd name="T4" fmla="*/ 0 w 64"/>
                    <a:gd name="T5" fmla="*/ 0 h 122"/>
                    <a:gd name="T6" fmla="*/ 59 w 64"/>
                    <a:gd name="T7" fmla="*/ 58 h 122"/>
                    <a:gd name="T8" fmla="*/ 59 w 64"/>
                    <a:gd name="T9" fmla="*/ 122 h 122"/>
                    <a:gd name="T10" fmla="*/ 63 w 64"/>
                    <a:gd name="T11" fmla="*/ 122 h 122"/>
                    <a:gd name="T12" fmla="*/ 63 w 64"/>
                    <a:gd name="T13" fmla="*/ 52 h 122"/>
                    <a:gd name="T14" fmla="*/ 64 w 64"/>
                    <a:gd name="T15" fmla="*/ 42 h 1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4" h="122">
                      <a:moveTo>
                        <a:pt x="64" y="42"/>
                      </a:moveTo>
                      <a:cubicBezTo>
                        <a:pt x="64" y="21"/>
                        <a:pt x="44" y="11"/>
                        <a:pt x="35" y="11"/>
                      </a:cubicBezTo>
                      <a:cubicBezTo>
                        <a:pt x="12" y="11"/>
                        <a:pt x="0" y="0"/>
                        <a:pt x="0" y="0"/>
                      </a:cubicBezTo>
                      <a:cubicBezTo>
                        <a:pt x="8" y="74"/>
                        <a:pt x="50" y="62"/>
                        <a:pt x="59" y="58"/>
                      </a:cubicBezTo>
                      <a:cubicBezTo>
                        <a:pt x="59" y="122"/>
                        <a:pt x="59" y="122"/>
                        <a:pt x="59" y="122"/>
                      </a:cubicBezTo>
                      <a:cubicBezTo>
                        <a:pt x="63" y="122"/>
                        <a:pt x="63" y="122"/>
                        <a:pt x="63" y="122"/>
                      </a:cubicBezTo>
                      <a:cubicBezTo>
                        <a:pt x="63" y="52"/>
                        <a:pt x="63" y="52"/>
                        <a:pt x="63" y="52"/>
                      </a:cubicBezTo>
                      <a:cubicBezTo>
                        <a:pt x="64" y="50"/>
                        <a:pt x="64" y="47"/>
                        <a:pt x="64" y="42"/>
                      </a:cubicBezTo>
                      <a:close/>
                    </a:path>
                  </a:pathLst>
                </a:custGeom>
                <a:solidFill>
                  <a:srgbClr val="CDDD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1" name="Freeform 106">
                  <a:extLst>
                    <a:ext uri="{FF2B5EF4-FFF2-40B4-BE49-F238E27FC236}">
                      <a16:creationId xmlns:a16="http://schemas.microsoft.com/office/drawing/2014/main" id="{6C2E24D0-74C7-4DAE-A7DA-E4E3DB16F32D}"/>
                    </a:ext>
                  </a:extLst>
                </p:cNvPr>
                <p:cNvSpPr>
                  <a:spLocks/>
                </p:cNvSpPr>
                <p:nvPr/>
              </p:nvSpPr>
              <p:spPr bwMode="auto">
                <a:xfrm>
                  <a:off x="-24469725" y="3438525"/>
                  <a:ext cx="306388" cy="517525"/>
                </a:xfrm>
                <a:custGeom>
                  <a:avLst/>
                  <a:gdLst>
                    <a:gd name="T0" fmla="*/ 1 w 82"/>
                    <a:gd name="T1" fmla="*/ 52 h 138"/>
                    <a:gd name="T2" fmla="*/ 38 w 82"/>
                    <a:gd name="T3" fmla="*/ 13 h 138"/>
                    <a:gd name="T4" fmla="*/ 82 w 82"/>
                    <a:gd name="T5" fmla="*/ 0 h 138"/>
                    <a:gd name="T6" fmla="*/ 6 w 82"/>
                    <a:gd name="T7" fmla="*/ 71 h 138"/>
                    <a:gd name="T8" fmla="*/ 6 w 82"/>
                    <a:gd name="T9" fmla="*/ 138 h 138"/>
                    <a:gd name="T10" fmla="*/ 0 w 82"/>
                    <a:gd name="T11" fmla="*/ 138 h 138"/>
                    <a:gd name="T12" fmla="*/ 1 w 82"/>
                    <a:gd name="T13" fmla="*/ 52 h 138"/>
                  </a:gdLst>
                  <a:ahLst/>
                  <a:cxnLst>
                    <a:cxn ang="0">
                      <a:pos x="T0" y="T1"/>
                    </a:cxn>
                    <a:cxn ang="0">
                      <a:pos x="T2" y="T3"/>
                    </a:cxn>
                    <a:cxn ang="0">
                      <a:pos x="T4" y="T5"/>
                    </a:cxn>
                    <a:cxn ang="0">
                      <a:pos x="T6" y="T7"/>
                    </a:cxn>
                    <a:cxn ang="0">
                      <a:pos x="T8" y="T9"/>
                    </a:cxn>
                    <a:cxn ang="0">
                      <a:pos x="T10" y="T11"/>
                    </a:cxn>
                    <a:cxn ang="0">
                      <a:pos x="T12" y="T13"/>
                    </a:cxn>
                  </a:cxnLst>
                  <a:rect l="0" t="0" r="r" b="b"/>
                  <a:pathLst>
                    <a:path w="82" h="138">
                      <a:moveTo>
                        <a:pt x="1" y="52"/>
                      </a:moveTo>
                      <a:cubicBezTo>
                        <a:pt x="1" y="27"/>
                        <a:pt x="23" y="13"/>
                        <a:pt x="38" y="13"/>
                      </a:cubicBezTo>
                      <a:cubicBezTo>
                        <a:pt x="66" y="13"/>
                        <a:pt x="82" y="0"/>
                        <a:pt x="82" y="0"/>
                      </a:cubicBezTo>
                      <a:cubicBezTo>
                        <a:pt x="71" y="92"/>
                        <a:pt x="17" y="77"/>
                        <a:pt x="6" y="71"/>
                      </a:cubicBezTo>
                      <a:cubicBezTo>
                        <a:pt x="6" y="138"/>
                        <a:pt x="6" y="138"/>
                        <a:pt x="6" y="138"/>
                      </a:cubicBezTo>
                      <a:cubicBezTo>
                        <a:pt x="0" y="138"/>
                        <a:pt x="0" y="138"/>
                        <a:pt x="0" y="138"/>
                      </a:cubicBezTo>
                      <a:cubicBezTo>
                        <a:pt x="0" y="138"/>
                        <a:pt x="1" y="58"/>
                        <a:pt x="1" y="52"/>
                      </a:cubicBezTo>
                      <a:close/>
                    </a:path>
                  </a:pathLst>
                </a:custGeom>
                <a:solidFill>
                  <a:srgbClr val="B3C6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2" name="Freeform 107">
                  <a:extLst>
                    <a:ext uri="{FF2B5EF4-FFF2-40B4-BE49-F238E27FC236}">
                      <a16:creationId xmlns:a16="http://schemas.microsoft.com/office/drawing/2014/main" id="{8CFAF05C-FBDE-4019-8BFC-12AE6C88A9B5}"/>
                    </a:ext>
                  </a:extLst>
                </p:cNvPr>
                <p:cNvSpPr>
                  <a:spLocks/>
                </p:cNvSpPr>
                <p:nvPr/>
              </p:nvSpPr>
              <p:spPr bwMode="auto">
                <a:xfrm>
                  <a:off x="-24647525" y="3940175"/>
                  <a:ext cx="376238" cy="98425"/>
                </a:xfrm>
                <a:custGeom>
                  <a:avLst/>
                  <a:gdLst>
                    <a:gd name="T0" fmla="*/ 0 w 100"/>
                    <a:gd name="T1" fmla="*/ 26 h 26"/>
                    <a:gd name="T2" fmla="*/ 38 w 100"/>
                    <a:gd name="T3" fmla="*/ 4 h 26"/>
                    <a:gd name="T4" fmla="*/ 60 w 100"/>
                    <a:gd name="T5" fmla="*/ 5 h 26"/>
                    <a:gd name="T6" fmla="*/ 100 w 100"/>
                    <a:gd name="T7" fmla="*/ 26 h 26"/>
                    <a:gd name="T8" fmla="*/ 0 w 100"/>
                    <a:gd name="T9" fmla="*/ 26 h 26"/>
                  </a:gdLst>
                  <a:ahLst/>
                  <a:cxnLst>
                    <a:cxn ang="0">
                      <a:pos x="T0" y="T1"/>
                    </a:cxn>
                    <a:cxn ang="0">
                      <a:pos x="T2" y="T3"/>
                    </a:cxn>
                    <a:cxn ang="0">
                      <a:pos x="T4" y="T5"/>
                    </a:cxn>
                    <a:cxn ang="0">
                      <a:pos x="T6" y="T7"/>
                    </a:cxn>
                    <a:cxn ang="0">
                      <a:pos x="T8" y="T9"/>
                    </a:cxn>
                  </a:cxnLst>
                  <a:rect l="0" t="0" r="r" b="b"/>
                  <a:pathLst>
                    <a:path w="100" h="26">
                      <a:moveTo>
                        <a:pt x="0" y="26"/>
                      </a:moveTo>
                      <a:cubicBezTo>
                        <a:pt x="0" y="26"/>
                        <a:pt x="34" y="5"/>
                        <a:pt x="38" y="4"/>
                      </a:cubicBezTo>
                      <a:cubicBezTo>
                        <a:pt x="41" y="2"/>
                        <a:pt x="50" y="0"/>
                        <a:pt x="60" y="5"/>
                      </a:cubicBezTo>
                      <a:cubicBezTo>
                        <a:pt x="71" y="11"/>
                        <a:pt x="100" y="26"/>
                        <a:pt x="100" y="26"/>
                      </a:cubicBezTo>
                      <a:lnTo>
                        <a:pt x="0" y="26"/>
                      </a:lnTo>
                      <a:close/>
                    </a:path>
                  </a:pathLst>
                </a:custGeom>
                <a:solidFill>
                  <a:srgbClr val="778C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434" name="Group 433">
                <a:extLst>
                  <a:ext uri="{FF2B5EF4-FFF2-40B4-BE49-F238E27FC236}">
                    <a16:creationId xmlns:a16="http://schemas.microsoft.com/office/drawing/2014/main" id="{7332FD0A-FB00-4CCE-9EC4-AADA72B91C46}"/>
                  </a:ext>
                </a:extLst>
              </p:cNvPr>
              <p:cNvGrpSpPr/>
              <p:nvPr/>
            </p:nvGrpSpPr>
            <p:grpSpPr>
              <a:xfrm>
                <a:off x="2017328" y="6722139"/>
                <a:ext cx="112766" cy="139928"/>
                <a:chOff x="-26214388" y="3490913"/>
                <a:chExt cx="217488" cy="269875"/>
              </a:xfrm>
            </p:grpSpPr>
            <p:sp>
              <p:nvSpPr>
                <p:cNvPr id="438" name="Freeform 134">
                  <a:extLst>
                    <a:ext uri="{FF2B5EF4-FFF2-40B4-BE49-F238E27FC236}">
                      <a16:creationId xmlns:a16="http://schemas.microsoft.com/office/drawing/2014/main" id="{86A5D32C-312A-48B9-AF27-265A16C4229B}"/>
                    </a:ext>
                  </a:extLst>
                </p:cNvPr>
                <p:cNvSpPr>
                  <a:spLocks/>
                </p:cNvSpPr>
                <p:nvPr/>
              </p:nvSpPr>
              <p:spPr bwMode="auto">
                <a:xfrm>
                  <a:off x="-26214388" y="3490913"/>
                  <a:ext cx="119063" cy="225425"/>
                </a:xfrm>
                <a:custGeom>
                  <a:avLst/>
                  <a:gdLst>
                    <a:gd name="T0" fmla="*/ 32 w 32"/>
                    <a:gd name="T1" fmla="*/ 21 h 60"/>
                    <a:gd name="T2" fmla="*/ 18 w 32"/>
                    <a:gd name="T3" fmla="*/ 6 h 60"/>
                    <a:gd name="T4" fmla="*/ 0 w 32"/>
                    <a:gd name="T5" fmla="*/ 0 h 60"/>
                    <a:gd name="T6" fmla="*/ 30 w 32"/>
                    <a:gd name="T7" fmla="*/ 29 h 60"/>
                    <a:gd name="T8" fmla="*/ 30 w 32"/>
                    <a:gd name="T9" fmla="*/ 60 h 60"/>
                    <a:gd name="T10" fmla="*/ 32 w 32"/>
                    <a:gd name="T11" fmla="*/ 60 h 60"/>
                    <a:gd name="T12" fmla="*/ 32 w 32"/>
                    <a:gd name="T13" fmla="*/ 26 h 60"/>
                    <a:gd name="T14" fmla="*/ 32 w 32"/>
                    <a:gd name="T15" fmla="*/ 21 h 6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60">
                      <a:moveTo>
                        <a:pt x="32" y="21"/>
                      </a:moveTo>
                      <a:cubicBezTo>
                        <a:pt x="32" y="10"/>
                        <a:pt x="22" y="6"/>
                        <a:pt x="18" y="6"/>
                      </a:cubicBezTo>
                      <a:cubicBezTo>
                        <a:pt x="7" y="6"/>
                        <a:pt x="0" y="0"/>
                        <a:pt x="0" y="0"/>
                      </a:cubicBezTo>
                      <a:cubicBezTo>
                        <a:pt x="5" y="37"/>
                        <a:pt x="25" y="31"/>
                        <a:pt x="30" y="29"/>
                      </a:cubicBezTo>
                      <a:cubicBezTo>
                        <a:pt x="30" y="60"/>
                        <a:pt x="30" y="60"/>
                        <a:pt x="30" y="60"/>
                      </a:cubicBezTo>
                      <a:cubicBezTo>
                        <a:pt x="32" y="60"/>
                        <a:pt x="32" y="60"/>
                        <a:pt x="32" y="60"/>
                      </a:cubicBezTo>
                      <a:cubicBezTo>
                        <a:pt x="32" y="26"/>
                        <a:pt x="32" y="26"/>
                        <a:pt x="32" y="26"/>
                      </a:cubicBezTo>
                      <a:cubicBezTo>
                        <a:pt x="32" y="25"/>
                        <a:pt x="32" y="23"/>
                        <a:pt x="32" y="21"/>
                      </a:cubicBezTo>
                      <a:close/>
                    </a:path>
                  </a:pathLst>
                </a:custGeom>
                <a:solidFill>
                  <a:srgbClr val="CDDD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9" name="Freeform 135">
                  <a:extLst>
                    <a:ext uri="{FF2B5EF4-FFF2-40B4-BE49-F238E27FC236}">
                      <a16:creationId xmlns:a16="http://schemas.microsoft.com/office/drawing/2014/main" id="{367130A5-89BD-43EB-82EA-7DEFA4E76C32}"/>
                    </a:ext>
                  </a:extLst>
                </p:cNvPr>
                <p:cNvSpPr>
                  <a:spLocks/>
                </p:cNvSpPr>
                <p:nvPr/>
              </p:nvSpPr>
              <p:spPr bwMode="auto">
                <a:xfrm>
                  <a:off x="-26185813" y="3711575"/>
                  <a:ext cx="188913" cy="49213"/>
                </a:xfrm>
                <a:custGeom>
                  <a:avLst/>
                  <a:gdLst>
                    <a:gd name="T0" fmla="*/ 0 w 50"/>
                    <a:gd name="T1" fmla="*/ 13 h 13"/>
                    <a:gd name="T2" fmla="*/ 19 w 50"/>
                    <a:gd name="T3" fmla="*/ 1 h 13"/>
                    <a:gd name="T4" fmla="*/ 30 w 50"/>
                    <a:gd name="T5" fmla="*/ 2 h 13"/>
                    <a:gd name="T6" fmla="*/ 50 w 50"/>
                    <a:gd name="T7" fmla="*/ 13 h 13"/>
                    <a:gd name="T8" fmla="*/ 0 w 50"/>
                    <a:gd name="T9" fmla="*/ 13 h 13"/>
                  </a:gdLst>
                  <a:ahLst/>
                  <a:cxnLst>
                    <a:cxn ang="0">
                      <a:pos x="T0" y="T1"/>
                    </a:cxn>
                    <a:cxn ang="0">
                      <a:pos x="T2" y="T3"/>
                    </a:cxn>
                    <a:cxn ang="0">
                      <a:pos x="T4" y="T5"/>
                    </a:cxn>
                    <a:cxn ang="0">
                      <a:pos x="T6" y="T7"/>
                    </a:cxn>
                    <a:cxn ang="0">
                      <a:pos x="T8" y="T9"/>
                    </a:cxn>
                  </a:cxnLst>
                  <a:rect l="0" t="0" r="r" b="b"/>
                  <a:pathLst>
                    <a:path w="50" h="13">
                      <a:moveTo>
                        <a:pt x="0" y="13"/>
                      </a:moveTo>
                      <a:cubicBezTo>
                        <a:pt x="0" y="13"/>
                        <a:pt x="17" y="2"/>
                        <a:pt x="19" y="1"/>
                      </a:cubicBezTo>
                      <a:cubicBezTo>
                        <a:pt x="21" y="1"/>
                        <a:pt x="25" y="0"/>
                        <a:pt x="30" y="2"/>
                      </a:cubicBezTo>
                      <a:cubicBezTo>
                        <a:pt x="36" y="5"/>
                        <a:pt x="50" y="13"/>
                        <a:pt x="50" y="13"/>
                      </a:cubicBezTo>
                      <a:lnTo>
                        <a:pt x="0" y="13"/>
                      </a:lnTo>
                      <a:close/>
                    </a:path>
                  </a:pathLst>
                </a:custGeom>
                <a:solidFill>
                  <a:srgbClr val="778C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435" name="Group 434">
                <a:extLst>
                  <a:ext uri="{FF2B5EF4-FFF2-40B4-BE49-F238E27FC236}">
                    <a16:creationId xmlns:a16="http://schemas.microsoft.com/office/drawing/2014/main" id="{73222527-C10D-4283-AF65-422BA9B36266}"/>
                  </a:ext>
                </a:extLst>
              </p:cNvPr>
              <p:cNvGrpSpPr/>
              <p:nvPr/>
            </p:nvGrpSpPr>
            <p:grpSpPr>
              <a:xfrm>
                <a:off x="2083139" y="6582204"/>
                <a:ext cx="251047" cy="319365"/>
                <a:chOff x="-26114375" y="3430588"/>
                <a:chExt cx="484187" cy="615950"/>
              </a:xfrm>
            </p:grpSpPr>
            <p:sp>
              <p:nvSpPr>
                <p:cNvPr id="436" name="Freeform 132">
                  <a:extLst>
                    <a:ext uri="{FF2B5EF4-FFF2-40B4-BE49-F238E27FC236}">
                      <a16:creationId xmlns:a16="http://schemas.microsoft.com/office/drawing/2014/main" id="{BEFC919A-BEC4-48FB-ABC8-9663A4A628BB}"/>
                    </a:ext>
                  </a:extLst>
                </p:cNvPr>
                <p:cNvSpPr>
                  <a:spLocks/>
                </p:cNvSpPr>
                <p:nvPr/>
              </p:nvSpPr>
              <p:spPr bwMode="auto">
                <a:xfrm>
                  <a:off x="-25938163" y="3430588"/>
                  <a:ext cx="307975" cy="517525"/>
                </a:xfrm>
                <a:custGeom>
                  <a:avLst/>
                  <a:gdLst>
                    <a:gd name="T0" fmla="*/ 1 w 82"/>
                    <a:gd name="T1" fmla="*/ 52 h 138"/>
                    <a:gd name="T2" fmla="*/ 38 w 82"/>
                    <a:gd name="T3" fmla="*/ 13 h 138"/>
                    <a:gd name="T4" fmla="*/ 82 w 82"/>
                    <a:gd name="T5" fmla="*/ 0 h 138"/>
                    <a:gd name="T6" fmla="*/ 6 w 82"/>
                    <a:gd name="T7" fmla="*/ 71 h 138"/>
                    <a:gd name="T8" fmla="*/ 6 w 82"/>
                    <a:gd name="T9" fmla="*/ 138 h 138"/>
                    <a:gd name="T10" fmla="*/ 0 w 82"/>
                    <a:gd name="T11" fmla="*/ 138 h 138"/>
                    <a:gd name="T12" fmla="*/ 1 w 82"/>
                    <a:gd name="T13" fmla="*/ 52 h 138"/>
                  </a:gdLst>
                  <a:ahLst/>
                  <a:cxnLst>
                    <a:cxn ang="0">
                      <a:pos x="T0" y="T1"/>
                    </a:cxn>
                    <a:cxn ang="0">
                      <a:pos x="T2" y="T3"/>
                    </a:cxn>
                    <a:cxn ang="0">
                      <a:pos x="T4" y="T5"/>
                    </a:cxn>
                    <a:cxn ang="0">
                      <a:pos x="T6" y="T7"/>
                    </a:cxn>
                    <a:cxn ang="0">
                      <a:pos x="T8" y="T9"/>
                    </a:cxn>
                    <a:cxn ang="0">
                      <a:pos x="T10" y="T11"/>
                    </a:cxn>
                    <a:cxn ang="0">
                      <a:pos x="T12" y="T13"/>
                    </a:cxn>
                  </a:cxnLst>
                  <a:rect l="0" t="0" r="r" b="b"/>
                  <a:pathLst>
                    <a:path w="82" h="138">
                      <a:moveTo>
                        <a:pt x="1" y="52"/>
                      </a:moveTo>
                      <a:cubicBezTo>
                        <a:pt x="1" y="27"/>
                        <a:pt x="23" y="13"/>
                        <a:pt x="38" y="13"/>
                      </a:cubicBezTo>
                      <a:cubicBezTo>
                        <a:pt x="66" y="13"/>
                        <a:pt x="82" y="0"/>
                        <a:pt x="82" y="0"/>
                      </a:cubicBezTo>
                      <a:cubicBezTo>
                        <a:pt x="71" y="92"/>
                        <a:pt x="17" y="77"/>
                        <a:pt x="6" y="71"/>
                      </a:cubicBezTo>
                      <a:cubicBezTo>
                        <a:pt x="6" y="138"/>
                        <a:pt x="6" y="138"/>
                        <a:pt x="6" y="138"/>
                      </a:cubicBezTo>
                      <a:cubicBezTo>
                        <a:pt x="0" y="138"/>
                        <a:pt x="0" y="138"/>
                        <a:pt x="0" y="138"/>
                      </a:cubicBezTo>
                      <a:cubicBezTo>
                        <a:pt x="0" y="138"/>
                        <a:pt x="1" y="58"/>
                        <a:pt x="1" y="52"/>
                      </a:cubicBezTo>
                      <a:close/>
                    </a:path>
                  </a:pathLst>
                </a:custGeom>
                <a:solidFill>
                  <a:srgbClr val="B3C6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7" name="Freeform 133">
                  <a:extLst>
                    <a:ext uri="{FF2B5EF4-FFF2-40B4-BE49-F238E27FC236}">
                      <a16:creationId xmlns:a16="http://schemas.microsoft.com/office/drawing/2014/main" id="{26E70E6C-33CF-4E84-9466-BF61C58C8160}"/>
                    </a:ext>
                  </a:extLst>
                </p:cNvPr>
                <p:cNvSpPr>
                  <a:spLocks/>
                </p:cNvSpPr>
                <p:nvPr/>
              </p:nvSpPr>
              <p:spPr bwMode="auto">
                <a:xfrm>
                  <a:off x="-26114375" y="3944938"/>
                  <a:ext cx="376238" cy="101600"/>
                </a:xfrm>
                <a:custGeom>
                  <a:avLst/>
                  <a:gdLst>
                    <a:gd name="T0" fmla="*/ 0 w 100"/>
                    <a:gd name="T1" fmla="*/ 27 h 27"/>
                    <a:gd name="T2" fmla="*/ 38 w 100"/>
                    <a:gd name="T3" fmla="*/ 4 h 27"/>
                    <a:gd name="T4" fmla="*/ 60 w 100"/>
                    <a:gd name="T5" fmla="*/ 6 h 27"/>
                    <a:gd name="T6" fmla="*/ 100 w 100"/>
                    <a:gd name="T7" fmla="*/ 27 h 27"/>
                    <a:gd name="T8" fmla="*/ 0 w 100"/>
                    <a:gd name="T9" fmla="*/ 27 h 27"/>
                  </a:gdLst>
                  <a:ahLst/>
                  <a:cxnLst>
                    <a:cxn ang="0">
                      <a:pos x="T0" y="T1"/>
                    </a:cxn>
                    <a:cxn ang="0">
                      <a:pos x="T2" y="T3"/>
                    </a:cxn>
                    <a:cxn ang="0">
                      <a:pos x="T4" y="T5"/>
                    </a:cxn>
                    <a:cxn ang="0">
                      <a:pos x="T6" y="T7"/>
                    </a:cxn>
                    <a:cxn ang="0">
                      <a:pos x="T8" y="T9"/>
                    </a:cxn>
                  </a:cxnLst>
                  <a:rect l="0" t="0" r="r" b="b"/>
                  <a:pathLst>
                    <a:path w="100" h="27">
                      <a:moveTo>
                        <a:pt x="0" y="27"/>
                      </a:moveTo>
                      <a:cubicBezTo>
                        <a:pt x="0" y="27"/>
                        <a:pt x="34" y="5"/>
                        <a:pt x="38" y="4"/>
                      </a:cubicBezTo>
                      <a:cubicBezTo>
                        <a:pt x="41" y="3"/>
                        <a:pt x="50" y="0"/>
                        <a:pt x="60" y="6"/>
                      </a:cubicBezTo>
                      <a:cubicBezTo>
                        <a:pt x="71" y="12"/>
                        <a:pt x="100" y="27"/>
                        <a:pt x="100" y="27"/>
                      </a:cubicBezTo>
                      <a:lnTo>
                        <a:pt x="0" y="27"/>
                      </a:lnTo>
                      <a:close/>
                    </a:path>
                  </a:pathLst>
                </a:custGeom>
                <a:solidFill>
                  <a:srgbClr val="778C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420" name="Group 419">
              <a:extLst>
                <a:ext uri="{FF2B5EF4-FFF2-40B4-BE49-F238E27FC236}">
                  <a16:creationId xmlns:a16="http://schemas.microsoft.com/office/drawing/2014/main" id="{1FD235EC-08B4-4092-A968-D9C9894FCF42}"/>
                </a:ext>
              </a:extLst>
            </p:cNvPr>
            <p:cNvGrpSpPr/>
            <p:nvPr/>
          </p:nvGrpSpPr>
          <p:grpSpPr>
            <a:xfrm flipH="1">
              <a:off x="5724861" y="1794281"/>
              <a:ext cx="3300680" cy="3085202"/>
              <a:chOff x="366056" y="2853371"/>
              <a:chExt cx="3300680" cy="3085202"/>
            </a:xfrm>
          </p:grpSpPr>
          <p:sp>
            <p:nvSpPr>
              <p:cNvPr id="421" name="Freeform 17">
                <a:extLst>
                  <a:ext uri="{FF2B5EF4-FFF2-40B4-BE49-F238E27FC236}">
                    <a16:creationId xmlns:a16="http://schemas.microsoft.com/office/drawing/2014/main" id="{FBF1F460-384E-4506-8D81-D1E4CEC60D71}"/>
                  </a:ext>
                </a:extLst>
              </p:cNvPr>
              <p:cNvSpPr>
                <a:spLocks/>
              </p:cNvSpPr>
              <p:nvPr/>
            </p:nvSpPr>
            <p:spPr bwMode="auto">
              <a:xfrm>
                <a:off x="995915" y="5363965"/>
                <a:ext cx="2038752" cy="574608"/>
              </a:xfrm>
              <a:custGeom>
                <a:avLst/>
                <a:gdLst>
                  <a:gd name="T0" fmla="*/ 1513 w 1560"/>
                  <a:gd name="T1" fmla="*/ 26 h 440"/>
                  <a:gd name="T2" fmla="*/ 48 w 1560"/>
                  <a:gd name="T3" fmla="*/ 19 h 440"/>
                  <a:gd name="T4" fmla="*/ 19 w 1560"/>
                  <a:gd name="T5" fmla="*/ 48 h 440"/>
                  <a:gd name="T6" fmla="*/ 1542 w 1560"/>
                  <a:gd name="T7" fmla="*/ 55 h 440"/>
                  <a:gd name="T8" fmla="*/ 1513 w 1560"/>
                  <a:gd name="T9" fmla="*/ 26 h 440"/>
                </a:gdLst>
                <a:ahLst/>
                <a:cxnLst>
                  <a:cxn ang="0">
                    <a:pos x="T0" y="T1"/>
                  </a:cxn>
                  <a:cxn ang="0">
                    <a:pos x="T2" y="T3"/>
                  </a:cxn>
                  <a:cxn ang="0">
                    <a:pos x="T4" y="T5"/>
                  </a:cxn>
                  <a:cxn ang="0">
                    <a:pos x="T6" y="T7"/>
                  </a:cxn>
                  <a:cxn ang="0">
                    <a:pos x="T8" y="T9"/>
                  </a:cxn>
                </a:cxnLst>
                <a:rect l="0" t="0" r="r" b="b"/>
                <a:pathLst>
                  <a:path w="1560" h="440">
                    <a:moveTo>
                      <a:pt x="1513" y="26"/>
                    </a:moveTo>
                    <a:cubicBezTo>
                      <a:pt x="1138" y="391"/>
                      <a:pt x="420" y="395"/>
                      <a:pt x="48" y="19"/>
                    </a:cubicBezTo>
                    <a:cubicBezTo>
                      <a:pt x="29" y="0"/>
                      <a:pt x="0" y="29"/>
                      <a:pt x="19" y="48"/>
                    </a:cubicBezTo>
                    <a:cubicBezTo>
                      <a:pt x="407" y="440"/>
                      <a:pt x="1151" y="435"/>
                      <a:pt x="1542" y="55"/>
                    </a:cubicBezTo>
                    <a:cubicBezTo>
                      <a:pt x="1560" y="37"/>
                      <a:pt x="1531" y="8"/>
                      <a:pt x="1513" y="26"/>
                    </a:cubicBezTo>
                    <a:close/>
                  </a:path>
                </a:pathLst>
              </a:custGeom>
              <a:solidFill>
                <a:srgbClr val="DCEEF1">
                  <a:alpha val="56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2" name="Freeform 18">
                <a:extLst>
                  <a:ext uri="{FF2B5EF4-FFF2-40B4-BE49-F238E27FC236}">
                    <a16:creationId xmlns:a16="http://schemas.microsoft.com/office/drawing/2014/main" id="{2A3AE9F2-EC21-4B1B-9D27-6DAF32CB8CED}"/>
                  </a:ext>
                </a:extLst>
              </p:cNvPr>
              <p:cNvSpPr>
                <a:spLocks/>
              </p:cNvSpPr>
              <p:nvPr/>
            </p:nvSpPr>
            <p:spPr bwMode="auto">
              <a:xfrm>
                <a:off x="1221890" y="5249043"/>
                <a:ext cx="1600614" cy="430956"/>
              </a:xfrm>
              <a:custGeom>
                <a:avLst/>
                <a:gdLst>
                  <a:gd name="T0" fmla="*/ 1176 w 1225"/>
                  <a:gd name="T1" fmla="*/ 17 h 330"/>
                  <a:gd name="T2" fmla="*/ 49 w 1225"/>
                  <a:gd name="T3" fmla="*/ 21 h 330"/>
                  <a:gd name="T4" fmla="*/ 20 w 1225"/>
                  <a:gd name="T5" fmla="*/ 50 h 330"/>
                  <a:gd name="T6" fmla="*/ 1205 w 1225"/>
                  <a:gd name="T7" fmla="*/ 46 h 330"/>
                  <a:gd name="T8" fmla="*/ 1176 w 1225"/>
                  <a:gd name="T9" fmla="*/ 17 h 330"/>
                </a:gdLst>
                <a:ahLst/>
                <a:cxnLst>
                  <a:cxn ang="0">
                    <a:pos x="T0" y="T1"/>
                  </a:cxn>
                  <a:cxn ang="0">
                    <a:pos x="T2" y="T3"/>
                  </a:cxn>
                  <a:cxn ang="0">
                    <a:pos x="T4" y="T5"/>
                  </a:cxn>
                  <a:cxn ang="0">
                    <a:pos x="T6" y="T7"/>
                  </a:cxn>
                  <a:cxn ang="0">
                    <a:pos x="T8" y="T9"/>
                  </a:cxn>
                </a:cxnLst>
                <a:rect l="0" t="0" r="r" b="b"/>
                <a:pathLst>
                  <a:path w="1225" h="330">
                    <a:moveTo>
                      <a:pt x="1176" y="17"/>
                    </a:moveTo>
                    <a:cubicBezTo>
                      <a:pt x="878" y="267"/>
                      <a:pt x="347" y="286"/>
                      <a:pt x="49" y="21"/>
                    </a:cubicBezTo>
                    <a:cubicBezTo>
                      <a:pt x="29" y="3"/>
                      <a:pt x="0" y="32"/>
                      <a:pt x="20" y="50"/>
                    </a:cubicBezTo>
                    <a:cubicBezTo>
                      <a:pt x="335" y="330"/>
                      <a:pt x="889" y="311"/>
                      <a:pt x="1205" y="46"/>
                    </a:cubicBezTo>
                    <a:cubicBezTo>
                      <a:pt x="1225" y="29"/>
                      <a:pt x="1196" y="0"/>
                      <a:pt x="1176" y="17"/>
                    </a:cubicBezTo>
                    <a:close/>
                  </a:path>
                </a:pathLst>
              </a:custGeom>
              <a:solidFill>
                <a:srgbClr val="DCEEF1">
                  <a:alpha val="56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3" name="Freeform 19">
                <a:extLst>
                  <a:ext uri="{FF2B5EF4-FFF2-40B4-BE49-F238E27FC236}">
                    <a16:creationId xmlns:a16="http://schemas.microsoft.com/office/drawing/2014/main" id="{AEFF3549-4503-4AEC-9FAC-03EDFEA966CF}"/>
                  </a:ext>
                </a:extLst>
              </p:cNvPr>
              <p:cNvSpPr>
                <a:spLocks/>
              </p:cNvSpPr>
              <p:nvPr/>
            </p:nvSpPr>
            <p:spPr bwMode="auto">
              <a:xfrm>
                <a:off x="1445103" y="5145725"/>
                <a:ext cx="1133193" cy="264099"/>
              </a:xfrm>
              <a:custGeom>
                <a:avLst/>
                <a:gdLst>
                  <a:gd name="T0" fmla="*/ 824 w 867"/>
                  <a:gd name="T1" fmla="*/ 15 h 202"/>
                  <a:gd name="T2" fmla="*/ 43 w 867"/>
                  <a:gd name="T3" fmla="*/ 23 h 202"/>
                  <a:gd name="T4" fmla="*/ 23 w 867"/>
                  <a:gd name="T5" fmla="*/ 58 h 202"/>
                  <a:gd name="T6" fmla="*/ 845 w 867"/>
                  <a:gd name="T7" fmla="*/ 50 h 202"/>
                  <a:gd name="T8" fmla="*/ 824 w 867"/>
                  <a:gd name="T9" fmla="*/ 15 h 202"/>
                </a:gdLst>
                <a:ahLst/>
                <a:cxnLst>
                  <a:cxn ang="0">
                    <a:pos x="T0" y="T1"/>
                  </a:cxn>
                  <a:cxn ang="0">
                    <a:pos x="T2" y="T3"/>
                  </a:cxn>
                  <a:cxn ang="0">
                    <a:pos x="T4" y="T5"/>
                  </a:cxn>
                  <a:cxn ang="0">
                    <a:pos x="T6" y="T7"/>
                  </a:cxn>
                  <a:cxn ang="0">
                    <a:pos x="T8" y="T9"/>
                  </a:cxn>
                </a:cxnLst>
                <a:rect l="0" t="0" r="r" b="b"/>
                <a:pathLst>
                  <a:path w="867" h="202">
                    <a:moveTo>
                      <a:pt x="824" y="15"/>
                    </a:moveTo>
                    <a:cubicBezTo>
                      <a:pt x="603" y="159"/>
                      <a:pt x="270" y="160"/>
                      <a:pt x="43" y="23"/>
                    </a:cubicBezTo>
                    <a:cubicBezTo>
                      <a:pt x="21" y="9"/>
                      <a:pt x="0" y="45"/>
                      <a:pt x="23" y="58"/>
                    </a:cubicBezTo>
                    <a:cubicBezTo>
                      <a:pt x="261" y="202"/>
                      <a:pt x="612" y="202"/>
                      <a:pt x="845" y="50"/>
                    </a:cubicBezTo>
                    <a:cubicBezTo>
                      <a:pt x="867" y="36"/>
                      <a:pt x="846" y="0"/>
                      <a:pt x="824" y="15"/>
                    </a:cubicBezTo>
                    <a:close/>
                  </a:path>
                </a:pathLst>
              </a:custGeom>
              <a:solidFill>
                <a:srgbClr val="DCEEF1">
                  <a:alpha val="56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4" name="Freeform 20">
                <a:extLst>
                  <a:ext uri="{FF2B5EF4-FFF2-40B4-BE49-F238E27FC236}">
                    <a16:creationId xmlns:a16="http://schemas.microsoft.com/office/drawing/2014/main" id="{C166C945-26FE-485D-8891-681E970CEC48}"/>
                  </a:ext>
                </a:extLst>
              </p:cNvPr>
              <p:cNvSpPr>
                <a:spLocks/>
              </p:cNvSpPr>
              <p:nvPr/>
            </p:nvSpPr>
            <p:spPr bwMode="auto">
              <a:xfrm>
                <a:off x="366056" y="2857239"/>
                <a:ext cx="1266347" cy="1728244"/>
              </a:xfrm>
              <a:custGeom>
                <a:avLst/>
                <a:gdLst>
                  <a:gd name="T0" fmla="*/ 165 w 969"/>
                  <a:gd name="T1" fmla="*/ 1287 h 1323"/>
                  <a:gd name="T2" fmla="*/ 943 w 969"/>
                  <a:gd name="T3" fmla="*/ 45 h 1323"/>
                  <a:gd name="T4" fmla="*/ 932 w 969"/>
                  <a:gd name="T5" fmla="*/ 6 h 1323"/>
                  <a:gd name="T6" fmla="*/ 125 w 969"/>
                  <a:gd name="T7" fmla="*/ 1298 h 1323"/>
                  <a:gd name="T8" fmla="*/ 165 w 969"/>
                  <a:gd name="T9" fmla="*/ 1287 h 1323"/>
                </a:gdLst>
                <a:ahLst/>
                <a:cxnLst>
                  <a:cxn ang="0">
                    <a:pos x="T0" y="T1"/>
                  </a:cxn>
                  <a:cxn ang="0">
                    <a:pos x="T2" y="T3"/>
                  </a:cxn>
                  <a:cxn ang="0">
                    <a:pos x="T4" y="T5"/>
                  </a:cxn>
                  <a:cxn ang="0">
                    <a:pos x="T6" y="T7"/>
                  </a:cxn>
                  <a:cxn ang="0">
                    <a:pos x="T8" y="T9"/>
                  </a:cxn>
                </a:cxnLst>
                <a:rect l="0" t="0" r="r" b="b"/>
                <a:pathLst>
                  <a:path w="969" h="1323">
                    <a:moveTo>
                      <a:pt x="165" y="1287"/>
                    </a:moveTo>
                    <a:cubicBezTo>
                      <a:pt x="45" y="773"/>
                      <a:pt x="421" y="159"/>
                      <a:pt x="943" y="45"/>
                    </a:cubicBezTo>
                    <a:cubicBezTo>
                      <a:pt x="969" y="40"/>
                      <a:pt x="958" y="0"/>
                      <a:pt x="932" y="6"/>
                    </a:cubicBezTo>
                    <a:cubicBezTo>
                      <a:pt x="387" y="125"/>
                      <a:pt x="0" y="763"/>
                      <a:pt x="125" y="1298"/>
                    </a:cubicBezTo>
                    <a:cubicBezTo>
                      <a:pt x="131" y="1323"/>
                      <a:pt x="171" y="1312"/>
                      <a:pt x="165" y="1287"/>
                    </a:cubicBezTo>
                    <a:close/>
                  </a:path>
                </a:pathLst>
              </a:custGeom>
              <a:solidFill>
                <a:srgbClr val="DCEEF1">
                  <a:alpha val="56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5" name="Freeform 21">
                <a:extLst>
                  <a:ext uri="{FF2B5EF4-FFF2-40B4-BE49-F238E27FC236}">
                    <a16:creationId xmlns:a16="http://schemas.microsoft.com/office/drawing/2014/main" id="{7FD83F55-671C-4DEF-8E99-D90789AC4A1D}"/>
                  </a:ext>
                </a:extLst>
              </p:cNvPr>
              <p:cNvSpPr>
                <a:spLocks/>
              </p:cNvSpPr>
              <p:nvPr/>
            </p:nvSpPr>
            <p:spPr bwMode="auto">
              <a:xfrm>
                <a:off x="662752" y="3108077"/>
                <a:ext cx="944788" cy="1363589"/>
              </a:xfrm>
              <a:custGeom>
                <a:avLst/>
                <a:gdLst>
                  <a:gd name="T0" fmla="*/ 107 w 723"/>
                  <a:gd name="T1" fmla="*/ 1007 h 1044"/>
                  <a:gd name="T2" fmla="*/ 697 w 723"/>
                  <a:gd name="T3" fmla="*/ 47 h 1044"/>
                  <a:gd name="T4" fmla="*/ 686 w 723"/>
                  <a:gd name="T5" fmla="*/ 7 h 1044"/>
                  <a:gd name="T6" fmla="*/ 68 w 723"/>
                  <a:gd name="T7" fmla="*/ 1018 h 1044"/>
                  <a:gd name="T8" fmla="*/ 107 w 723"/>
                  <a:gd name="T9" fmla="*/ 1007 h 1044"/>
                </a:gdLst>
                <a:ahLst/>
                <a:cxnLst>
                  <a:cxn ang="0">
                    <a:pos x="T0" y="T1"/>
                  </a:cxn>
                  <a:cxn ang="0">
                    <a:pos x="T2" y="T3"/>
                  </a:cxn>
                  <a:cxn ang="0">
                    <a:pos x="T4" y="T5"/>
                  </a:cxn>
                  <a:cxn ang="0">
                    <a:pos x="T6" y="T7"/>
                  </a:cxn>
                  <a:cxn ang="0">
                    <a:pos x="T8" y="T9"/>
                  </a:cxn>
                </a:cxnLst>
                <a:rect l="0" t="0" r="r" b="b"/>
                <a:pathLst>
                  <a:path w="723" h="1044">
                    <a:moveTo>
                      <a:pt x="107" y="1007"/>
                    </a:moveTo>
                    <a:cubicBezTo>
                      <a:pt x="43" y="618"/>
                      <a:pt x="309" y="156"/>
                      <a:pt x="697" y="47"/>
                    </a:cubicBezTo>
                    <a:cubicBezTo>
                      <a:pt x="723" y="40"/>
                      <a:pt x="712" y="0"/>
                      <a:pt x="686" y="7"/>
                    </a:cubicBezTo>
                    <a:cubicBezTo>
                      <a:pt x="275" y="123"/>
                      <a:pt x="0" y="607"/>
                      <a:pt x="68" y="1018"/>
                    </a:cubicBezTo>
                    <a:cubicBezTo>
                      <a:pt x="72" y="1044"/>
                      <a:pt x="111" y="1033"/>
                      <a:pt x="107" y="1007"/>
                    </a:cubicBezTo>
                    <a:close/>
                  </a:path>
                </a:pathLst>
              </a:custGeom>
              <a:solidFill>
                <a:srgbClr val="DCEEF1">
                  <a:alpha val="56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6" name="Freeform 22">
                <a:extLst>
                  <a:ext uri="{FF2B5EF4-FFF2-40B4-BE49-F238E27FC236}">
                    <a16:creationId xmlns:a16="http://schemas.microsoft.com/office/drawing/2014/main" id="{C43A63FD-7DE6-4D36-AF8D-B78C72F34F6D}"/>
                  </a:ext>
                </a:extLst>
              </p:cNvPr>
              <p:cNvSpPr>
                <a:spLocks/>
              </p:cNvSpPr>
              <p:nvPr/>
            </p:nvSpPr>
            <p:spPr bwMode="auto">
              <a:xfrm>
                <a:off x="942322" y="3344550"/>
                <a:ext cx="633726" cy="967993"/>
              </a:xfrm>
              <a:custGeom>
                <a:avLst/>
                <a:gdLst>
                  <a:gd name="T0" fmla="*/ 57 w 485"/>
                  <a:gd name="T1" fmla="*/ 715 h 741"/>
                  <a:gd name="T2" fmla="*/ 462 w 485"/>
                  <a:gd name="T3" fmla="*/ 47 h 741"/>
                  <a:gd name="T4" fmla="*/ 441 w 485"/>
                  <a:gd name="T5" fmla="*/ 11 h 741"/>
                  <a:gd name="T6" fmla="*/ 16 w 485"/>
                  <a:gd name="T7" fmla="*/ 715 h 741"/>
                  <a:gd name="T8" fmla="*/ 57 w 485"/>
                  <a:gd name="T9" fmla="*/ 715 h 741"/>
                </a:gdLst>
                <a:ahLst/>
                <a:cxnLst>
                  <a:cxn ang="0">
                    <a:pos x="T0" y="T1"/>
                  </a:cxn>
                  <a:cxn ang="0">
                    <a:pos x="T2" y="T3"/>
                  </a:cxn>
                  <a:cxn ang="0">
                    <a:pos x="T4" y="T5"/>
                  </a:cxn>
                  <a:cxn ang="0">
                    <a:pos x="T6" y="T7"/>
                  </a:cxn>
                  <a:cxn ang="0">
                    <a:pos x="T8" y="T9"/>
                  </a:cxn>
                </a:cxnLst>
                <a:rect l="0" t="0" r="r" b="b"/>
                <a:pathLst>
                  <a:path w="485" h="741">
                    <a:moveTo>
                      <a:pt x="57" y="715"/>
                    </a:moveTo>
                    <a:cubicBezTo>
                      <a:pt x="42" y="449"/>
                      <a:pt x="219" y="160"/>
                      <a:pt x="462" y="47"/>
                    </a:cubicBezTo>
                    <a:cubicBezTo>
                      <a:pt x="485" y="36"/>
                      <a:pt x="465" y="0"/>
                      <a:pt x="441" y="11"/>
                    </a:cubicBezTo>
                    <a:cubicBezTo>
                      <a:pt x="187" y="130"/>
                      <a:pt x="0" y="435"/>
                      <a:pt x="16" y="715"/>
                    </a:cubicBezTo>
                    <a:cubicBezTo>
                      <a:pt x="17" y="741"/>
                      <a:pt x="58" y="741"/>
                      <a:pt x="57" y="715"/>
                    </a:cubicBezTo>
                    <a:close/>
                  </a:path>
                </a:pathLst>
              </a:custGeom>
              <a:solidFill>
                <a:srgbClr val="DCEEF1">
                  <a:alpha val="56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7" name="Freeform 23">
                <a:extLst>
                  <a:ext uri="{FF2B5EF4-FFF2-40B4-BE49-F238E27FC236}">
                    <a16:creationId xmlns:a16="http://schemas.microsoft.com/office/drawing/2014/main" id="{12FD5D3F-E81C-45B4-ADCA-F19FC1F0106A}"/>
                  </a:ext>
                </a:extLst>
              </p:cNvPr>
              <p:cNvSpPr>
                <a:spLocks/>
              </p:cNvSpPr>
              <p:nvPr/>
            </p:nvSpPr>
            <p:spPr bwMode="auto">
              <a:xfrm>
                <a:off x="2408677" y="2853371"/>
                <a:ext cx="1258059" cy="1735978"/>
              </a:xfrm>
              <a:custGeom>
                <a:avLst/>
                <a:gdLst>
                  <a:gd name="T0" fmla="*/ 835 w 963"/>
                  <a:gd name="T1" fmla="*/ 1303 h 1329"/>
                  <a:gd name="T2" fmla="*/ 37 w 963"/>
                  <a:gd name="T3" fmla="*/ 6 h 1329"/>
                  <a:gd name="T4" fmla="*/ 26 w 963"/>
                  <a:gd name="T5" fmla="*/ 46 h 1329"/>
                  <a:gd name="T6" fmla="*/ 795 w 963"/>
                  <a:gd name="T7" fmla="*/ 1293 h 1329"/>
                  <a:gd name="T8" fmla="*/ 835 w 963"/>
                  <a:gd name="T9" fmla="*/ 1303 h 1329"/>
                </a:gdLst>
                <a:ahLst/>
                <a:cxnLst>
                  <a:cxn ang="0">
                    <a:pos x="T0" y="T1"/>
                  </a:cxn>
                  <a:cxn ang="0">
                    <a:pos x="T2" y="T3"/>
                  </a:cxn>
                  <a:cxn ang="0">
                    <a:pos x="T4" y="T5"/>
                  </a:cxn>
                  <a:cxn ang="0">
                    <a:pos x="T6" y="T7"/>
                  </a:cxn>
                  <a:cxn ang="0">
                    <a:pos x="T8" y="T9"/>
                  </a:cxn>
                </a:cxnLst>
                <a:rect l="0" t="0" r="r" b="b"/>
                <a:pathLst>
                  <a:path w="963" h="1329">
                    <a:moveTo>
                      <a:pt x="835" y="1303"/>
                    </a:moveTo>
                    <a:cubicBezTo>
                      <a:pt x="963" y="769"/>
                      <a:pt x="581" y="129"/>
                      <a:pt x="37" y="6"/>
                    </a:cubicBezTo>
                    <a:cubicBezTo>
                      <a:pt x="11" y="0"/>
                      <a:pt x="0" y="40"/>
                      <a:pt x="26" y="46"/>
                    </a:cubicBezTo>
                    <a:cubicBezTo>
                      <a:pt x="548" y="163"/>
                      <a:pt x="919" y="780"/>
                      <a:pt x="795" y="1293"/>
                    </a:cubicBezTo>
                    <a:cubicBezTo>
                      <a:pt x="789" y="1318"/>
                      <a:pt x="828" y="1329"/>
                      <a:pt x="835" y="1303"/>
                    </a:cubicBezTo>
                    <a:close/>
                  </a:path>
                </a:pathLst>
              </a:custGeom>
              <a:solidFill>
                <a:srgbClr val="DCEEF1">
                  <a:alpha val="56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8" name="Freeform 24">
                <a:extLst>
                  <a:ext uri="{FF2B5EF4-FFF2-40B4-BE49-F238E27FC236}">
                    <a16:creationId xmlns:a16="http://schemas.microsoft.com/office/drawing/2014/main" id="{0C4E6207-1EA1-47ED-847F-B4D39DC68DD3}"/>
                  </a:ext>
                </a:extLst>
              </p:cNvPr>
              <p:cNvSpPr>
                <a:spLocks/>
              </p:cNvSpPr>
              <p:nvPr/>
            </p:nvSpPr>
            <p:spPr bwMode="auto">
              <a:xfrm>
                <a:off x="2431881" y="3104210"/>
                <a:ext cx="938158" cy="1369114"/>
              </a:xfrm>
              <a:custGeom>
                <a:avLst/>
                <a:gdLst>
                  <a:gd name="T0" fmla="*/ 648 w 718"/>
                  <a:gd name="T1" fmla="*/ 1022 h 1048"/>
                  <a:gd name="T2" fmla="*/ 36 w 718"/>
                  <a:gd name="T3" fmla="*/ 8 h 1048"/>
                  <a:gd name="T4" fmla="*/ 25 w 718"/>
                  <a:gd name="T5" fmla="*/ 47 h 1048"/>
                  <a:gd name="T6" fmla="*/ 609 w 718"/>
                  <a:gd name="T7" fmla="*/ 1011 h 1048"/>
                  <a:gd name="T8" fmla="*/ 648 w 718"/>
                  <a:gd name="T9" fmla="*/ 1022 h 1048"/>
                </a:gdLst>
                <a:ahLst/>
                <a:cxnLst>
                  <a:cxn ang="0">
                    <a:pos x="T0" y="T1"/>
                  </a:cxn>
                  <a:cxn ang="0">
                    <a:pos x="T2" y="T3"/>
                  </a:cxn>
                  <a:cxn ang="0">
                    <a:pos x="T4" y="T5"/>
                  </a:cxn>
                  <a:cxn ang="0">
                    <a:pos x="T6" y="T7"/>
                  </a:cxn>
                  <a:cxn ang="0">
                    <a:pos x="T8" y="T9"/>
                  </a:cxn>
                </a:cxnLst>
                <a:rect l="0" t="0" r="r" b="b"/>
                <a:pathLst>
                  <a:path w="718" h="1048">
                    <a:moveTo>
                      <a:pt x="648" y="1022"/>
                    </a:moveTo>
                    <a:cubicBezTo>
                      <a:pt x="718" y="612"/>
                      <a:pt x="447" y="126"/>
                      <a:pt x="36" y="8"/>
                    </a:cubicBezTo>
                    <a:cubicBezTo>
                      <a:pt x="11" y="0"/>
                      <a:pt x="0" y="40"/>
                      <a:pt x="25" y="47"/>
                    </a:cubicBezTo>
                    <a:cubicBezTo>
                      <a:pt x="413" y="159"/>
                      <a:pt x="675" y="623"/>
                      <a:pt x="609" y="1011"/>
                    </a:cubicBezTo>
                    <a:cubicBezTo>
                      <a:pt x="604" y="1037"/>
                      <a:pt x="644" y="1048"/>
                      <a:pt x="648" y="1022"/>
                    </a:cubicBezTo>
                    <a:close/>
                  </a:path>
                </a:pathLst>
              </a:custGeom>
              <a:solidFill>
                <a:srgbClr val="DCEEF1">
                  <a:alpha val="56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9" name="Freeform 25">
                <a:extLst>
                  <a:ext uri="{FF2B5EF4-FFF2-40B4-BE49-F238E27FC236}">
                    <a16:creationId xmlns:a16="http://schemas.microsoft.com/office/drawing/2014/main" id="{E0BCB7D0-5DCA-4CAE-B373-85DBB505F404}"/>
                  </a:ext>
                </a:extLst>
              </p:cNvPr>
              <p:cNvSpPr>
                <a:spLocks/>
              </p:cNvSpPr>
              <p:nvPr/>
            </p:nvSpPr>
            <p:spPr bwMode="auto">
              <a:xfrm>
                <a:off x="2460611" y="3341789"/>
                <a:ext cx="629859" cy="971860"/>
              </a:xfrm>
              <a:custGeom>
                <a:avLst/>
                <a:gdLst>
                  <a:gd name="T0" fmla="*/ 464 w 482"/>
                  <a:gd name="T1" fmla="*/ 717 h 744"/>
                  <a:gd name="T2" fmla="*/ 44 w 482"/>
                  <a:gd name="T3" fmla="*/ 11 h 744"/>
                  <a:gd name="T4" fmla="*/ 24 w 482"/>
                  <a:gd name="T5" fmla="*/ 46 h 744"/>
                  <a:gd name="T6" fmla="*/ 424 w 482"/>
                  <a:gd name="T7" fmla="*/ 717 h 744"/>
                  <a:gd name="T8" fmla="*/ 464 w 482"/>
                  <a:gd name="T9" fmla="*/ 717 h 744"/>
                </a:gdLst>
                <a:ahLst/>
                <a:cxnLst>
                  <a:cxn ang="0">
                    <a:pos x="T0" y="T1"/>
                  </a:cxn>
                  <a:cxn ang="0">
                    <a:pos x="T2" y="T3"/>
                  </a:cxn>
                  <a:cxn ang="0">
                    <a:pos x="T4" y="T5"/>
                  </a:cxn>
                  <a:cxn ang="0">
                    <a:pos x="T6" y="T7"/>
                  </a:cxn>
                  <a:cxn ang="0">
                    <a:pos x="T8" y="T9"/>
                  </a:cxn>
                </a:cxnLst>
                <a:rect l="0" t="0" r="r" b="b"/>
                <a:pathLst>
                  <a:path w="482" h="744">
                    <a:moveTo>
                      <a:pt x="464" y="717"/>
                    </a:moveTo>
                    <a:cubicBezTo>
                      <a:pt x="482" y="438"/>
                      <a:pt x="298" y="132"/>
                      <a:pt x="44" y="11"/>
                    </a:cubicBezTo>
                    <a:cubicBezTo>
                      <a:pt x="21" y="0"/>
                      <a:pt x="0" y="35"/>
                      <a:pt x="24" y="46"/>
                    </a:cubicBezTo>
                    <a:cubicBezTo>
                      <a:pt x="265" y="161"/>
                      <a:pt x="440" y="451"/>
                      <a:pt x="424" y="717"/>
                    </a:cubicBezTo>
                    <a:cubicBezTo>
                      <a:pt x="422" y="744"/>
                      <a:pt x="463" y="744"/>
                      <a:pt x="464" y="717"/>
                    </a:cubicBezTo>
                    <a:close/>
                  </a:path>
                </a:pathLst>
              </a:custGeom>
              <a:solidFill>
                <a:srgbClr val="DCEEF1">
                  <a:alpha val="56000"/>
                </a:srgbClr>
              </a:solidFill>
              <a:ln>
                <a:noFill/>
              </a:ln>
            </p:spPr>
            <p:txBody>
              <a:bodyPr vert="horz" wrap="square" lIns="91440" tIns="45720" rIns="91440" bIns="45720" numCol="1" anchor="t" anchorCtr="0" compatLnSpc="1">
                <a:prstTxWarp prst="textNoShape">
                  <a:avLst/>
                </a:prstTxWarp>
              </a:bodyPr>
              <a:lstStyle/>
              <a:p>
                <a:endParaRPr lang="en-US"/>
              </a:p>
            </p:txBody>
          </p:sp>
        </p:grpSp>
      </p:grpSp>
      <p:sp>
        <p:nvSpPr>
          <p:cNvPr id="455" name="Freeform 131">
            <a:extLst>
              <a:ext uri="{FF2B5EF4-FFF2-40B4-BE49-F238E27FC236}">
                <a16:creationId xmlns:a16="http://schemas.microsoft.com/office/drawing/2014/main" id="{A56C0F9E-BA97-4EF5-943B-A396C3F5DAF7}"/>
              </a:ext>
            </a:extLst>
          </p:cNvPr>
          <p:cNvSpPr>
            <a:spLocks/>
          </p:cNvSpPr>
          <p:nvPr/>
        </p:nvSpPr>
        <p:spPr bwMode="auto">
          <a:xfrm flipH="1">
            <a:off x="-18815" y="5397369"/>
            <a:ext cx="6114813" cy="420330"/>
          </a:xfrm>
          <a:custGeom>
            <a:avLst/>
            <a:gdLst>
              <a:gd name="T0" fmla="*/ 192 w 192"/>
              <a:gd name="T1" fmla="*/ 149 h 149"/>
              <a:gd name="T2" fmla="*/ 0 w 192"/>
              <a:gd name="T3" fmla="*/ 0 h 149"/>
              <a:gd name="T4" fmla="*/ 0 w 192"/>
              <a:gd name="T5" fmla="*/ 149 h 149"/>
              <a:gd name="T6" fmla="*/ 192 w 192"/>
              <a:gd name="T7" fmla="*/ 149 h 149"/>
            </a:gdLst>
            <a:ahLst/>
            <a:cxnLst>
              <a:cxn ang="0">
                <a:pos x="T0" y="T1"/>
              </a:cxn>
              <a:cxn ang="0">
                <a:pos x="T2" y="T3"/>
              </a:cxn>
              <a:cxn ang="0">
                <a:pos x="T4" y="T5"/>
              </a:cxn>
              <a:cxn ang="0">
                <a:pos x="T6" y="T7"/>
              </a:cxn>
            </a:cxnLst>
            <a:rect l="0" t="0" r="r" b="b"/>
            <a:pathLst>
              <a:path w="192" h="149">
                <a:moveTo>
                  <a:pt x="192" y="149"/>
                </a:moveTo>
                <a:cubicBezTo>
                  <a:pt x="192" y="67"/>
                  <a:pt x="106" y="0"/>
                  <a:pt x="0" y="0"/>
                </a:cubicBezTo>
                <a:cubicBezTo>
                  <a:pt x="0" y="149"/>
                  <a:pt x="0" y="149"/>
                  <a:pt x="0" y="149"/>
                </a:cubicBezTo>
                <a:lnTo>
                  <a:pt x="192" y="149"/>
                </a:lnTo>
                <a:close/>
              </a:path>
            </a:pathLst>
          </a:custGeom>
          <a:solidFill>
            <a:srgbClr val="798C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6" name="Freeform 130">
            <a:extLst>
              <a:ext uri="{FF2B5EF4-FFF2-40B4-BE49-F238E27FC236}">
                <a16:creationId xmlns:a16="http://schemas.microsoft.com/office/drawing/2014/main" id="{14B4DF35-635E-477B-B82D-A07F094620C9}"/>
              </a:ext>
            </a:extLst>
          </p:cNvPr>
          <p:cNvSpPr>
            <a:spLocks/>
          </p:cNvSpPr>
          <p:nvPr/>
        </p:nvSpPr>
        <p:spPr bwMode="auto">
          <a:xfrm flipH="1">
            <a:off x="6095999" y="5397369"/>
            <a:ext cx="6096000" cy="420330"/>
          </a:xfrm>
          <a:custGeom>
            <a:avLst/>
            <a:gdLst>
              <a:gd name="T0" fmla="*/ 192 w 192"/>
              <a:gd name="T1" fmla="*/ 0 h 149"/>
              <a:gd name="T2" fmla="*/ 0 w 192"/>
              <a:gd name="T3" fmla="*/ 149 h 149"/>
              <a:gd name="T4" fmla="*/ 192 w 192"/>
              <a:gd name="T5" fmla="*/ 149 h 149"/>
              <a:gd name="T6" fmla="*/ 192 w 192"/>
              <a:gd name="T7" fmla="*/ 0 h 149"/>
            </a:gdLst>
            <a:ahLst/>
            <a:cxnLst>
              <a:cxn ang="0">
                <a:pos x="T0" y="T1"/>
              </a:cxn>
              <a:cxn ang="0">
                <a:pos x="T2" y="T3"/>
              </a:cxn>
              <a:cxn ang="0">
                <a:pos x="T4" y="T5"/>
              </a:cxn>
              <a:cxn ang="0">
                <a:pos x="T6" y="T7"/>
              </a:cxn>
            </a:cxnLst>
            <a:rect l="0" t="0" r="r" b="b"/>
            <a:pathLst>
              <a:path w="192" h="149">
                <a:moveTo>
                  <a:pt x="192" y="0"/>
                </a:moveTo>
                <a:cubicBezTo>
                  <a:pt x="86" y="0"/>
                  <a:pt x="0" y="67"/>
                  <a:pt x="0" y="149"/>
                </a:cubicBezTo>
                <a:cubicBezTo>
                  <a:pt x="192" y="149"/>
                  <a:pt x="192" y="149"/>
                  <a:pt x="192" y="149"/>
                </a:cubicBezTo>
                <a:lnTo>
                  <a:pt x="192" y="0"/>
                </a:lnTo>
                <a:close/>
              </a:path>
            </a:pathLst>
          </a:custGeom>
          <a:solidFill>
            <a:srgbClr val="788C39"/>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10243" name="Rectangle 10242">
            <a:extLst>
              <a:ext uri="{FF2B5EF4-FFF2-40B4-BE49-F238E27FC236}">
                <a16:creationId xmlns:a16="http://schemas.microsoft.com/office/drawing/2014/main" id="{D8CA1EB0-CB36-46C6-9935-F78D0AB85B30}"/>
              </a:ext>
            </a:extLst>
          </p:cNvPr>
          <p:cNvSpPr/>
          <p:nvPr/>
        </p:nvSpPr>
        <p:spPr>
          <a:xfrm>
            <a:off x="3077496" y="3831728"/>
            <a:ext cx="6096000" cy="923330"/>
          </a:xfrm>
          <a:prstGeom prst="rect">
            <a:avLst/>
          </a:prstGeom>
        </p:spPr>
        <p:txBody>
          <a:bodyPr>
            <a:spAutoFit/>
          </a:bodyPr>
          <a:lstStyle/>
          <a:p>
            <a:r>
              <a:rPr lang="en-US" i="1" dirty="0">
                <a:ea typeface="Calibri" panose="020F0502020204030204" pitchFamily="34" charset="0"/>
              </a:rPr>
              <a:t>Home owners, home buyers, &amp; local government officials interested in tax revenue can use this model to predict the likelihood that a wind farm will impact home prices. </a:t>
            </a:r>
            <a:endParaRPr lang="en-US" i="1" dirty="0"/>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175DFD-D351-4F0F-BDCD-11E8CF5E7CA0}"/>
              </a:ext>
            </a:extLst>
          </p:cNvPr>
          <p:cNvSpPr>
            <a:spLocks noGrp="1"/>
          </p:cNvSpPr>
          <p:nvPr>
            <p:ph type="title"/>
          </p:nvPr>
        </p:nvSpPr>
        <p:spPr/>
        <p:txBody>
          <a:bodyPr/>
          <a:lstStyle/>
          <a:p>
            <a:r>
              <a:rPr lang="en-US" dirty="0"/>
              <a:t>Contents</a:t>
            </a:r>
          </a:p>
        </p:txBody>
      </p:sp>
      <p:grpSp>
        <p:nvGrpSpPr>
          <p:cNvPr id="4" name="Gruppe 79">
            <a:extLst>
              <a:ext uri="{FF2B5EF4-FFF2-40B4-BE49-F238E27FC236}">
                <a16:creationId xmlns:a16="http://schemas.microsoft.com/office/drawing/2014/main" id="{735626CA-8826-43A9-A189-88218EE63BD3}"/>
              </a:ext>
            </a:extLst>
          </p:cNvPr>
          <p:cNvGrpSpPr>
            <a:grpSpLocks/>
          </p:cNvGrpSpPr>
          <p:nvPr/>
        </p:nvGrpSpPr>
        <p:grpSpPr bwMode="auto">
          <a:xfrm>
            <a:off x="1720819" y="4553899"/>
            <a:ext cx="891552" cy="733780"/>
            <a:chOff x="876300" y="3790950"/>
            <a:chExt cx="344488" cy="347663"/>
          </a:xfrm>
          <a:gradFill>
            <a:gsLst>
              <a:gs pos="0">
                <a:srgbClr val="5B9BD5">
                  <a:lumMod val="75000"/>
                </a:srgbClr>
              </a:gs>
              <a:gs pos="100000">
                <a:srgbClr val="44546A">
                  <a:lumMod val="75000"/>
                </a:srgbClr>
              </a:gs>
            </a:gsLst>
            <a:lin ang="16200000" scaled="0"/>
          </a:gradFill>
        </p:grpSpPr>
        <p:sp>
          <p:nvSpPr>
            <p:cNvPr id="5" name="Rektangel 13">
              <a:extLst>
                <a:ext uri="{FF2B5EF4-FFF2-40B4-BE49-F238E27FC236}">
                  <a16:creationId xmlns:a16="http://schemas.microsoft.com/office/drawing/2014/main" id="{0F889233-0175-462F-9F32-8E169C04712A}"/>
                </a:ext>
              </a:extLst>
            </p:cNvPr>
            <p:cNvSpPr>
              <a:spLocks noChangeArrowheads="1"/>
            </p:cNvSpPr>
            <p:nvPr/>
          </p:nvSpPr>
          <p:spPr bwMode="auto">
            <a:xfrm>
              <a:off x="876300" y="3790950"/>
              <a:ext cx="344488" cy="347663"/>
            </a:xfrm>
            <a:prstGeom prst="rect">
              <a:avLst/>
            </a:prstGeom>
            <a:gradFill>
              <a:gsLst>
                <a:gs pos="0">
                  <a:schemeClr val="accent5">
                    <a:lumMod val="50000"/>
                  </a:schemeClr>
                </a:gs>
                <a:gs pos="100000">
                  <a:schemeClr val="accent5"/>
                </a:gs>
              </a:gsLst>
              <a:lin ang="5400000" scaled="1"/>
            </a:gradFill>
            <a:ln w="9525">
              <a:solidFill>
                <a:schemeClr val="accent5"/>
              </a:solidFill>
              <a:miter lim="800000"/>
              <a:headEnd/>
              <a:tailEnd/>
            </a:ln>
            <a:effectLst>
              <a:outerShdw blurRad="63500" dist="23000" dir="5400000" rotWithShape="0">
                <a:srgbClr val="000000">
                  <a:alpha val="34999"/>
                </a:srgbClr>
              </a:outerShdw>
            </a:effectLst>
          </p:spPr>
          <p:txBody>
            <a:bodyPr anchor="ctr"/>
            <a:lstStyle/>
            <a:p>
              <a:pPr indent="-342900" algn="ctr" defTabSz="914400" fontAlgn="auto">
                <a:spcBef>
                  <a:spcPts val="0"/>
                </a:spcBef>
                <a:spcAft>
                  <a:spcPts val="0"/>
                </a:spcAft>
                <a:buFont typeface="+mj-lt"/>
                <a:buAutoNum type="arabicPeriod"/>
                <a:defRPr/>
              </a:pPr>
              <a:endParaRPr lang="da-DK" sz="1600" b="1" kern="0" noProof="1">
                <a:solidFill>
                  <a:prstClr val="white"/>
                </a:solidFill>
                <a:latin typeface="+mj-lt"/>
                <a:ea typeface="ＭＳ Ｐゴシック" pitchFamily="-97" charset="-128"/>
                <a:cs typeface="+mn-cs"/>
              </a:endParaRPr>
            </a:p>
          </p:txBody>
        </p:sp>
        <p:sp>
          <p:nvSpPr>
            <p:cNvPr id="6" name="Tekstboks 78">
              <a:extLst>
                <a:ext uri="{FF2B5EF4-FFF2-40B4-BE49-F238E27FC236}">
                  <a16:creationId xmlns:a16="http://schemas.microsoft.com/office/drawing/2014/main" id="{B6B2C80E-B968-41E2-A2F0-29039B2DB169}"/>
                </a:ext>
              </a:extLst>
            </p:cNvPr>
            <p:cNvSpPr txBox="1">
              <a:spLocks noChangeArrowheads="1"/>
            </p:cNvSpPr>
            <p:nvPr/>
          </p:nvSpPr>
          <p:spPr bwMode="auto">
            <a:xfrm>
              <a:off x="890588" y="3822700"/>
              <a:ext cx="322262" cy="279400"/>
            </a:xfrm>
            <a:prstGeom prst="rect">
              <a:avLst/>
            </a:prstGeom>
            <a:noFill/>
            <a:ln w="9525">
              <a:noFill/>
              <a:miter lim="800000"/>
              <a:headEnd/>
              <a:tailEnd/>
            </a:ln>
            <a:effectLst>
              <a:outerShdw blurRad="63500" dist="23000" dir="5400000" rotWithShape="0">
                <a:srgbClr val="000000">
                  <a:alpha val="34999"/>
                </a:srgbClr>
              </a:outerShdw>
            </a:effectLst>
          </p:spPr>
          <p:txBody>
            <a:bodyPr anchor="ctr"/>
            <a:lstStyle/>
            <a:p>
              <a:pPr indent="-342900" algn="ctr" defTabSz="914400" fontAlgn="auto">
                <a:spcBef>
                  <a:spcPts val="0"/>
                </a:spcBef>
                <a:spcAft>
                  <a:spcPts val="0"/>
                </a:spcAft>
                <a:defRPr/>
              </a:pPr>
              <a:r>
                <a:rPr lang="da-DK" sz="1600" kern="0" noProof="1">
                  <a:solidFill>
                    <a:schemeClr val="bg1"/>
                  </a:solidFill>
                  <a:latin typeface="+mj-lt"/>
                  <a:ea typeface="ＭＳ Ｐゴシック" pitchFamily="-97" charset="-128"/>
                  <a:cs typeface="+mn-cs"/>
                </a:rPr>
                <a:t>4</a:t>
              </a:r>
            </a:p>
          </p:txBody>
        </p:sp>
      </p:grpSp>
      <p:grpSp>
        <p:nvGrpSpPr>
          <p:cNvPr id="7" name="Gruppe 81">
            <a:extLst>
              <a:ext uri="{FF2B5EF4-FFF2-40B4-BE49-F238E27FC236}">
                <a16:creationId xmlns:a16="http://schemas.microsoft.com/office/drawing/2014/main" id="{7DC4CD23-C386-4581-B8D4-DCA870634E3E}"/>
              </a:ext>
            </a:extLst>
          </p:cNvPr>
          <p:cNvGrpSpPr>
            <a:grpSpLocks/>
          </p:cNvGrpSpPr>
          <p:nvPr/>
        </p:nvGrpSpPr>
        <p:grpSpPr bwMode="auto">
          <a:xfrm>
            <a:off x="1720819" y="3748473"/>
            <a:ext cx="891552" cy="727076"/>
            <a:chOff x="876300" y="3363913"/>
            <a:chExt cx="344488" cy="344487"/>
          </a:xfrm>
          <a:gradFill>
            <a:gsLst>
              <a:gs pos="0">
                <a:srgbClr val="5B9BD5">
                  <a:lumMod val="75000"/>
                </a:srgbClr>
              </a:gs>
              <a:gs pos="100000">
                <a:srgbClr val="44546A">
                  <a:lumMod val="75000"/>
                </a:srgbClr>
              </a:gs>
            </a:gsLst>
            <a:lin ang="16200000" scaled="0"/>
          </a:gradFill>
        </p:grpSpPr>
        <p:sp>
          <p:nvSpPr>
            <p:cNvPr id="8" name="Rektangel 11">
              <a:extLst>
                <a:ext uri="{FF2B5EF4-FFF2-40B4-BE49-F238E27FC236}">
                  <a16:creationId xmlns:a16="http://schemas.microsoft.com/office/drawing/2014/main" id="{3B7C6AED-F824-4F09-BD53-519BF2D24D45}"/>
                </a:ext>
              </a:extLst>
            </p:cNvPr>
            <p:cNvSpPr>
              <a:spLocks noChangeArrowheads="1"/>
            </p:cNvSpPr>
            <p:nvPr/>
          </p:nvSpPr>
          <p:spPr bwMode="auto">
            <a:xfrm>
              <a:off x="876300" y="3363913"/>
              <a:ext cx="344488" cy="344487"/>
            </a:xfrm>
            <a:prstGeom prst="rect">
              <a:avLst/>
            </a:prstGeom>
            <a:gradFill>
              <a:gsLst>
                <a:gs pos="0">
                  <a:schemeClr val="accent5">
                    <a:lumMod val="50000"/>
                  </a:schemeClr>
                </a:gs>
                <a:gs pos="100000">
                  <a:schemeClr val="accent5"/>
                </a:gs>
              </a:gsLst>
              <a:lin ang="5400000" scaled="1"/>
            </a:gradFill>
            <a:ln w="9525">
              <a:solidFill>
                <a:srgbClr val="5B9BD5">
                  <a:lumMod val="75000"/>
                </a:srgbClr>
              </a:solidFill>
              <a:miter lim="800000"/>
              <a:headEnd/>
              <a:tailEnd/>
            </a:ln>
            <a:effectLst>
              <a:outerShdw blurRad="63500" dist="23000" dir="5400000" rotWithShape="0">
                <a:srgbClr val="000000">
                  <a:alpha val="34999"/>
                </a:srgbClr>
              </a:outerShdw>
            </a:effectLst>
          </p:spPr>
          <p:txBody>
            <a:bodyPr anchor="ctr"/>
            <a:lstStyle/>
            <a:p>
              <a:pPr indent="-342900" algn="ctr" defTabSz="914400" fontAlgn="auto">
                <a:spcBef>
                  <a:spcPts val="0"/>
                </a:spcBef>
                <a:spcAft>
                  <a:spcPts val="0"/>
                </a:spcAft>
                <a:buFont typeface="+mj-lt"/>
                <a:buAutoNum type="arabicPeriod"/>
                <a:defRPr/>
              </a:pPr>
              <a:endParaRPr lang="da-DK" sz="1600" b="1" kern="0" noProof="1">
                <a:solidFill>
                  <a:prstClr val="white"/>
                </a:solidFill>
                <a:latin typeface="+mj-lt"/>
                <a:ea typeface="ＭＳ Ｐゴシック" pitchFamily="-97" charset="-128"/>
                <a:cs typeface="+mn-cs"/>
              </a:endParaRPr>
            </a:p>
          </p:txBody>
        </p:sp>
        <p:sp>
          <p:nvSpPr>
            <p:cNvPr id="9" name="Tekstboks 80">
              <a:extLst>
                <a:ext uri="{FF2B5EF4-FFF2-40B4-BE49-F238E27FC236}">
                  <a16:creationId xmlns:a16="http://schemas.microsoft.com/office/drawing/2014/main" id="{BF1A3809-A952-40D4-A882-D04E9094CE4E}"/>
                </a:ext>
              </a:extLst>
            </p:cNvPr>
            <p:cNvSpPr txBox="1">
              <a:spLocks noChangeArrowheads="1"/>
            </p:cNvSpPr>
            <p:nvPr/>
          </p:nvSpPr>
          <p:spPr bwMode="auto">
            <a:xfrm>
              <a:off x="890588" y="3400425"/>
              <a:ext cx="322262" cy="276225"/>
            </a:xfrm>
            <a:prstGeom prst="rect">
              <a:avLst/>
            </a:prstGeom>
            <a:noFill/>
            <a:ln w="9525">
              <a:noFill/>
              <a:miter lim="800000"/>
              <a:headEnd/>
              <a:tailEnd/>
            </a:ln>
            <a:effectLst>
              <a:outerShdw blurRad="63500" dist="23000" dir="5400000" rotWithShape="0">
                <a:srgbClr val="000000">
                  <a:alpha val="34999"/>
                </a:srgbClr>
              </a:outerShdw>
            </a:effectLst>
          </p:spPr>
          <p:txBody>
            <a:bodyPr anchor="ctr"/>
            <a:lstStyle/>
            <a:p>
              <a:pPr indent="-342900" algn="ctr" defTabSz="914400" fontAlgn="auto">
                <a:spcBef>
                  <a:spcPts val="0"/>
                </a:spcBef>
                <a:spcAft>
                  <a:spcPts val="0"/>
                </a:spcAft>
                <a:defRPr/>
              </a:pPr>
              <a:r>
                <a:rPr lang="da-DK" sz="1600" kern="0" noProof="1">
                  <a:solidFill>
                    <a:schemeClr val="bg1"/>
                  </a:solidFill>
                  <a:latin typeface="+mj-lt"/>
                  <a:ea typeface="ＭＳ Ｐゴシック" pitchFamily="-97" charset="-128"/>
                  <a:cs typeface="+mn-cs"/>
                </a:rPr>
                <a:t>3</a:t>
              </a:r>
            </a:p>
          </p:txBody>
        </p:sp>
      </p:grpSp>
      <p:grpSp>
        <p:nvGrpSpPr>
          <p:cNvPr id="10" name="Gruppe 85">
            <a:extLst>
              <a:ext uri="{FF2B5EF4-FFF2-40B4-BE49-F238E27FC236}">
                <a16:creationId xmlns:a16="http://schemas.microsoft.com/office/drawing/2014/main" id="{97E5DDB1-3CC7-43A2-97D1-0C68442D4EEF}"/>
              </a:ext>
            </a:extLst>
          </p:cNvPr>
          <p:cNvGrpSpPr>
            <a:grpSpLocks/>
          </p:cNvGrpSpPr>
          <p:nvPr/>
        </p:nvGrpSpPr>
        <p:grpSpPr bwMode="auto">
          <a:xfrm>
            <a:off x="1720819" y="2129777"/>
            <a:ext cx="891552" cy="723727"/>
            <a:chOff x="876300" y="2511425"/>
            <a:chExt cx="344488" cy="342900"/>
          </a:xfrm>
          <a:gradFill>
            <a:gsLst>
              <a:gs pos="0">
                <a:schemeClr val="accent5"/>
              </a:gs>
              <a:gs pos="100000">
                <a:schemeClr val="accent5">
                  <a:lumMod val="50000"/>
                </a:schemeClr>
              </a:gs>
            </a:gsLst>
            <a:lin ang="16200000" scaled="0"/>
          </a:gradFill>
        </p:grpSpPr>
        <p:sp>
          <p:nvSpPr>
            <p:cNvPr id="11" name="Rektangel 7">
              <a:extLst>
                <a:ext uri="{FF2B5EF4-FFF2-40B4-BE49-F238E27FC236}">
                  <a16:creationId xmlns:a16="http://schemas.microsoft.com/office/drawing/2014/main" id="{5E867D3D-D6DB-4AC7-84C3-43424885E63E}"/>
                </a:ext>
              </a:extLst>
            </p:cNvPr>
            <p:cNvSpPr>
              <a:spLocks noChangeArrowheads="1"/>
            </p:cNvSpPr>
            <p:nvPr/>
          </p:nvSpPr>
          <p:spPr bwMode="auto">
            <a:xfrm>
              <a:off x="876300" y="2511425"/>
              <a:ext cx="344488" cy="342900"/>
            </a:xfrm>
            <a:prstGeom prst="rect">
              <a:avLst/>
            </a:prstGeom>
            <a:grpFill/>
            <a:ln w="9525">
              <a:solidFill>
                <a:schemeClr val="accent5"/>
              </a:solidFill>
              <a:miter lim="800000"/>
              <a:headEnd/>
              <a:tailEnd/>
            </a:ln>
            <a:effectLst>
              <a:outerShdw blurRad="63500" dist="23000" dir="5400000" rotWithShape="0">
                <a:srgbClr val="000000">
                  <a:alpha val="34999"/>
                </a:srgbClr>
              </a:outerShdw>
            </a:effectLst>
          </p:spPr>
          <p:txBody>
            <a:bodyPr anchor="ctr"/>
            <a:lstStyle/>
            <a:p>
              <a:pPr indent="-342900" algn="ctr" defTabSz="914400" fontAlgn="auto">
                <a:spcBef>
                  <a:spcPts val="0"/>
                </a:spcBef>
                <a:spcAft>
                  <a:spcPts val="0"/>
                </a:spcAft>
                <a:buFont typeface="+mj-lt"/>
                <a:buAutoNum type="arabicPeriod"/>
                <a:defRPr/>
              </a:pPr>
              <a:endParaRPr lang="da-DK" sz="1600" b="1" kern="0" noProof="1">
                <a:solidFill>
                  <a:prstClr val="white"/>
                </a:solidFill>
                <a:latin typeface="+mj-lt"/>
                <a:ea typeface="ＭＳ Ｐゴシック" pitchFamily="-97" charset="-128"/>
                <a:cs typeface="+mn-cs"/>
              </a:endParaRPr>
            </a:p>
          </p:txBody>
        </p:sp>
        <p:sp>
          <p:nvSpPr>
            <p:cNvPr id="12" name="Tekstboks 84">
              <a:extLst>
                <a:ext uri="{FF2B5EF4-FFF2-40B4-BE49-F238E27FC236}">
                  <a16:creationId xmlns:a16="http://schemas.microsoft.com/office/drawing/2014/main" id="{40C9ECE4-A121-4A55-A158-FD371B8B2CEE}"/>
                </a:ext>
              </a:extLst>
            </p:cNvPr>
            <p:cNvSpPr txBox="1">
              <a:spLocks noChangeArrowheads="1"/>
            </p:cNvSpPr>
            <p:nvPr/>
          </p:nvSpPr>
          <p:spPr bwMode="auto">
            <a:xfrm>
              <a:off x="890588" y="2547938"/>
              <a:ext cx="322262" cy="274637"/>
            </a:xfrm>
            <a:prstGeom prst="rect">
              <a:avLst/>
            </a:prstGeom>
            <a:noFill/>
            <a:ln w="9525">
              <a:noFill/>
              <a:miter lim="800000"/>
              <a:headEnd/>
              <a:tailEnd/>
            </a:ln>
            <a:effectLst>
              <a:outerShdw blurRad="63500" dist="23000" dir="5400000" rotWithShape="0">
                <a:srgbClr val="000000">
                  <a:alpha val="34999"/>
                </a:srgbClr>
              </a:outerShdw>
            </a:effectLst>
          </p:spPr>
          <p:txBody>
            <a:bodyPr anchor="ctr"/>
            <a:lstStyle/>
            <a:p>
              <a:pPr indent="-342900" algn="ctr" defTabSz="914400" fontAlgn="auto">
                <a:spcBef>
                  <a:spcPts val="0"/>
                </a:spcBef>
                <a:spcAft>
                  <a:spcPts val="0"/>
                </a:spcAft>
                <a:defRPr/>
              </a:pPr>
              <a:r>
                <a:rPr lang="da-DK" sz="1600" kern="0" noProof="1">
                  <a:solidFill>
                    <a:schemeClr val="bg1"/>
                  </a:solidFill>
                  <a:latin typeface="+mj-lt"/>
                  <a:ea typeface="ＭＳ Ｐゴシック" pitchFamily="-97" charset="-128"/>
                  <a:cs typeface="+mn-cs"/>
                </a:rPr>
                <a:t>1</a:t>
              </a:r>
            </a:p>
          </p:txBody>
        </p:sp>
      </p:grpSp>
      <p:sp>
        <p:nvSpPr>
          <p:cNvPr id="13" name="Rektangel 30">
            <a:extLst>
              <a:ext uri="{FF2B5EF4-FFF2-40B4-BE49-F238E27FC236}">
                <a16:creationId xmlns:a16="http://schemas.microsoft.com/office/drawing/2014/main" id="{8F88F653-DE5F-4C16-8827-4FEDDF22E0DD}"/>
              </a:ext>
            </a:extLst>
          </p:cNvPr>
          <p:cNvSpPr>
            <a:spLocks noChangeArrowheads="1"/>
          </p:cNvSpPr>
          <p:nvPr/>
        </p:nvSpPr>
        <p:spPr bwMode="auto">
          <a:xfrm>
            <a:off x="2729943" y="2148955"/>
            <a:ext cx="7190804" cy="727080"/>
          </a:xfrm>
          <a:prstGeom prst="rect">
            <a:avLst/>
          </a:prstGeom>
          <a:solidFill>
            <a:schemeClr val="bg1">
              <a:lumMod val="95000"/>
            </a:schemeClr>
          </a:solidFill>
          <a:ln w="9525">
            <a:noFill/>
            <a:miter lim="800000"/>
            <a:headEnd/>
            <a:tailEnd/>
          </a:ln>
          <a:effectLst>
            <a:outerShdw blurRad="63500" dist="23000" dir="5400000" rotWithShape="0">
              <a:srgbClr val="000000">
                <a:alpha val="34999"/>
              </a:srgbClr>
            </a:outerShdw>
          </a:effectLst>
        </p:spPr>
        <p:txBody>
          <a:bodyPr anchor="ctr"/>
          <a:lstStyle/>
          <a:p>
            <a:pPr algn="ctr" defTabSz="914400" fontAlgn="auto">
              <a:spcBef>
                <a:spcPts val="0"/>
              </a:spcBef>
              <a:spcAft>
                <a:spcPts val="0"/>
              </a:spcAft>
              <a:defRPr/>
            </a:pPr>
            <a:endParaRPr lang="da-DK" sz="1600" kern="0" dirty="0">
              <a:solidFill>
                <a:srgbClr val="FFFFFF"/>
              </a:solidFill>
              <a:latin typeface="+mj-lt"/>
              <a:ea typeface="ＭＳ Ｐゴシック" pitchFamily="-97" charset="-128"/>
              <a:cs typeface="+mn-cs"/>
            </a:endParaRPr>
          </a:p>
        </p:txBody>
      </p:sp>
      <p:sp>
        <p:nvSpPr>
          <p:cNvPr id="14" name="Tekstboks 44">
            <a:extLst>
              <a:ext uri="{FF2B5EF4-FFF2-40B4-BE49-F238E27FC236}">
                <a16:creationId xmlns:a16="http://schemas.microsoft.com/office/drawing/2014/main" id="{E9C4C66E-5E0B-456A-9116-D9E51F4761FE}"/>
              </a:ext>
            </a:extLst>
          </p:cNvPr>
          <p:cNvSpPr txBox="1">
            <a:spLocks noChangeArrowheads="1"/>
          </p:cNvSpPr>
          <p:nvPr/>
        </p:nvSpPr>
        <p:spPr bwMode="auto">
          <a:xfrm>
            <a:off x="2788318" y="2336059"/>
            <a:ext cx="6750334" cy="400110"/>
          </a:xfrm>
          <a:prstGeom prst="rect">
            <a:avLst/>
          </a:prstGeom>
          <a:noFill/>
          <a:ln w="9525">
            <a:noFill/>
            <a:miter lim="800000"/>
            <a:headEnd/>
            <a:tailEnd/>
          </a:ln>
        </p:spPr>
        <p:txBody>
          <a:bodyPr wrap="square">
            <a:spAutoFit/>
          </a:bodyPr>
          <a:lstStyle/>
          <a:p>
            <a:pPr algn="ctr"/>
            <a:r>
              <a:rPr lang="en-US" sz="2000" b="1" dirty="0"/>
              <a:t>About the Data</a:t>
            </a:r>
          </a:p>
        </p:txBody>
      </p:sp>
      <p:sp>
        <p:nvSpPr>
          <p:cNvPr id="15" name="Rektangel 30">
            <a:extLst>
              <a:ext uri="{FF2B5EF4-FFF2-40B4-BE49-F238E27FC236}">
                <a16:creationId xmlns:a16="http://schemas.microsoft.com/office/drawing/2014/main" id="{7DD6D1A4-670A-431C-BEA1-895EF206264D}"/>
              </a:ext>
            </a:extLst>
          </p:cNvPr>
          <p:cNvSpPr>
            <a:spLocks noChangeArrowheads="1"/>
          </p:cNvSpPr>
          <p:nvPr/>
        </p:nvSpPr>
        <p:spPr bwMode="auto">
          <a:xfrm>
            <a:off x="2729943" y="3761312"/>
            <a:ext cx="7190804" cy="727080"/>
          </a:xfrm>
          <a:prstGeom prst="rect">
            <a:avLst/>
          </a:prstGeom>
          <a:solidFill>
            <a:schemeClr val="bg1">
              <a:lumMod val="95000"/>
            </a:schemeClr>
          </a:solidFill>
          <a:ln w="9525">
            <a:noFill/>
            <a:miter lim="800000"/>
            <a:headEnd/>
            <a:tailEnd/>
          </a:ln>
          <a:effectLst>
            <a:outerShdw blurRad="63500" dist="23000" dir="5400000" rotWithShape="0">
              <a:srgbClr val="000000">
                <a:alpha val="34999"/>
              </a:srgbClr>
            </a:outerShdw>
          </a:effectLst>
        </p:spPr>
        <p:txBody>
          <a:bodyPr anchor="ctr"/>
          <a:lstStyle/>
          <a:p>
            <a:pPr algn="ctr" defTabSz="914400" fontAlgn="auto">
              <a:spcBef>
                <a:spcPts val="0"/>
              </a:spcBef>
              <a:spcAft>
                <a:spcPts val="0"/>
              </a:spcAft>
              <a:defRPr/>
            </a:pPr>
            <a:endParaRPr lang="da-DK" sz="1600" kern="0" dirty="0">
              <a:solidFill>
                <a:srgbClr val="FFFFFF"/>
              </a:solidFill>
              <a:latin typeface="+mj-lt"/>
              <a:ea typeface="ＭＳ Ｐゴシック" pitchFamily="-97" charset="-128"/>
              <a:cs typeface="+mn-cs"/>
            </a:endParaRPr>
          </a:p>
        </p:txBody>
      </p:sp>
      <p:sp>
        <p:nvSpPr>
          <p:cNvPr id="16" name="Rektangel 30">
            <a:extLst>
              <a:ext uri="{FF2B5EF4-FFF2-40B4-BE49-F238E27FC236}">
                <a16:creationId xmlns:a16="http://schemas.microsoft.com/office/drawing/2014/main" id="{D3BE8906-A7E4-4CE5-9985-DC562D924878}"/>
              </a:ext>
            </a:extLst>
          </p:cNvPr>
          <p:cNvSpPr>
            <a:spLocks noChangeArrowheads="1"/>
          </p:cNvSpPr>
          <p:nvPr/>
        </p:nvSpPr>
        <p:spPr bwMode="auto">
          <a:xfrm>
            <a:off x="2729943" y="4592261"/>
            <a:ext cx="7190804" cy="727080"/>
          </a:xfrm>
          <a:prstGeom prst="rect">
            <a:avLst/>
          </a:prstGeom>
          <a:solidFill>
            <a:schemeClr val="bg1">
              <a:lumMod val="95000"/>
            </a:schemeClr>
          </a:solidFill>
          <a:ln w="9525">
            <a:noFill/>
            <a:miter lim="800000"/>
            <a:headEnd/>
            <a:tailEnd/>
          </a:ln>
          <a:effectLst>
            <a:outerShdw blurRad="63500" dist="23000" dir="5400000" rotWithShape="0">
              <a:srgbClr val="000000">
                <a:alpha val="34999"/>
              </a:srgbClr>
            </a:outerShdw>
          </a:effectLst>
        </p:spPr>
        <p:txBody>
          <a:bodyPr anchor="ctr"/>
          <a:lstStyle/>
          <a:p>
            <a:pPr algn="ctr" defTabSz="914400" fontAlgn="auto">
              <a:spcBef>
                <a:spcPts val="0"/>
              </a:spcBef>
              <a:spcAft>
                <a:spcPts val="0"/>
              </a:spcAft>
              <a:defRPr/>
            </a:pPr>
            <a:endParaRPr lang="da-DK" sz="1600" kern="0" dirty="0">
              <a:solidFill>
                <a:srgbClr val="FFFFFF"/>
              </a:solidFill>
              <a:latin typeface="+mj-lt"/>
              <a:ea typeface="ＭＳ Ｐゴシック" pitchFamily="-97" charset="-128"/>
              <a:cs typeface="+mn-cs"/>
            </a:endParaRPr>
          </a:p>
        </p:txBody>
      </p:sp>
      <p:sp>
        <p:nvSpPr>
          <p:cNvPr id="17" name="Tekstboks 44">
            <a:extLst>
              <a:ext uri="{FF2B5EF4-FFF2-40B4-BE49-F238E27FC236}">
                <a16:creationId xmlns:a16="http://schemas.microsoft.com/office/drawing/2014/main" id="{469B75AC-2D62-4CAD-96B0-84C1960AB371}"/>
              </a:ext>
            </a:extLst>
          </p:cNvPr>
          <p:cNvSpPr txBox="1">
            <a:spLocks noChangeArrowheads="1"/>
          </p:cNvSpPr>
          <p:nvPr/>
        </p:nvSpPr>
        <p:spPr bwMode="auto">
          <a:xfrm>
            <a:off x="2788318" y="3888909"/>
            <a:ext cx="6750334" cy="400110"/>
          </a:xfrm>
          <a:prstGeom prst="rect">
            <a:avLst/>
          </a:prstGeom>
          <a:noFill/>
          <a:ln w="9525">
            <a:noFill/>
            <a:miter lim="800000"/>
            <a:headEnd/>
            <a:tailEnd/>
          </a:ln>
        </p:spPr>
        <p:txBody>
          <a:bodyPr wrap="square">
            <a:spAutoFit/>
          </a:bodyPr>
          <a:lstStyle/>
          <a:p>
            <a:pPr algn="ctr"/>
            <a:r>
              <a:rPr lang="en-US" sz="2000" b="1" dirty="0"/>
              <a:t>Machine Learning</a:t>
            </a:r>
          </a:p>
        </p:txBody>
      </p:sp>
      <p:grpSp>
        <p:nvGrpSpPr>
          <p:cNvPr id="19" name="Gruppe 85">
            <a:extLst>
              <a:ext uri="{FF2B5EF4-FFF2-40B4-BE49-F238E27FC236}">
                <a16:creationId xmlns:a16="http://schemas.microsoft.com/office/drawing/2014/main" id="{86306AEC-5A49-4248-BFA1-4EC46000956B}"/>
              </a:ext>
            </a:extLst>
          </p:cNvPr>
          <p:cNvGrpSpPr>
            <a:grpSpLocks/>
          </p:cNvGrpSpPr>
          <p:nvPr/>
        </p:nvGrpSpPr>
        <p:grpSpPr bwMode="auto">
          <a:xfrm>
            <a:off x="1712599" y="2940624"/>
            <a:ext cx="891552" cy="723727"/>
            <a:chOff x="876300" y="2511425"/>
            <a:chExt cx="344488" cy="342900"/>
          </a:xfrm>
          <a:gradFill>
            <a:gsLst>
              <a:gs pos="0">
                <a:schemeClr val="accent5"/>
              </a:gs>
              <a:gs pos="100000">
                <a:schemeClr val="accent5">
                  <a:lumMod val="50000"/>
                </a:schemeClr>
              </a:gs>
            </a:gsLst>
            <a:lin ang="16200000" scaled="0"/>
          </a:gradFill>
        </p:grpSpPr>
        <p:sp>
          <p:nvSpPr>
            <p:cNvPr id="20" name="Rektangel 7">
              <a:extLst>
                <a:ext uri="{FF2B5EF4-FFF2-40B4-BE49-F238E27FC236}">
                  <a16:creationId xmlns:a16="http://schemas.microsoft.com/office/drawing/2014/main" id="{464F32BC-DC98-47DB-9B25-280861460DAB}"/>
                </a:ext>
              </a:extLst>
            </p:cNvPr>
            <p:cNvSpPr>
              <a:spLocks noChangeArrowheads="1"/>
            </p:cNvSpPr>
            <p:nvPr/>
          </p:nvSpPr>
          <p:spPr bwMode="auto">
            <a:xfrm>
              <a:off x="876300" y="2511425"/>
              <a:ext cx="344488" cy="342900"/>
            </a:xfrm>
            <a:prstGeom prst="rect">
              <a:avLst/>
            </a:prstGeom>
            <a:grpFill/>
            <a:ln w="9525">
              <a:solidFill>
                <a:schemeClr val="accent5"/>
              </a:solidFill>
              <a:miter lim="800000"/>
              <a:headEnd/>
              <a:tailEnd/>
            </a:ln>
            <a:effectLst>
              <a:outerShdw blurRad="63500" dist="23000" dir="5400000" rotWithShape="0">
                <a:srgbClr val="000000">
                  <a:alpha val="34999"/>
                </a:srgbClr>
              </a:outerShdw>
            </a:effectLst>
          </p:spPr>
          <p:txBody>
            <a:bodyPr anchor="ctr"/>
            <a:lstStyle/>
            <a:p>
              <a:pPr indent="-342900" algn="ctr" defTabSz="914400" fontAlgn="auto">
                <a:spcBef>
                  <a:spcPts val="0"/>
                </a:spcBef>
                <a:spcAft>
                  <a:spcPts val="0"/>
                </a:spcAft>
                <a:buFont typeface="+mj-lt"/>
                <a:buAutoNum type="arabicPeriod"/>
                <a:defRPr/>
              </a:pPr>
              <a:endParaRPr lang="da-DK" sz="1600" b="1" kern="0" noProof="1">
                <a:solidFill>
                  <a:prstClr val="white"/>
                </a:solidFill>
                <a:latin typeface="+mj-lt"/>
                <a:ea typeface="ＭＳ Ｐゴシック" pitchFamily="-97" charset="-128"/>
                <a:cs typeface="+mn-cs"/>
              </a:endParaRPr>
            </a:p>
          </p:txBody>
        </p:sp>
        <p:sp>
          <p:nvSpPr>
            <p:cNvPr id="21" name="Tekstboks 84">
              <a:extLst>
                <a:ext uri="{FF2B5EF4-FFF2-40B4-BE49-F238E27FC236}">
                  <a16:creationId xmlns:a16="http://schemas.microsoft.com/office/drawing/2014/main" id="{E86F354E-0BA9-4F0E-9391-1473FDC519CF}"/>
                </a:ext>
              </a:extLst>
            </p:cNvPr>
            <p:cNvSpPr txBox="1">
              <a:spLocks noChangeArrowheads="1"/>
            </p:cNvSpPr>
            <p:nvPr/>
          </p:nvSpPr>
          <p:spPr bwMode="auto">
            <a:xfrm>
              <a:off x="890588" y="2547938"/>
              <a:ext cx="322262" cy="274637"/>
            </a:xfrm>
            <a:prstGeom prst="rect">
              <a:avLst/>
            </a:prstGeom>
            <a:noFill/>
            <a:ln w="9525">
              <a:noFill/>
              <a:miter lim="800000"/>
              <a:headEnd/>
              <a:tailEnd/>
            </a:ln>
            <a:effectLst>
              <a:outerShdw blurRad="63500" dist="23000" dir="5400000" rotWithShape="0">
                <a:srgbClr val="000000">
                  <a:alpha val="34999"/>
                </a:srgbClr>
              </a:outerShdw>
            </a:effectLst>
          </p:spPr>
          <p:txBody>
            <a:bodyPr anchor="ctr"/>
            <a:lstStyle/>
            <a:p>
              <a:pPr indent="-342900" algn="ctr" defTabSz="914400" fontAlgn="auto">
                <a:spcBef>
                  <a:spcPts val="0"/>
                </a:spcBef>
                <a:spcAft>
                  <a:spcPts val="0"/>
                </a:spcAft>
                <a:defRPr/>
              </a:pPr>
              <a:r>
                <a:rPr lang="da-DK" sz="1600" kern="0" noProof="1">
                  <a:solidFill>
                    <a:schemeClr val="bg1"/>
                  </a:solidFill>
                  <a:latin typeface="+mj-lt"/>
                  <a:ea typeface="ＭＳ Ｐゴシック" pitchFamily="-97" charset="-128"/>
                  <a:cs typeface="+mn-cs"/>
                </a:rPr>
                <a:t>2</a:t>
              </a:r>
            </a:p>
          </p:txBody>
        </p:sp>
      </p:grpSp>
      <p:sp>
        <p:nvSpPr>
          <p:cNvPr id="22" name="Rektangel 30">
            <a:extLst>
              <a:ext uri="{FF2B5EF4-FFF2-40B4-BE49-F238E27FC236}">
                <a16:creationId xmlns:a16="http://schemas.microsoft.com/office/drawing/2014/main" id="{976B76CC-3F3F-4968-92C0-FDE357963892}"/>
              </a:ext>
            </a:extLst>
          </p:cNvPr>
          <p:cNvSpPr>
            <a:spLocks noChangeArrowheads="1"/>
          </p:cNvSpPr>
          <p:nvPr/>
        </p:nvSpPr>
        <p:spPr bwMode="auto">
          <a:xfrm>
            <a:off x="2721723" y="2959802"/>
            <a:ext cx="7190804" cy="727080"/>
          </a:xfrm>
          <a:prstGeom prst="rect">
            <a:avLst/>
          </a:prstGeom>
          <a:solidFill>
            <a:schemeClr val="bg1">
              <a:lumMod val="95000"/>
            </a:schemeClr>
          </a:solidFill>
          <a:ln w="9525">
            <a:noFill/>
            <a:miter lim="800000"/>
            <a:headEnd/>
            <a:tailEnd/>
          </a:ln>
          <a:effectLst>
            <a:outerShdw blurRad="63500" dist="23000" dir="5400000" rotWithShape="0">
              <a:srgbClr val="000000">
                <a:alpha val="34999"/>
              </a:srgbClr>
            </a:outerShdw>
          </a:effectLst>
        </p:spPr>
        <p:txBody>
          <a:bodyPr anchor="ctr"/>
          <a:lstStyle/>
          <a:p>
            <a:pPr algn="ctr" defTabSz="914400" fontAlgn="auto">
              <a:spcBef>
                <a:spcPts val="0"/>
              </a:spcBef>
              <a:spcAft>
                <a:spcPts val="0"/>
              </a:spcAft>
              <a:defRPr/>
            </a:pPr>
            <a:endParaRPr lang="da-DK" sz="1600" kern="0" dirty="0">
              <a:solidFill>
                <a:srgbClr val="FFFFFF"/>
              </a:solidFill>
              <a:latin typeface="+mj-lt"/>
              <a:ea typeface="ＭＳ Ｐゴシック" pitchFamily="-97" charset="-128"/>
              <a:cs typeface="+mn-cs"/>
            </a:endParaRPr>
          </a:p>
        </p:txBody>
      </p:sp>
      <p:grpSp>
        <p:nvGrpSpPr>
          <p:cNvPr id="24" name="Group 23">
            <a:extLst>
              <a:ext uri="{FF2B5EF4-FFF2-40B4-BE49-F238E27FC236}">
                <a16:creationId xmlns:a16="http://schemas.microsoft.com/office/drawing/2014/main" id="{510D5079-76BF-401E-8A5A-2CEFD016FFE5}"/>
              </a:ext>
            </a:extLst>
          </p:cNvPr>
          <p:cNvGrpSpPr/>
          <p:nvPr/>
        </p:nvGrpSpPr>
        <p:grpSpPr>
          <a:xfrm>
            <a:off x="137962" y="127027"/>
            <a:ext cx="1100535" cy="1319185"/>
            <a:chOff x="5724861" y="1794281"/>
            <a:chExt cx="3300680" cy="4614769"/>
          </a:xfrm>
        </p:grpSpPr>
        <p:grpSp>
          <p:nvGrpSpPr>
            <p:cNvPr id="25" name="Group 24">
              <a:extLst>
                <a:ext uri="{FF2B5EF4-FFF2-40B4-BE49-F238E27FC236}">
                  <a16:creationId xmlns:a16="http://schemas.microsoft.com/office/drawing/2014/main" id="{550A6887-B5B8-4891-9DD3-DED2C8619BF8}"/>
                </a:ext>
              </a:extLst>
            </p:cNvPr>
            <p:cNvGrpSpPr/>
            <p:nvPr/>
          </p:nvGrpSpPr>
          <p:grpSpPr>
            <a:xfrm flipH="1">
              <a:off x="5981116" y="1943775"/>
              <a:ext cx="2791268" cy="4465275"/>
              <a:chOff x="1039555" y="2629810"/>
              <a:chExt cx="2791268" cy="4465275"/>
            </a:xfrm>
          </p:grpSpPr>
          <p:grpSp>
            <p:nvGrpSpPr>
              <p:cNvPr id="36" name="Group 35">
                <a:extLst>
                  <a:ext uri="{FF2B5EF4-FFF2-40B4-BE49-F238E27FC236}">
                    <a16:creationId xmlns:a16="http://schemas.microsoft.com/office/drawing/2014/main" id="{6C3F9F8C-96D1-4B09-AE4A-49D5DE73CAE3}"/>
                  </a:ext>
                </a:extLst>
              </p:cNvPr>
              <p:cNvGrpSpPr/>
              <p:nvPr/>
            </p:nvGrpSpPr>
            <p:grpSpPr>
              <a:xfrm>
                <a:off x="1039555" y="2629810"/>
                <a:ext cx="2791268" cy="4070324"/>
                <a:chOff x="-3621921" y="3283468"/>
                <a:chExt cx="2791268" cy="4070324"/>
              </a:xfrm>
            </p:grpSpPr>
            <p:sp>
              <p:nvSpPr>
                <p:cNvPr id="49" name="Freeform 5">
                  <a:extLst>
                    <a:ext uri="{FF2B5EF4-FFF2-40B4-BE49-F238E27FC236}">
                      <a16:creationId xmlns:a16="http://schemas.microsoft.com/office/drawing/2014/main" id="{3F819CCF-2619-4DF2-A219-F41961124FF8}"/>
                    </a:ext>
                  </a:extLst>
                </p:cNvPr>
                <p:cNvSpPr>
                  <a:spLocks/>
                </p:cNvSpPr>
                <p:nvPr/>
              </p:nvSpPr>
              <p:spPr bwMode="auto">
                <a:xfrm>
                  <a:off x="-2471048" y="4777449"/>
                  <a:ext cx="244761" cy="2576343"/>
                </a:xfrm>
                <a:custGeom>
                  <a:avLst/>
                  <a:gdLst>
                    <a:gd name="T0" fmla="*/ 275 w 443"/>
                    <a:gd name="T1" fmla="*/ 0 h 4663"/>
                    <a:gd name="T2" fmla="*/ 0 w 443"/>
                    <a:gd name="T3" fmla="*/ 4663 h 4663"/>
                    <a:gd name="T4" fmla="*/ 443 w 443"/>
                    <a:gd name="T5" fmla="*/ 4663 h 4663"/>
                    <a:gd name="T6" fmla="*/ 443 w 443"/>
                    <a:gd name="T7" fmla="*/ 0 h 4663"/>
                    <a:gd name="T8" fmla="*/ 275 w 443"/>
                    <a:gd name="T9" fmla="*/ 0 h 4663"/>
                  </a:gdLst>
                  <a:ahLst/>
                  <a:cxnLst>
                    <a:cxn ang="0">
                      <a:pos x="T0" y="T1"/>
                    </a:cxn>
                    <a:cxn ang="0">
                      <a:pos x="T2" y="T3"/>
                    </a:cxn>
                    <a:cxn ang="0">
                      <a:pos x="T4" y="T5"/>
                    </a:cxn>
                    <a:cxn ang="0">
                      <a:pos x="T6" y="T7"/>
                    </a:cxn>
                    <a:cxn ang="0">
                      <a:pos x="T8" y="T9"/>
                    </a:cxn>
                  </a:cxnLst>
                  <a:rect l="0" t="0" r="r" b="b"/>
                  <a:pathLst>
                    <a:path w="443" h="4663">
                      <a:moveTo>
                        <a:pt x="275" y="0"/>
                      </a:moveTo>
                      <a:lnTo>
                        <a:pt x="0" y="4663"/>
                      </a:lnTo>
                      <a:lnTo>
                        <a:pt x="443" y="4663"/>
                      </a:lnTo>
                      <a:lnTo>
                        <a:pt x="443" y="0"/>
                      </a:lnTo>
                      <a:lnTo>
                        <a:pt x="275" y="0"/>
                      </a:lnTo>
                      <a:close/>
                    </a:path>
                  </a:pathLst>
                </a:custGeom>
                <a:solidFill>
                  <a:srgbClr val="93959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6">
                  <a:extLst>
                    <a:ext uri="{FF2B5EF4-FFF2-40B4-BE49-F238E27FC236}">
                      <a16:creationId xmlns:a16="http://schemas.microsoft.com/office/drawing/2014/main" id="{436A668D-11F4-4478-B68A-D26DF607CC88}"/>
                    </a:ext>
                  </a:extLst>
                </p:cNvPr>
                <p:cNvSpPr>
                  <a:spLocks/>
                </p:cNvSpPr>
                <p:nvPr/>
              </p:nvSpPr>
              <p:spPr bwMode="auto">
                <a:xfrm>
                  <a:off x="-2226287" y="4777449"/>
                  <a:ext cx="244208" cy="2576343"/>
                </a:xfrm>
                <a:custGeom>
                  <a:avLst/>
                  <a:gdLst>
                    <a:gd name="T0" fmla="*/ 168 w 442"/>
                    <a:gd name="T1" fmla="*/ 0 h 4663"/>
                    <a:gd name="T2" fmla="*/ 442 w 442"/>
                    <a:gd name="T3" fmla="*/ 4663 h 4663"/>
                    <a:gd name="T4" fmla="*/ 0 w 442"/>
                    <a:gd name="T5" fmla="*/ 4663 h 4663"/>
                    <a:gd name="T6" fmla="*/ 0 w 442"/>
                    <a:gd name="T7" fmla="*/ 0 h 4663"/>
                    <a:gd name="T8" fmla="*/ 168 w 442"/>
                    <a:gd name="T9" fmla="*/ 0 h 4663"/>
                  </a:gdLst>
                  <a:ahLst/>
                  <a:cxnLst>
                    <a:cxn ang="0">
                      <a:pos x="T0" y="T1"/>
                    </a:cxn>
                    <a:cxn ang="0">
                      <a:pos x="T2" y="T3"/>
                    </a:cxn>
                    <a:cxn ang="0">
                      <a:pos x="T4" y="T5"/>
                    </a:cxn>
                    <a:cxn ang="0">
                      <a:pos x="T6" y="T7"/>
                    </a:cxn>
                    <a:cxn ang="0">
                      <a:pos x="T8" y="T9"/>
                    </a:cxn>
                  </a:cxnLst>
                  <a:rect l="0" t="0" r="r" b="b"/>
                  <a:pathLst>
                    <a:path w="442" h="4663">
                      <a:moveTo>
                        <a:pt x="168" y="0"/>
                      </a:moveTo>
                      <a:lnTo>
                        <a:pt x="442" y="4663"/>
                      </a:lnTo>
                      <a:lnTo>
                        <a:pt x="0" y="4663"/>
                      </a:lnTo>
                      <a:lnTo>
                        <a:pt x="0" y="0"/>
                      </a:lnTo>
                      <a:lnTo>
                        <a:pt x="168" y="0"/>
                      </a:lnTo>
                      <a:close/>
                    </a:path>
                  </a:pathLst>
                </a:custGeom>
                <a:solidFill>
                  <a:srgbClr val="8082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9">
                  <a:extLst>
                    <a:ext uri="{FF2B5EF4-FFF2-40B4-BE49-F238E27FC236}">
                      <a16:creationId xmlns:a16="http://schemas.microsoft.com/office/drawing/2014/main" id="{2698D3DD-8074-43A3-A395-EFA26C8A4F55}"/>
                    </a:ext>
                  </a:extLst>
                </p:cNvPr>
                <p:cNvSpPr>
                  <a:spLocks/>
                </p:cNvSpPr>
                <p:nvPr/>
              </p:nvSpPr>
              <p:spPr bwMode="auto">
                <a:xfrm>
                  <a:off x="-3599821" y="4787946"/>
                  <a:ext cx="1307785" cy="696712"/>
                </a:xfrm>
                <a:custGeom>
                  <a:avLst/>
                  <a:gdLst>
                    <a:gd name="T0" fmla="*/ 0 w 2367"/>
                    <a:gd name="T1" fmla="*/ 1178 h 1261"/>
                    <a:gd name="T2" fmla="*/ 2367 w 2367"/>
                    <a:gd name="T3" fmla="*/ 0 h 1261"/>
                    <a:gd name="T4" fmla="*/ 2195 w 2367"/>
                    <a:gd name="T5" fmla="*/ 570 h 1261"/>
                    <a:gd name="T6" fmla="*/ 42 w 2367"/>
                    <a:gd name="T7" fmla="*/ 1261 h 1261"/>
                    <a:gd name="T8" fmla="*/ 0 w 2367"/>
                    <a:gd name="T9" fmla="*/ 1178 h 1261"/>
                  </a:gdLst>
                  <a:ahLst/>
                  <a:cxnLst>
                    <a:cxn ang="0">
                      <a:pos x="T0" y="T1"/>
                    </a:cxn>
                    <a:cxn ang="0">
                      <a:pos x="T2" y="T3"/>
                    </a:cxn>
                    <a:cxn ang="0">
                      <a:pos x="T4" y="T5"/>
                    </a:cxn>
                    <a:cxn ang="0">
                      <a:pos x="T6" y="T7"/>
                    </a:cxn>
                    <a:cxn ang="0">
                      <a:pos x="T8" y="T9"/>
                    </a:cxn>
                  </a:cxnLst>
                  <a:rect l="0" t="0" r="r" b="b"/>
                  <a:pathLst>
                    <a:path w="2367" h="1261">
                      <a:moveTo>
                        <a:pt x="0" y="1178"/>
                      </a:moveTo>
                      <a:lnTo>
                        <a:pt x="2367" y="0"/>
                      </a:lnTo>
                      <a:lnTo>
                        <a:pt x="2195" y="570"/>
                      </a:lnTo>
                      <a:lnTo>
                        <a:pt x="42" y="1261"/>
                      </a:lnTo>
                      <a:lnTo>
                        <a:pt x="0" y="1178"/>
                      </a:lnTo>
                      <a:close/>
                    </a:path>
                  </a:pathLst>
                </a:custGeom>
                <a:solidFill>
                  <a:srgbClr val="D1D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10">
                  <a:extLst>
                    <a:ext uri="{FF2B5EF4-FFF2-40B4-BE49-F238E27FC236}">
                      <a16:creationId xmlns:a16="http://schemas.microsoft.com/office/drawing/2014/main" id="{086DBFB9-145A-4672-8B08-4E01CC6077C6}"/>
                    </a:ext>
                  </a:extLst>
                </p:cNvPr>
                <p:cNvSpPr>
                  <a:spLocks/>
                </p:cNvSpPr>
                <p:nvPr/>
              </p:nvSpPr>
              <p:spPr bwMode="auto">
                <a:xfrm>
                  <a:off x="-3621921" y="4675787"/>
                  <a:ext cx="1329886" cy="763013"/>
                </a:xfrm>
                <a:custGeom>
                  <a:avLst/>
                  <a:gdLst>
                    <a:gd name="T0" fmla="*/ 40 w 2407"/>
                    <a:gd name="T1" fmla="*/ 1381 h 1381"/>
                    <a:gd name="T2" fmla="*/ 2407 w 2407"/>
                    <a:gd name="T3" fmla="*/ 203 h 1381"/>
                    <a:gd name="T4" fmla="*/ 1849 w 2407"/>
                    <a:gd name="T5" fmla="*/ 0 h 1381"/>
                    <a:gd name="T6" fmla="*/ 0 w 2407"/>
                    <a:gd name="T7" fmla="*/ 1296 h 1381"/>
                    <a:gd name="T8" fmla="*/ 40 w 2407"/>
                    <a:gd name="T9" fmla="*/ 1381 h 1381"/>
                  </a:gdLst>
                  <a:ahLst/>
                  <a:cxnLst>
                    <a:cxn ang="0">
                      <a:pos x="T0" y="T1"/>
                    </a:cxn>
                    <a:cxn ang="0">
                      <a:pos x="T2" y="T3"/>
                    </a:cxn>
                    <a:cxn ang="0">
                      <a:pos x="T4" y="T5"/>
                    </a:cxn>
                    <a:cxn ang="0">
                      <a:pos x="T6" y="T7"/>
                    </a:cxn>
                    <a:cxn ang="0">
                      <a:pos x="T8" y="T9"/>
                    </a:cxn>
                  </a:cxnLst>
                  <a:rect l="0" t="0" r="r" b="b"/>
                  <a:pathLst>
                    <a:path w="2407" h="1381">
                      <a:moveTo>
                        <a:pt x="40" y="1381"/>
                      </a:moveTo>
                      <a:lnTo>
                        <a:pt x="2407" y="203"/>
                      </a:lnTo>
                      <a:lnTo>
                        <a:pt x="1849" y="0"/>
                      </a:lnTo>
                      <a:lnTo>
                        <a:pt x="0" y="1296"/>
                      </a:lnTo>
                      <a:lnTo>
                        <a:pt x="40" y="1381"/>
                      </a:lnTo>
                      <a:close/>
                    </a:path>
                  </a:pathLst>
                </a:custGeom>
                <a:solidFill>
                  <a:srgbClr val="E6E7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11">
                  <a:extLst>
                    <a:ext uri="{FF2B5EF4-FFF2-40B4-BE49-F238E27FC236}">
                      <a16:creationId xmlns:a16="http://schemas.microsoft.com/office/drawing/2014/main" id="{4D583A8C-4FF8-4678-B3E4-926E6D0D8372}"/>
                    </a:ext>
                  </a:extLst>
                </p:cNvPr>
                <p:cNvSpPr>
                  <a:spLocks/>
                </p:cNvSpPr>
                <p:nvPr/>
              </p:nvSpPr>
              <p:spPr bwMode="auto">
                <a:xfrm>
                  <a:off x="-2162196" y="4787946"/>
                  <a:ext cx="1308890" cy="692292"/>
                </a:xfrm>
                <a:custGeom>
                  <a:avLst/>
                  <a:gdLst>
                    <a:gd name="T0" fmla="*/ 2369 w 2369"/>
                    <a:gd name="T1" fmla="*/ 1168 h 1253"/>
                    <a:gd name="T2" fmla="*/ 0 w 2369"/>
                    <a:gd name="T3" fmla="*/ 0 h 1253"/>
                    <a:gd name="T4" fmla="*/ 175 w 2369"/>
                    <a:gd name="T5" fmla="*/ 568 h 1253"/>
                    <a:gd name="T6" fmla="*/ 2327 w 2369"/>
                    <a:gd name="T7" fmla="*/ 1253 h 1253"/>
                    <a:gd name="T8" fmla="*/ 2369 w 2369"/>
                    <a:gd name="T9" fmla="*/ 1168 h 1253"/>
                  </a:gdLst>
                  <a:ahLst/>
                  <a:cxnLst>
                    <a:cxn ang="0">
                      <a:pos x="T0" y="T1"/>
                    </a:cxn>
                    <a:cxn ang="0">
                      <a:pos x="T2" y="T3"/>
                    </a:cxn>
                    <a:cxn ang="0">
                      <a:pos x="T4" y="T5"/>
                    </a:cxn>
                    <a:cxn ang="0">
                      <a:pos x="T6" y="T7"/>
                    </a:cxn>
                    <a:cxn ang="0">
                      <a:pos x="T8" y="T9"/>
                    </a:cxn>
                  </a:cxnLst>
                  <a:rect l="0" t="0" r="r" b="b"/>
                  <a:pathLst>
                    <a:path w="2369" h="1253">
                      <a:moveTo>
                        <a:pt x="2369" y="1168"/>
                      </a:moveTo>
                      <a:lnTo>
                        <a:pt x="0" y="0"/>
                      </a:lnTo>
                      <a:lnTo>
                        <a:pt x="175" y="568"/>
                      </a:lnTo>
                      <a:lnTo>
                        <a:pt x="2327" y="1253"/>
                      </a:lnTo>
                      <a:lnTo>
                        <a:pt x="2369" y="1168"/>
                      </a:lnTo>
                      <a:close/>
                    </a:path>
                  </a:pathLst>
                </a:custGeom>
                <a:solidFill>
                  <a:srgbClr val="D1D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12">
                  <a:extLst>
                    <a:ext uri="{FF2B5EF4-FFF2-40B4-BE49-F238E27FC236}">
                      <a16:creationId xmlns:a16="http://schemas.microsoft.com/office/drawing/2014/main" id="{5F154092-865C-4543-BCE5-5504E83F247A}"/>
                    </a:ext>
                  </a:extLst>
                </p:cNvPr>
                <p:cNvSpPr>
                  <a:spLocks/>
                </p:cNvSpPr>
                <p:nvPr/>
              </p:nvSpPr>
              <p:spPr bwMode="auto">
                <a:xfrm>
                  <a:off x="-2162196" y="4674682"/>
                  <a:ext cx="1331543" cy="758593"/>
                </a:xfrm>
                <a:custGeom>
                  <a:avLst/>
                  <a:gdLst>
                    <a:gd name="T0" fmla="*/ 2369 w 2410"/>
                    <a:gd name="T1" fmla="*/ 1373 h 1373"/>
                    <a:gd name="T2" fmla="*/ 0 w 2410"/>
                    <a:gd name="T3" fmla="*/ 205 h 1373"/>
                    <a:gd name="T4" fmla="*/ 555 w 2410"/>
                    <a:gd name="T5" fmla="*/ 0 h 1373"/>
                    <a:gd name="T6" fmla="*/ 2410 w 2410"/>
                    <a:gd name="T7" fmla="*/ 1291 h 1373"/>
                    <a:gd name="T8" fmla="*/ 2369 w 2410"/>
                    <a:gd name="T9" fmla="*/ 1373 h 1373"/>
                  </a:gdLst>
                  <a:ahLst/>
                  <a:cxnLst>
                    <a:cxn ang="0">
                      <a:pos x="T0" y="T1"/>
                    </a:cxn>
                    <a:cxn ang="0">
                      <a:pos x="T2" y="T3"/>
                    </a:cxn>
                    <a:cxn ang="0">
                      <a:pos x="T4" y="T5"/>
                    </a:cxn>
                    <a:cxn ang="0">
                      <a:pos x="T6" y="T7"/>
                    </a:cxn>
                    <a:cxn ang="0">
                      <a:pos x="T8" y="T9"/>
                    </a:cxn>
                  </a:cxnLst>
                  <a:rect l="0" t="0" r="r" b="b"/>
                  <a:pathLst>
                    <a:path w="2410" h="1373">
                      <a:moveTo>
                        <a:pt x="2369" y="1373"/>
                      </a:moveTo>
                      <a:lnTo>
                        <a:pt x="0" y="205"/>
                      </a:lnTo>
                      <a:lnTo>
                        <a:pt x="555" y="0"/>
                      </a:lnTo>
                      <a:lnTo>
                        <a:pt x="2410" y="1291"/>
                      </a:lnTo>
                      <a:lnTo>
                        <a:pt x="2369" y="1373"/>
                      </a:lnTo>
                      <a:close/>
                    </a:path>
                  </a:pathLst>
                </a:custGeom>
                <a:solidFill>
                  <a:srgbClr val="E6E7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13">
                  <a:extLst>
                    <a:ext uri="{FF2B5EF4-FFF2-40B4-BE49-F238E27FC236}">
                      <a16:creationId xmlns:a16="http://schemas.microsoft.com/office/drawing/2014/main" id="{350F9D53-1624-4727-9009-DA69D265836D}"/>
                    </a:ext>
                  </a:extLst>
                </p:cNvPr>
                <p:cNvSpPr>
                  <a:spLocks/>
                </p:cNvSpPr>
                <p:nvPr/>
              </p:nvSpPr>
              <p:spPr bwMode="auto">
                <a:xfrm>
                  <a:off x="-2465524" y="3283468"/>
                  <a:ext cx="237578" cy="1459172"/>
                </a:xfrm>
                <a:custGeom>
                  <a:avLst/>
                  <a:gdLst>
                    <a:gd name="T0" fmla="*/ 428 w 430"/>
                    <a:gd name="T1" fmla="*/ 0 h 2641"/>
                    <a:gd name="T2" fmla="*/ 430 w 430"/>
                    <a:gd name="T3" fmla="*/ 2641 h 2641"/>
                    <a:gd name="T4" fmla="*/ 0 w 430"/>
                    <a:gd name="T5" fmla="*/ 2234 h 2641"/>
                    <a:gd name="T6" fmla="*/ 333 w 430"/>
                    <a:gd name="T7" fmla="*/ 0 h 2641"/>
                    <a:gd name="T8" fmla="*/ 428 w 430"/>
                    <a:gd name="T9" fmla="*/ 0 h 2641"/>
                  </a:gdLst>
                  <a:ahLst/>
                  <a:cxnLst>
                    <a:cxn ang="0">
                      <a:pos x="T0" y="T1"/>
                    </a:cxn>
                    <a:cxn ang="0">
                      <a:pos x="T2" y="T3"/>
                    </a:cxn>
                    <a:cxn ang="0">
                      <a:pos x="T4" y="T5"/>
                    </a:cxn>
                    <a:cxn ang="0">
                      <a:pos x="T6" y="T7"/>
                    </a:cxn>
                    <a:cxn ang="0">
                      <a:pos x="T8" y="T9"/>
                    </a:cxn>
                  </a:cxnLst>
                  <a:rect l="0" t="0" r="r" b="b"/>
                  <a:pathLst>
                    <a:path w="430" h="2641">
                      <a:moveTo>
                        <a:pt x="428" y="0"/>
                      </a:moveTo>
                      <a:lnTo>
                        <a:pt x="430" y="2641"/>
                      </a:lnTo>
                      <a:lnTo>
                        <a:pt x="0" y="2234"/>
                      </a:lnTo>
                      <a:lnTo>
                        <a:pt x="333" y="0"/>
                      </a:lnTo>
                      <a:lnTo>
                        <a:pt x="428" y="0"/>
                      </a:lnTo>
                      <a:close/>
                    </a:path>
                  </a:pathLst>
                </a:custGeom>
                <a:solidFill>
                  <a:srgbClr val="D1D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Freeform 14">
                  <a:extLst>
                    <a:ext uri="{FF2B5EF4-FFF2-40B4-BE49-F238E27FC236}">
                      <a16:creationId xmlns:a16="http://schemas.microsoft.com/office/drawing/2014/main" id="{A37F840D-6E97-47B1-B311-A378E045AA52}"/>
                    </a:ext>
                  </a:extLst>
                </p:cNvPr>
                <p:cNvSpPr>
                  <a:spLocks/>
                </p:cNvSpPr>
                <p:nvPr/>
              </p:nvSpPr>
              <p:spPr bwMode="auto">
                <a:xfrm>
                  <a:off x="-2229049" y="3283468"/>
                  <a:ext cx="240341" cy="1459172"/>
                </a:xfrm>
                <a:custGeom>
                  <a:avLst/>
                  <a:gdLst>
                    <a:gd name="T0" fmla="*/ 0 w 435"/>
                    <a:gd name="T1" fmla="*/ 0 h 2641"/>
                    <a:gd name="T2" fmla="*/ 2 w 435"/>
                    <a:gd name="T3" fmla="*/ 2641 h 2641"/>
                    <a:gd name="T4" fmla="*/ 435 w 435"/>
                    <a:gd name="T5" fmla="*/ 2232 h 2641"/>
                    <a:gd name="T6" fmla="*/ 92 w 435"/>
                    <a:gd name="T7" fmla="*/ 0 h 2641"/>
                    <a:gd name="T8" fmla="*/ 0 w 435"/>
                    <a:gd name="T9" fmla="*/ 0 h 2641"/>
                  </a:gdLst>
                  <a:ahLst/>
                  <a:cxnLst>
                    <a:cxn ang="0">
                      <a:pos x="T0" y="T1"/>
                    </a:cxn>
                    <a:cxn ang="0">
                      <a:pos x="T2" y="T3"/>
                    </a:cxn>
                    <a:cxn ang="0">
                      <a:pos x="T4" y="T5"/>
                    </a:cxn>
                    <a:cxn ang="0">
                      <a:pos x="T6" y="T7"/>
                    </a:cxn>
                    <a:cxn ang="0">
                      <a:pos x="T8" y="T9"/>
                    </a:cxn>
                  </a:cxnLst>
                  <a:rect l="0" t="0" r="r" b="b"/>
                  <a:pathLst>
                    <a:path w="435" h="2641">
                      <a:moveTo>
                        <a:pt x="0" y="0"/>
                      </a:moveTo>
                      <a:lnTo>
                        <a:pt x="2" y="2641"/>
                      </a:lnTo>
                      <a:lnTo>
                        <a:pt x="435" y="2232"/>
                      </a:lnTo>
                      <a:lnTo>
                        <a:pt x="92" y="0"/>
                      </a:lnTo>
                      <a:lnTo>
                        <a:pt x="0" y="0"/>
                      </a:lnTo>
                      <a:close/>
                    </a:path>
                  </a:pathLst>
                </a:custGeom>
                <a:solidFill>
                  <a:srgbClr val="E6E7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Freeform 15">
                  <a:extLst>
                    <a:ext uri="{FF2B5EF4-FFF2-40B4-BE49-F238E27FC236}">
                      <a16:creationId xmlns:a16="http://schemas.microsoft.com/office/drawing/2014/main" id="{9D853DB7-1C8C-4AD3-A1C0-ACE1AF59717F}"/>
                    </a:ext>
                  </a:extLst>
                </p:cNvPr>
                <p:cNvSpPr>
                  <a:spLocks/>
                </p:cNvSpPr>
                <p:nvPr/>
              </p:nvSpPr>
              <p:spPr bwMode="auto">
                <a:xfrm>
                  <a:off x="-2432923" y="4565839"/>
                  <a:ext cx="427088" cy="427641"/>
                </a:xfrm>
                <a:custGeom>
                  <a:avLst/>
                  <a:gdLst>
                    <a:gd name="T0" fmla="*/ 0 w 327"/>
                    <a:gd name="T1" fmla="*/ 164 h 327"/>
                    <a:gd name="T2" fmla="*/ 164 w 327"/>
                    <a:gd name="T3" fmla="*/ 327 h 327"/>
                    <a:gd name="T4" fmla="*/ 327 w 327"/>
                    <a:gd name="T5" fmla="*/ 164 h 327"/>
                    <a:gd name="T6" fmla="*/ 163 w 327"/>
                    <a:gd name="T7" fmla="*/ 0 h 327"/>
                    <a:gd name="T8" fmla="*/ 0 w 327"/>
                    <a:gd name="T9" fmla="*/ 164 h 327"/>
                  </a:gdLst>
                  <a:ahLst/>
                  <a:cxnLst>
                    <a:cxn ang="0">
                      <a:pos x="T0" y="T1"/>
                    </a:cxn>
                    <a:cxn ang="0">
                      <a:pos x="T2" y="T3"/>
                    </a:cxn>
                    <a:cxn ang="0">
                      <a:pos x="T4" y="T5"/>
                    </a:cxn>
                    <a:cxn ang="0">
                      <a:pos x="T6" y="T7"/>
                    </a:cxn>
                    <a:cxn ang="0">
                      <a:pos x="T8" y="T9"/>
                    </a:cxn>
                  </a:cxnLst>
                  <a:rect l="0" t="0" r="r" b="b"/>
                  <a:pathLst>
                    <a:path w="327" h="327">
                      <a:moveTo>
                        <a:pt x="0" y="164"/>
                      </a:moveTo>
                      <a:cubicBezTo>
                        <a:pt x="0" y="254"/>
                        <a:pt x="74" y="327"/>
                        <a:pt x="164" y="327"/>
                      </a:cubicBezTo>
                      <a:cubicBezTo>
                        <a:pt x="254" y="327"/>
                        <a:pt x="327" y="254"/>
                        <a:pt x="327" y="164"/>
                      </a:cubicBezTo>
                      <a:cubicBezTo>
                        <a:pt x="327" y="73"/>
                        <a:pt x="254" y="0"/>
                        <a:pt x="163" y="0"/>
                      </a:cubicBezTo>
                      <a:cubicBezTo>
                        <a:pt x="73" y="0"/>
                        <a:pt x="0" y="74"/>
                        <a:pt x="0" y="164"/>
                      </a:cubicBezTo>
                      <a:close/>
                    </a:path>
                  </a:pathLst>
                </a:custGeom>
                <a:solidFill>
                  <a:srgbClr val="BCBE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Freeform 16">
                  <a:extLst>
                    <a:ext uri="{FF2B5EF4-FFF2-40B4-BE49-F238E27FC236}">
                      <a16:creationId xmlns:a16="http://schemas.microsoft.com/office/drawing/2014/main" id="{1815D399-834B-497F-91A7-02AA1B05D29E}"/>
                    </a:ext>
                  </a:extLst>
                </p:cNvPr>
                <p:cNvSpPr>
                  <a:spLocks/>
                </p:cNvSpPr>
                <p:nvPr/>
              </p:nvSpPr>
              <p:spPr bwMode="auto">
                <a:xfrm>
                  <a:off x="-2335126" y="4664186"/>
                  <a:ext cx="231501" cy="230948"/>
                </a:xfrm>
                <a:custGeom>
                  <a:avLst/>
                  <a:gdLst>
                    <a:gd name="T0" fmla="*/ 0 w 177"/>
                    <a:gd name="T1" fmla="*/ 89 h 177"/>
                    <a:gd name="T2" fmla="*/ 89 w 177"/>
                    <a:gd name="T3" fmla="*/ 177 h 177"/>
                    <a:gd name="T4" fmla="*/ 177 w 177"/>
                    <a:gd name="T5" fmla="*/ 89 h 177"/>
                    <a:gd name="T6" fmla="*/ 88 w 177"/>
                    <a:gd name="T7" fmla="*/ 0 h 177"/>
                    <a:gd name="T8" fmla="*/ 0 w 177"/>
                    <a:gd name="T9" fmla="*/ 89 h 177"/>
                  </a:gdLst>
                  <a:ahLst/>
                  <a:cxnLst>
                    <a:cxn ang="0">
                      <a:pos x="T0" y="T1"/>
                    </a:cxn>
                    <a:cxn ang="0">
                      <a:pos x="T2" y="T3"/>
                    </a:cxn>
                    <a:cxn ang="0">
                      <a:pos x="T4" y="T5"/>
                    </a:cxn>
                    <a:cxn ang="0">
                      <a:pos x="T6" y="T7"/>
                    </a:cxn>
                    <a:cxn ang="0">
                      <a:pos x="T8" y="T9"/>
                    </a:cxn>
                  </a:cxnLst>
                  <a:rect l="0" t="0" r="r" b="b"/>
                  <a:pathLst>
                    <a:path w="177" h="177">
                      <a:moveTo>
                        <a:pt x="0" y="89"/>
                      </a:moveTo>
                      <a:cubicBezTo>
                        <a:pt x="0" y="138"/>
                        <a:pt x="40" y="177"/>
                        <a:pt x="89" y="177"/>
                      </a:cubicBezTo>
                      <a:cubicBezTo>
                        <a:pt x="138" y="177"/>
                        <a:pt x="177" y="137"/>
                        <a:pt x="177" y="89"/>
                      </a:cubicBezTo>
                      <a:cubicBezTo>
                        <a:pt x="177" y="40"/>
                        <a:pt x="137" y="0"/>
                        <a:pt x="88" y="0"/>
                      </a:cubicBezTo>
                      <a:cubicBezTo>
                        <a:pt x="40" y="0"/>
                        <a:pt x="0" y="40"/>
                        <a:pt x="0" y="89"/>
                      </a:cubicBezTo>
                      <a:close/>
                    </a:path>
                  </a:pathLst>
                </a:custGeom>
                <a:solidFill>
                  <a:srgbClr val="8082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37" name="Freeform 130">
                <a:extLst>
                  <a:ext uri="{FF2B5EF4-FFF2-40B4-BE49-F238E27FC236}">
                    <a16:creationId xmlns:a16="http://schemas.microsoft.com/office/drawing/2014/main" id="{D8F99AD8-1A22-46AC-A6C0-0E0C841A5076}"/>
                  </a:ext>
                </a:extLst>
              </p:cNvPr>
              <p:cNvSpPr>
                <a:spLocks/>
              </p:cNvSpPr>
              <p:nvPr/>
            </p:nvSpPr>
            <p:spPr bwMode="auto">
              <a:xfrm>
                <a:off x="1780964" y="6502314"/>
                <a:ext cx="663770" cy="514641"/>
              </a:xfrm>
              <a:custGeom>
                <a:avLst/>
                <a:gdLst>
                  <a:gd name="T0" fmla="*/ 192 w 192"/>
                  <a:gd name="T1" fmla="*/ 0 h 149"/>
                  <a:gd name="T2" fmla="*/ 0 w 192"/>
                  <a:gd name="T3" fmla="*/ 149 h 149"/>
                  <a:gd name="T4" fmla="*/ 192 w 192"/>
                  <a:gd name="T5" fmla="*/ 149 h 149"/>
                  <a:gd name="T6" fmla="*/ 192 w 192"/>
                  <a:gd name="T7" fmla="*/ 0 h 149"/>
                </a:gdLst>
                <a:ahLst/>
                <a:cxnLst>
                  <a:cxn ang="0">
                    <a:pos x="T0" y="T1"/>
                  </a:cxn>
                  <a:cxn ang="0">
                    <a:pos x="T2" y="T3"/>
                  </a:cxn>
                  <a:cxn ang="0">
                    <a:pos x="T4" y="T5"/>
                  </a:cxn>
                  <a:cxn ang="0">
                    <a:pos x="T6" y="T7"/>
                  </a:cxn>
                </a:cxnLst>
                <a:rect l="0" t="0" r="r" b="b"/>
                <a:pathLst>
                  <a:path w="192" h="149">
                    <a:moveTo>
                      <a:pt x="192" y="0"/>
                    </a:moveTo>
                    <a:cubicBezTo>
                      <a:pt x="86" y="0"/>
                      <a:pt x="0" y="67"/>
                      <a:pt x="0" y="149"/>
                    </a:cubicBezTo>
                    <a:cubicBezTo>
                      <a:pt x="192" y="149"/>
                      <a:pt x="192" y="149"/>
                      <a:pt x="192" y="149"/>
                    </a:cubicBezTo>
                    <a:lnTo>
                      <a:pt x="192" y="0"/>
                    </a:lnTo>
                    <a:close/>
                  </a:path>
                </a:pathLst>
              </a:custGeom>
              <a:solidFill>
                <a:srgbClr val="8AA3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131">
                <a:extLst>
                  <a:ext uri="{FF2B5EF4-FFF2-40B4-BE49-F238E27FC236}">
                    <a16:creationId xmlns:a16="http://schemas.microsoft.com/office/drawing/2014/main" id="{B69935DF-767C-4B31-AA34-43754DB1066E}"/>
                  </a:ext>
                </a:extLst>
              </p:cNvPr>
              <p:cNvSpPr>
                <a:spLocks/>
              </p:cNvSpPr>
              <p:nvPr/>
            </p:nvSpPr>
            <p:spPr bwMode="auto">
              <a:xfrm>
                <a:off x="2444734" y="6502314"/>
                <a:ext cx="663770" cy="514641"/>
              </a:xfrm>
              <a:custGeom>
                <a:avLst/>
                <a:gdLst>
                  <a:gd name="T0" fmla="*/ 192 w 192"/>
                  <a:gd name="T1" fmla="*/ 149 h 149"/>
                  <a:gd name="T2" fmla="*/ 0 w 192"/>
                  <a:gd name="T3" fmla="*/ 0 h 149"/>
                  <a:gd name="T4" fmla="*/ 0 w 192"/>
                  <a:gd name="T5" fmla="*/ 149 h 149"/>
                  <a:gd name="T6" fmla="*/ 192 w 192"/>
                  <a:gd name="T7" fmla="*/ 149 h 149"/>
                </a:gdLst>
                <a:ahLst/>
                <a:cxnLst>
                  <a:cxn ang="0">
                    <a:pos x="T0" y="T1"/>
                  </a:cxn>
                  <a:cxn ang="0">
                    <a:pos x="T2" y="T3"/>
                  </a:cxn>
                  <a:cxn ang="0">
                    <a:pos x="T4" y="T5"/>
                  </a:cxn>
                  <a:cxn ang="0">
                    <a:pos x="T6" y="T7"/>
                  </a:cxn>
                </a:cxnLst>
                <a:rect l="0" t="0" r="r" b="b"/>
                <a:pathLst>
                  <a:path w="192" h="149">
                    <a:moveTo>
                      <a:pt x="192" y="149"/>
                    </a:moveTo>
                    <a:cubicBezTo>
                      <a:pt x="192" y="67"/>
                      <a:pt x="106" y="0"/>
                      <a:pt x="0" y="0"/>
                    </a:cubicBezTo>
                    <a:cubicBezTo>
                      <a:pt x="0" y="149"/>
                      <a:pt x="0" y="149"/>
                      <a:pt x="0" y="149"/>
                    </a:cubicBezTo>
                    <a:lnTo>
                      <a:pt x="192" y="149"/>
                    </a:lnTo>
                    <a:close/>
                  </a:path>
                </a:pathLst>
              </a:custGeom>
              <a:solidFill>
                <a:srgbClr val="798C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39" name="Group 38">
                <a:extLst>
                  <a:ext uri="{FF2B5EF4-FFF2-40B4-BE49-F238E27FC236}">
                    <a16:creationId xmlns:a16="http://schemas.microsoft.com/office/drawing/2014/main" id="{57742458-40C6-439B-91DC-7CAA32B4ED42}"/>
                  </a:ext>
                </a:extLst>
              </p:cNvPr>
              <p:cNvGrpSpPr/>
              <p:nvPr/>
            </p:nvGrpSpPr>
            <p:grpSpPr>
              <a:xfrm>
                <a:off x="2315878" y="6783951"/>
                <a:ext cx="281503" cy="311134"/>
                <a:chOff x="-24706263" y="3438525"/>
                <a:chExt cx="542926" cy="600075"/>
              </a:xfrm>
            </p:grpSpPr>
            <p:sp>
              <p:nvSpPr>
                <p:cNvPr id="46" name="Freeform 105">
                  <a:extLst>
                    <a:ext uri="{FF2B5EF4-FFF2-40B4-BE49-F238E27FC236}">
                      <a16:creationId xmlns:a16="http://schemas.microsoft.com/office/drawing/2014/main" id="{F02B9432-FA0A-4FA8-ABD3-923E6DC0C266}"/>
                    </a:ext>
                  </a:extLst>
                </p:cNvPr>
                <p:cNvSpPr>
                  <a:spLocks/>
                </p:cNvSpPr>
                <p:nvPr/>
              </p:nvSpPr>
              <p:spPr bwMode="auto">
                <a:xfrm>
                  <a:off x="-24706263" y="3498850"/>
                  <a:ext cx="239713" cy="457200"/>
                </a:xfrm>
                <a:custGeom>
                  <a:avLst/>
                  <a:gdLst>
                    <a:gd name="T0" fmla="*/ 64 w 64"/>
                    <a:gd name="T1" fmla="*/ 42 h 122"/>
                    <a:gd name="T2" fmla="*/ 35 w 64"/>
                    <a:gd name="T3" fmla="*/ 11 h 122"/>
                    <a:gd name="T4" fmla="*/ 0 w 64"/>
                    <a:gd name="T5" fmla="*/ 0 h 122"/>
                    <a:gd name="T6" fmla="*/ 59 w 64"/>
                    <a:gd name="T7" fmla="*/ 58 h 122"/>
                    <a:gd name="T8" fmla="*/ 59 w 64"/>
                    <a:gd name="T9" fmla="*/ 122 h 122"/>
                    <a:gd name="T10" fmla="*/ 63 w 64"/>
                    <a:gd name="T11" fmla="*/ 122 h 122"/>
                    <a:gd name="T12" fmla="*/ 63 w 64"/>
                    <a:gd name="T13" fmla="*/ 52 h 122"/>
                    <a:gd name="T14" fmla="*/ 64 w 64"/>
                    <a:gd name="T15" fmla="*/ 42 h 1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4" h="122">
                      <a:moveTo>
                        <a:pt x="64" y="42"/>
                      </a:moveTo>
                      <a:cubicBezTo>
                        <a:pt x="64" y="21"/>
                        <a:pt x="44" y="11"/>
                        <a:pt x="35" y="11"/>
                      </a:cubicBezTo>
                      <a:cubicBezTo>
                        <a:pt x="12" y="11"/>
                        <a:pt x="0" y="0"/>
                        <a:pt x="0" y="0"/>
                      </a:cubicBezTo>
                      <a:cubicBezTo>
                        <a:pt x="8" y="74"/>
                        <a:pt x="50" y="62"/>
                        <a:pt x="59" y="58"/>
                      </a:cubicBezTo>
                      <a:cubicBezTo>
                        <a:pt x="59" y="122"/>
                        <a:pt x="59" y="122"/>
                        <a:pt x="59" y="122"/>
                      </a:cubicBezTo>
                      <a:cubicBezTo>
                        <a:pt x="63" y="122"/>
                        <a:pt x="63" y="122"/>
                        <a:pt x="63" y="122"/>
                      </a:cubicBezTo>
                      <a:cubicBezTo>
                        <a:pt x="63" y="52"/>
                        <a:pt x="63" y="52"/>
                        <a:pt x="63" y="52"/>
                      </a:cubicBezTo>
                      <a:cubicBezTo>
                        <a:pt x="64" y="50"/>
                        <a:pt x="64" y="47"/>
                        <a:pt x="64" y="42"/>
                      </a:cubicBezTo>
                      <a:close/>
                    </a:path>
                  </a:pathLst>
                </a:custGeom>
                <a:solidFill>
                  <a:srgbClr val="CDDD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106">
                  <a:extLst>
                    <a:ext uri="{FF2B5EF4-FFF2-40B4-BE49-F238E27FC236}">
                      <a16:creationId xmlns:a16="http://schemas.microsoft.com/office/drawing/2014/main" id="{18737928-C029-4694-A70B-8491633944BB}"/>
                    </a:ext>
                  </a:extLst>
                </p:cNvPr>
                <p:cNvSpPr>
                  <a:spLocks/>
                </p:cNvSpPr>
                <p:nvPr/>
              </p:nvSpPr>
              <p:spPr bwMode="auto">
                <a:xfrm>
                  <a:off x="-24469725" y="3438525"/>
                  <a:ext cx="306388" cy="517525"/>
                </a:xfrm>
                <a:custGeom>
                  <a:avLst/>
                  <a:gdLst>
                    <a:gd name="T0" fmla="*/ 1 w 82"/>
                    <a:gd name="T1" fmla="*/ 52 h 138"/>
                    <a:gd name="T2" fmla="*/ 38 w 82"/>
                    <a:gd name="T3" fmla="*/ 13 h 138"/>
                    <a:gd name="T4" fmla="*/ 82 w 82"/>
                    <a:gd name="T5" fmla="*/ 0 h 138"/>
                    <a:gd name="T6" fmla="*/ 6 w 82"/>
                    <a:gd name="T7" fmla="*/ 71 h 138"/>
                    <a:gd name="T8" fmla="*/ 6 w 82"/>
                    <a:gd name="T9" fmla="*/ 138 h 138"/>
                    <a:gd name="T10" fmla="*/ 0 w 82"/>
                    <a:gd name="T11" fmla="*/ 138 h 138"/>
                    <a:gd name="T12" fmla="*/ 1 w 82"/>
                    <a:gd name="T13" fmla="*/ 52 h 138"/>
                  </a:gdLst>
                  <a:ahLst/>
                  <a:cxnLst>
                    <a:cxn ang="0">
                      <a:pos x="T0" y="T1"/>
                    </a:cxn>
                    <a:cxn ang="0">
                      <a:pos x="T2" y="T3"/>
                    </a:cxn>
                    <a:cxn ang="0">
                      <a:pos x="T4" y="T5"/>
                    </a:cxn>
                    <a:cxn ang="0">
                      <a:pos x="T6" y="T7"/>
                    </a:cxn>
                    <a:cxn ang="0">
                      <a:pos x="T8" y="T9"/>
                    </a:cxn>
                    <a:cxn ang="0">
                      <a:pos x="T10" y="T11"/>
                    </a:cxn>
                    <a:cxn ang="0">
                      <a:pos x="T12" y="T13"/>
                    </a:cxn>
                  </a:cxnLst>
                  <a:rect l="0" t="0" r="r" b="b"/>
                  <a:pathLst>
                    <a:path w="82" h="138">
                      <a:moveTo>
                        <a:pt x="1" y="52"/>
                      </a:moveTo>
                      <a:cubicBezTo>
                        <a:pt x="1" y="27"/>
                        <a:pt x="23" y="13"/>
                        <a:pt x="38" y="13"/>
                      </a:cubicBezTo>
                      <a:cubicBezTo>
                        <a:pt x="66" y="13"/>
                        <a:pt x="82" y="0"/>
                        <a:pt x="82" y="0"/>
                      </a:cubicBezTo>
                      <a:cubicBezTo>
                        <a:pt x="71" y="92"/>
                        <a:pt x="17" y="77"/>
                        <a:pt x="6" y="71"/>
                      </a:cubicBezTo>
                      <a:cubicBezTo>
                        <a:pt x="6" y="138"/>
                        <a:pt x="6" y="138"/>
                        <a:pt x="6" y="138"/>
                      </a:cubicBezTo>
                      <a:cubicBezTo>
                        <a:pt x="0" y="138"/>
                        <a:pt x="0" y="138"/>
                        <a:pt x="0" y="138"/>
                      </a:cubicBezTo>
                      <a:cubicBezTo>
                        <a:pt x="0" y="138"/>
                        <a:pt x="1" y="58"/>
                        <a:pt x="1" y="52"/>
                      </a:cubicBezTo>
                      <a:close/>
                    </a:path>
                  </a:pathLst>
                </a:custGeom>
                <a:solidFill>
                  <a:srgbClr val="B3C6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107">
                  <a:extLst>
                    <a:ext uri="{FF2B5EF4-FFF2-40B4-BE49-F238E27FC236}">
                      <a16:creationId xmlns:a16="http://schemas.microsoft.com/office/drawing/2014/main" id="{F61D774D-534F-40E5-9774-AEBF17504CF1}"/>
                    </a:ext>
                  </a:extLst>
                </p:cNvPr>
                <p:cNvSpPr>
                  <a:spLocks/>
                </p:cNvSpPr>
                <p:nvPr/>
              </p:nvSpPr>
              <p:spPr bwMode="auto">
                <a:xfrm>
                  <a:off x="-24647525" y="3940175"/>
                  <a:ext cx="376238" cy="98425"/>
                </a:xfrm>
                <a:custGeom>
                  <a:avLst/>
                  <a:gdLst>
                    <a:gd name="T0" fmla="*/ 0 w 100"/>
                    <a:gd name="T1" fmla="*/ 26 h 26"/>
                    <a:gd name="T2" fmla="*/ 38 w 100"/>
                    <a:gd name="T3" fmla="*/ 4 h 26"/>
                    <a:gd name="T4" fmla="*/ 60 w 100"/>
                    <a:gd name="T5" fmla="*/ 5 h 26"/>
                    <a:gd name="T6" fmla="*/ 100 w 100"/>
                    <a:gd name="T7" fmla="*/ 26 h 26"/>
                    <a:gd name="T8" fmla="*/ 0 w 100"/>
                    <a:gd name="T9" fmla="*/ 26 h 26"/>
                  </a:gdLst>
                  <a:ahLst/>
                  <a:cxnLst>
                    <a:cxn ang="0">
                      <a:pos x="T0" y="T1"/>
                    </a:cxn>
                    <a:cxn ang="0">
                      <a:pos x="T2" y="T3"/>
                    </a:cxn>
                    <a:cxn ang="0">
                      <a:pos x="T4" y="T5"/>
                    </a:cxn>
                    <a:cxn ang="0">
                      <a:pos x="T6" y="T7"/>
                    </a:cxn>
                    <a:cxn ang="0">
                      <a:pos x="T8" y="T9"/>
                    </a:cxn>
                  </a:cxnLst>
                  <a:rect l="0" t="0" r="r" b="b"/>
                  <a:pathLst>
                    <a:path w="100" h="26">
                      <a:moveTo>
                        <a:pt x="0" y="26"/>
                      </a:moveTo>
                      <a:cubicBezTo>
                        <a:pt x="0" y="26"/>
                        <a:pt x="34" y="5"/>
                        <a:pt x="38" y="4"/>
                      </a:cubicBezTo>
                      <a:cubicBezTo>
                        <a:pt x="41" y="2"/>
                        <a:pt x="50" y="0"/>
                        <a:pt x="60" y="5"/>
                      </a:cubicBezTo>
                      <a:cubicBezTo>
                        <a:pt x="71" y="11"/>
                        <a:pt x="100" y="26"/>
                        <a:pt x="100" y="26"/>
                      </a:cubicBezTo>
                      <a:lnTo>
                        <a:pt x="0" y="26"/>
                      </a:lnTo>
                      <a:close/>
                    </a:path>
                  </a:pathLst>
                </a:custGeom>
                <a:solidFill>
                  <a:srgbClr val="778C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40" name="Group 39">
                <a:extLst>
                  <a:ext uri="{FF2B5EF4-FFF2-40B4-BE49-F238E27FC236}">
                    <a16:creationId xmlns:a16="http://schemas.microsoft.com/office/drawing/2014/main" id="{7289AAAE-DF0F-4597-9720-98CDF61D582A}"/>
                  </a:ext>
                </a:extLst>
              </p:cNvPr>
              <p:cNvGrpSpPr/>
              <p:nvPr/>
            </p:nvGrpSpPr>
            <p:grpSpPr>
              <a:xfrm>
                <a:off x="2017328" y="6722139"/>
                <a:ext cx="112766" cy="139928"/>
                <a:chOff x="-26214388" y="3490913"/>
                <a:chExt cx="217488" cy="269875"/>
              </a:xfrm>
            </p:grpSpPr>
            <p:sp>
              <p:nvSpPr>
                <p:cNvPr id="44" name="Freeform 134">
                  <a:extLst>
                    <a:ext uri="{FF2B5EF4-FFF2-40B4-BE49-F238E27FC236}">
                      <a16:creationId xmlns:a16="http://schemas.microsoft.com/office/drawing/2014/main" id="{A87DFD46-4292-434C-A1F7-DA5633AC6082}"/>
                    </a:ext>
                  </a:extLst>
                </p:cNvPr>
                <p:cNvSpPr>
                  <a:spLocks/>
                </p:cNvSpPr>
                <p:nvPr/>
              </p:nvSpPr>
              <p:spPr bwMode="auto">
                <a:xfrm>
                  <a:off x="-26214388" y="3490913"/>
                  <a:ext cx="119063" cy="225425"/>
                </a:xfrm>
                <a:custGeom>
                  <a:avLst/>
                  <a:gdLst>
                    <a:gd name="T0" fmla="*/ 32 w 32"/>
                    <a:gd name="T1" fmla="*/ 21 h 60"/>
                    <a:gd name="T2" fmla="*/ 18 w 32"/>
                    <a:gd name="T3" fmla="*/ 6 h 60"/>
                    <a:gd name="T4" fmla="*/ 0 w 32"/>
                    <a:gd name="T5" fmla="*/ 0 h 60"/>
                    <a:gd name="T6" fmla="*/ 30 w 32"/>
                    <a:gd name="T7" fmla="*/ 29 h 60"/>
                    <a:gd name="T8" fmla="*/ 30 w 32"/>
                    <a:gd name="T9" fmla="*/ 60 h 60"/>
                    <a:gd name="T10" fmla="*/ 32 w 32"/>
                    <a:gd name="T11" fmla="*/ 60 h 60"/>
                    <a:gd name="T12" fmla="*/ 32 w 32"/>
                    <a:gd name="T13" fmla="*/ 26 h 60"/>
                    <a:gd name="T14" fmla="*/ 32 w 32"/>
                    <a:gd name="T15" fmla="*/ 21 h 6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60">
                      <a:moveTo>
                        <a:pt x="32" y="21"/>
                      </a:moveTo>
                      <a:cubicBezTo>
                        <a:pt x="32" y="10"/>
                        <a:pt x="22" y="6"/>
                        <a:pt x="18" y="6"/>
                      </a:cubicBezTo>
                      <a:cubicBezTo>
                        <a:pt x="7" y="6"/>
                        <a:pt x="0" y="0"/>
                        <a:pt x="0" y="0"/>
                      </a:cubicBezTo>
                      <a:cubicBezTo>
                        <a:pt x="5" y="37"/>
                        <a:pt x="25" y="31"/>
                        <a:pt x="30" y="29"/>
                      </a:cubicBezTo>
                      <a:cubicBezTo>
                        <a:pt x="30" y="60"/>
                        <a:pt x="30" y="60"/>
                        <a:pt x="30" y="60"/>
                      </a:cubicBezTo>
                      <a:cubicBezTo>
                        <a:pt x="32" y="60"/>
                        <a:pt x="32" y="60"/>
                        <a:pt x="32" y="60"/>
                      </a:cubicBezTo>
                      <a:cubicBezTo>
                        <a:pt x="32" y="26"/>
                        <a:pt x="32" y="26"/>
                        <a:pt x="32" y="26"/>
                      </a:cubicBezTo>
                      <a:cubicBezTo>
                        <a:pt x="32" y="25"/>
                        <a:pt x="32" y="23"/>
                        <a:pt x="32" y="21"/>
                      </a:cubicBezTo>
                      <a:close/>
                    </a:path>
                  </a:pathLst>
                </a:custGeom>
                <a:solidFill>
                  <a:srgbClr val="CDDD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135">
                  <a:extLst>
                    <a:ext uri="{FF2B5EF4-FFF2-40B4-BE49-F238E27FC236}">
                      <a16:creationId xmlns:a16="http://schemas.microsoft.com/office/drawing/2014/main" id="{29307F08-856C-469B-A1D4-7BD9F0D052CE}"/>
                    </a:ext>
                  </a:extLst>
                </p:cNvPr>
                <p:cNvSpPr>
                  <a:spLocks/>
                </p:cNvSpPr>
                <p:nvPr/>
              </p:nvSpPr>
              <p:spPr bwMode="auto">
                <a:xfrm>
                  <a:off x="-26185813" y="3711575"/>
                  <a:ext cx="188913" cy="49213"/>
                </a:xfrm>
                <a:custGeom>
                  <a:avLst/>
                  <a:gdLst>
                    <a:gd name="T0" fmla="*/ 0 w 50"/>
                    <a:gd name="T1" fmla="*/ 13 h 13"/>
                    <a:gd name="T2" fmla="*/ 19 w 50"/>
                    <a:gd name="T3" fmla="*/ 1 h 13"/>
                    <a:gd name="T4" fmla="*/ 30 w 50"/>
                    <a:gd name="T5" fmla="*/ 2 h 13"/>
                    <a:gd name="T6" fmla="*/ 50 w 50"/>
                    <a:gd name="T7" fmla="*/ 13 h 13"/>
                    <a:gd name="T8" fmla="*/ 0 w 50"/>
                    <a:gd name="T9" fmla="*/ 13 h 13"/>
                  </a:gdLst>
                  <a:ahLst/>
                  <a:cxnLst>
                    <a:cxn ang="0">
                      <a:pos x="T0" y="T1"/>
                    </a:cxn>
                    <a:cxn ang="0">
                      <a:pos x="T2" y="T3"/>
                    </a:cxn>
                    <a:cxn ang="0">
                      <a:pos x="T4" y="T5"/>
                    </a:cxn>
                    <a:cxn ang="0">
                      <a:pos x="T6" y="T7"/>
                    </a:cxn>
                    <a:cxn ang="0">
                      <a:pos x="T8" y="T9"/>
                    </a:cxn>
                  </a:cxnLst>
                  <a:rect l="0" t="0" r="r" b="b"/>
                  <a:pathLst>
                    <a:path w="50" h="13">
                      <a:moveTo>
                        <a:pt x="0" y="13"/>
                      </a:moveTo>
                      <a:cubicBezTo>
                        <a:pt x="0" y="13"/>
                        <a:pt x="17" y="2"/>
                        <a:pt x="19" y="1"/>
                      </a:cubicBezTo>
                      <a:cubicBezTo>
                        <a:pt x="21" y="1"/>
                        <a:pt x="25" y="0"/>
                        <a:pt x="30" y="2"/>
                      </a:cubicBezTo>
                      <a:cubicBezTo>
                        <a:pt x="36" y="5"/>
                        <a:pt x="50" y="13"/>
                        <a:pt x="50" y="13"/>
                      </a:cubicBezTo>
                      <a:lnTo>
                        <a:pt x="0" y="13"/>
                      </a:lnTo>
                      <a:close/>
                    </a:path>
                  </a:pathLst>
                </a:custGeom>
                <a:solidFill>
                  <a:srgbClr val="778C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41" name="Group 40">
                <a:extLst>
                  <a:ext uri="{FF2B5EF4-FFF2-40B4-BE49-F238E27FC236}">
                    <a16:creationId xmlns:a16="http://schemas.microsoft.com/office/drawing/2014/main" id="{679EFA1C-2AB8-4930-933F-9520243505EE}"/>
                  </a:ext>
                </a:extLst>
              </p:cNvPr>
              <p:cNvGrpSpPr/>
              <p:nvPr/>
            </p:nvGrpSpPr>
            <p:grpSpPr>
              <a:xfrm>
                <a:off x="2083139" y="6582204"/>
                <a:ext cx="251047" cy="319365"/>
                <a:chOff x="-26114375" y="3430588"/>
                <a:chExt cx="484187" cy="615950"/>
              </a:xfrm>
            </p:grpSpPr>
            <p:sp>
              <p:nvSpPr>
                <p:cNvPr id="42" name="Freeform 132">
                  <a:extLst>
                    <a:ext uri="{FF2B5EF4-FFF2-40B4-BE49-F238E27FC236}">
                      <a16:creationId xmlns:a16="http://schemas.microsoft.com/office/drawing/2014/main" id="{22A44D49-ECFA-43B5-8760-FBADB38195FE}"/>
                    </a:ext>
                  </a:extLst>
                </p:cNvPr>
                <p:cNvSpPr>
                  <a:spLocks/>
                </p:cNvSpPr>
                <p:nvPr/>
              </p:nvSpPr>
              <p:spPr bwMode="auto">
                <a:xfrm>
                  <a:off x="-25938163" y="3430588"/>
                  <a:ext cx="307975" cy="517525"/>
                </a:xfrm>
                <a:custGeom>
                  <a:avLst/>
                  <a:gdLst>
                    <a:gd name="T0" fmla="*/ 1 w 82"/>
                    <a:gd name="T1" fmla="*/ 52 h 138"/>
                    <a:gd name="T2" fmla="*/ 38 w 82"/>
                    <a:gd name="T3" fmla="*/ 13 h 138"/>
                    <a:gd name="T4" fmla="*/ 82 w 82"/>
                    <a:gd name="T5" fmla="*/ 0 h 138"/>
                    <a:gd name="T6" fmla="*/ 6 w 82"/>
                    <a:gd name="T7" fmla="*/ 71 h 138"/>
                    <a:gd name="T8" fmla="*/ 6 w 82"/>
                    <a:gd name="T9" fmla="*/ 138 h 138"/>
                    <a:gd name="T10" fmla="*/ 0 w 82"/>
                    <a:gd name="T11" fmla="*/ 138 h 138"/>
                    <a:gd name="T12" fmla="*/ 1 w 82"/>
                    <a:gd name="T13" fmla="*/ 52 h 138"/>
                  </a:gdLst>
                  <a:ahLst/>
                  <a:cxnLst>
                    <a:cxn ang="0">
                      <a:pos x="T0" y="T1"/>
                    </a:cxn>
                    <a:cxn ang="0">
                      <a:pos x="T2" y="T3"/>
                    </a:cxn>
                    <a:cxn ang="0">
                      <a:pos x="T4" y="T5"/>
                    </a:cxn>
                    <a:cxn ang="0">
                      <a:pos x="T6" y="T7"/>
                    </a:cxn>
                    <a:cxn ang="0">
                      <a:pos x="T8" y="T9"/>
                    </a:cxn>
                    <a:cxn ang="0">
                      <a:pos x="T10" y="T11"/>
                    </a:cxn>
                    <a:cxn ang="0">
                      <a:pos x="T12" y="T13"/>
                    </a:cxn>
                  </a:cxnLst>
                  <a:rect l="0" t="0" r="r" b="b"/>
                  <a:pathLst>
                    <a:path w="82" h="138">
                      <a:moveTo>
                        <a:pt x="1" y="52"/>
                      </a:moveTo>
                      <a:cubicBezTo>
                        <a:pt x="1" y="27"/>
                        <a:pt x="23" y="13"/>
                        <a:pt x="38" y="13"/>
                      </a:cubicBezTo>
                      <a:cubicBezTo>
                        <a:pt x="66" y="13"/>
                        <a:pt x="82" y="0"/>
                        <a:pt x="82" y="0"/>
                      </a:cubicBezTo>
                      <a:cubicBezTo>
                        <a:pt x="71" y="92"/>
                        <a:pt x="17" y="77"/>
                        <a:pt x="6" y="71"/>
                      </a:cubicBezTo>
                      <a:cubicBezTo>
                        <a:pt x="6" y="138"/>
                        <a:pt x="6" y="138"/>
                        <a:pt x="6" y="138"/>
                      </a:cubicBezTo>
                      <a:cubicBezTo>
                        <a:pt x="0" y="138"/>
                        <a:pt x="0" y="138"/>
                        <a:pt x="0" y="138"/>
                      </a:cubicBezTo>
                      <a:cubicBezTo>
                        <a:pt x="0" y="138"/>
                        <a:pt x="1" y="58"/>
                        <a:pt x="1" y="52"/>
                      </a:cubicBezTo>
                      <a:close/>
                    </a:path>
                  </a:pathLst>
                </a:custGeom>
                <a:solidFill>
                  <a:srgbClr val="B3C6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133">
                  <a:extLst>
                    <a:ext uri="{FF2B5EF4-FFF2-40B4-BE49-F238E27FC236}">
                      <a16:creationId xmlns:a16="http://schemas.microsoft.com/office/drawing/2014/main" id="{2759149E-E94C-40EA-AFD1-73697AD1A997}"/>
                    </a:ext>
                  </a:extLst>
                </p:cNvPr>
                <p:cNvSpPr>
                  <a:spLocks/>
                </p:cNvSpPr>
                <p:nvPr/>
              </p:nvSpPr>
              <p:spPr bwMode="auto">
                <a:xfrm>
                  <a:off x="-26114375" y="3944938"/>
                  <a:ext cx="376238" cy="101600"/>
                </a:xfrm>
                <a:custGeom>
                  <a:avLst/>
                  <a:gdLst>
                    <a:gd name="T0" fmla="*/ 0 w 100"/>
                    <a:gd name="T1" fmla="*/ 27 h 27"/>
                    <a:gd name="T2" fmla="*/ 38 w 100"/>
                    <a:gd name="T3" fmla="*/ 4 h 27"/>
                    <a:gd name="T4" fmla="*/ 60 w 100"/>
                    <a:gd name="T5" fmla="*/ 6 h 27"/>
                    <a:gd name="T6" fmla="*/ 100 w 100"/>
                    <a:gd name="T7" fmla="*/ 27 h 27"/>
                    <a:gd name="T8" fmla="*/ 0 w 100"/>
                    <a:gd name="T9" fmla="*/ 27 h 27"/>
                  </a:gdLst>
                  <a:ahLst/>
                  <a:cxnLst>
                    <a:cxn ang="0">
                      <a:pos x="T0" y="T1"/>
                    </a:cxn>
                    <a:cxn ang="0">
                      <a:pos x="T2" y="T3"/>
                    </a:cxn>
                    <a:cxn ang="0">
                      <a:pos x="T4" y="T5"/>
                    </a:cxn>
                    <a:cxn ang="0">
                      <a:pos x="T6" y="T7"/>
                    </a:cxn>
                    <a:cxn ang="0">
                      <a:pos x="T8" y="T9"/>
                    </a:cxn>
                  </a:cxnLst>
                  <a:rect l="0" t="0" r="r" b="b"/>
                  <a:pathLst>
                    <a:path w="100" h="27">
                      <a:moveTo>
                        <a:pt x="0" y="27"/>
                      </a:moveTo>
                      <a:cubicBezTo>
                        <a:pt x="0" y="27"/>
                        <a:pt x="34" y="5"/>
                        <a:pt x="38" y="4"/>
                      </a:cubicBezTo>
                      <a:cubicBezTo>
                        <a:pt x="41" y="3"/>
                        <a:pt x="50" y="0"/>
                        <a:pt x="60" y="6"/>
                      </a:cubicBezTo>
                      <a:cubicBezTo>
                        <a:pt x="71" y="12"/>
                        <a:pt x="100" y="27"/>
                        <a:pt x="100" y="27"/>
                      </a:cubicBezTo>
                      <a:lnTo>
                        <a:pt x="0" y="27"/>
                      </a:lnTo>
                      <a:close/>
                    </a:path>
                  </a:pathLst>
                </a:custGeom>
                <a:solidFill>
                  <a:srgbClr val="778C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26" name="Group 25">
              <a:extLst>
                <a:ext uri="{FF2B5EF4-FFF2-40B4-BE49-F238E27FC236}">
                  <a16:creationId xmlns:a16="http://schemas.microsoft.com/office/drawing/2014/main" id="{E23FC56D-435D-415A-BA86-D0C68F991820}"/>
                </a:ext>
              </a:extLst>
            </p:cNvPr>
            <p:cNvGrpSpPr/>
            <p:nvPr/>
          </p:nvGrpSpPr>
          <p:grpSpPr>
            <a:xfrm flipH="1">
              <a:off x="5724861" y="1794281"/>
              <a:ext cx="3300680" cy="3085202"/>
              <a:chOff x="366056" y="2853371"/>
              <a:chExt cx="3300680" cy="3085202"/>
            </a:xfrm>
          </p:grpSpPr>
          <p:sp>
            <p:nvSpPr>
              <p:cNvPr id="27" name="Freeform 17">
                <a:extLst>
                  <a:ext uri="{FF2B5EF4-FFF2-40B4-BE49-F238E27FC236}">
                    <a16:creationId xmlns:a16="http://schemas.microsoft.com/office/drawing/2014/main" id="{568072DD-3380-472C-9DBF-823DBC50AA6B}"/>
                  </a:ext>
                </a:extLst>
              </p:cNvPr>
              <p:cNvSpPr>
                <a:spLocks/>
              </p:cNvSpPr>
              <p:nvPr/>
            </p:nvSpPr>
            <p:spPr bwMode="auto">
              <a:xfrm>
                <a:off x="995915" y="5363965"/>
                <a:ext cx="2038752" cy="574608"/>
              </a:xfrm>
              <a:custGeom>
                <a:avLst/>
                <a:gdLst>
                  <a:gd name="T0" fmla="*/ 1513 w 1560"/>
                  <a:gd name="T1" fmla="*/ 26 h 440"/>
                  <a:gd name="T2" fmla="*/ 48 w 1560"/>
                  <a:gd name="T3" fmla="*/ 19 h 440"/>
                  <a:gd name="T4" fmla="*/ 19 w 1560"/>
                  <a:gd name="T5" fmla="*/ 48 h 440"/>
                  <a:gd name="T6" fmla="*/ 1542 w 1560"/>
                  <a:gd name="T7" fmla="*/ 55 h 440"/>
                  <a:gd name="T8" fmla="*/ 1513 w 1560"/>
                  <a:gd name="T9" fmla="*/ 26 h 440"/>
                </a:gdLst>
                <a:ahLst/>
                <a:cxnLst>
                  <a:cxn ang="0">
                    <a:pos x="T0" y="T1"/>
                  </a:cxn>
                  <a:cxn ang="0">
                    <a:pos x="T2" y="T3"/>
                  </a:cxn>
                  <a:cxn ang="0">
                    <a:pos x="T4" y="T5"/>
                  </a:cxn>
                  <a:cxn ang="0">
                    <a:pos x="T6" y="T7"/>
                  </a:cxn>
                  <a:cxn ang="0">
                    <a:pos x="T8" y="T9"/>
                  </a:cxn>
                </a:cxnLst>
                <a:rect l="0" t="0" r="r" b="b"/>
                <a:pathLst>
                  <a:path w="1560" h="440">
                    <a:moveTo>
                      <a:pt x="1513" y="26"/>
                    </a:moveTo>
                    <a:cubicBezTo>
                      <a:pt x="1138" y="391"/>
                      <a:pt x="420" y="395"/>
                      <a:pt x="48" y="19"/>
                    </a:cubicBezTo>
                    <a:cubicBezTo>
                      <a:pt x="29" y="0"/>
                      <a:pt x="0" y="29"/>
                      <a:pt x="19" y="48"/>
                    </a:cubicBezTo>
                    <a:cubicBezTo>
                      <a:pt x="407" y="440"/>
                      <a:pt x="1151" y="435"/>
                      <a:pt x="1542" y="55"/>
                    </a:cubicBezTo>
                    <a:cubicBezTo>
                      <a:pt x="1560" y="37"/>
                      <a:pt x="1531" y="8"/>
                      <a:pt x="1513" y="26"/>
                    </a:cubicBezTo>
                    <a:close/>
                  </a:path>
                </a:pathLst>
              </a:custGeom>
              <a:solidFill>
                <a:srgbClr val="DCEEF1">
                  <a:alpha val="56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18">
                <a:extLst>
                  <a:ext uri="{FF2B5EF4-FFF2-40B4-BE49-F238E27FC236}">
                    <a16:creationId xmlns:a16="http://schemas.microsoft.com/office/drawing/2014/main" id="{35EA65CE-0194-495E-8493-252FBA54F292}"/>
                  </a:ext>
                </a:extLst>
              </p:cNvPr>
              <p:cNvSpPr>
                <a:spLocks/>
              </p:cNvSpPr>
              <p:nvPr/>
            </p:nvSpPr>
            <p:spPr bwMode="auto">
              <a:xfrm>
                <a:off x="1221890" y="5249043"/>
                <a:ext cx="1600614" cy="430956"/>
              </a:xfrm>
              <a:custGeom>
                <a:avLst/>
                <a:gdLst>
                  <a:gd name="T0" fmla="*/ 1176 w 1225"/>
                  <a:gd name="T1" fmla="*/ 17 h 330"/>
                  <a:gd name="T2" fmla="*/ 49 w 1225"/>
                  <a:gd name="T3" fmla="*/ 21 h 330"/>
                  <a:gd name="T4" fmla="*/ 20 w 1225"/>
                  <a:gd name="T5" fmla="*/ 50 h 330"/>
                  <a:gd name="T6" fmla="*/ 1205 w 1225"/>
                  <a:gd name="T7" fmla="*/ 46 h 330"/>
                  <a:gd name="T8" fmla="*/ 1176 w 1225"/>
                  <a:gd name="T9" fmla="*/ 17 h 330"/>
                </a:gdLst>
                <a:ahLst/>
                <a:cxnLst>
                  <a:cxn ang="0">
                    <a:pos x="T0" y="T1"/>
                  </a:cxn>
                  <a:cxn ang="0">
                    <a:pos x="T2" y="T3"/>
                  </a:cxn>
                  <a:cxn ang="0">
                    <a:pos x="T4" y="T5"/>
                  </a:cxn>
                  <a:cxn ang="0">
                    <a:pos x="T6" y="T7"/>
                  </a:cxn>
                  <a:cxn ang="0">
                    <a:pos x="T8" y="T9"/>
                  </a:cxn>
                </a:cxnLst>
                <a:rect l="0" t="0" r="r" b="b"/>
                <a:pathLst>
                  <a:path w="1225" h="330">
                    <a:moveTo>
                      <a:pt x="1176" y="17"/>
                    </a:moveTo>
                    <a:cubicBezTo>
                      <a:pt x="878" y="267"/>
                      <a:pt x="347" y="286"/>
                      <a:pt x="49" y="21"/>
                    </a:cubicBezTo>
                    <a:cubicBezTo>
                      <a:pt x="29" y="3"/>
                      <a:pt x="0" y="32"/>
                      <a:pt x="20" y="50"/>
                    </a:cubicBezTo>
                    <a:cubicBezTo>
                      <a:pt x="335" y="330"/>
                      <a:pt x="889" y="311"/>
                      <a:pt x="1205" y="46"/>
                    </a:cubicBezTo>
                    <a:cubicBezTo>
                      <a:pt x="1225" y="29"/>
                      <a:pt x="1196" y="0"/>
                      <a:pt x="1176" y="17"/>
                    </a:cubicBezTo>
                    <a:close/>
                  </a:path>
                </a:pathLst>
              </a:custGeom>
              <a:solidFill>
                <a:srgbClr val="DCEEF1">
                  <a:alpha val="56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19">
                <a:extLst>
                  <a:ext uri="{FF2B5EF4-FFF2-40B4-BE49-F238E27FC236}">
                    <a16:creationId xmlns:a16="http://schemas.microsoft.com/office/drawing/2014/main" id="{8DC2B101-82AA-40FD-9147-6881B856A8A4}"/>
                  </a:ext>
                </a:extLst>
              </p:cNvPr>
              <p:cNvSpPr>
                <a:spLocks/>
              </p:cNvSpPr>
              <p:nvPr/>
            </p:nvSpPr>
            <p:spPr bwMode="auto">
              <a:xfrm>
                <a:off x="1445103" y="5145725"/>
                <a:ext cx="1133193" cy="264099"/>
              </a:xfrm>
              <a:custGeom>
                <a:avLst/>
                <a:gdLst>
                  <a:gd name="T0" fmla="*/ 824 w 867"/>
                  <a:gd name="T1" fmla="*/ 15 h 202"/>
                  <a:gd name="T2" fmla="*/ 43 w 867"/>
                  <a:gd name="T3" fmla="*/ 23 h 202"/>
                  <a:gd name="T4" fmla="*/ 23 w 867"/>
                  <a:gd name="T5" fmla="*/ 58 h 202"/>
                  <a:gd name="T6" fmla="*/ 845 w 867"/>
                  <a:gd name="T7" fmla="*/ 50 h 202"/>
                  <a:gd name="T8" fmla="*/ 824 w 867"/>
                  <a:gd name="T9" fmla="*/ 15 h 202"/>
                </a:gdLst>
                <a:ahLst/>
                <a:cxnLst>
                  <a:cxn ang="0">
                    <a:pos x="T0" y="T1"/>
                  </a:cxn>
                  <a:cxn ang="0">
                    <a:pos x="T2" y="T3"/>
                  </a:cxn>
                  <a:cxn ang="0">
                    <a:pos x="T4" y="T5"/>
                  </a:cxn>
                  <a:cxn ang="0">
                    <a:pos x="T6" y="T7"/>
                  </a:cxn>
                  <a:cxn ang="0">
                    <a:pos x="T8" y="T9"/>
                  </a:cxn>
                </a:cxnLst>
                <a:rect l="0" t="0" r="r" b="b"/>
                <a:pathLst>
                  <a:path w="867" h="202">
                    <a:moveTo>
                      <a:pt x="824" y="15"/>
                    </a:moveTo>
                    <a:cubicBezTo>
                      <a:pt x="603" y="159"/>
                      <a:pt x="270" y="160"/>
                      <a:pt x="43" y="23"/>
                    </a:cubicBezTo>
                    <a:cubicBezTo>
                      <a:pt x="21" y="9"/>
                      <a:pt x="0" y="45"/>
                      <a:pt x="23" y="58"/>
                    </a:cubicBezTo>
                    <a:cubicBezTo>
                      <a:pt x="261" y="202"/>
                      <a:pt x="612" y="202"/>
                      <a:pt x="845" y="50"/>
                    </a:cubicBezTo>
                    <a:cubicBezTo>
                      <a:pt x="867" y="36"/>
                      <a:pt x="846" y="0"/>
                      <a:pt x="824" y="15"/>
                    </a:cubicBezTo>
                    <a:close/>
                  </a:path>
                </a:pathLst>
              </a:custGeom>
              <a:solidFill>
                <a:srgbClr val="DCEEF1">
                  <a:alpha val="56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20">
                <a:extLst>
                  <a:ext uri="{FF2B5EF4-FFF2-40B4-BE49-F238E27FC236}">
                    <a16:creationId xmlns:a16="http://schemas.microsoft.com/office/drawing/2014/main" id="{48F9C26A-338D-4167-82C7-ADC946A7DF9F}"/>
                  </a:ext>
                </a:extLst>
              </p:cNvPr>
              <p:cNvSpPr>
                <a:spLocks/>
              </p:cNvSpPr>
              <p:nvPr/>
            </p:nvSpPr>
            <p:spPr bwMode="auto">
              <a:xfrm>
                <a:off x="366056" y="2857239"/>
                <a:ext cx="1266347" cy="1728244"/>
              </a:xfrm>
              <a:custGeom>
                <a:avLst/>
                <a:gdLst>
                  <a:gd name="T0" fmla="*/ 165 w 969"/>
                  <a:gd name="T1" fmla="*/ 1287 h 1323"/>
                  <a:gd name="T2" fmla="*/ 943 w 969"/>
                  <a:gd name="T3" fmla="*/ 45 h 1323"/>
                  <a:gd name="T4" fmla="*/ 932 w 969"/>
                  <a:gd name="T5" fmla="*/ 6 h 1323"/>
                  <a:gd name="T6" fmla="*/ 125 w 969"/>
                  <a:gd name="T7" fmla="*/ 1298 h 1323"/>
                  <a:gd name="T8" fmla="*/ 165 w 969"/>
                  <a:gd name="T9" fmla="*/ 1287 h 1323"/>
                </a:gdLst>
                <a:ahLst/>
                <a:cxnLst>
                  <a:cxn ang="0">
                    <a:pos x="T0" y="T1"/>
                  </a:cxn>
                  <a:cxn ang="0">
                    <a:pos x="T2" y="T3"/>
                  </a:cxn>
                  <a:cxn ang="0">
                    <a:pos x="T4" y="T5"/>
                  </a:cxn>
                  <a:cxn ang="0">
                    <a:pos x="T6" y="T7"/>
                  </a:cxn>
                  <a:cxn ang="0">
                    <a:pos x="T8" y="T9"/>
                  </a:cxn>
                </a:cxnLst>
                <a:rect l="0" t="0" r="r" b="b"/>
                <a:pathLst>
                  <a:path w="969" h="1323">
                    <a:moveTo>
                      <a:pt x="165" y="1287"/>
                    </a:moveTo>
                    <a:cubicBezTo>
                      <a:pt x="45" y="773"/>
                      <a:pt x="421" y="159"/>
                      <a:pt x="943" y="45"/>
                    </a:cubicBezTo>
                    <a:cubicBezTo>
                      <a:pt x="969" y="40"/>
                      <a:pt x="958" y="0"/>
                      <a:pt x="932" y="6"/>
                    </a:cubicBezTo>
                    <a:cubicBezTo>
                      <a:pt x="387" y="125"/>
                      <a:pt x="0" y="763"/>
                      <a:pt x="125" y="1298"/>
                    </a:cubicBezTo>
                    <a:cubicBezTo>
                      <a:pt x="131" y="1323"/>
                      <a:pt x="171" y="1312"/>
                      <a:pt x="165" y="1287"/>
                    </a:cubicBezTo>
                    <a:close/>
                  </a:path>
                </a:pathLst>
              </a:custGeom>
              <a:solidFill>
                <a:srgbClr val="DCEEF1">
                  <a:alpha val="56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21">
                <a:extLst>
                  <a:ext uri="{FF2B5EF4-FFF2-40B4-BE49-F238E27FC236}">
                    <a16:creationId xmlns:a16="http://schemas.microsoft.com/office/drawing/2014/main" id="{72B66BF6-C51E-498E-8BD8-5DE1E8C5D32D}"/>
                  </a:ext>
                </a:extLst>
              </p:cNvPr>
              <p:cNvSpPr>
                <a:spLocks/>
              </p:cNvSpPr>
              <p:nvPr/>
            </p:nvSpPr>
            <p:spPr bwMode="auto">
              <a:xfrm>
                <a:off x="662752" y="3108077"/>
                <a:ext cx="944788" cy="1363589"/>
              </a:xfrm>
              <a:custGeom>
                <a:avLst/>
                <a:gdLst>
                  <a:gd name="T0" fmla="*/ 107 w 723"/>
                  <a:gd name="T1" fmla="*/ 1007 h 1044"/>
                  <a:gd name="T2" fmla="*/ 697 w 723"/>
                  <a:gd name="T3" fmla="*/ 47 h 1044"/>
                  <a:gd name="T4" fmla="*/ 686 w 723"/>
                  <a:gd name="T5" fmla="*/ 7 h 1044"/>
                  <a:gd name="T6" fmla="*/ 68 w 723"/>
                  <a:gd name="T7" fmla="*/ 1018 h 1044"/>
                  <a:gd name="T8" fmla="*/ 107 w 723"/>
                  <a:gd name="T9" fmla="*/ 1007 h 1044"/>
                </a:gdLst>
                <a:ahLst/>
                <a:cxnLst>
                  <a:cxn ang="0">
                    <a:pos x="T0" y="T1"/>
                  </a:cxn>
                  <a:cxn ang="0">
                    <a:pos x="T2" y="T3"/>
                  </a:cxn>
                  <a:cxn ang="0">
                    <a:pos x="T4" y="T5"/>
                  </a:cxn>
                  <a:cxn ang="0">
                    <a:pos x="T6" y="T7"/>
                  </a:cxn>
                  <a:cxn ang="0">
                    <a:pos x="T8" y="T9"/>
                  </a:cxn>
                </a:cxnLst>
                <a:rect l="0" t="0" r="r" b="b"/>
                <a:pathLst>
                  <a:path w="723" h="1044">
                    <a:moveTo>
                      <a:pt x="107" y="1007"/>
                    </a:moveTo>
                    <a:cubicBezTo>
                      <a:pt x="43" y="618"/>
                      <a:pt x="309" y="156"/>
                      <a:pt x="697" y="47"/>
                    </a:cubicBezTo>
                    <a:cubicBezTo>
                      <a:pt x="723" y="40"/>
                      <a:pt x="712" y="0"/>
                      <a:pt x="686" y="7"/>
                    </a:cubicBezTo>
                    <a:cubicBezTo>
                      <a:pt x="275" y="123"/>
                      <a:pt x="0" y="607"/>
                      <a:pt x="68" y="1018"/>
                    </a:cubicBezTo>
                    <a:cubicBezTo>
                      <a:pt x="72" y="1044"/>
                      <a:pt x="111" y="1033"/>
                      <a:pt x="107" y="1007"/>
                    </a:cubicBezTo>
                    <a:close/>
                  </a:path>
                </a:pathLst>
              </a:custGeom>
              <a:solidFill>
                <a:srgbClr val="DCEEF1">
                  <a:alpha val="56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Freeform 22">
                <a:extLst>
                  <a:ext uri="{FF2B5EF4-FFF2-40B4-BE49-F238E27FC236}">
                    <a16:creationId xmlns:a16="http://schemas.microsoft.com/office/drawing/2014/main" id="{8596A8E5-21E4-4FA7-AC3B-C95CB0B43853}"/>
                  </a:ext>
                </a:extLst>
              </p:cNvPr>
              <p:cNvSpPr>
                <a:spLocks/>
              </p:cNvSpPr>
              <p:nvPr/>
            </p:nvSpPr>
            <p:spPr bwMode="auto">
              <a:xfrm>
                <a:off x="942322" y="3344550"/>
                <a:ext cx="633726" cy="967993"/>
              </a:xfrm>
              <a:custGeom>
                <a:avLst/>
                <a:gdLst>
                  <a:gd name="T0" fmla="*/ 57 w 485"/>
                  <a:gd name="T1" fmla="*/ 715 h 741"/>
                  <a:gd name="T2" fmla="*/ 462 w 485"/>
                  <a:gd name="T3" fmla="*/ 47 h 741"/>
                  <a:gd name="T4" fmla="*/ 441 w 485"/>
                  <a:gd name="T5" fmla="*/ 11 h 741"/>
                  <a:gd name="T6" fmla="*/ 16 w 485"/>
                  <a:gd name="T7" fmla="*/ 715 h 741"/>
                  <a:gd name="T8" fmla="*/ 57 w 485"/>
                  <a:gd name="T9" fmla="*/ 715 h 741"/>
                </a:gdLst>
                <a:ahLst/>
                <a:cxnLst>
                  <a:cxn ang="0">
                    <a:pos x="T0" y="T1"/>
                  </a:cxn>
                  <a:cxn ang="0">
                    <a:pos x="T2" y="T3"/>
                  </a:cxn>
                  <a:cxn ang="0">
                    <a:pos x="T4" y="T5"/>
                  </a:cxn>
                  <a:cxn ang="0">
                    <a:pos x="T6" y="T7"/>
                  </a:cxn>
                  <a:cxn ang="0">
                    <a:pos x="T8" y="T9"/>
                  </a:cxn>
                </a:cxnLst>
                <a:rect l="0" t="0" r="r" b="b"/>
                <a:pathLst>
                  <a:path w="485" h="741">
                    <a:moveTo>
                      <a:pt x="57" y="715"/>
                    </a:moveTo>
                    <a:cubicBezTo>
                      <a:pt x="42" y="449"/>
                      <a:pt x="219" y="160"/>
                      <a:pt x="462" y="47"/>
                    </a:cubicBezTo>
                    <a:cubicBezTo>
                      <a:pt x="485" y="36"/>
                      <a:pt x="465" y="0"/>
                      <a:pt x="441" y="11"/>
                    </a:cubicBezTo>
                    <a:cubicBezTo>
                      <a:pt x="187" y="130"/>
                      <a:pt x="0" y="435"/>
                      <a:pt x="16" y="715"/>
                    </a:cubicBezTo>
                    <a:cubicBezTo>
                      <a:pt x="17" y="741"/>
                      <a:pt x="58" y="741"/>
                      <a:pt x="57" y="715"/>
                    </a:cubicBezTo>
                    <a:close/>
                  </a:path>
                </a:pathLst>
              </a:custGeom>
              <a:solidFill>
                <a:srgbClr val="DCEEF1">
                  <a:alpha val="56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Freeform 23">
                <a:extLst>
                  <a:ext uri="{FF2B5EF4-FFF2-40B4-BE49-F238E27FC236}">
                    <a16:creationId xmlns:a16="http://schemas.microsoft.com/office/drawing/2014/main" id="{251E4406-416E-4C2B-B78D-CFC35A81B4D9}"/>
                  </a:ext>
                </a:extLst>
              </p:cNvPr>
              <p:cNvSpPr>
                <a:spLocks/>
              </p:cNvSpPr>
              <p:nvPr/>
            </p:nvSpPr>
            <p:spPr bwMode="auto">
              <a:xfrm>
                <a:off x="2408677" y="2853371"/>
                <a:ext cx="1258059" cy="1735978"/>
              </a:xfrm>
              <a:custGeom>
                <a:avLst/>
                <a:gdLst>
                  <a:gd name="T0" fmla="*/ 835 w 963"/>
                  <a:gd name="T1" fmla="*/ 1303 h 1329"/>
                  <a:gd name="T2" fmla="*/ 37 w 963"/>
                  <a:gd name="T3" fmla="*/ 6 h 1329"/>
                  <a:gd name="T4" fmla="*/ 26 w 963"/>
                  <a:gd name="T5" fmla="*/ 46 h 1329"/>
                  <a:gd name="T6" fmla="*/ 795 w 963"/>
                  <a:gd name="T7" fmla="*/ 1293 h 1329"/>
                  <a:gd name="T8" fmla="*/ 835 w 963"/>
                  <a:gd name="T9" fmla="*/ 1303 h 1329"/>
                </a:gdLst>
                <a:ahLst/>
                <a:cxnLst>
                  <a:cxn ang="0">
                    <a:pos x="T0" y="T1"/>
                  </a:cxn>
                  <a:cxn ang="0">
                    <a:pos x="T2" y="T3"/>
                  </a:cxn>
                  <a:cxn ang="0">
                    <a:pos x="T4" y="T5"/>
                  </a:cxn>
                  <a:cxn ang="0">
                    <a:pos x="T6" y="T7"/>
                  </a:cxn>
                  <a:cxn ang="0">
                    <a:pos x="T8" y="T9"/>
                  </a:cxn>
                </a:cxnLst>
                <a:rect l="0" t="0" r="r" b="b"/>
                <a:pathLst>
                  <a:path w="963" h="1329">
                    <a:moveTo>
                      <a:pt x="835" y="1303"/>
                    </a:moveTo>
                    <a:cubicBezTo>
                      <a:pt x="963" y="769"/>
                      <a:pt x="581" y="129"/>
                      <a:pt x="37" y="6"/>
                    </a:cubicBezTo>
                    <a:cubicBezTo>
                      <a:pt x="11" y="0"/>
                      <a:pt x="0" y="40"/>
                      <a:pt x="26" y="46"/>
                    </a:cubicBezTo>
                    <a:cubicBezTo>
                      <a:pt x="548" y="163"/>
                      <a:pt x="919" y="780"/>
                      <a:pt x="795" y="1293"/>
                    </a:cubicBezTo>
                    <a:cubicBezTo>
                      <a:pt x="789" y="1318"/>
                      <a:pt x="828" y="1329"/>
                      <a:pt x="835" y="1303"/>
                    </a:cubicBezTo>
                    <a:close/>
                  </a:path>
                </a:pathLst>
              </a:custGeom>
              <a:solidFill>
                <a:srgbClr val="DCEEF1">
                  <a:alpha val="56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24">
                <a:extLst>
                  <a:ext uri="{FF2B5EF4-FFF2-40B4-BE49-F238E27FC236}">
                    <a16:creationId xmlns:a16="http://schemas.microsoft.com/office/drawing/2014/main" id="{61DFBC72-5779-47D8-85B2-D6C07D06F81B}"/>
                  </a:ext>
                </a:extLst>
              </p:cNvPr>
              <p:cNvSpPr>
                <a:spLocks/>
              </p:cNvSpPr>
              <p:nvPr/>
            </p:nvSpPr>
            <p:spPr bwMode="auto">
              <a:xfrm>
                <a:off x="2431881" y="3104210"/>
                <a:ext cx="938158" cy="1369114"/>
              </a:xfrm>
              <a:custGeom>
                <a:avLst/>
                <a:gdLst>
                  <a:gd name="T0" fmla="*/ 648 w 718"/>
                  <a:gd name="T1" fmla="*/ 1022 h 1048"/>
                  <a:gd name="T2" fmla="*/ 36 w 718"/>
                  <a:gd name="T3" fmla="*/ 8 h 1048"/>
                  <a:gd name="T4" fmla="*/ 25 w 718"/>
                  <a:gd name="T5" fmla="*/ 47 h 1048"/>
                  <a:gd name="T6" fmla="*/ 609 w 718"/>
                  <a:gd name="T7" fmla="*/ 1011 h 1048"/>
                  <a:gd name="T8" fmla="*/ 648 w 718"/>
                  <a:gd name="T9" fmla="*/ 1022 h 1048"/>
                </a:gdLst>
                <a:ahLst/>
                <a:cxnLst>
                  <a:cxn ang="0">
                    <a:pos x="T0" y="T1"/>
                  </a:cxn>
                  <a:cxn ang="0">
                    <a:pos x="T2" y="T3"/>
                  </a:cxn>
                  <a:cxn ang="0">
                    <a:pos x="T4" y="T5"/>
                  </a:cxn>
                  <a:cxn ang="0">
                    <a:pos x="T6" y="T7"/>
                  </a:cxn>
                  <a:cxn ang="0">
                    <a:pos x="T8" y="T9"/>
                  </a:cxn>
                </a:cxnLst>
                <a:rect l="0" t="0" r="r" b="b"/>
                <a:pathLst>
                  <a:path w="718" h="1048">
                    <a:moveTo>
                      <a:pt x="648" y="1022"/>
                    </a:moveTo>
                    <a:cubicBezTo>
                      <a:pt x="718" y="612"/>
                      <a:pt x="447" y="126"/>
                      <a:pt x="36" y="8"/>
                    </a:cubicBezTo>
                    <a:cubicBezTo>
                      <a:pt x="11" y="0"/>
                      <a:pt x="0" y="40"/>
                      <a:pt x="25" y="47"/>
                    </a:cubicBezTo>
                    <a:cubicBezTo>
                      <a:pt x="413" y="159"/>
                      <a:pt x="675" y="623"/>
                      <a:pt x="609" y="1011"/>
                    </a:cubicBezTo>
                    <a:cubicBezTo>
                      <a:pt x="604" y="1037"/>
                      <a:pt x="644" y="1048"/>
                      <a:pt x="648" y="1022"/>
                    </a:cubicBezTo>
                    <a:close/>
                  </a:path>
                </a:pathLst>
              </a:custGeom>
              <a:solidFill>
                <a:srgbClr val="DCEEF1">
                  <a:alpha val="56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Freeform 25">
                <a:extLst>
                  <a:ext uri="{FF2B5EF4-FFF2-40B4-BE49-F238E27FC236}">
                    <a16:creationId xmlns:a16="http://schemas.microsoft.com/office/drawing/2014/main" id="{D5FB4D7C-DCFB-4090-91BD-1ACC453E1AE6}"/>
                  </a:ext>
                </a:extLst>
              </p:cNvPr>
              <p:cNvSpPr>
                <a:spLocks/>
              </p:cNvSpPr>
              <p:nvPr/>
            </p:nvSpPr>
            <p:spPr bwMode="auto">
              <a:xfrm>
                <a:off x="2460611" y="3341789"/>
                <a:ext cx="629859" cy="971860"/>
              </a:xfrm>
              <a:custGeom>
                <a:avLst/>
                <a:gdLst>
                  <a:gd name="T0" fmla="*/ 464 w 482"/>
                  <a:gd name="T1" fmla="*/ 717 h 744"/>
                  <a:gd name="T2" fmla="*/ 44 w 482"/>
                  <a:gd name="T3" fmla="*/ 11 h 744"/>
                  <a:gd name="T4" fmla="*/ 24 w 482"/>
                  <a:gd name="T5" fmla="*/ 46 h 744"/>
                  <a:gd name="T6" fmla="*/ 424 w 482"/>
                  <a:gd name="T7" fmla="*/ 717 h 744"/>
                  <a:gd name="T8" fmla="*/ 464 w 482"/>
                  <a:gd name="T9" fmla="*/ 717 h 744"/>
                </a:gdLst>
                <a:ahLst/>
                <a:cxnLst>
                  <a:cxn ang="0">
                    <a:pos x="T0" y="T1"/>
                  </a:cxn>
                  <a:cxn ang="0">
                    <a:pos x="T2" y="T3"/>
                  </a:cxn>
                  <a:cxn ang="0">
                    <a:pos x="T4" y="T5"/>
                  </a:cxn>
                  <a:cxn ang="0">
                    <a:pos x="T6" y="T7"/>
                  </a:cxn>
                  <a:cxn ang="0">
                    <a:pos x="T8" y="T9"/>
                  </a:cxn>
                </a:cxnLst>
                <a:rect l="0" t="0" r="r" b="b"/>
                <a:pathLst>
                  <a:path w="482" h="744">
                    <a:moveTo>
                      <a:pt x="464" y="717"/>
                    </a:moveTo>
                    <a:cubicBezTo>
                      <a:pt x="482" y="438"/>
                      <a:pt x="298" y="132"/>
                      <a:pt x="44" y="11"/>
                    </a:cubicBezTo>
                    <a:cubicBezTo>
                      <a:pt x="21" y="0"/>
                      <a:pt x="0" y="35"/>
                      <a:pt x="24" y="46"/>
                    </a:cubicBezTo>
                    <a:cubicBezTo>
                      <a:pt x="265" y="161"/>
                      <a:pt x="440" y="451"/>
                      <a:pt x="424" y="717"/>
                    </a:cubicBezTo>
                    <a:cubicBezTo>
                      <a:pt x="422" y="744"/>
                      <a:pt x="463" y="744"/>
                      <a:pt x="464" y="717"/>
                    </a:cubicBezTo>
                    <a:close/>
                  </a:path>
                </a:pathLst>
              </a:custGeom>
              <a:solidFill>
                <a:srgbClr val="DCEEF1">
                  <a:alpha val="56000"/>
                </a:srgbClr>
              </a:solidFill>
              <a:ln>
                <a:noFill/>
              </a:ln>
            </p:spPr>
            <p:txBody>
              <a:bodyPr vert="horz" wrap="square" lIns="91440" tIns="45720" rIns="91440" bIns="45720" numCol="1" anchor="t" anchorCtr="0" compatLnSpc="1">
                <a:prstTxWarp prst="textNoShape">
                  <a:avLst/>
                </a:prstTxWarp>
              </a:bodyPr>
              <a:lstStyle/>
              <a:p>
                <a:endParaRPr lang="en-US"/>
              </a:p>
            </p:txBody>
          </p:sp>
        </p:grpSp>
      </p:grpSp>
      <p:sp>
        <p:nvSpPr>
          <p:cNvPr id="59" name="Tekstboks 44">
            <a:extLst>
              <a:ext uri="{FF2B5EF4-FFF2-40B4-BE49-F238E27FC236}">
                <a16:creationId xmlns:a16="http://schemas.microsoft.com/office/drawing/2014/main" id="{39DFFA35-62D6-49DA-B58B-2A6B838E314A}"/>
              </a:ext>
            </a:extLst>
          </p:cNvPr>
          <p:cNvSpPr txBox="1">
            <a:spLocks noChangeArrowheads="1"/>
          </p:cNvSpPr>
          <p:nvPr/>
        </p:nvSpPr>
        <p:spPr bwMode="auto">
          <a:xfrm>
            <a:off x="2881725" y="3138349"/>
            <a:ext cx="6750334" cy="400110"/>
          </a:xfrm>
          <a:prstGeom prst="rect">
            <a:avLst/>
          </a:prstGeom>
          <a:noFill/>
          <a:ln w="9525">
            <a:noFill/>
            <a:miter lim="800000"/>
            <a:headEnd/>
            <a:tailEnd/>
          </a:ln>
        </p:spPr>
        <p:txBody>
          <a:bodyPr wrap="square">
            <a:spAutoFit/>
          </a:bodyPr>
          <a:lstStyle/>
          <a:p>
            <a:pPr algn="ctr"/>
            <a:r>
              <a:rPr lang="en-US" sz="2000" b="1" dirty="0"/>
              <a:t>Observations</a:t>
            </a:r>
          </a:p>
        </p:txBody>
      </p:sp>
      <p:sp>
        <p:nvSpPr>
          <p:cNvPr id="60" name="Tekstboks 44">
            <a:extLst>
              <a:ext uri="{FF2B5EF4-FFF2-40B4-BE49-F238E27FC236}">
                <a16:creationId xmlns:a16="http://schemas.microsoft.com/office/drawing/2014/main" id="{AB47107A-E613-4769-9F5B-B007BEAB2514}"/>
              </a:ext>
            </a:extLst>
          </p:cNvPr>
          <p:cNvSpPr txBox="1">
            <a:spLocks noChangeArrowheads="1"/>
          </p:cNvSpPr>
          <p:nvPr/>
        </p:nvSpPr>
        <p:spPr bwMode="auto">
          <a:xfrm>
            <a:off x="2788318" y="4715708"/>
            <a:ext cx="6750334" cy="400110"/>
          </a:xfrm>
          <a:prstGeom prst="rect">
            <a:avLst/>
          </a:prstGeom>
          <a:noFill/>
          <a:ln w="9525">
            <a:noFill/>
            <a:miter lim="800000"/>
            <a:headEnd/>
            <a:tailEnd/>
          </a:ln>
        </p:spPr>
        <p:txBody>
          <a:bodyPr wrap="square">
            <a:spAutoFit/>
          </a:bodyPr>
          <a:lstStyle/>
          <a:p>
            <a:pPr algn="ctr"/>
            <a:r>
              <a:rPr lang="en-US" sz="2000" b="1" dirty="0"/>
              <a:t>Summary</a:t>
            </a:r>
          </a:p>
        </p:txBody>
      </p:sp>
      <p:sp>
        <p:nvSpPr>
          <p:cNvPr id="65" name="Slide Number Placeholder 2">
            <a:extLst>
              <a:ext uri="{FF2B5EF4-FFF2-40B4-BE49-F238E27FC236}">
                <a16:creationId xmlns:a16="http://schemas.microsoft.com/office/drawing/2014/main" id="{442ECF30-F05F-43E1-96A6-7C809100BA20}"/>
              </a:ext>
            </a:extLst>
          </p:cNvPr>
          <p:cNvSpPr>
            <a:spLocks noGrp="1"/>
          </p:cNvSpPr>
          <p:nvPr>
            <p:ph type="sldNum" sz="quarter" idx="12"/>
          </p:nvPr>
        </p:nvSpPr>
        <p:spPr>
          <a:xfrm>
            <a:off x="656167" y="6356351"/>
            <a:ext cx="2743200" cy="365125"/>
          </a:xfrm>
        </p:spPr>
        <p:txBody>
          <a:bodyPr/>
          <a:lstStyle/>
          <a:p>
            <a:fld id="{1855AA73-D913-4E8C-95D0-AE01A1CEE061}" type="slidenum">
              <a:rPr lang="en-US" altLang="en-US" smtClean="0"/>
              <a:pPr/>
              <a:t>3</a:t>
            </a:fld>
            <a:endParaRPr lang="en-US" altLang="en-US" dirty="0"/>
          </a:p>
        </p:txBody>
      </p:sp>
    </p:spTree>
    <p:extLst>
      <p:ext uri="{BB962C8B-B14F-4D97-AF65-F5344CB8AC3E}">
        <p14:creationId xmlns:p14="http://schemas.microsoft.com/office/powerpoint/2010/main" val="32037132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175DFD-D351-4F0F-BDCD-11E8CF5E7CA0}"/>
              </a:ext>
            </a:extLst>
          </p:cNvPr>
          <p:cNvSpPr>
            <a:spLocks noGrp="1"/>
          </p:cNvSpPr>
          <p:nvPr>
            <p:ph type="title"/>
          </p:nvPr>
        </p:nvSpPr>
        <p:spPr/>
        <p:txBody>
          <a:bodyPr/>
          <a:lstStyle/>
          <a:p>
            <a:r>
              <a:rPr lang="en-US" dirty="0"/>
              <a:t>About the Data</a:t>
            </a:r>
            <a:br>
              <a:rPr lang="en-US" dirty="0"/>
            </a:br>
            <a:r>
              <a:rPr lang="en-US" dirty="0"/>
              <a:t>Sources</a:t>
            </a:r>
          </a:p>
        </p:txBody>
      </p:sp>
      <p:sp>
        <p:nvSpPr>
          <p:cNvPr id="3" name="Slide Number Placeholder 2">
            <a:extLst>
              <a:ext uri="{FF2B5EF4-FFF2-40B4-BE49-F238E27FC236}">
                <a16:creationId xmlns:a16="http://schemas.microsoft.com/office/drawing/2014/main" id="{58995901-C6C4-4CE2-AB8A-DFA7F121379B}"/>
              </a:ext>
            </a:extLst>
          </p:cNvPr>
          <p:cNvSpPr>
            <a:spLocks noGrp="1"/>
          </p:cNvSpPr>
          <p:nvPr>
            <p:ph type="sldNum" sz="quarter" idx="12"/>
          </p:nvPr>
        </p:nvSpPr>
        <p:spPr/>
        <p:txBody>
          <a:bodyPr/>
          <a:lstStyle/>
          <a:p>
            <a:fld id="{1855AA73-D913-4E8C-95D0-AE01A1CEE061}" type="slidenum">
              <a:rPr lang="en-US" altLang="en-US" smtClean="0"/>
              <a:pPr/>
              <a:t>4</a:t>
            </a:fld>
            <a:endParaRPr lang="en-US" altLang="en-US" dirty="0"/>
          </a:p>
        </p:txBody>
      </p:sp>
      <p:pic>
        <p:nvPicPr>
          <p:cNvPr id="1026" name="Picture 2" descr="Wind turbines may trigger danger response in brain - Telegraph">
            <a:extLst>
              <a:ext uri="{FF2B5EF4-FFF2-40B4-BE49-F238E27FC236}">
                <a16:creationId xmlns:a16="http://schemas.microsoft.com/office/drawing/2014/main" id="{A1D85E63-4FAD-4A99-9FBE-FE1A202F031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7514" y="1762112"/>
            <a:ext cx="1874520" cy="117038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Proof wind turbines take thousands off your home: Value of ...">
            <a:extLst>
              <a:ext uri="{FF2B5EF4-FFF2-40B4-BE49-F238E27FC236}">
                <a16:creationId xmlns:a16="http://schemas.microsoft.com/office/drawing/2014/main" id="{07DBF618-5254-4390-9905-D772023CE0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8053" y="1752280"/>
            <a:ext cx="1874520" cy="1201898"/>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ereâs What the Next Generation USPS Mail Truck Will Look Like">
            <a:extLst>
              <a:ext uri="{FF2B5EF4-FFF2-40B4-BE49-F238E27FC236}">
                <a16:creationId xmlns:a16="http://schemas.microsoft.com/office/drawing/2014/main" id="{8D7A93C5-4A7B-4C05-9E38-E699FAA4CF0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88693" y="1712952"/>
            <a:ext cx="1874520" cy="1245569"/>
          </a:xfrm>
          <a:prstGeom prst="rect">
            <a:avLst/>
          </a:prstGeom>
          <a:noFill/>
          <a:extLst>
            <a:ext uri="{909E8E84-426E-40DD-AFC4-6F175D3DCCD1}">
              <a14:hiddenFill xmlns:a14="http://schemas.microsoft.com/office/drawing/2010/main">
                <a:solidFill>
                  <a:srgbClr val="FFFFFF"/>
                </a:solidFill>
              </a14:hiddenFill>
            </a:ext>
          </a:extLst>
        </p:spPr>
      </p:pic>
      <p:cxnSp>
        <p:nvCxnSpPr>
          <p:cNvPr id="62" name="Straight Connector 61">
            <a:extLst>
              <a:ext uri="{FF2B5EF4-FFF2-40B4-BE49-F238E27FC236}">
                <a16:creationId xmlns:a16="http://schemas.microsoft.com/office/drawing/2014/main" id="{DBA18BE5-6DAF-4E16-B62A-1E16B8211E85}"/>
              </a:ext>
            </a:extLst>
          </p:cNvPr>
          <p:cNvCxnSpPr/>
          <p:nvPr/>
        </p:nvCxnSpPr>
        <p:spPr>
          <a:xfrm>
            <a:off x="3726426" y="2172931"/>
            <a:ext cx="0" cy="4233915"/>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C73691E2-6018-49C4-BDEE-0926F28A13D2}"/>
              </a:ext>
            </a:extLst>
          </p:cNvPr>
          <p:cNvCxnSpPr/>
          <p:nvPr/>
        </p:nvCxnSpPr>
        <p:spPr>
          <a:xfrm>
            <a:off x="8254194" y="2172931"/>
            <a:ext cx="0" cy="4233915"/>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78FD07EB-C9EE-40B4-9349-FD076FACEB09}"/>
              </a:ext>
            </a:extLst>
          </p:cNvPr>
          <p:cNvCxnSpPr>
            <a:cxnSpLocks/>
          </p:cNvCxnSpPr>
          <p:nvPr/>
        </p:nvCxnSpPr>
        <p:spPr>
          <a:xfrm flipH="1">
            <a:off x="325380" y="3028338"/>
            <a:ext cx="11109537" cy="0"/>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5" name="Rectangle 64">
            <a:extLst>
              <a:ext uri="{FF2B5EF4-FFF2-40B4-BE49-F238E27FC236}">
                <a16:creationId xmlns:a16="http://schemas.microsoft.com/office/drawing/2014/main" id="{742A0B56-CA9D-4696-9385-1876FB75A651}"/>
              </a:ext>
            </a:extLst>
          </p:cNvPr>
          <p:cNvSpPr/>
          <p:nvPr/>
        </p:nvSpPr>
        <p:spPr>
          <a:xfrm>
            <a:off x="19664" y="3330657"/>
            <a:ext cx="3559271" cy="1969770"/>
          </a:xfrm>
          <a:prstGeom prst="rect">
            <a:avLst/>
          </a:prstGeom>
        </p:spPr>
        <p:txBody>
          <a:bodyPr wrap="square">
            <a:spAutoFit/>
          </a:bodyPr>
          <a:lstStyle/>
          <a:p>
            <a:pPr marL="228600" marR="0" algn="ctr">
              <a:spcBef>
                <a:spcPts val="0"/>
              </a:spcBef>
              <a:spcAft>
                <a:spcPts val="600"/>
              </a:spcAft>
            </a:pPr>
            <a:r>
              <a:rPr lang="en-US" sz="1400" b="1" dirty="0">
                <a:solidFill>
                  <a:srgbClr val="333333"/>
                </a:solidFill>
                <a:latin typeface="+mn-lt"/>
                <a:ea typeface="Times New Roman" panose="02020603050405020304" pitchFamily="18" charset="0"/>
                <a:hlinkClick r:id="rId5"/>
              </a:rPr>
              <a:t>US Wind Turbine database as a csv file</a:t>
            </a:r>
            <a:endParaRPr lang="en-US" sz="1400" b="1" dirty="0">
              <a:latin typeface="+mn-lt"/>
              <a:ea typeface="Times New Roman" panose="02020603050405020304" pitchFamily="18" charset="0"/>
            </a:endParaRPr>
          </a:p>
          <a:p>
            <a:pPr marL="400050" marR="0" indent="-171450">
              <a:spcBef>
                <a:spcPts val="0"/>
              </a:spcBef>
              <a:spcAft>
                <a:spcPts val="600"/>
              </a:spcAft>
              <a:buFont typeface="Arial" panose="020B0604020202020204" pitchFamily="34" charset="0"/>
              <a:buChar char="•"/>
            </a:pPr>
            <a:endParaRPr lang="en-US" sz="1400" dirty="0">
              <a:solidFill>
                <a:srgbClr val="333333"/>
              </a:solidFill>
              <a:latin typeface="+mn-lt"/>
            </a:endParaRPr>
          </a:p>
          <a:p>
            <a:pPr marL="400050" marR="0" indent="-171450">
              <a:spcBef>
                <a:spcPts val="0"/>
              </a:spcBef>
              <a:spcAft>
                <a:spcPts val="600"/>
              </a:spcAft>
              <a:buFont typeface="Arial" panose="020B0604020202020204" pitchFamily="34" charset="0"/>
              <a:buChar char="•"/>
            </a:pPr>
            <a:r>
              <a:rPr lang="en-US" sz="1400" dirty="0"/>
              <a:t>The United States Wind Turbine Database (</a:t>
            </a:r>
            <a:r>
              <a:rPr lang="en-US" sz="1400" dirty="0" err="1"/>
              <a:t>USWTDB</a:t>
            </a:r>
            <a:r>
              <a:rPr lang="en-US" sz="1400" dirty="0"/>
              <a:t>) provides the locations of land-based and offshore wind turbines in the United States, corresponding wind project information, and turbine technical specifications.</a:t>
            </a:r>
            <a:endParaRPr lang="en-US" sz="1400" dirty="0">
              <a:effectLst/>
              <a:latin typeface="+mn-lt"/>
              <a:ea typeface="Times New Roman" panose="02020603050405020304" pitchFamily="18" charset="0"/>
            </a:endParaRPr>
          </a:p>
        </p:txBody>
      </p:sp>
      <p:sp>
        <p:nvSpPr>
          <p:cNvPr id="68" name="Rectangle 67">
            <a:extLst>
              <a:ext uri="{FF2B5EF4-FFF2-40B4-BE49-F238E27FC236}">
                <a16:creationId xmlns:a16="http://schemas.microsoft.com/office/drawing/2014/main" id="{80B21DA4-50BF-461A-BDD6-71D407E21D04}"/>
              </a:ext>
            </a:extLst>
          </p:cNvPr>
          <p:cNvSpPr/>
          <p:nvPr/>
        </p:nvSpPr>
        <p:spPr>
          <a:xfrm>
            <a:off x="3795252" y="3330657"/>
            <a:ext cx="4385183" cy="1969770"/>
          </a:xfrm>
          <a:prstGeom prst="rect">
            <a:avLst/>
          </a:prstGeom>
        </p:spPr>
        <p:txBody>
          <a:bodyPr wrap="square">
            <a:spAutoFit/>
          </a:bodyPr>
          <a:lstStyle/>
          <a:p>
            <a:pPr marL="228600" marR="0" algn="ctr">
              <a:spcBef>
                <a:spcPts val="0"/>
              </a:spcBef>
              <a:spcAft>
                <a:spcPts val="600"/>
              </a:spcAft>
            </a:pPr>
            <a:r>
              <a:rPr lang="en-US" sz="1400" b="1" dirty="0">
                <a:solidFill>
                  <a:srgbClr val="333333"/>
                </a:solidFill>
                <a:ea typeface="Times New Roman" panose="02020603050405020304" pitchFamily="18" charset="0"/>
                <a:hlinkClick r:id="rId6"/>
              </a:rPr>
              <a:t>Zillow Housing Data as a csv file</a:t>
            </a:r>
            <a:endParaRPr lang="en-US" sz="1400" b="1" dirty="0">
              <a:latin typeface="Times New Roman" panose="02020603050405020304" pitchFamily="18" charset="0"/>
              <a:ea typeface="Times New Roman" panose="02020603050405020304" pitchFamily="18" charset="0"/>
            </a:endParaRPr>
          </a:p>
          <a:p>
            <a:pPr marL="514350" marR="0" indent="-285750">
              <a:spcBef>
                <a:spcPts val="0"/>
              </a:spcBef>
              <a:spcAft>
                <a:spcPts val="600"/>
              </a:spcAft>
              <a:buFont typeface="Arial" panose="020B0604020202020204" pitchFamily="34" charset="0"/>
              <a:buChar char="•"/>
            </a:pPr>
            <a:endParaRPr lang="en-US" sz="1400" dirty="0"/>
          </a:p>
          <a:p>
            <a:pPr marL="514350" marR="0" indent="-285750">
              <a:spcBef>
                <a:spcPts val="0"/>
              </a:spcBef>
              <a:spcAft>
                <a:spcPts val="600"/>
              </a:spcAft>
              <a:buFont typeface="Arial" panose="020B0604020202020204" pitchFamily="34" charset="0"/>
              <a:buChar char="•"/>
            </a:pPr>
            <a:r>
              <a:rPr lang="en-US" sz="1400" dirty="0"/>
              <a:t>Zillow Home Value Index (</a:t>
            </a:r>
            <a:r>
              <a:rPr lang="en-US" sz="1400" dirty="0" err="1"/>
              <a:t>ZHVI</a:t>
            </a:r>
            <a:r>
              <a:rPr lang="en-US" sz="1400" dirty="0"/>
              <a:t>) is a smoothed, seasonally adjusted measure of the median estimated home value across a given region and housing type. Zillow provides data on sold homes, including median sale price for various housing types, and sales volume </a:t>
            </a:r>
            <a:endParaRPr lang="en-US" sz="1400" dirty="0">
              <a:effectLst/>
              <a:latin typeface="Times New Roman" panose="02020603050405020304" pitchFamily="18" charset="0"/>
              <a:ea typeface="Times New Roman" panose="02020603050405020304" pitchFamily="18" charset="0"/>
            </a:endParaRPr>
          </a:p>
        </p:txBody>
      </p:sp>
      <p:sp>
        <p:nvSpPr>
          <p:cNvPr id="69" name="Rectangle 68">
            <a:extLst>
              <a:ext uri="{FF2B5EF4-FFF2-40B4-BE49-F238E27FC236}">
                <a16:creationId xmlns:a16="http://schemas.microsoft.com/office/drawing/2014/main" id="{26329727-6994-49A9-824B-3225C550127D}"/>
              </a:ext>
            </a:extLst>
          </p:cNvPr>
          <p:cNvSpPr/>
          <p:nvPr/>
        </p:nvSpPr>
        <p:spPr>
          <a:xfrm>
            <a:off x="8554064" y="3330657"/>
            <a:ext cx="3421620" cy="1538883"/>
          </a:xfrm>
          <a:prstGeom prst="rect">
            <a:avLst/>
          </a:prstGeom>
        </p:spPr>
        <p:txBody>
          <a:bodyPr wrap="square">
            <a:spAutoFit/>
          </a:bodyPr>
          <a:lstStyle/>
          <a:p>
            <a:pPr marR="0" algn="ctr">
              <a:spcBef>
                <a:spcPts val="0"/>
              </a:spcBef>
              <a:spcAft>
                <a:spcPts val="600"/>
              </a:spcAft>
            </a:pPr>
            <a:r>
              <a:rPr lang="en-US" sz="1400" b="1" dirty="0">
                <a:solidFill>
                  <a:srgbClr val="333333"/>
                </a:solidFill>
                <a:ea typeface="Times New Roman" panose="02020603050405020304" pitchFamily="18" charset="0"/>
                <a:hlinkClick r:id="rId7"/>
              </a:rPr>
              <a:t>US </a:t>
            </a:r>
            <a:r>
              <a:rPr lang="en-US" sz="1400" b="1" dirty="0" err="1">
                <a:solidFill>
                  <a:srgbClr val="333333"/>
                </a:solidFill>
                <a:ea typeface="Times New Roman" panose="02020603050405020304" pitchFamily="18" charset="0"/>
                <a:hlinkClick r:id="rId7"/>
              </a:rPr>
              <a:t>Zipcode</a:t>
            </a:r>
            <a:r>
              <a:rPr lang="en-US" sz="1400" b="1" dirty="0">
                <a:solidFill>
                  <a:srgbClr val="333333"/>
                </a:solidFill>
                <a:ea typeface="Times New Roman" panose="02020603050405020304" pitchFamily="18" charset="0"/>
                <a:hlinkClick r:id="rId7"/>
              </a:rPr>
              <a:t> Database as a csv file</a:t>
            </a:r>
            <a:endParaRPr lang="en-US" sz="1400" b="1" dirty="0">
              <a:solidFill>
                <a:srgbClr val="333333"/>
              </a:solidFill>
              <a:ea typeface="Times New Roman" panose="02020603050405020304" pitchFamily="18" charset="0"/>
            </a:endParaRPr>
          </a:p>
          <a:p>
            <a:pPr marL="285750" indent="-285750">
              <a:spcBef>
                <a:spcPts val="0"/>
              </a:spcBef>
              <a:spcAft>
                <a:spcPts val="600"/>
              </a:spcAft>
              <a:buFont typeface="Arial" panose="020B0604020202020204" pitchFamily="34" charset="0"/>
              <a:buChar char="•"/>
            </a:pPr>
            <a:endParaRPr lang="en-US" sz="1400" dirty="0">
              <a:solidFill>
                <a:srgbClr val="333333"/>
              </a:solidFill>
              <a:latin typeface="+mj-lt"/>
              <a:ea typeface="Times New Roman" panose="02020603050405020304" pitchFamily="18" charset="0"/>
            </a:endParaRPr>
          </a:p>
          <a:p>
            <a:pPr marL="285750" indent="-285750">
              <a:spcBef>
                <a:spcPts val="0"/>
              </a:spcBef>
              <a:spcAft>
                <a:spcPts val="600"/>
              </a:spcAft>
              <a:buFont typeface="Arial" panose="020B0604020202020204" pitchFamily="34" charset="0"/>
              <a:buChar char="•"/>
            </a:pPr>
            <a:r>
              <a:rPr lang="en-US" altLang="en-US" sz="1400" dirty="0" err="1">
                <a:solidFill>
                  <a:srgbClr val="6C6C6C"/>
                </a:solidFill>
                <a:latin typeface="+mj-lt"/>
              </a:rPr>
              <a:t>uszipcode</a:t>
            </a:r>
            <a:r>
              <a:rPr lang="en-US" altLang="en-US" sz="1400" dirty="0">
                <a:solidFill>
                  <a:srgbClr val="464646"/>
                </a:solidFill>
                <a:latin typeface="+mj-lt"/>
              </a:rPr>
              <a:t> is a feature-rich </a:t>
            </a:r>
            <a:r>
              <a:rPr lang="en-US" altLang="en-US" sz="1400" dirty="0" err="1">
                <a:solidFill>
                  <a:srgbClr val="464646"/>
                </a:solidFill>
                <a:latin typeface="+mj-lt"/>
              </a:rPr>
              <a:t>zipcode</a:t>
            </a:r>
            <a:r>
              <a:rPr lang="en-US" altLang="en-US" sz="1400" dirty="0">
                <a:solidFill>
                  <a:srgbClr val="464646"/>
                </a:solidFill>
                <a:latin typeface="+mj-lt"/>
              </a:rPr>
              <a:t> database with a </a:t>
            </a:r>
            <a:r>
              <a:rPr lang="en-US" altLang="en-US" sz="1400" dirty="0" err="1">
                <a:solidFill>
                  <a:srgbClr val="464646"/>
                </a:solidFill>
                <a:latin typeface="+mj-lt"/>
              </a:rPr>
              <a:t>zipcode</a:t>
            </a:r>
            <a:r>
              <a:rPr lang="en-US" altLang="en-US" sz="1400" dirty="0">
                <a:solidFill>
                  <a:srgbClr val="464646"/>
                </a:solidFill>
                <a:latin typeface="+mj-lt"/>
              </a:rPr>
              <a:t> search engine that can be customized to the desired search results.</a:t>
            </a:r>
            <a:endParaRPr lang="en-US" sz="14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9651041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175DFD-D351-4F0F-BDCD-11E8CF5E7CA0}"/>
              </a:ext>
            </a:extLst>
          </p:cNvPr>
          <p:cNvSpPr>
            <a:spLocks noGrp="1"/>
          </p:cNvSpPr>
          <p:nvPr>
            <p:ph type="title"/>
          </p:nvPr>
        </p:nvSpPr>
        <p:spPr/>
        <p:txBody>
          <a:bodyPr/>
          <a:lstStyle/>
          <a:p>
            <a:r>
              <a:rPr lang="en-US" dirty="0"/>
              <a:t>About the Data</a:t>
            </a:r>
            <a:br>
              <a:rPr lang="en-US" dirty="0"/>
            </a:br>
            <a:r>
              <a:rPr lang="en-US" dirty="0"/>
              <a:t>Features of Highest Interest</a:t>
            </a:r>
          </a:p>
        </p:txBody>
      </p:sp>
      <p:sp>
        <p:nvSpPr>
          <p:cNvPr id="13" name="Rectangle 12">
            <a:extLst>
              <a:ext uri="{FF2B5EF4-FFF2-40B4-BE49-F238E27FC236}">
                <a16:creationId xmlns:a16="http://schemas.microsoft.com/office/drawing/2014/main" id="{F4563AB4-3108-475A-856B-79890D49F9D6}"/>
              </a:ext>
            </a:extLst>
          </p:cNvPr>
          <p:cNvSpPr/>
          <p:nvPr/>
        </p:nvSpPr>
        <p:spPr>
          <a:xfrm>
            <a:off x="2555122" y="2121998"/>
            <a:ext cx="7022122" cy="1077218"/>
          </a:xfrm>
          <a:prstGeom prst="rect">
            <a:avLst/>
          </a:prstGeom>
        </p:spPr>
        <p:txBody>
          <a:bodyPr wrap="square">
            <a:spAutoFit/>
          </a:bodyPr>
          <a:lstStyle/>
          <a:p>
            <a:pPr algn="ctr"/>
            <a:r>
              <a:rPr lang="en-US" sz="1600" b="1" dirty="0"/>
              <a:t>Features that appear most significant to impact a home’s value </a:t>
            </a:r>
          </a:p>
          <a:p>
            <a:pPr algn="ctr"/>
            <a:r>
              <a:rPr lang="en-US" sz="1600" dirty="0"/>
              <a:t>and</a:t>
            </a:r>
            <a:r>
              <a:rPr lang="en-US" sz="1600" b="1" dirty="0"/>
              <a:t> </a:t>
            </a:r>
          </a:p>
          <a:p>
            <a:pPr algn="ctr"/>
            <a:r>
              <a:rPr lang="en-US" sz="1600" b="1" dirty="0"/>
              <a:t>assess if windfarms impact home values</a:t>
            </a:r>
          </a:p>
          <a:p>
            <a:pPr algn="ctr"/>
            <a:r>
              <a:rPr lang="en-US" sz="1600" dirty="0"/>
              <a:t>are</a:t>
            </a:r>
          </a:p>
        </p:txBody>
      </p:sp>
      <p:sp>
        <p:nvSpPr>
          <p:cNvPr id="14" name="Rectangle 13">
            <a:extLst>
              <a:ext uri="{FF2B5EF4-FFF2-40B4-BE49-F238E27FC236}">
                <a16:creationId xmlns:a16="http://schemas.microsoft.com/office/drawing/2014/main" id="{0D37F257-9326-4CB4-8741-4563A83EAFCD}"/>
              </a:ext>
            </a:extLst>
          </p:cNvPr>
          <p:cNvSpPr/>
          <p:nvPr/>
        </p:nvSpPr>
        <p:spPr>
          <a:xfrm>
            <a:off x="1818350" y="3970668"/>
            <a:ext cx="8534400" cy="1477328"/>
          </a:xfrm>
          <a:prstGeom prst="rect">
            <a:avLst/>
          </a:prstGeom>
        </p:spPr>
        <p:txBody>
          <a:bodyPr wrap="square">
            <a:spAutoFit/>
          </a:bodyPr>
          <a:lstStyle/>
          <a:p>
            <a:pPr marL="285750" indent="-285750">
              <a:buFont typeface="Arial" panose="020B0604020202020204" pitchFamily="34" charset="0"/>
              <a:buChar char="•"/>
            </a:pPr>
            <a:r>
              <a:rPr lang="en-US" sz="1600" b="1" dirty="0"/>
              <a:t>Annual change in median home value </a:t>
            </a:r>
            <a:r>
              <a:rPr lang="en-US" sz="1600" i="1" dirty="0"/>
              <a:t>(as a percentage) </a:t>
            </a:r>
            <a:r>
              <a:rPr lang="en-US" sz="1400" dirty="0"/>
              <a:t>for zip codes with wind farms and zip codes 25 miles away without wind farms</a:t>
            </a:r>
          </a:p>
          <a:p>
            <a:endParaRPr lang="en-US" sz="1400" dirty="0"/>
          </a:p>
          <a:p>
            <a:pPr marL="285750" indent="-285750">
              <a:buFont typeface="Arial" panose="020B0604020202020204" pitchFamily="34" charset="0"/>
              <a:buChar char="•"/>
            </a:pPr>
            <a:r>
              <a:rPr lang="en-US" sz="1600" b="1" dirty="0"/>
              <a:t>Population density </a:t>
            </a:r>
            <a:r>
              <a:rPr lang="en-US" sz="1400" dirty="0"/>
              <a:t>of zip codes with wind farms and adjoining or nearby zip codes without wind farms</a:t>
            </a:r>
          </a:p>
          <a:p>
            <a:r>
              <a:rPr lang="en-US" sz="1400" dirty="0"/>
              <a:t> </a:t>
            </a:r>
          </a:p>
          <a:p>
            <a:pPr marL="285750" indent="-285750">
              <a:buFont typeface="Arial" panose="020B0604020202020204" pitchFamily="34" charset="0"/>
              <a:buChar char="•"/>
            </a:pPr>
            <a:r>
              <a:rPr lang="en-US" sz="1600" b="1" dirty="0"/>
              <a:t>Median income </a:t>
            </a:r>
            <a:r>
              <a:rPr lang="en-US" sz="1400" dirty="0"/>
              <a:t>of zip codes with wind farms and adjoining or nearby zip codes without wind farms </a:t>
            </a:r>
          </a:p>
        </p:txBody>
      </p:sp>
      <p:grpSp>
        <p:nvGrpSpPr>
          <p:cNvPr id="6" name="Group 5">
            <a:extLst>
              <a:ext uri="{FF2B5EF4-FFF2-40B4-BE49-F238E27FC236}">
                <a16:creationId xmlns:a16="http://schemas.microsoft.com/office/drawing/2014/main" id="{B4855E09-B528-442A-9357-DD8E85114A29}"/>
              </a:ext>
            </a:extLst>
          </p:cNvPr>
          <p:cNvGrpSpPr/>
          <p:nvPr/>
        </p:nvGrpSpPr>
        <p:grpSpPr>
          <a:xfrm>
            <a:off x="6017937" y="3269972"/>
            <a:ext cx="82296" cy="503051"/>
            <a:chOff x="6017937" y="2743200"/>
            <a:chExt cx="82296" cy="503051"/>
          </a:xfrm>
        </p:grpSpPr>
        <p:sp>
          <p:nvSpPr>
            <p:cNvPr id="5" name="Oval 4">
              <a:extLst>
                <a:ext uri="{FF2B5EF4-FFF2-40B4-BE49-F238E27FC236}">
                  <a16:creationId xmlns:a16="http://schemas.microsoft.com/office/drawing/2014/main" id="{F555534B-FA9A-4648-9E18-8D7940015CF0}"/>
                </a:ext>
              </a:extLst>
            </p:cNvPr>
            <p:cNvSpPr>
              <a:spLocks noChangeAspect="1"/>
            </p:cNvSpPr>
            <p:nvPr/>
          </p:nvSpPr>
          <p:spPr>
            <a:xfrm>
              <a:off x="6017937" y="2743200"/>
              <a:ext cx="82296" cy="82296"/>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A8F7FCE3-A18E-40D2-8B69-8CBE6B83A337}"/>
                </a:ext>
              </a:extLst>
            </p:cNvPr>
            <p:cNvSpPr>
              <a:spLocks noChangeAspect="1"/>
            </p:cNvSpPr>
            <p:nvPr/>
          </p:nvSpPr>
          <p:spPr>
            <a:xfrm>
              <a:off x="6017937" y="2953578"/>
              <a:ext cx="82296" cy="82296"/>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C191C651-FF13-4B45-AC74-A5D179C016EF}"/>
                </a:ext>
              </a:extLst>
            </p:cNvPr>
            <p:cNvSpPr>
              <a:spLocks noChangeAspect="1"/>
            </p:cNvSpPr>
            <p:nvPr/>
          </p:nvSpPr>
          <p:spPr>
            <a:xfrm>
              <a:off x="6017937" y="3163955"/>
              <a:ext cx="82296" cy="82296"/>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069992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175DFD-D351-4F0F-BDCD-11E8CF5E7CA0}"/>
              </a:ext>
            </a:extLst>
          </p:cNvPr>
          <p:cNvSpPr>
            <a:spLocks noGrp="1"/>
          </p:cNvSpPr>
          <p:nvPr>
            <p:ph type="title"/>
          </p:nvPr>
        </p:nvSpPr>
        <p:spPr/>
        <p:txBody>
          <a:bodyPr/>
          <a:lstStyle/>
          <a:p>
            <a:r>
              <a:rPr lang="en-US" dirty="0"/>
              <a:t>Observations</a:t>
            </a:r>
            <a:br>
              <a:rPr lang="en-US" dirty="0"/>
            </a:br>
            <a:r>
              <a:rPr lang="en-US" dirty="0"/>
              <a:t> Windfarm Locations</a:t>
            </a:r>
          </a:p>
        </p:txBody>
      </p:sp>
      <p:grpSp>
        <p:nvGrpSpPr>
          <p:cNvPr id="24" name="Group 23">
            <a:extLst>
              <a:ext uri="{FF2B5EF4-FFF2-40B4-BE49-F238E27FC236}">
                <a16:creationId xmlns:a16="http://schemas.microsoft.com/office/drawing/2014/main" id="{510D5079-76BF-401E-8A5A-2CEFD016FFE5}"/>
              </a:ext>
            </a:extLst>
          </p:cNvPr>
          <p:cNvGrpSpPr/>
          <p:nvPr/>
        </p:nvGrpSpPr>
        <p:grpSpPr>
          <a:xfrm>
            <a:off x="137962" y="127027"/>
            <a:ext cx="1100535" cy="1319185"/>
            <a:chOff x="5724861" y="1794281"/>
            <a:chExt cx="3300680" cy="4614769"/>
          </a:xfrm>
        </p:grpSpPr>
        <p:grpSp>
          <p:nvGrpSpPr>
            <p:cNvPr id="25" name="Group 24">
              <a:extLst>
                <a:ext uri="{FF2B5EF4-FFF2-40B4-BE49-F238E27FC236}">
                  <a16:creationId xmlns:a16="http://schemas.microsoft.com/office/drawing/2014/main" id="{550A6887-B5B8-4891-9DD3-DED2C8619BF8}"/>
                </a:ext>
              </a:extLst>
            </p:cNvPr>
            <p:cNvGrpSpPr/>
            <p:nvPr/>
          </p:nvGrpSpPr>
          <p:grpSpPr>
            <a:xfrm flipH="1">
              <a:off x="5981116" y="1943775"/>
              <a:ext cx="2791268" cy="4465275"/>
              <a:chOff x="1039555" y="2629810"/>
              <a:chExt cx="2791268" cy="4465275"/>
            </a:xfrm>
          </p:grpSpPr>
          <p:grpSp>
            <p:nvGrpSpPr>
              <p:cNvPr id="36" name="Group 35">
                <a:extLst>
                  <a:ext uri="{FF2B5EF4-FFF2-40B4-BE49-F238E27FC236}">
                    <a16:creationId xmlns:a16="http://schemas.microsoft.com/office/drawing/2014/main" id="{6C3F9F8C-96D1-4B09-AE4A-49D5DE73CAE3}"/>
                  </a:ext>
                </a:extLst>
              </p:cNvPr>
              <p:cNvGrpSpPr/>
              <p:nvPr/>
            </p:nvGrpSpPr>
            <p:grpSpPr>
              <a:xfrm>
                <a:off x="1039555" y="2629810"/>
                <a:ext cx="2791268" cy="4070324"/>
                <a:chOff x="-3621921" y="3283468"/>
                <a:chExt cx="2791268" cy="4070324"/>
              </a:xfrm>
            </p:grpSpPr>
            <p:sp>
              <p:nvSpPr>
                <p:cNvPr id="49" name="Freeform 5">
                  <a:extLst>
                    <a:ext uri="{FF2B5EF4-FFF2-40B4-BE49-F238E27FC236}">
                      <a16:creationId xmlns:a16="http://schemas.microsoft.com/office/drawing/2014/main" id="{3F819CCF-2619-4DF2-A219-F41961124FF8}"/>
                    </a:ext>
                  </a:extLst>
                </p:cNvPr>
                <p:cNvSpPr>
                  <a:spLocks/>
                </p:cNvSpPr>
                <p:nvPr/>
              </p:nvSpPr>
              <p:spPr bwMode="auto">
                <a:xfrm>
                  <a:off x="-2471048" y="4777449"/>
                  <a:ext cx="244761" cy="2576343"/>
                </a:xfrm>
                <a:custGeom>
                  <a:avLst/>
                  <a:gdLst>
                    <a:gd name="T0" fmla="*/ 275 w 443"/>
                    <a:gd name="T1" fmla="*/ 0 h 4663"/>
                    <a:gd name="T2" fmla="*/ 0 w 443"/>
                    <a:gd name="T3" fmla="*/ 4663 h 4663"/>
                    <a:gd name="T4" fmla="*/ 443 w 443"/>
                    <a:gd name="T5" fmla="*/ 4663 h 4663"/>
                    <a:gd name="T6" fmla="*/ 443 w 443"/>
                    <a:gd name="T7" fmla="*/ 0 h 4663"/>
                    <a:gd name="T8" fmla="*/ 275 w 443"/>
                    <a:gd name="T9" fmla="*/ 0 h 4663"/>
                  </a:gdLst>
                  <a:ahLst/>
                  <a:cxnLst>
                    <a:cxn ang="0">
                      <a:pos x="T0" y="T1"/>
                    </a:cxn>
                    <a:cxn ang="0">
                      <a:pos x="T2" y="T3"/>
                    </a:cxn>
                    <a:cxn ang="0">
                      <a:pos x="T4" y="T5"/>
                    </a:cxn>
                    <a:cxn ang="0">
                      <a:pos x="T6" y="T7"/>
                    </a:cxn>
                    <a:cxn ang="0">
                      <a:pos x="T8" y="T9"/>
                    </a:cxn>
                  </a:cxnLst>
                  <a:rect l="0" t="0" r="r" b="b"/>
                  <a:pathLst>
                    <a:path w="443" h="4663">
                      <a:moveTo>
                        <a:pt x="275" y="0"/>
                      </a:moveTo>
                      <a:lnTo>
                        <a:pt x="0" y="4663"/>
                      </a:lnTo>
                      <a:lnTo>
                        <a:pt x="443" y="4663"/>
                      </a:lnTo>
                      <a:lnTo>
                        <a:pt x="443" y="0"/>
                      </a:lnTo>
                      <a:lnTo>
                        <a:pt x="275" y="0"/>
                      </a:lnTo>
                      <a:close/>
                    </a:path>
                  </a:pathLst>
                </a:custGeom>
                <a:solidFill>
                  <a:srgbClr val="93959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6">
                  <a:extLst>
                    <a:ext uri="{FF2B5EF4-FFF2-40B4-BE49-F238E27FC236}">
                      <a16:creationId xmlns:a16="http://schemas.microsoft.com/office/drawing/2014/main" id="{436A668D-11F4-4478-B68A-D26DF607CC88}"/>
                    </a:ext>
                  </a:extLst>
                </p:cNvPr>
                <p:cNvSpPr>
                  <a:spLocks/>
                </p:cNvSpPr>
                <p:nvPr/>
              </p:nvSpPr>
              <p:spPr bwMode="auto">
                <a:xfrm>
                  <a:off x="-2226287" y="4777449"/>
                  <a:ext cx="244208" cy="2576343"/>
                </a:xfrm>
                <a:custGeom>
                  <a:avLst/>
                  <a:gdLst>
                    <a:gd name="T0" fmla="*/ 168 w 442"/>
                    <a:gd name="T1" fmla="*/ 0 h 4663"/>
                    <a:gd name="T2" fmla="*/ 442 w 442"/>
                    <a:gd name="T3" fmla="*/ 4663 h 4663"/>
                    <a:gd name="T4" fmla="*/ 0 w 442"/>
                    <a:gd name="T5" fmla="*/ 4663 h 4663"/>
                    <a:gd name="T6" fmla="*/ 0 w 442"/>
                    <a:gd name="T7" fmla="*/ 0 h 4663"/>
                    <a:gd name="T8" fmla="*/ 168 w 442"/>
                    <a:gd name="T9" fmla="*/ 0 h 4663"/>
                  </a:gdLst>
                  <a:ahLst/>
                  <a:cxnLst>
                    <a:cxn ang="0">
                      <a:pos x="T0" y="T1"/>
                    </a:cxn>
                    <a:cxn ang="0">
                      <a:pos x="T2" y="T3"/>
                    </a:cxn>
                    <a:cxn ang="0">
                      <a:pos x="T4" y="T5"/>
                    </a:cxn>
                    <a:cxn ang="0">
                      <a:pos x="T6" y="T7"/>
                    </a:cxn>
                    <a:cxn ang="0">
                      <a:pos x="T8" y="T9"/>
                    </a:cxn>
                  </a:cxnLst>
                  <a:rect l="0" t="0" r="r" b="b"/>
                  <a:pathLst>
                    <a:path w="442" h="4663">
                      <a:moveTo>
                        <a:pt x="168" y="0"/>
                      </a:moveTo>
                      <a:lnTo>
                        <a:pt x="442" y="4663"/>
                      </a:lnTo>
                      <a:lnTo>
                        <a:pt x="0" y="4663"/>
                      </a:lnTo>
                      <a:lnTo>
                        <a:pt x="0" y="0"/>
                      </a:lnTo>
                      <a:lnTo>
                        <a:pt x="168" y="0"/>
                      </a:lnTo>
                      <a:close/>
                    </a:path>
                  </a:pathLst>
                </a:custGeom>
                <a:solidFill>
                  <a:srgbClr val="8082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9">
                  <a:extLst>
                    <a:ext uri="{FF2B5EF4-FFF2-40B4-BE49-F238E27FC236}">
                      <a16:creationId xmlns:a16="http://schemas.microsoft.com/office/drawing/2014/main" id="{2698D3DD-8074-43A3-A395-EFA26C8A4F55}"/>
                    </a:ext>
                  </a:extLst>
                </p:cNvPr>
                <p:cNvSpPr>
                  <a:spLocks/>
                </p:cNvSpPr>
                <p:nvPr/>
              </p:nvSpPr>
              <p:spPr bwMode="auto">
                <a:xfrm>
                  <a:off x="-3599821" y="4787946"/>
                  <a:ext cx="1307785" cy="696712"/>
                </a:xfrm>
                <a:custGeom>
                  <a:avLst/>
                  <a:gdLst>
                    <a:gd name="T0" fmla="*/ 0 w 2367"/>
                    <a:gd name="T1" fmla="*/ 1178 h 1261"/>
                    <a:gd name="T2" fmla="*/ 2367 w 2367"/>
                    <a:gd name="T3" fmla="*/ 0 h 1261"/>
                    <a:gd name="T4" fmla="*/ 2195 w 2367"/>
                    <a:gd name="T5" fmla="*/ 570 h 1261"/>
                    <a:gd name="T6" fmla="*/ 42 w 2367"/>
                    <a:gd name="T7" fmla="*/ 1261 h 1261"/>
                    <a:gd name="T8" fmla="*/ 0 w 2367"/>
                    <a:gd name="T9" fmla="*/ 1178 h 1261"/>
                  </a:gdLst>
                  <a:ahLst/>
                  <a:cxnLst>
                    <a:cxn ang="0">
                      <a:pos x="T0" y="T1"/>
                    </a:cxn>
                    <a:cxn ang="0">
                      <a:pos x="T2" y="T3"/>
                    </a:cxn>
                    <a:cxn ang="0">
                      <a:pos x="T4" y="T5"/>
                    </a:cxn>
                    <a:cxn ang="0">
                      <a:pos x="T6" y="T7"/>
                    </a:cxn>
                    <a:cxn ang="0">
                      <a:pos x="T8" y="T9"/>
                    </a:cxn>
                  </a:cxnLst>
                  <a:rect l="0" t="0" r="r" b="b"/>
                  <a:pathLst>
                    <a:path w="2367" h="1261">
                      <a:moveTo>
                        <a:pt x="0" y="1178"/>
                      </a:moveTo>
                      <a:lnTo>
                        <a:pt x="2367" y="0"/>
                      </a:lnTo>
                      <a:lnTo>
                        <a:pt x="2195" y="570"/>
                      </a:lnTo>
                      <a:lnTo>
                        <a:pt x="42" y="1261"/>
                      </a:lnTo>
                      <a:lnTo>
                        <a:pt x="0" y="1178"/>
                      </a:lnTo>
                      <a:close/>
                    </a:path>
                  </a:pathLst>
                </a:custGeom>
                <a:solidFill>
                  <a:srgbClr val="D1D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10">
                  <a:extLst>
                    <a:ext uri="{FF2B5EF4-FFF2-40B4-BE49-F238E27FC236}">
                      <a16:creationId xmlns:a16="http://schemas.microsoft.com/office/drawing/2014/main" id="{086DBFB9-145A-4672-8B08-4E01CC6077C6}"/>
                    </a:ext>
                  </a:extLst>
                </p:cNvPr>
                <p:cNvSpPr>
                  <a:spLocks/>
                </p:cNvSpPr>
                <p:nvPr/>
              </p:nvSpPr>
              <p:spPr bwMode="auto">
                <a:xfrm>
                  <a:off x="-3621921" y="4675787"/>
                  <a:ext cx="1329886" cy="763013"/>
                </a:xfrm>
                <a:custGeom>
                  <a:avLst/>
                  <a:gdLst>
                    <a:gd name="T0" fmla="*/ 40 w 2407"/>
                    <a:gd name="T1" fmla="*/ 1381 h 1381"/>
                    <a:gd name="T2" fmla="*/ 2407 w 2407"/>
                    <a:gd name="T3" fmla="*/ 203 h 1381"/>
                    <a:gd name="T4" fmla="*/ 1849 w 2407"/>
                    <a:gd name="T5" fmla="*/ 0 h 1381"/>
                    <a:gd name="T6" fmla="*/ 0 w 2407"/>
                    <a:gd name="T7" fmla="*/ 1296 h 1381"/>
                    <a:gd name="T8" fmla="*/ 40 w 2407"/>
                    <a:gd name="T9" fmla="*/ 1381 h 1381"/>
                  </a:gdLst>
                  <a:ahLst/>
                  <a:cxnLst>
                    <a:cxn ang="0">
                      <a:pos x="T0" y="T1"/>
                    </a:cxn>
                    <a:cxn ang="0">
                      <a:pos x="T2" y="T3"/>
                    </a:cxn>
                    <a:cxn ang="0">
                      <a:pos x="T4" y="T5"/>
                    </a:cxn>
                    <a:cxn ang="0">
                      <a:pos x="T6" y="T7"/>
                    </a:cxn>
                    <a:cxn ang="0">
                      <a:pos x="T8" y="T9"/>
                    </a:cxn>
                  </a:cxnLst>
                  <a:rect l="0" t="0" r="r" b="b"/>
                  <a:pathLst>
                    <a:path w="2407" h="1381">
                      <a:moveTo>
                        <a:pt x="40" y="1381"/>
                      </a:moveTo>
                      <a:lnTo>
                        <a:pt x="2407" y="203"/>
                      </a:lnTo>
                      <a:lnTo>
                        <a:pt x="1849" y="0"/>
                      </a:lnTo>
                      <a:lnTo>
                        <a:pt x="0" y="1296"/>
                      </a:lnTo>
                      <a:lnTo>
                        <a:pt x="40" y="1381"/>
                      </a:lnTo>
                      <a:close/>
                    </a:path>
                  </a:pathLst>
                </a:custGeom>
                <a:solidFill>
                  <a:srgbClr val="E6E7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11">
                  <a:extLst>
                    <a:ext uri="{FF2B5EF4-FFF2-40B4-BE49-F238E27FC236}">
                      <a16:creationId xmlns:a16="http://schemas.microsoft.com/office/drawing/2014/main" id="{4D583A8C-4FF8-4678-B3E4-926E6D0D8372}"/>
                    </a:ext>
                  </a:extLst>
                </p:cNvPr>
                <p:cNvSpPr>
                  <a:spLocks/>
                </p:cNvSpPr>
                <p:nvPr/>
              </p:nvSpPr>
              <p:spPr bwMode="auto">
                <a:xfrm>
                  <a:off x="-2162196" y="4787946"/>
                  <a:ext cx="1308890" cy="692292"/>
                </a:xfrm>
                <a:custGeom>
                  <a:avLst/>
                  <a:gdLst>
                    <a:gd name="T0" fmla="*/ 2369 w 2369"/>
                    <a:gd name="T1" fmla="*/ 1168 h 1253"/>
                    <a:gd name="T2" fmla="*/ 0 w 2369"/>
                    <a:gd name="T3" fmla="*/ 0 h 1253"/>
                    <a:gd name="T4" fmla="*/ 175 w 2369"/>
                    <a:gd name="T5" fmla="*/ 568 h 1253"/>
                    <a:gd name="T6" fmla="*/ 2327 w 2369"/>
                    <a:gd name="T7" fmla="*/ 1253 h 1253"/>
                    <a:gd name="T8" fmla="*/ 2369 w 2369"/>
                    <a:gd name="T9" fmla="*/ 1168 h 1253"/>
                  </a:gdLst>
                  <a:ahLst/>
                  <a:cxnLst>
                    <a:cxn ang="0">
                      <a:pos x="T0" y="T1"/>
                    </a:cxn>
                    <a:cxn ang="0">
                      <a:pos x="T2" y="T3"/>
                    </a:cxn>
                    <a:cxn ang="0">
                      <a:pos x="T4" y="T5"/>
                    </a:cxn>
                    <a:cxn ang="0">
                      <a:pos x="T6" y="T7"/>
                    </a:cxn>
                    <a:cxn ang="0">
                      <a:pos x="T8" y="T9"/>
                    </a:cxn>
                  </a:cxnLst>
                  <a:rect l="0" t="0" r="r" b="b"/>
                  <a:pathLst>
                    <a:path w="2369" h="1253">
                      <a:moveTo>
                        <a:pt x="2369" y="1168"/>
                      </a:moveTo>
                      <a:lnTo>
                        <a:pt x="0" y="0"/>
                      </a:lnTo>
                      <a:lnTo>
                        <a:pt x="175" y="568"/>
                      </a:lnTo>
                      <a:lnTo>
                        <a:pt x="2327" y="1253"/>
                      </a:lnTo>
                      <a:lnTo>
                        <a:pt x="2369" y="1168"/>
                      </a:lnTo>
                      <a:close/>
                    </a:path>
                  </a:pathLst>
                </a:custGeom>
                <a:solidFill>
                  <a:srgbClr val="D1D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12">
                  <a:extLst>
                    <a:ext uri="{FF2B5EF4-FFF2-40B4-BE49-F238E27FC236}">
                      <a16:creationId xmlns:a16="http://schemas.microsoft.com/office/drawing/2014/main" id="{5F154092-865C-4543-BCE5-5504E83F247A}"/>
                    </a:ext>
                  </a:extLst>
                </p:cNvPr>
                <p:cNvSpPr>
                  <a:spLocks/>
                </p:cNvSpPr>
                <p:nvPr/>
              </p:nvSpPr>
              <p:spPr bwMode="auto">
                <a:xfrm>
                  <a:off x="-2162196" y="4674682"/>
                  <a:ext cx="1331543" cy="758593"/>
                </a:xfrm>
                <a:custGeom>
                  <a:avLst/>
                  <a:gdLst>
                    <a:gd name="T0" fmla="*/ 2369 w 2410"/>
                    <a:gd name="T1" fmla="*/ 1373 h 1373"/>
                    <a:gd name="T2" fmla="*/ 0 w 2410"/>
                    <a:gd name="T3" fmla="*/ 205 h 1373"/>
                    <a:gd name="T4" fmla="*/ 555 w 2410"/>
                    <a:gd name="T5" fmla="*/ 0 h 1373"/>
                    <a:gd name="T6" fmla="*/ 2410 w 2410"/>
                    <a:gd name="T7" fmla="*/ 1291 h 1373"/>
                    <a:gd name="T8" fmla="*/ 2369 w 2410"/>
                    <a:gd name="T9" fmla="*/ 1373 h 1373"/>
                  </a:gdLst>
                  <a:ahLst/>
                  <a:cxnLst>
                    <a:cxn ang="0">
                      <a:pos x="T0" y="T1"/>
                    </a:cxn>
                    <a:cxn ang="0">
                      <a:pos x="T2" y="T3"/>
                    </a:cxn>
                    <a:cxn ang="0">
                      <a:pos x="T4" y="T5"/>
                    </a:cxn>
                    <a:cxn ang="0">
                      <a:pos x="T6" y="T7"/>
                    </a:cxn>
                    <a:cxn ang="0">
                      <a:pos x="T8" y="T9"/>
                    </a:cxn>
                  </a:cxnLst>
                  <a:rect l="0" t="0" r="r" b="b"/>
                  <a:pathLst>
                    <a:path w="2410" h="1373">
                      <a:moveTo>
                        <a:pt x="2369" y="1373"/>
                      </a:moveTo>
                      <a:lnTo>
                        <a:pt x="0" y="205"/>
                      </a:lnTo>
                      <a:lnTo>
                        <a:pt x="555" y="0"/>
                      </a:lnTo>
                      <a:lnTo>
                        <a:pt x="2410" y="1291"/>
                      </a:lnTo>
                      <a:lnTo>
                        <a:pt x="2369" y="1373"/>
                      </a:lnTo>
                      <a:close/>
                    </a:path>
                  </a:pathLst>
                </a:custGeom>
                <a:solidFill>
                  <a:srgbClr val="E6E7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13">
                  <a:extLst>
                    <a:ext uri="{FF2B5EF4-FFF2-40B4-BE49-F238E27FC236}">
                      <a16:creationId xmlns:a16="http://schemas.microsoft.com/office/drawing/2014/main" id="{350F9D53-1624-4727-9009-DA69D265836D}"/>
                    </a:ext>
                  </a:extLst>
                </p:cNvPr>
                <p:cNvSpPr>
                  <a:spLocks/>
                </p:cNvSpPr>
                <p:nvPr/>
              </p:nvSpPr>
              <p:spPr bwMode="auto">
                <a:xfrm>
                  <a:off x="-2465524" y="3283468"/>
                  <a:ext cx="237578" cy="1459172"/>
                </a:xfrm>
                <a:custGeom>
                  <a:avLst/>
                  <a:gdLst>
                    <a:gd name="T0" fmla="*/ 428 w 430"/>
                    <a:gd name="T1" fmla="*/ 0 h 2641"/>
                    <a:gd name="T2" fmla="*/ 430 w 430"/>
                    <a:gd name="T3" fmla="*/ 2641 h 2641"/>
                    <a:gd name="T4" fmla="*/ 0 w 430"/>
                    <a:gd name="T5" fmla="*/ 2234 h 2641"/>
                    <a:gd name="T6" fmla="*/ 333 w 430"/>
                    <a:gd name="T7" fmla="*/ 0 h 2641"/>
                    <a:gd name="T8" fmla="*/ 428 w 430"/>
                    <a:gd name="T9" fmla="*/ 0 h 2641"/>
                  </a:gdLst>
                  <a:ahLst/>
                  <a:cxnLst>
                    <a:cxn ang="0">
                      <a:pos x="T0" y="T1"/>
                    </a:cxn>
                    <a:cxn ang="0">
                      <a:pos x="T2" y="T3"/>
                    </a:cxn>
                    <a:cxn ang="0">
                      <a:pos x="T4" y="T5"/>
                    </a:cxn>
                    <a:cxn ang="0">
                      <a:pos x="T6" y="T7"/>
                    </a:cxn>
                    <a:cxn ang="0">
                      <a:pos x="T8" y="T9"/>
                    </a:cxn>
                  </a:cxnLst>
                  <a:rect l="0" t="0" r="r" b="b"/>
                  <a:pathLst>
                    <a:path w="430" h="2641">
                      <a:moveTo>
                        <a:pt x="428" y="0"/>
                      </a:moveTo>
                      <a:lnTo>
                        <a:pt x="430" y="2641"/>
                      </a:lnTo>
                      <a:lnTo>
                        <a:pt x="0" y="2234"/>
                      </a:lnTo>
                      <a:lnTo>
                        <a:pt x="333" y="0"/>
                      </a:lnTo>
                      <a:lnTo>
                        <a:pt x="428" y="0"/>
                      </a:lnTo>
                      <a:close/>
                    </a:path>
                  </a:pathLst>
                </a:custGeom>
                <a:solidFill>
                  <a:srgbClr val="D1D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Freeform 14">
                  <a:extLst>
                    <a:ext uri="{FF2B5EF4-FFF2-40B4-BE49-F238E27FC236}">
                      <a16:creationId xmlns:a16="http://schemas.microsoft.com/office/drawing/2014/main" id="{A37F840D-6E97-47B1-B311-A378E045AA52}"/>
                    </a:ext>
                  </a:extLst>
                </p:cNvPr>
                <p:cNvSpPr>
                  <a:spLocks/>
                </p:cNvSpPr>
                <p:nvPr/>
              </p:nvSpPr>
              <p:spPr bwMode="auto">
                <a:xfrm>
                  <a:off x="-2229049" y="3283468"/>
                  <a:ext cx="240341" cy="1459172"/>
                </a:xfrm>
                <a:custGeom>
                  <a:avLst/>
                  <a:gdLst>
                    <a:gd name="T0" fmla="*/ 0 w 435"/>
                    <a:gd name="T1" fmla="*/ 0 h 2641"/>
                    <a:gd name="T2" fmla="*/ 2 w 435"/>
                    <a:gd name="T3" fmla="*/ 2641 h 2641"/>
                    <a:gd name="T4" fmla="*/ 435 w 435"/>
                    <a:gd name="T5" fmla="*/ 2232 h 2641"/>
                    <a:gd name="T6" fmla="*/ 92 w 435"/>
                    <a:gd name="T7" fmla="*/ 0 h 2641"/>
                    <a:gd name="T8" fmla="*/ 0 w 435"/>
                    <a:gd name="T9" fmla="*/ 0 h 2641"/>
                  </a:gdLst>
                  <a:ahLst/>
                  <a:cxnLst>
                    <a:cxn ang="0">
                      <a:pos x="T0" y="T1"/>
                    </a:cxn>
                    <a:cxn ang="0">
                      <a:pos x="T2" y="T3"/>
                    </a:cxn>
                    <a:cxn ang="0">
                      <a:pos x="T4" y="T5"/>
                    </a:cxn>
                    <a:cxn ang="0">
                      <a:pos x="T6" y="T7"/>
                    </a:cxn>
                    <a:cxn ang="0">
                      <a:pos x="T8" y="T9"/>
                    </a:cxn>
                  </a:cxnLst>
                  <a:rect l="0" t="0" r="r" b="b"/>
                  <a:pathLst>
                    <a:path w="435" h="2641">
                      <a:moveTo>
                        <a:pt x="0" y="0"/>
                      </a:moveTo>
                      <a:lnTo>
                        <a:pt x="2" y="2641"/>
                      </a:lnTo>
                      <a:lnTo>
                        <a:pt x="435" y="2232"/>
                      </a:lnTo>
                      <a:lnTo>
                        <a:pt x="92" y="0"/>
                      </a:lnTo>
                      <a:lnTo>
                        <a:pt x="0" y="0"/>
                      </a:lnTo>
                      <a:close/>
                    </a:path>
                  </a:pathLst>
                </a:custGeom>
                <a:solidFill>
                  <a:srgbClr val="E6E7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Freeform 15">
                  <a:extLst>
                    <a:ext uri="{FF2B5EF4-FFF2-40B4-BE49-F238E27FC236}">
                      <a16:creationId xmlns:a16="http://schemas.microsoft.com/office/drawing/2014/main" id="{9D853DB7-1C8C-4AD3-A1C0-ACE1AF59717F}"/>
                    </a:ext>
                  </a:extLst>
                </p:cNvPr>
                <p:cNvSpPr>
                  <a:spLocks/>
                </p:cNvSpPr>
                <p:nvPr/>
              </p:nvSpPr>
              <p:spPr bwMode="auto">
                <a:xfrm>
                  <a:off x="-2432923" y="4565839"/>
                  <a:ext cx="427088" cy="427641"/>
                </a:xfrm>
                <a:custGeom>
                  <a:avLst/>
                  <a:gdLst>
                    <a:gd name="T0" fmla="*/ 0 w 327"/>
                    <a:gd name="T1" fmla="*/ 164 h 327"/>
                    <a:gd name="T2" fmla="*/ 164 w 327"/>
                    <a:gd name="T3" fmla="*/ 327 h 327"/>
                    <a:gd name="T4" fmla="*/ 327 w 327"/>
                    <a:gd name="T5" fmla="*/ 164 h 327"/>
                    <a:gd name="T6" fmla="*/ 163 w 327"/>
                    <a:gd name="T7" fmla="*/ 0 h 327"/>
                    <a:gd name="T8" fmla="*/ 0 w 327"/>
                    <a:gd name="T9" fmla="*/ 164 h 327"/>
                  </a:gdLst>
                  <a:ahLst/>
                  <a:cxnLst>
                    <a:cxn ang="0">
                      <a:pos x="T0" y="T1"/>
                    </a:cxn>
                    <a:cxn ang="0">
                      <a:pos x="T2" y="T3"/>
                    </a:cxn>
                    <a:cxn ang="0">
                      <a:pos x="T4" y="T5"/>
                    </a:cxn>
                    <a:cxn ang="0">
                      <a:pos x="T6" y="T7"/>
                    </a:cxn>
                    <a:cxn ang="0">
                      <a:pos x="T8" y="T9"/>
                    </a:cxn>
                  </a:cxnLst>
                  <a:rect l="0" t="0" r="r" b="b"/>
                  <a:pathLst>
                    <a:path w="327" h="327">
                      <a:moveTo>
                        <a:pt x="0" y="164"/>
                      </a:moveTo>
                      <a:cubicBezTo>
                        <a:pt x="0" y="254"/>
                        <a:pt x="74" y="327"/>
                        <a:pt x="164" y="327"/>
                      </a:cubicBezTo>
                      <a:cubicBezTo>
                        <a:pt x="254" y="327"/>
                        <a:pt x="327" y="254"/>
                        <a:pt x="327" y="164"/>
                      </a:cubicBezTo>
                      <a:cubicBezTo>
                        <a:pt x="327" y="73"/>
                        <a:pt x="254" y="0"/>
                        <a:pt x="163" y="0"/>
                      </a:cubicBezTo>
                      <a:cubicBezTo>
                        <a:pt x="73" y="0"/>
                        <a:pt x="0" y="74"/>
                        <a:pt x="0" y="164"/>
                      </a:cubicBezTo>
                      <a:close/>
                    </a:path>
                  </a:pathLst>
                </a:custGeom>
                <a:solidFill>
                  <a:srgbClr val="BCBE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Freeform 16">
                  <a:extLst>
                    <a:ext uri="{FF2B5EF4-FFF2-40B4-BE49-F238E27FC236}">
                      <a16:creationId xmlns:a16="http://schemas.microsoft.com/office/drawing/2014/main" id="{1815D399-834B-497F-91A7-02AA1B05D29E}"/>
                    </a:ext>
                  </a:extLst>
                </p:cNvPr>
                <p:cNvSpPr>
                  <a:spLocks/>
                </p:cNvSpPr>
                <p:nvPr/>
              </p:nvSpPr>
              <p:spPr bwMode="auto">
                <a:xfrm>
                  <a:off x="-2335126" y="4664186"/>
                  <a:ext cx="231501" cy="230948"/>
                </a:xfrm>
                <a:custGeom>
                  <a:avLst/>
                  <a:gdLst>
                    <a:gd name="T0" fmla="*/ 0 w 177"/>
                    <a:gd name="T1" fmla="*/ 89 h 177"/>
                    <a:gd name="T2" fmla="*/ 89 w 177"/>
                    <a:gd name="T3" fmla="*/ 177 h 177"/>
                    <a:gd name="T4" fmla="*/ 177 w 177"/>
                    <a:gd name="T5" fmla="*/ 89 h 177"/>
                    <a:gd name="T6" fmla="*/ 88 w 177"/>
                    <a:gd name="T7" fmla="*/ 0 h 177"/>
                    <a:gd name="T8" fmla="*/ 0 w 177"/>
                    <a:gd name="T9" fmla="*/ 89 h 177"/>
                  </a:gdLst>
                  <a:ahLst/>
                  <a:cxnLst>
                    <a:cxn ang="0">
                      <a:pos x="T0" y="T1"/>
                    </a:cxn>
                    <a:cxn ang="0">
                      <a:pos x="T2" y="T3"/>
                    </a:cxn>
                    <a:cxn ang="0">
                      <a:pos x="T4" y="T5"/>
                    </a:cxn>
                    <a:cxn ang="0">
                      <a:pos x="T6" y="T7"/>
                    </a:cxn>
                    <a:cxn ang="0">
                      <a:pos x="T8" y="T9"/>
                    </a:cxn>
                  </a:cxnLst>
                  <a:rect l="0" t="0" r="r" b="b"/>
                  <a:pathLst>
                    <a:path w="177" h="177">
                      <a:moveTo>
                        <a:pt x="0" y="89"/>
                      </a:moveTo>
                      <a:cubicBezTo>
                        <a:pt x="0" y="138"/>
                        <a:pt x="40" y="177"/>
                        <a:pt x="89" y="177"/>
                      </a:cubicBezTo>
                      <a:cubicBezTo>
                        <a:pt x="138" y="177"/>
                        <a:pt x="177" y="137"/>
                        <a:pt x="177" y="89"/>
                      </a:cubicBezTo>
                      <a:cubicBezTo>
                        <a:pt x="177" y="40"/>
                        <a:pt x="137" y="0"/>
                        <a:pt x="88" y="0"/>
                      </a:cubicBezTo>
                      <a:cubicBezTo>
                        <a:pt x="40" y="0"/>
                        <a:pt x="0" y="40"/>
                        <a:pt x="0" y="89"/>
                      </a:cubicBezTo>
                      <a:close/>
                    </a:path>
                  </a:pathLst>
                </a:custGeom>
                <a:solidFill>
                  <a:srgbClr val="8082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37" name="Freeform 130">
                <a:extLst>
                  <a:ext uri="{FF2B5EF4-FFF2-40B4-BE49-F238E27FC236}">
                    <a16:creationId xmlns:a16="http://schemas.microsoft.com/office/drawing/2014/main" id="{D8F99AD8-1A22-46AC-A6C0-0E0C841A5076}"/>
                  </a:ext>
                </a:extLst>
              </p:cNvPr>
              <p:cNvSpPr>
                <a:spLocks/>
              </p:cNvSpPr>
              <p:nvPr/>
            </p:nvSpPr>
            <p:spPr bwMode="auto">
              <a:xfrm>
                <a:off x="1780964" y="6502314"/>
                <a:ext cx="663770" cy="514641"/>
              </a:xfrm>
              <a:custGeom>
                <a:avLst/>
                <a:gdLst>
                  <a:gd name="T0" fmla="*/ 192 w 192"/>
                  <a:gd name="T1" fmla="*/ 0 h 149"/>
                  <a:gd name="T2" fmla="*/ 0 w 192"/>
                  <a:gd name="T3" fmla="*/ 149 h 149"/>
                  <a:gd name="T4" fmla="*/ 192 w 192"/>
                  <a:gd name="T5" fmla="*/ 149 h 149"/>
                  <a:gd name="T6" fmla="*/ 192 w 192"/>
                  <a:gd name="T7" fmla="*/ 0 h 149"/>
                </a:gdLst>
                <a:ahLst/>
                <a:cxnLst>
                  <a:cxn ang="0">
                    <a:pos x="T0" y="T1"/>
                  </a:cxn>
                  <a:cxn ang="0">
                    <a:pos x="T2" y="T3"/>
                  </a:cxn>
                  <a:cxn ang="0">
                    <a:pos x="T4" y="T5"/>
                  </a:cxn>
                  <a:cxn ang="0">
                    <a:pos x="T6" y="T7"/>
                  </a:cxn>
                </a:cxnLst>
                <a:rect l="0" t="0" r="r" b="b"/>
                <a:pathLst>
                  <a:path w="192" h="149">
                    <a:moveTo>
                      <a:pt x="192" y="0"/>
                    </a:moveTo>
                    <a:cubicBezTo>
                      <a:pt x="86" y="0"/>
                      <a:pt x="0" y="67"/>
                      <a:pt x="0" y="149"/>
                    </a:cubicBezTo>
                    <a:cubicBezTo>
                      <a:pt x="192" y="149"/>
                      <a:pt x="192" y="149"/>
                      <a:pt x="192" y="149"/>
                    </a:cubicBezTo>
                    <a:lnTo>
                      <a:pt x="192" y="0"/>
                    </a:lnTo>
                    <a:close/>
                  </a:path>
                </a:pathLst>
              </a:custGeom>
              <a:solidFill>
                <a:srgbClr val="8AA3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131">
                <a:extLst>
                  <a:ext uri="{FF2B5EF4-FFF2-40B4-BE49-F238E27FC236}">
                    <a16:creationId xmlns:a16="http://schemas.microsoft.com/office/drawing/2014/main" id="{B69935DF-767C-4B31-AA34-43754DB1066E}"/>
                  </a:ext>
                </a:extLst>
              </p:cNvPr>
              <p:cNvSpPr>
                <a:spLocks/>
              </p:cNvSpPr>
              <p:nvPr/>
            </p:nvSpPr>
            <p:spPr bwMode="auto">
              <a:xfrm>
                <a:off x="2444734" y="6502314"/>
                <a:ext cx="663770" cy="514641"/>
              </a:xfrm>
              <a:custGeom>
                <a:avLst/>
                <a:gdLst>
                  <a:gd name="T0" fmla="*/ 192 w 192"/>
                  <a:gd name="T1" fmla="*/ 149 h 149"/>
                  <a:gd name="T2" fmla="*/ 0 w 192"/>
                  <a:gd name="T3" fmla="*/ 0 h 149"/>
                  <a:gd name="T4" fmla="*/ 0 w 192"/>
                  <a:gd name="T5" fmla="*/ 149 h 149"/>
                  <a:gd name="T6" fmla="*/ 192 w 192"/>
                  <a:gd name="T7" fmla="*/ 149 h 149"/>
                </a:gdLst>
                <a:ahLst/>
                <a:cxnLst>
                  <a:cxn ang="0">
                    <a:pos x="T0" y="T1"/>
                  </a:cxn>
                  <a:cxn ang="0">
                    <a:pos x="T2" y="T3"/>
                  </a:cxn>
                  <a:cxn ang="0">
                    <a:pos x="T4" y="T5"/>
                  </a:cxn>
                  <a:cxn ang="0">
                    <a:pos x="T6" y="T7"/>
                  </a:cxn>
                </a:cxnLst>
                <a:rect l="0" t="0" r="r" b="b"/>
                <a:pathLst>
                  <a:path w="192" h="149">
                    <a:moveTo>
                      <a:pt x="192" y="149"/>
                    </a:moveTo>
                    <a:cubicBezTo>
                      <a:pt x="192" y="67"/>
                      <a:pt x="106" y="0"/>
                      <a:pt x="0" y="0"/>
                    </a:cubicBezTo>
                    <a:cubicBezTo>
                      <a:pt x="0" y="149"/>
                      <a:pt x="0" y="149"/>
                      <a:pt x="0" y="149"/>
                    </a:cubicBezTo>
                    <a:lnTo>
                      <a:pt x="192" y="149"/>
                    </a:lnTo>
                    <a:close/>
                  </a:path>
                </a:pathLst>
              </a:custGeom>
              <a:solidFill>
                <a:srgbClr val="798C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39" name="Group 38">
                <a:extLst>
                  <a:ext uri="{FF2B5EF4-FFF2-40B4-BE49-F238E27FC236}">
                    <a16:creationId xmlns:a16="http://schemas.microsoft.com/office/drawing/2014/main" id="{57742458-40C6-439B-91DC-7CAA32B4ED42}"/>
                  </a:ext>
                </a:extLst>
              </p:cNvPr>
              <p:cNvGrpSpPr/>
              <p:nvPr/>
            </p:nvGrpSpPr>
            <p:grpSpPr>
              <a:xfrm>
                <a:off x="2315878" y="6783951"/>
                <a:ext cx="281503" cy="311134"/>
                <a:chOff x="-24706263" y="3438525"/>
                <a:chExt cx="542926" cy="600075"/>
              </a:xfrm>
            </p:grpSpPr>
            <p:sp>
              <p:nvSpPr>
                <p:cNvPr id="46" name="Freeform 105">
                  <a:extLst>
                    <a:ext uri="{FF2B5EF4-FFF2-40B4-BE49-F238E27FC236}">
                      <a16:creationId xmlns:a16="http://schemas.microsoft.com/office/drawing/2014/main" id="{F02B9432-FA0A-4FA8-ABD3-923E6DC0C266}"/>
                    </a:ext>
                  </a:extLst>
                </p:cNvPr>
                <p:cNvSpPr>
                  <a:spLocks/>
                </p:cNvSpPr>
                <p:nvPr/>
              </p:nvSpPr>
              <p:spPr bwMode="auto">
                <a:xfrm>
                  <a:off x="-24706263" y="3498850"/>
                  <a:ext cx="239713" cy="457200"/>
                </a:xfrm>
                <a:custGeom>
                  <a:avLst/>
                  <a:gdLst>
                    <a:gd name="T0" fmla="*/ 64 w 64"/>
                    <a:gd name="T1" fmla="*/ 42 h 122"/>
                    <a:gd name="T2" fmla="*/ 35 w 64"/>
                    <a:gd name="T3" fmla="*/ 11 h 122"/>
                    <a:gd name="T4" fmla="*/ 0 w 64"/>
                    <a:gd name="T5" fmla="*/ 0 h 122"/>
                    <a:gd name="T6" fmla="*/ 59 w 64"/>
                    <a:gd name="T7" fmla="*/ 58 h 122"/>
                    <a:gd name="T8" fmla="*/ 59 w 64"/>
                    <a:gd name="T9" fmla="*/ 122 h 122"/>
                    <a:gd name="T10" fmla="*/ 63 w 64"/>
                    <a:gd name="T11" fmla="*/ 122 h 122"/>
                    <a:gd name="T12" fmla="*/ 63 w 64"/>
                    <a:gd name="T13" fmla="*/ 52 h 122"/>
                    <a:gd name="T14" fmla="*/ 64 w 64"/>
                    <a:gd name="T15" fmla="*/ 42 h 1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4" h="122">
                      <a:moveTo>
                        <a:pt x="64" y="42"/>
                      </a:moveTo>
                      <a:cubicBezTo>
                        <a:pt x="64" y="21"/>
                        <a:pt x="44" y="11"/>
                        <a:pt x="35" y="11"/>
                      </a:cubicBezTo>
                      <a:cubicBezTo>
                        <a:pt x="12" y="11"/>
                        <a:pt x="0" y="0"/>
                        <a:pt x="0" y="0"/>
                      </a:cubicBezTo>
                      <a:cubicBezTo>
                        <a:pt x="8" y="74"/>
                        <a:pt x="50" y="62"/>
                        <a:pt x="59" y="58"/>
                      </a:cubicBezTo>
                      <a:cubicBezTo>
                        <a:pt x="59" y="122"/>
                        <a:pt x="59" y="122"/>
                        <a:pt x="59" y="122"/>
                      </a:cubicBezTo>
                      <a:cubicBezTo>
                        <a:pt x="63" y="122"/>
                        <a:pt x="63" y="122"/>
                        <a:pt x="63" y="122"/>
                      </a:cubicBezTo>
                      <a:cubicBezTo>
                        <a:pt x="63" y="52"/>
                        <a:pt x="63" y="52"/>
                        <a:pt x="63" y="52"/>
                      </a:cubicBezTo>
                      <a:cubicBezTo>
                        <a:pt x="64" y="50"/>
                        <a:pt x="64" y="47"/>
                        <a:pt x="64" y="42"/>
                      </a:cubicBezTo>
                      <a:close/>
                    </a:path>
                  </a:pathLst>
                </a:custGeom>
                <a:solidFill>
                  <a:srgbClr val="CDDD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106">
                  <a:extLst>
                    <a:ext uri="{FF2B5EF4-FFF2-40B4-BE49-F238E27FC236}">
                      <a16:creationId xmlns:a16="http://schemas.microsoft.com/office/drawing/2014/main" id="{18737928-C029-4694-A70B-8491633944BB}"/>
                    </a:ext>
                  </a:extLst>
                </p:cNvPr>
                <p:cNvSpPr>
                  <a:spLocks/>
                </p:cNvSpPr>
                <p:nvPr/>
              </p:nvSpPr>
              <p:spPr bwMode="auto">
                <a:xfrm>
                  <a:off x="-24469725" y="3438525"/>
                  <a:ext cx="306388" cy="517525"/>
                </a:xfrm>
                <a:custGeom>
                  <a:avLst/>
                  <a:gdLst>
                    <a:gd name="T0" fmla="*/ 1 w 82"/>
                    <a:gd name="T1" fmla="*/ 52 h 138"/>
                    <a:gd name="T2" fmla="*/ 38 w 82"/>
                    <a:gd name="T3" fmla="*/ 13 h 138"/>
                    <a:gd name="T4" fmla="*/ 82 w 82"/>
                    <a:gd name="T5" fmla="*/ 0 h 138"/>
                    <a:gd name="T6" fmla="*/ 6 w 82"/>
                    <a:gd name="T7" fmla="*/ 71 h 138"/>
                    <a:gd name="T8" fmla="*/ 6 w 82"/>
                    <a:gd name="T9" fmla="*/ 138 h 138"/>
                    <a:gd name="T10" fmla="*/ 0 w 82"/>
                    <a:gd name="T11" fmla="*/ 138 h 138"/>
                    <a:gd name="T12" fmla="*/ 1 w 82"/>
                    <a:gd name="T13" fmla="*/ 52 h 138"/>
                  </a:gdLst>
                  <a:ahLst/>
                  <a:cxnLst>
                    <a:cxn ang="0">
                      <a:pos x="T0" y="T1"/>
                    </a:cxn>
                    <a:cxn ang="0">
                      <a:pos x="T2" y="T3"/>
                    </a:cxn>
                    <a:cxn ang="0">
                      <a:pos x="T4" y="T5"/>
                    </a:cxn>
                    <a:cxn ang="0">
                      <a:pos x="T6" y="T7"/>
                    </a:cxn>
                    <a:cxn ang="0">
                      <a:pos x="T8" y="T9"/>
                    </a:cxn>
                    <a:cxn ang="0">
                      <a:pos x="T10" y="T11"/>
                    </a:cxn>
                    <a:cxn ang="0">
                      <a:pos x="T12" y="T13"/>
                    </a:cxn>
                  </a:cxnLst>
                  <a:rect l="0" t="0" r="r" b="b"/>
                  <a:pathLst>
                    <a:path w="82" h="138">
                      <a:moveTo>
                        <a:pt x="1" y="52"/>
                      </a:moveTo>
                      <a:cubicBezTo>
                        <a:pt x="1" y="27"/>
                        <a:pt x="23" y="13"/>
                        <a:pt x="38" y="13"/>
                      </a:cubicBezTo>
                      <a:cubicBezTo>
                        <a:pt x="66" y="13"/>
                        <a:pt x="82" y="0"/>
                        <a:pt x="82" y="0"/>
                      </a:cubicBezTo>
                      <a:cubicBezTo>
                        <a:pt x="71" y="92"/>
                        <a:pt x="17" y="77"/>
                        <a:pt x="6" y="71"/>
                      </a:cubicBezTo>
                      <a:cubicBezTo>
                        <a:pt x="6" y="138"/>
                        <a:pt x="6" y="138"/>
                        <a:pt x="6" y="138"/>
                      </a:cubicBezTo>
                      <a:cubicBezTo>
                        <a:pt x="0" y="138"/>
                        <a:pt x="0" y="138"/>
                        <a:pt x="0" y="138"/>
                      </a:cubicBezTo>
                      <a:cubicBezTo>
                        <a:pt x="0" y="138"/>
                        <a:pt x="1" y="58"/>
                        <a:pt x="1" y="52"/>
                      </a:cubicBezTo>
                      <a:close/>
                    </a:path>
                  </a:pathLst>
                </a:custGeom>
                <a:solidFill>
                  <a:srgbClr val="B3C6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107">
                  <a:extLst>
                    <a:ext uri="{FF2B5EF4-FFF2-40B4-BE49-F238E27FC236}">
                      <a16:creationId xmlns:a16="http://schemas.microsoft.com/office/drawing/2014/main" id="{F61D774D-534F-40E5-9774-AEBF17504CF1}"/>
                    </a:ext>
                  </a:extLst>
                </p:cNvPr>
                <p:cNvSpPr>
                  <a:spLocks/>
                </p:cNvSpPr>
                <p:nvPr/>
              </p:nvSpPr>
              <p:spPr bwMode="auto">
                <a:xfrm>
                  <a:off x="-24647525" y="3940175"/>
                  <a:ext cx="376238" cy="98425"/>
                </a:xfrm>
                <a:custGeom>
                  <a:avLst/>
                  <a:gdLst>
                    <a:gd name="T0" fmla="*/ 0 w 100"/>
                    <a:gd name="T1" fmla="*/ 26 h 26"/>
                    <a:gd name="T2" fmla="*/ 38 w 100"/>
                    <a:gd name="T3" fmla="*/ 4 h 26"/>
                    <a:gd name="T4" fmla="*/ 60 w 100"/>
                    <a:gd name="T5" fmla="*/ 5 h 26"/>
                    <a:gd name="T6" fmla="*/ 100 w 100"/>
                    <a:gd name="T7" fmla="*/ 26 h 26"/>
                    <a:gd name="T8" fmla="*/ 0 w 100"/>
                    <a:gd name="T9" fmla="*/ 26 h 26"/>
                  </a:gdLst>
                  <a:ahLst/>
                  <a:cxnLst>
                    <a:cxn ang="0">
                      <a:pos x="T0" y="T1"/>
                    </a:cxn>
                    <a:cxn ang="0">
                      <a:pos x="T2" y="T3"/>
                    </a:cxn>
                    <a:cxn ang="0">
                      <a:pos x="T4" y="T5"/>
                    </a:cxn>
                    <a:cxn ang="0">
                      <a:pos x="T6" y="T7"/>
                    </a:cxn>
                    <a:cxn ang="0">
                      <a:pos x="T8" y="T9"/>
                    </a:cxn>
                  </a:cxnLst>
                  <a:rect l="0" t="0" r="r" b="b"/>
                  <a:pathLst>
                    <a:path w="100" h="26">
                      <a:moveTo>
                        <a:pt x="0" y="26"/>
                      </a:moveTo>
                      <a:cubicBezTo>
                        <a:pt x="0" y="26"/>
                        <a:pt x="34" y="5"/>
                        <a:pt x="38" y="4"/>
                      </a:cubicBezTo>
                      <a:cubicBezTo>
                        <a:pt x="41" y="2"/>
                        <a:pt x="50" y="0"/>
                        <a:pt x="60" y="5"/>
                      </a:cubicBezTo>
                      <a:cubicBezTo>
                        <a:pt x="71" y="11"/>
                        <a:pt x="100" y="26"/>
                        <a:pt x="100" y="26"/>
                      </a:cubicBezTo>
                      <a:lnTo>
                        <a:pt x="0" y="26"/>
                      </a:lnTo>
                      <a:close/>
                    </a:path>
                  </a:pathLst>
                </a:custGeom>
                <a:solidFill>
                  <a:srgbClr val="778C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40" name="Group 39">
                <a:extLst>
                  <a:ext uri="{FF2B5EF4-FFF2-40B4-BE49-F238E27FC236}">
                    <a16:creationId xmlns:a16="http://schemas.microsoft.com/office/drawing/2014/main" id="{7289AAAE-DF0F-4597-9720-98CDF61D582A}"/>
                  </a:ext>
                </a:extLst>
              </p:cNvPr>
              <p:cNvGrpSpPr/>
              <p:nvPr/>
            </p:nvGrpSpPr>
            <p:grpSpPr>
              <a:xfrm>
                <a:off x="2017328" y="6722139"/>
                <a:ext cx="112766" cy="139928"/>
                <a:chOff x="-26214388" y="3490913"/>
                <a:chExt cx="217488" cy="269875"/>
              </a:xfrm>
            </p:grpSpPr>
            <p:sp>
              <p:nvSpPr>
                <p:cNvPr id="44" name="Freeform 134">
                  <a:extLst>
                    <a:ext uri="{FF2B5EF4-FFF2-40B4-BE49-F238E27FC236}">
                      <a16:creationId xmlns:a16="http://schemas.microsoft.com/office/drawing/2014/main" id="{A87DFD46-4292-434C-A1F7-DA5633AC6082}"/>
                    </a:ext>
                  </a:extLst>
                </p:cNvPr>
                <p:cNvSpPr>
                  <a:spLocks/>
                </p:cNvSpPr>
                <p:nvPr/>
              </p:nvSpPr>
              <p:spPr bwMode="auto">
                <a:xfrm>
                  <a:off x="-26214388" y="3490913"/>
                  <a:ext cx="119063" cy="225425"/>
                </a:xfrm>
                <a:custGeom>
                  <a:avLst/>
                  <a:gdLst>
                    <a:gd name="T0" fmla="*/ 32 w 32"/>
                    <a:gd name="T1" fmla="*/ 21 h 60"/>
                    <a:gd name="T2" fmla="*/ 18 w 32"/>
                    <a:gd name="T3" fmla="*/ 6 h 60"/>
                    <a:gd name="T4" fmla="*/ 0 w 32"/>
                    <a:gd name="T5" fmla="*/ 0 h 60"/>
                    <a:gd name="T6" fmla="*/ 30 w 32"/>
                    <a:gd name="T7" fmla="*/ 29 h 60"/>
                    <a:gd name="T8" fmla="*/ 30 w 32"/>
                    <a:gd name="T9" fmla="*/ 60 h 60"/>
                    <a:gd name="T10" fmla="*/ 32 w 32"/>
                    <a:gd name="T11" fmla="*/ 60 h 60"/>
                    <a:gd name="T12" fmla="*/ 32 w 32"/>
                    <a:gd name="T13" fmla="*/ 26 h 60"/>
                    <a:gd name="T14" fmla="*/ 32 w 32"/>
                    <a:gd name="T15" fmla="*/ 21 h 6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60">
                      <a:moveTo>
                        <a:pt x="32" y="21"/>
                      </a:moveTo>
                      <a:cubicBezTo>
                        <a:pt x="32" y="10"/>
                        <a:pt x="22" y="6"/>
                        <a:pt x="18" y="6"/>
                      </a:cubicBezTo>
                      <a:cubicBezTo>
                        <a:pt x="7" y="6"/>
                        <a:pt x="0" y="0"/>
                        <a:pt x="0" y="0"/>
                      </a:cubicBezTo>
                      <a:cubicBezTo>
                        <a:pt x="5" y="37"/>
                        <a:pt x="25" y="31"/>
                        <a:pt x="30" y="29"/>
                      </a:cubicBezTo>
                      <a:cubicBezTo>
                        <a:pt x="30" y="60"/>
                        <a:pt x="30" y="60"/>
                        <a:pt x="30" y="60"/>
                      </a:cubicBezTo>
                      <a:cubicBezTo>
                        <a:pt x="32" y="60"/>
                        <a:pt x="32" y="60"/>
                        <a:pt x="32" y="60"/>
                      </a:cubicBezTo>
                      <a:cubicBezTo>
                        <a:pt x="32" y="26"/>
                        <a:pt x="32" y="26"/>
                        <a:pt x="32" y="26"/>
                      </a:cubicBezTo>
                      <a:cubicBezTo>
                        <a:pt x="32" y="25"/>
                        <a:pt x="32" y="23"/>
                        <a:pt x="32" y="21"/>
                      </a:cubicBezTo>
                      <a:close/>
                    </a:path>
                  </a:pathLst>
                </a:custGeom>
                <a:solidFill>
                  <a:srgbClr val="CDDD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135">
                  <a:extLst>
                    <a:ext uri="{FF2B5EF4-FFF2-40B4-BE49-F238E27FC236}">
                      <a16:creationId xmlns:a16="http://schemas.microsoft.com/office/drawing/2014/main" id="{29307F08-856C-469B-A1D4-7BD9F0D052CE}"/>
                    </a:ext>
                  </a:extLst>
                </p:cNvPr>
                <p:cNvSpPr>
                  <a:spLocks/>
                </p:cNvSpPr>
                <p:nvPr/>
              </p:nvSpPr>
              <p:spPr bwMode="auto">
                <a:xfrm>
                  <a:off x="-26185813" y="3711575"/>
                  <a:ext cx="188913" cy="49213"/>
                </a:xfrm>
                <a:custGeom>
                  <a:avLst/>
                  <a:gdLst>
                    <a:gd name="T0" fmla="*/ 0 w 50"/>
                    <a:gd name="T1" fmla="*/ 13 h 13"/>
                    <a:gd name="T2" fmla="*/ 19 w 50"/>
                    <a:gd name="T3" fmla="*/ 1 h 13"/>
                    <a:gd name="T4" fmla="*/ 30 w 50"/>
                    <a:gd name="T5" fmla="*/ 2 h 13"/>
                    <a:gd name="T6" fmla="*/ 50 w 50"/>
                    <a:gd name="T7" fmla="*/ 13 h 13"/>
                    <a:gd name="T8" fmla="*/ 0 w 50"/>
                    <a:gd name="T9" fmla="*/ 13 h 13"/>
                  </a:gdLst>
                  <a:ahLst/>
                  <a:cxnLst>
                    <a:cxn ang="0">
                      <a:pos x="T0" y="T1"/>
                    </a:cxn>
                    <a:cxn ang="0">
                      <a:pos x="T2" y="T3"/>
                    </a:cxn>
                    <a:cxn ang="0">
                      <a:pos x="T4" y="T5"/>
                    </a:cxn>
                    <a:cxn ang="0">
                      <a:pos x="T6" y="T7"/>
                    </a:cxn>
                    <a:cxn ang="0">
                      <a:pos x="T8" y="T9"/>
                    </a:cxn>
                  </a:cxnLst>
                  <a:rect l="0" t="0" r="r" b="b"/>
                  <a:pathLst>
                    <a:path w="50" h="13">
                      <a:moveTo>
                        <a:pt x="0" y="13"/>
                      </a:moveTo>
                      <a:cubicBezTo>
                        <a:pt x="0" y="13"/>
                        <a:pt x="17" y="2"/>
                        <a:pt x="19" y="1"/>
                      </a:cubicBezTo>
                      <a:cubicBezTo>
                        <a:pt x="21" y="1"/>
                        <a:pt x="25" y="0"/>
                        <a:pt x="30" y="2"/>
                      </a:cubicBezTo>
                      <a:cubicBezTo>
                        <a:pt x="36" y="5"/>
                        <a:pt x="50" y="13"/>
                        <a:pt x="50" y="13"/>
                      </a:cubicBezTo>
                      <a:lnTo>
                        <a:pt x="0" y="13"/>
                      </a:lnTo>
                      <a:close/>
                    </a:path>
                  </a:pathLst>
                </a:custGeom>
                <a:solidFill>
                  <a:srgbClr val="778C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41" name="Group 40">
                <a:extLst>
                  <a:ext uri="{FF2B5EF4-FFF2-40B4-BE49-F238E27FC236}">
                    <a16:creationId xmlns:a16="http://schemas.microsoft.com/office/drawing/2014/main" id="{679EFA1C-2AB8-4930-933F-9520243505EE}"/>
                  </a:ext>
                </a:extLst>
              </p:cNvPr>
              <p:cNvGrpSpPr/>
              <p:nvPr/>
            </p:nvGrpSpPr>
            <p:grpSpPr>
              <a:xfrm>
                <a:off x="2083139" y="6582204"/>
                <a:ext cx="251047" cy="319365"/>
                <a:chOff x="-26114375" y="3430588"/>
                <a:chExt cx="484187" cy="615950"/>
              </a:xfrm>
            </p:grpSpPr>
            <p:sp>
              <p:nvSpPr>
                <p:cNvPr id="42" name="Freeform 132">
                  <a:extLst>
                    <a:ext uri="{FF2B5EF4-FFF2-40B4-BE49-F238E27FC236}">
                      <a16:creationId xmlns:a16="http://schemas.microsoft.com/office/drawing/2014/main" id="{22A44D49-ECFA-43B5-8760-FBADB38195FE}"/>
                    </a:ext>
                  </a:extLst>
                </p:cNvPr>
                <p:cNvSpPr>
                  <a:spLocks/>
                </p:cNvSpPr>
                <p:nvPr/>
              </p:nvSpPr>
              <p:spPr bwMode="auto">
                <a:xfrm>
                  <a:off x="-25938163" y="3430588"/>
                  <a:ext cx="307975" cy="517525"/>
                </a:xfrm>
                <a:custGeom>
                  <a:avLst/>
                  <a:gdLst>
                    <a:gd name="T0" fmla="*/ 1 w 82"/>
                    <a:gd name="T1" fmla="*/ 52 h 138"/>
                    <a:gd name="T2" fmla="*/ 38 w 82"/>
                    <a:gd name="T3" fmla="*/ 13 h 138"/>
                    <a:gd name="T4" fmla="*/ 82 w 82"/>
                    <a:gd name="T5" fmla="*/ 0 h 138"/>
                    <a:gd name="T6" fmla="*/ 6 w 82"/>
                    <a:gd name="T7" fmla="*/ 71 h 138"/>
                    <a:gd name="T8" fmla="*/ 6 w 82"/>
                    <a:gd name="T9" fmla="*/ 138 h 138"/>
                    <a:gd name="T10" fmla="*/ 0 w 82"/>
                    <a:gd name="T11" fmla="*/ 138 h 138"/>
                    <a:gd name="T12" fmla="*/ 1 w 82"/>
                    <a:gd name="T13" fmla="*/ 52 h 138"/>
                  </a:gdLst>
                  <a:ahLst/>
                  <a:cxnLst>
                    <a:cxn ang="0">
                      <a:pos x="T0" y="T1"/>
                    </a:cxn>
                    <a:cxn ang="0">
                      <a:pos x="T2" y="T3"/>
                    </a:cxn>
                    <a:cxn ang="0">
                      <a:pos x="T4" y="T5"/>
                    </a:cxn>
                    <a:cxn ang="0">
                      <a:pos x="T6" y="T7"/>
                    </a:cxn>
                    <a:cxn ang="0">
                      <a:pos x="T8" y="T9"/>
                    </a:cxn>
                    <a:cxn ang="0">
                      <a:pos x="T10" y="T11"/>
                    </a:cxn>
                    <a:cxn ang="0">
                      <a:pos x="T12" y="T13"/>
                    </a:cxn>
                  </a:cxnLst>
                  <a:rect l="0" t="0" r="r" b="b"/>
                  <a:pathLst>
                    <a:path w="82" h="138">
                      <a:moveTo>
                        <a:pt x="1" y="52"/>
                      </a:moveTo>
                      <a:cubicBezTo>
                        <a:pt x="1" y="27"/>
                        <a:pt x="23" y="13"/>
                        <a:pt x="38" y="13"/>
                      </a:cubicBezTo>
                      <a:cubicBezTo>
                        <a:pt x="66" y="13"/>
                        <a:pt x="82" y="0"/>
                        <a:pt x="82" y="0"/>
                      </a:cubicBezTo>
                      <a:cubicBezTo>
                        <a:pt x="71" y="92"/>
                        <a:pt x="17" y="77"/>
                        <a:pt x="6" y="71"/>
                      </a:cubicBezTo>
                      <a:cubicBezTo>
                        <a:pt x="6" y="138"/>
                        <a:pt x="6" y="138"/>
                        <a:pt x="6" y="138"/>
                      </a:cubicBezTo>
                      <a:cubicBezTo>
                        <a:pt x="0" y="138"/>
                        <a:pt x="0" y="138"/>
                        <a:pt x="0" y="138"/>
                      </a:cubicBezTo>
                      <a:cubicBezTo>
                        <a:pt x="0" y="138"/>
                        <a:pt x="1" y="58"/>
                        <a:pt x="1" y="52"/>
                      </a:cubicBezTo>
                      <a:close/>
                    </a:path>
                  </a:pathLst>
                </a:custGeom>
                <a:solidFill>
                  <a:srgbClr val="B3C6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133">
                  <a:extLst>
                    <a:ext uri="{FF2B5EF4-FFF2-40B4-BE49-F238E27FC236}">
                      <a16:creationId xmlns:a16="http://schemas.microsoft.com/office/drawing/2014/main" id="{2759149E-E94C-40EA-AFD1-73697AD1A997}"/>
                    </a:ext>
                  </a:extLst>
                </p:cNvPr>
                <p:cNvSpPr>
                  <a:spLocks/>
                </p:cNvSpPr>
                <p:nvPr/>
              </p:nvSpPr>
              <p:spPr bwMode="auto">
                <a:xfrm>
                  <a:off x="-26114375" y="3944938"/>
                  <a:ext cx="376238" cy="101600"/>
                </a:xfrm>
                <a:custGeom>
                  <a:avLst/>
                  <a:gdLst>
                    <a:gd name="T0" fmla="*/ 0 w 100"/>
                    <a:gd name="T1" fmla="*/ 27 h 27"/>
                    <a:gd name="T2" fmla="*/ 38 w 100"/>
                    <a:gd name="T3" fmla="*/ 4 h 27"/>
                    <a:gd name="T4" fmla="*/ 60 w 100"/>
                    <a:gd name="T5" fmla="*/ 6 h 27"/>
                    <a:gd name="T6" fmla="*/ 100 w 100"/>
                    <a:gd name="T7" fmla="*/ 27 h 27"/>
                    <a:gd name="T8" fmla="*/ 0 w 100"/>
                    <a:gd name="T9" fmla="*/ 27 h 27"/>
                  </a:gdLst>
                  <a:ahLst/>
                  <a:cxnLst>
                    <a:cxn ang="0">
                      <a:pos x="T0" y="T1"/>
                    </a:cxn>
                    <a:cxn ang="0">
                      <a:pos x="T2" y="T3"/>
                    </a:cxn>
                    <a:cxn ang="0">
                      <a:pos x="T4" y="T5"/>
                    </a:cxn>
                    <a:cxn ang="0">
                      <a:pos x="T6" y="T7"/>
                    </a:cxn>
                    <a:cxn ang="0">
                      <a:pos x="T8" y="T9"/>
                    </a:cxn>
                  </a:cxnLst>
                  <a:rect l="0" t="0" r="r" b="b"/>
                  <a:pathLst>
                    <a:path w="100" h="27">
                      <a:moveTo>
                        <a:pt x="0" y="27"/>
                      </a:moveTo>
                      <a:cubicBezTo>
                        <a:pt x="0" y="27"/>
                        <a:pt x="34" y="5"/>
                        <a:pt x="38" y="4"/>
                      </a:cubicBezTo>
                      <a:cubicBezTo>
                        <a:pt x="41" y="3"/>
                        <a:pt x="50" y="0"/>
                        <a:pt x="60" y="6"/>
                      </a:cubicBezTo>
                      <a:cubicBezTo>
                        <a:pt x="71" y="12"/>
                        <a:pt x="100" y="27"/>
                        <a:pt x="100" y="27"/>
                      </a:cubicBezTo>
                      <a:lnTo>
                        <a:pt x="0" y="27"/>
                      </a:lnTo>
                      <a:close/>
                    </a:path>
                  </a:pathLst>
                </a:custGeom>
                <a:solidFill>
                  <a:srgbClr val="778C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26" name="Group 25">
              <a:extLst>
                <a:ext uri="{FF2B5EF4-FFF2-40B4-BE49-F238E27FC236}">
                  <a16:creationId xmlns:a16="http://schemas.microsoft.com/office/drawing/2014/main" id="{E23FC56D-435D-415A-BA86-D0C68F991820}"/>
                </a:ext>
              </a:extLst>
            </p:cNvPr>
            <p:cNvGrpSpPr/>
            <p:nvPr/>
          </p:nvGrpSpPr>
          <p:grpSpPr>
            <a:xfrm flipH="1">
              <a:off x="5724861" y="1794281"/>
              <a:ext cx="3300680" cy="3085202"/>
              <a:chOff x="366056" y="2853371"/>
              <a:chExt cx="3300680" cy="3085202"/>
            </a:xfrm>
          </p:grpSpPr>
          <p:sp>
            <p:nvSpPr>
              <p:cNvPr id="27" name="Freeform 17">
                <a:extLst>
                  <a:ext uri="{FF2B5EF4-FFF2-40B4-BE49-F238E27FC236}">
                    <a16:creationId xmlns:a16="http://schemas.microsoft.com/office/drawing/2014/main" id="{568072DD-3380-472C-9DBF-823DBC50AA6B}"/>
                  </a:ext>
                </a:extLst>
              </p:cNvPr>
              <p:cNvSpPr>
                <a:spLocks/>
              </p:cNvSpPr>
              <p:nvPr/>
            </p:nvSpPr>
            <p:spPr bwMode="auto">
              <a:xfrm>
                <a:off x="995915" y="5363965"/>
                <a:ext cx="2038752" cy="574608"/>
              </a:xfrm>
              <a:custGeom>
                <a:avLst/>
                <a:gdLst>
                  <a:gd name="T0" fmla="*/ 1513 w 1560"/>
                  <a:gd name="T1" fmla="*/ 26 h 440"/>
                  <a:gd name="T2" fmla="*/ 48 w 1560"/>
                  <a:gd name="T3" fmla="*/ 19 h 440"/>
                  <a:gd name="T4" fmla="*/ 19 w 1560"/>
                  <a:gd name="T5" fmla="*/ 48 h 440"/>
                  <a:gd name="T6" fmla="*/ 1542 w 1560"/>
                  <a:gd name="T7" fmla="*/ 55 h 440"/>
                  <a:gd name="T8" fmla="*/ 1513 w 1560"/>
                  <a:gd name="T9" fmla="*/ 26 h 440"/>
                </a:gdLst>
                <a:ahLst/>
                <a:cxnLst>
                  <a:cxn ang="0">
                    <a:pos x="T0" y="T1"/>
                  </a:cxn>
                  <a:cxn ang="0">
                    <a:pos x="T2" y="T3"/>
                  </a:cxn>
                  <a:cxn ang="0">
                    <a:pos x="T4" y="T5"/>
                  </a:cxn>
                  <a:cxn ang="0">
                    <a:pos x="T6" y="T7"/>
                  </a:cxn>
                  <a:cxn ang="0">
                    <a:pos x="T8" y="T9"/>
                  </a:cxn>
                </a:cxnLst>
                <a:rect l="0" t="0" r="r" b="b"/>
                <a:pathLst>
                  <a:path w="1560" h="440">
                    <a:moveTo>
                      <a:pt x="1513" y="26"/>
                    </a:moveTo>
                    <a:cubicBezTo>
                      <a:pt x="1138" y="391"/>
                      <a:pt x="420" y="395"/>
                      <a:pt x="48" y="19"/>
                    </a:cubicBezTo>
                    <a:cubicBezTo>
                      <a:pt x="29" y="0"/>
                      <a:pt x="0" y="29"/>
                      <a:pt x="19" y="48"/>
                    </a:cubicBezTo>
                    <a:cubicBezTo>
                      <a:pt x="407" y="440"/>
                      <a:pt x="1151" y="435"/>
                      <a:pt x="1542" y="55"/>
                    </a:cubicBezTo>
                    <a:cubicBezTo>
                      <a:pt x="1560" y="37"/>
                      <a:pt x="1531" y="8"/>
                      <a:pt x="1513" y="26"/>
                    </a:cubicBezTo>
                    <a:close/>
                  </a:path>
                </a:pathLst>
              </a:custGeom>
              <a:solidFill>
                <a:srgbClr val="DCEEF1">
                  <a:alpha val="56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18">
                <a:extLst>
                  <a:ext uri="{FF2B5EF4-FFF2-40B4-BE49-F238E27FC236}">
                    <a16:creationId xmlns:a16="http://schemas.microsoft.com/office/drawing/2014/main" id="{35EA65CE-0194-495E-8493-252FBA54F292}"/>
                  </a:ext>
                </a:extLst>
              </p:cNvPr>
              <p:cNvSpPr>
                <a:spLocks/>
              </p:cNvSpPr>
              <p:nvPr/>
            </p:nvSpPr>
            <p:spPr bwMode="auto">
              <a:xfrm>
                <a:off x="1221890" y="5249043"/>
                <a:ext cx="1600614" cy="430956"/>
              </a:xfrm>
              <a:custGeom>
                <a:avLst/>
                <a:gdLst>
                  <a:gd name="T0" fmla="*/ 1176 w 1225"/>
                  <a:gd name="T1" fmla="*/ 17 h 330"/>
                  <a:gd name="T2" fmla="*/ 49 w 1225"/>
                  <a:gd name="T3" fmla="*/ 21 h 330"/>
                  <a:gd name="T4" fmla="*/ 20 w 1225"/>
                  <a:gd name="T5" fmla="*/ 50 h 330"/>
                  <a:gd name="T6" fmla="*/ 1205 w 1225"/>
                  <a:gd name="T7" fmla="*/ 46 h 330"/>
                  <a:gd name="T8" fmla="*/ 1176 w 1225"/>
                  <a:gd name="T9" fmla="*/ 17 h 330"/>
                </a:gdLst>
                <a:ahLst/>
                <a:cxnLst>
                  <a:cxn ang="0">
                    <a:pos x="T0" y="T1"/>
                  </a:cxn>
                  <a:cxn ang="0">
                    <a:pos x="T2" y="T3"/>
                  </a:cxn>
                  <a:cxn ang="0">
                    <a:pos x="T4" y="T5"/>
                  </a:cxn>
                  <a:cxn ang="0">
                    <a:pos x="T6" y="T7"/>
                  </a:cxn>
                  <a:cxn ang="0">
                    <a:pos x="T8" y="T9"/>
                  </a:cxn>
                </a:cxnLst>
                <a:rect l="0" t="0" r="r" b="b"/>
                <a:pathLst>
                  <a:path w="1225" h="330">
                    <a:moveTo>
                      <a:pt x="1176" y="17"/>
                    </a:moveTo>
                    <a:cubicBezTo>
                      <a:pt x="878" y="267"/>
                      <a:pt x="347" y="286"/>
                      <a:pt x="49" y="21"/>
                    </a:cubicBezTo>
                    <a:cubicBezTo>
                      <a:pt x="29" y="3"/>
                      <a:pt x="0" y="32"/>
                      <a:pt x="20" y="50"/>
                    </a:cubicBezTo>
                    <a:cubicBezTo>
                      <a:pt x="335" y="330"/>
                      <a:pt x="889" y="311"/>
                      <a:pt x="1205" y="46"/>
                    </a:cubicBezTo>
                    <a:cubicBezTo>
                      <a:pt x="1225" y="29"/>
                      <a:pt x="1196" y="0"/>
                      <a:pt x="1176" y="17"/>
                    </a:cubicBezTo>
                    <a:close/>
                  </a:path>
                </a:pathLst>
              </a:custGeom>
              <a:solidFill>
                <a:srgbClr val="DCEEF1">
                  <a:alpha val="56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19">
                <a:extLst>
                  <a:ext uri="{FF2B5EF4-FFF2-40B4-BE49-F238E27FC236}">
                    <a16:creationId xmlns:a16="http://schemas.microsoft.com/office/drawing/2014/main" id="{8DC2B101-82AA-40FD-9147-6881B856A8A4}"/>
                  </a:ext>
                </a:extLst>
              </p:cNvPr>
              <p:cNvSpPr>
                <a:spLocks/>
              </p:cNvSpPr>
              <p:nvPr/>
            </p:nvSpPr>
            <p:spPr bwMode="auto">
              <a:xfrm>
                <a:off x="1445103" y="5145725"/>
                <a:ext cx="1133193" cy="264099"/>
              </a:xfrm>
              <a:custGeom>
                <a:avLst/>
                <a:gdLst>
                  <a:gd name="T0" fmla="*/ 824 w 867"/>
                  <a:gd name="T1" fmla="*/ 15 h 202"/>
                  <a:gd name="T2" fmla="*/ 43 w 867"/>
                  <a:gd name="T3" fmla="*/ 23 h 202"/>
                  <a:gd name="T4" fmla="*/ 23 w 867"/>
                  <a:gd name="T5" fmla="*/ 58 h 202"/>
                  <a:gd name="T6" fmla="*/ 845 w 867"/>
                  <a:gd name="T7" fmla="*/ 50 h 202"/>
                  <a:gd name="T8" fmla="*/ 824 w 867"/>
                  <a:gd name="T9" fmla="*/ 15 h 202"/>
                </a:gdLst>
                <a:ahLst/>
                <a:cxnLst>
                  <a:cxn ang="0">
                    <a:pos x="T0" y="T1"/>
                  </a:cxn>
                  <a:cxn ang="0">
                    <a:pos x="T2" y="T3"/>
                  </a:cxn>
                  <a:cxn ang="0">
                    <a:pos x="T4" y="T5"/>
                  </a:cxn>
                  <a:cxn ang="0">
                    <a:pos x="T6" y="T7"/>
                  </a:cxn>
                  <a:cxn ang="0">
                    <a:pos x="T8" y="T9"/>
                  </a:cxn>
                </a:cxnLst>
                <a:rect l="0" t="0" r="r" b="b"/>
                <a:pathLst>
                  <a:path w="867" h="202">
                    <a:moveTo>
                      <a:pt x="824" y="15"/>
                    </a:moveTo>
                    <a:cubicBezTo>
                      <a:pt x="603" y="159"/>
                      <a:pt x="270" y="160"/>
                      <a:pt x="43" y="23"/>
                    </a:cubicBezTo>
                    <a:cubicBezTo>
                      <a:pt x="21" y="9"/>
                      <a:pt x="0" y="45"/>
                      <a:pt x="23" y="58"/>
                    </a:cubicBezTo>
                    <a:cubicBezTo>
                      <a:pt x="261" y="202"/>
                      <a:pt x="612" y="202"/>
                      <a:pt x="845" y="50"/>
                    </a:cubicBezTo>
                    <a:cubicBezTo>
                      <a:pt x="867" y="36"/>
                      <a:pt x="846" y="0"/>
                      <a:pt x="824" y="15"/>
                    </a:cubicBezTo>
                    <a:close/>
                  </a:path>
                </a:pathLst>
              </a:custGeom>
              <a:solidFill>
                <a:srgbClr val="DCEEF1">
                  <a:alpha val="56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20">
                <a:extLst>
                  <a:ext uri="{FF2B5EF4-FFF2-40B4-BE49-F238E27FC236}">
                    <a16:creationId xmlns:a16="http://schemas.microsoft.com/office/drawing/2014/main" id="{48F9C26A-338D-4167-82C7-ADC946A7DF9F}"/>
                  </a:ext>
                </a:extLst>
              </p:cNvPr>
              <p:cNvSpPr>
                <a:spLocks/>
              </p:cNvSpPr>
              <p:nvPr/>
            </p:nvSpPr>
            <p:spPr bwMode="auto">
              <a:xfrm>
                <a:off x="366056" y="2857239"/>
                <a:ext cx="1266347" cy="1728244"/>
              </a:xfrm>
              <a:custGeom>
                <a:avLst/>
                <a:gdLst>
                  <a:gd name="T0" fmla="*/ 165 w 969"/>
                  <a:gd name="T1" fmla="*/ 1287 h 1323"/>
                  <a:gd name="T2" fmla="*/ 943 w 969"/>
                  <a:gd name="T3" fmla="*/ 45 h 1323"/>
                  <a:gd name="T4" fmla="*/ 932 w 969"/>
                  <a:gd name="T5" fmla="*/ 6 h 1323"/>
                  <a:gd name="T6" fmla="*/ 125 w 969"/>
                  <a:gd name="T7" fmla="*/ 1298 h 1323"/>
                  <a:gd name="T8" fmla="*/ 165 w 969"/>
                  <a:gd name="T9" fmla="*/ 1287 h 1323"/>
                </a:gdLst>
                <a:ahLst/>
                <a:cxnLst>
                  <a:cxn ang="0">
                    <a:pos x="T0" y="T1"/>
                  </a:cxn>
                  <a:cxn ang="0">
                    <a:pos x="T2" y="T3"/>
                  </a:cxn>
                  <a:cxn ang="0">
                    <a:pos x="T4" y="T5"/>
                  </a:cxn>
                  <a:cxn ang="0">
                    <a:pos x="T6" y="T7"/>
                  </a:cxn>
                  <a:cxn ang="0">
                    <a:pos x="T8" y="T9"/>
                  </a:cxn>
                </a:cxnLst>
                <a:rect l="0" t="0" r="r" b="b"/>
                <a:pathLst>
                  <a:path w="969" h="1323">
                    <a:moveTo>
                      <a:pt x="165" y="1287"/>
                    </a:moveTo>
                    <a:cubicBezTo>
                      <a:pt x="45" y="773"/>
                      <a:pt x="421" y="159"/>
                      <a:pt x="943" y="45"/>
                    </a:cubicBezTo>
                    <a:cubicBezTo>
                      <a:pt x="969" y="40"/>
                      <a:pt x="958" y="0"/>
                      <a:pt x="932" y="6"/>
                    </a:cubicBezTo>
                    <a:cubicBezTo>
                      <a:pt x="387" y="125"/>
                      <a:pt x="0" y="763"/>
                      <a:pt x="125" y="1298"/>
                    </a:cubicBezTo>
                    <a:cubicBezTo>
                      <a:pt x="131" y="1323"/>
                      <a:pt x="171" y="1312"/>
                      <a:pt x="165" y="1287"/>
                    </a:cubicBezTo>
                    <a:close/>
                  </a:path>
                </a:pathLst>
              </a:custGeom>
              <a:solidFill>
                <a:srgbClr val="DCEEF1">
                  <a:alpha val="56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21">
                <a:extLst>
                  <a:ext uri="{FF2B5EF4-FFF2-40B4-BE49-F238E27FC236}">
                    <a16:creationId xmlns:a16="http://schemas.microsoft.com/office/drawing/2014/main" id="{72B66BF6-C51E-498E-8BD8-5DE1E8C5D32D}"/>
                  </a:ext>
                </a:extLst>
              </p:cNvPr>
              <p:cNvSpPr>
                <a:spLocks/>
              </p:cNvSpPr>
              <p:nvPr/>
            </p:nvSpPr>
            <p:spPr bwMode="auto">
              <a:xfrm>
                <a:off x="662752" y="3108077"/>
                <a:ext cx="944788" cy="1363589"/>
              </a:xfrm>
              <a:custGeom>
                <a:avLst/>
                <a:gdLst>
                  <a:gd name="T0" fmla="*/ 107 w 723"/>
                  <a:gd name="T1" fmla="*/ 1007 h 1044"/>
                  <a:gd name="T2" fmla="*/ 697 w 723"/>
                  <a:gd name="T3" fmla="*/ 47 h 1044"/>
                  <a:gd name="T4" fmla="*/ 686 w 723"/>
                  <a:gd name="T5" fmla="*/ 7 h 1044"/>
                  <a:gd name="T6" fmla="*/ 68 w 723"/>
                  <a:gd name="T7" fmla="*/ 1018 h 1044"/>
                  <a:gd name="T8" fmla="*/ 107 w 723"/>
                  <a:gd name="T9" fmla="*/ 1007 h 1044"/>
                </a:gdLst>
                <a:ahLst/>
                <a:cxnLst>
                  <a:cxn ang="0">
                    <a:pos x="T0" y="T1"/>
                  </a:cxn>
                  <a:cxn ang="0">
                    <a:pos x="T2" y="T3"/>
                  </a:cxn>
                  <a:cxn ang="0">
                    <a:pos x="T4" y="T5"/>
                  </a:cxn>
                  <a:cxn ang="0">
                    <a:pos x="T6" y="T7"/>
                  </a:cxn>
                  <a:cxn ang="0">
                    <a:pos x="T8" y="T9"/>
                  </a:cxn>
                </a:cxnLst>
                <a:rect l="0" t="0" r="r" b="b"/>
                <a:pathLst>
                  <a:path w="723" h="1044">
                    <a:moveTo>
                      <a:pt x="107" y="1007"/>
                    </a:moveTo>
                    <a:cubicBezTo>
                      <a:pt x="43" y="618"/>
                      <a:pt x="309" y="156"/>
                      <a:pt x="697" y="47"/>
                    </a:cubicBezTo>
                    <a:cubicBezTo>
                      <a:pt x="723" y="40"/>
                      <a:pt x="712" y="0"/>
                      <a:pt x="686" y="7"/>
                    </a:cubicBezTo>
                    <a:cubicBezTo>
                      <a:pt x="275" y="123"/>
                      <a:pt x="0" y="607"/>
                      <a:pt x="68" y="1018"/>
                    </a:cubicBezTo>
                    <a:cubicBezTo>
                      <a:pt x="72" y="1044"/>
                      <a:pt x="111" y="1033"/>
                      <a:pt x="107" y="1007"/>
                    </a:cubicBezTo>
                    <a:close/>
                  </a:path>
                </a:pathLst>
              </a:custGeom>
              <a:solidFill>
                <a:srgbClr val="DCEEF1">
                  <a:alpha val="56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Freeform 22">
                <a:extLst>
                  <a:ext uri="{FF2B5EF4-FFF2-40B4-BE49-F238E27FC236}">
                    <a16:creationId xmlns:a16="http://schemas.microsoft.com/office/drawing/2014/main" id="{8596A8E5-21E4-4FA7-AC3B-C95CB0B43853}"/>
                  </a:ext>
                </a:extLst>
              </p:cNvPr>
              <p:cNvSpPr>
                <a:spLocks/>
              </p:cNvSpPr>
              <p:nvPr/>
            </p:nvSpPr>
            <p:spPr bwMode="auto">
              <a:xfrm>
                <a:off x="942322" y="3344550"/>
                <a:ext cx="633726" cy="967993"/>
              </a:xfrm>
              <a:custGeom>
                <a:avLst/>
                <a:gdLst>
                  <a:gd name="T0" fmla="*/ 57 w 485"/>
                  <a:gd name="T1" fmla="*/ 715 h 741"/>
                  <a:gd name="T2" fmla="*/ 462 w 485"/>
                  <a:gd name="T3" fmla="*/ 47 h 741"/>
                  <a:gd name="T4" fmla="*/ 441 w 485"/>
                  <a:gd name="T5" fmla="*/ 11 h 741"/>
                  <a:gd name="T6" fmla="*/ 16 w 485"/>
                  <a:gd name="T7" fmla="*/ 715 h 741"/>
                  <a:gd name="T8" fmla="*/ 57 w 485"/>
                  <a:gd name="T9" fmla="*/ 715 h 741"/>
                </a:gdLst>
                <a:ahLst/>
                <a:cxnLst>
                  <a:cxn ang="0">
                    <a:pos x="T0" y="T1"/>
                  </a:cxn>
                  <a:cxn ang="0">
                    <a:pos x="T2" y="T3"/>
                  </a:cxn>
                  <a:cxn ang="0">
                    <a:pos x="T4" y="T5"/>
                  </a:cxn>
                  <a:cxn ang="0">
                    <a:pos x="T6" y="T7"/>
                  </a:cxn>
                  <a:cxn ang="0">
                    <a:pos x="T8" y="T9"/>
                  </a:cxn>
                </a:cxnLst>
                <a:rect l="0" t="0" r="r" b="b"/>
                <a:pathLst>
                  <a:path w="485" h="741">
                    <a:moveTo>
                      <a:pt x="57" y="715"/>
                    </a:moveTo>
                    <a:cubicBezTo>
                      <a:pt x="42" y="449"/>
                      <a:pt x="219" y="160"/>
                      <a:pt x="462" y="47"/>
                    </a:cubicBezTo>
                    <a:cubicBezTo>
                      <a:pt x="485" y="36"/>
                      <a:pt x="465" y="0"/>
                      <a:pt x="441" y="11"/>
                    </a:cubicBezTo>
                    <a:cubicBezTo>
                      <a:pt x="187" y="130"/>
                      <a:pt x="0" y="435"/>
                      <a:pt x="16" y="715"/>
                    </a:cubicBezTo>
                    <a:cubicBezTo>
                      <a:pt x="17" y="741"/>
                      <a:pt x="58" y="741"/>
                      <a:pt x="57" y="715"/>
                    </a:cubicBezTo>
                    <a:close/>
                  </a:path>
                </a:pathLst>
              </a:custGeom>
              <a:solidFill>
                <a:srgbClr val="DCEEF1">
                  <a:alpha val="56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Freeform 23">
                <a:extLst>
                  <a:ext uri="{FF2B5EF4-FFF2-40B4-BE49-F238E27FC236}">
                    <a16:creationId xmlns:a16="http://schemas.microsoft.com/office/drawing/2014/main" id="{251E4406-416E-4C2B-B78D-CFC35A81B4D9}"/>
                  </a:ext>
                </a:extLst>
              </p:cNvPr>
              <p:cNvSpPr>
                <a:spLocks/>
              </p:cNvSpPr>
              <p:nvPr/>
            </p:nvSpPr>
            <p:spPr bwMode="auto">
              <a:xfrm>
                <a:off x="2408677" y="2853371"/>
                <a:ext cx="1258059" cy="1735978"/>
              </a:xfrm>
              <a:custGeom>
                <a:avLst/>
                <a:gdLst>
                  <a:gd name="T0" fmla="*/ 835 w 963"/>
                  <a:gd name="T1" fmla="*/ 1303 h 1329"/>
                  <a:gd name="T2" fmla="*/ 37 w 963"/>
                  <a:gd name="T3" fmla="*/ 6 h 1329"/>
                  <a:gd name="T4" fmla="*/ 26 w 963"/>
                  <a:gd name="T5" fmla="*/ 46 h 1329"/>
                  <a:gd name="T6" fmla="*/ 795 w 963"/>
                  <a:gd name="T7" fmla="*/ 1293 h 1329"/>
                  <a:gd name="T8" fmla="*/ 835 w 963"/>
                  <a:gd name="T9" fmla="*/ 1303 h 1329"/>
                </a:gdLst>
                <a:ahLst/>
                <a:cxnLst>
                  <a:cxn ang="0">
                    <a:pos x="T0" y="T1"/>
                  </a:cxn>
                  <a:cxn ang="0">
                    <a:pos x="T2" y="T3"/>
                  </a:cxn>
                  <a:cxn ang="0">
                    <a:pos x="T4" y="T5"/>
                  </a:cxn>
                  <a:cxn ang="0">
                    <a:pos x="T6" y="T7"/>
                  </a:cxn>
                  <a:cxn ang="0">
                    <a:pos x="T8" y="T9"/>
                  </a:cxn>
                </a:cxnLst>
                <a:rect l="0" t="0" r="r" b="b"/>
                <a:pathLst>
                  <a:path w="963" h="1329">
                    <a:moveTo>
                      <a:pt x="835" y="1303"/>
                    </a:moveTo>
                    <a:cubicBezTo>
                      <a:pt x="963" y="769"/>
                      <a:pt x="581" y="129"/>
                      <a:pt x="37" y="6"/>
                    </a:cubicBezTo>
                    <a:cubicBezTo>
                      <a:pt x="11" y="0"/>
                      <a:pt x="0" y="40"/>
                      <a:pt x="26" y="46"/>
                    </a:cubicBezTo>
                    <a:cubicBezTo>
                      <a:pt x="548" y="163"/>
                      <a:pt x="919" y="780"/>
                      <a:pt x="795" y="1293"/>
                    </a:cubicBezTo>
                    <a:cubicBezTo>
                      <a:pt x="789" y="1318"/>
                      <a:pt x="828" y="1329"/>
                      <a:pt x="835" y="1303"/>
                    </a:cubicBezTo>
                    <a:close/>
                  </a:path>
                </a:pathLst>
              </a:custGeom>
              <a:solidFill>
                <a:srgbClr val="DCEEF1">
                  <a:alpha val="56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24">
                <a:extLst>
                  <a:ext uri="{FF2B5EF4-FFF2-40B4-BE49-F238E27FC236}">
                    <a16:creationId xmlns:a16="http://schemas.microsoft.com/office/drawing/2014/main" id="{61DFBC72-5779-47D8-85B2-D6C07D06F81B}"/>
                  </a:ext>
                </a:extLst>
              </p:cNvPr>
              <p:cNvSpPr>
                <a:spLocks/>
              </p:cNvSpPr>
              <p:nvPr/>
            </p:nvSpPr>
            <p:spPr bwMode="auto">
              <a:xfrm>
                <a:off x="2431881" y="3104210"/>
                <a:ext cx="938158" cy="1369114"/>
              </a:xfrm>
              <a:custGeom>
                <a:avLst/>
                <a:gdLst>
                  <a:gd name="T0" fmla="*/ 648 w 718"/>
                  <a:gd name="T1" fmla="*/ 1022 h 1048"/>
                  <a:gd name="T2" fmla="*/ 36 w 718"/>
                  <a:gd name="T3" fmla="*/ 8 h 1048"/>
                  <a:gd name="T4" fmla="*/ 25 w 718"/>
                  <a:gd name="T5" fmla="*/ 47 h 1048"/>
                  <a:gd name="T6" fmla="*/ 609 w 718"/>
                  <a:gd name="T7" fmla="*/ 1011 h 1048"/>
                  <a:gd name="T8" fmla="*/ 648 w 718"/>
                  <a:gd name="T9" fmla="*/ 1022 h 1048"/>
                </a:gdLst>
                <a:ahLst/>
                <a:cxnLst>
                  <a:cxn ang="0">
                    <a:pos x="T0" y="T1"/>
                  </a:cxn>
                  <a:cxn ang="0">
                    <a:pos x="T2" y="T3"/>
                  </a:cxn>
                  <a:cxn ang="0">
                    <a:pos x="T4" y="T5"/>
                  </a:cxn>
                  <a:cxn ang="0">
                    <a:pos x="T6" y="T7"/>
                  </a:cxn>
                  <a:cxn ang="0">
                    <a:pos x="T8" y="T9"/>
                  </a:cxn>
                </a:cxnLst>
                <a:rect l="0" t="0" r="r" b="b"/>
                <a:pathLst>
                  <a:path w="718" h="1048">
                    <a:moveTo>
                      <a:pt x="648" y="1022"/>
                    </a:moveTo>
                    <a:cubicBezTo>
                      <a:pt x="718" y="612"/>
                      <a:pt x="447" y="126"/>
                      <a:pt x="36" y="8"/>
                    </a:cubicBezTo>
                    <a:cubicBezTo>
                      <a:pt x="11" y="0"/>
                      <a:pt x="0" y="40"/>
                      <a:pt x="25" y="47"/>
                    </a:cubicBezTo>
                    <a:cubicBezTo>
                      <a:pt x="413" y="159"/>
                      <a:pt x="675" y="623"/>
                      <a:pt x="609" y="1011"/>
                    </a:cubicBezTo>
                    <a:cubicBezTo>
                      <a:pt x="604" y="1037"/>
                      <a:pt x="644" y="1048"/>
                      <a:pt x="648" y="1022"/>
                    </a:cubicBezTo>
                    <a:close/>
                  </a:path>
                </a:pathLst>
              </a:custGeom>
              <a:solidFill>
                <a:srgbClr val="DCEEF1">
                  <a:alpha val="56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Freeform 25">
                <a:extLst>
                  <a:ext uri="{FF2B5EF4-FFF2-40B4-BE49-F238E27FC236}">
                    <a16:creationId xmlns:a16="http://schemas.microsoft.com/office/drawing/2014/main" id="{D5FB4D7C-DCFB-4090-91BD-1ACC453E1AE6}"/>
                  </a:ext>
                </a:extLst>
              </p:cNvPr>
              <p:cNvSpPr>
                <a:spLocks/>
              </p:cNvSpPr>
              <p:nvPr/>
            </p:nvSpPr>
            <p:spPr bwMode="auto">
              <a:xfrm>
                <a:off x="2460611" y="3341789"/>
                <a:ext cx="629859" cy="971860"/>
              </a:xfrm>
              <a:custGeom>
                <a:avLst/>
                <a:gdLst>
                  <a:gd name="T0" fmla="*/ 464 w 482"/>
                  <a:gd name="T1" fmla="*/ 717 h 744"/>
                  <a:gd name="T2" fmla="*/ 44 w 482"/>
                  <a:gd name="T3" fmla="*/ 11 h 744"/>
                  <a:gd name="T4" fmla="*/ 24 w 482"/>
                  <a:gd name="T5" fmla="*/ 46 h 744"/>
                  <a:gd name="T6" fmla="*/ 424 w 482"/>
                  <a:gd name="T7" fmla="*/ 717 h 744"/>
                  <a:gd name="T8" fmla="*/ 464 w 482"/>
                  <a:gd name="T9" fmla="*/ 717 h 744"/>
                </a:gdLst>
                <a:ahLst/>
                <a:cxnLst>
                  <a:cxn ang="0">
                    <a:pos x="T0" y="T1"/>
                  </a:cxn>
                  <a:cxn ang="0">
                    <a:pos x="T2" y="T3"/>
                  </a:cxn>
                  <a:cxn ang="0">
                    <a:pos x="T4" y="T5"/>
                  </a:cxn>
                  <a:cxn ang="0">
                    <a:pos x="T6" y="T7"/>
                  </a:cxn>
                  <a:cxn ang="0">
                    <a:pos x="T8" y="T9"/>
                  </a:cxn>
                </a:cxnLst>
                <a:rect l="0" t="0" r="r" b="b"/>
                <a:pathLst>
                  <a:path w="482" h="744">
                    <a:moveTo>
                      <a:pt x="464" y="717"/>
                    </a:moveTo>
                    <a:cubicBezTo>
                      <a:pt x="482" y="438"/>
                      <a:pt x="298" y="132"/>
                      <a:pt x="44" y="11"/>
                    </a:cubicBezTo>
                    <a:cubicBezTo>
                      <a:pt x="21" y="0"/>
                      <a:pt x="0" y="35"/>
                      <a:pt x="24" y="46"/>
                    </a:cubicBezTo>
                    <a:cubicBezTo>
                      <a:pt x="265" y="161"/>
                      <a:pt x="440" y="451"/>
                      <a:pt x="424" y="717"/>
                    </a:cubicBezTo>
                    <a:cubicBezTo>
                      <a:pt x="422" y="744"/>
                      <a:pt x="463" y="744"/>
                      <a:pt x="464" y="717"/>
                    </a:cubicBezTo>
                    <a:close/>
                  </a:path>
                </a:pathLst>
              </a:custGeom>
              <a:solidFill>
                <a:srgbClr val="DCEEF1">
                  <a:alpha val="56000"/>
                </a:srgbClr>
              </a:solidFill>
              <a:ln>
                <a:noFill/>
              </a:ln>
            </p:spPr>
            <p:txBody>
              <a:bodyPr vert="horz" wrap="square" lIns="91440" tIns="45720" rIns="91440" bIns="45720" numCol="1" anchor="t" anchorCtr="0" compatLnSpc="1">
                <a:prstTxWarp prst="textNoShape">
                  <a:avLst/>
                </a:prstTxWarp>
              </a:bodyPr>
              <a:lstStyle/>
              <a:p>
                <a:endParaRPr lang="en-US"/>
              </a:p>
            </p:txBody>
          </p:sp>
        </p:grpSp>
      </p:grpSp>
      <p:sp>
        <p:nvSpPr>
          <p:cNvPr id="6" name="Rectangle 5">
            <a:extLst>
              <a:ext uri="{FF2B5EF4-FFF2-40B4-BE49-F238E27FC236}">
                <a16:creationId xmlns:a16="http://schemas.microsoft.com/office/drawing/2014/main" id="{31937649-C3A2-478D-9796-D778FA155834}"/>
              </a:ext>
            </a:extLst>
          </p:cNvPr>
          <p:cNvSpPr/>
          <p:nvPr/>
        </p:nvSpPr>
        <p:spPr>
          <a:xfrm>
            <a:off x="2421483" y="1797614"/>
            <a:ext cx="6941178" cy="338554"/>
          </a:xfrm>
          <a:prstGeom prst="rect">
            <a:avLst/>
          </a:prstGeom>
        </p:spPr>
        <p:txBody>
          <a:bodyPr wrap="square">
            <a:spAutoFit/>
          </a:bodyPr>
          <a:lstStyle/>
          <a:p>
            <a:pPr marL="571500" marR="0" indent="-285750">
              <a:spcBef>
                <a:spcPts val="0"/>
              </a:spcBef>
              <a:spcAft>
                <a:spcPts val="0"/>
              </a:spcAft>
              <a:buFont typeface="Arial" panose="020B0604020202020204" pitchFamily="34" charset="0"/>
              <a:buChar char="•"/>
            </a:pPr>
            <a:r>
              <a:rPr lang="en-US" sz="1600" b="1" dirty="0">
                <a:solidFill>
                  <a:srgbClr val="000000"/>
                </a:solidFill>
                <a:ea typeface="Calibri" panose="020F0502020204030204" pitchFamily="34" charset="0"/>
                <a:cs typeface="Calibri" panose="020F0502020204030204" pitchFamily="34" charset="0"/>
              </a:rPr>
              <a:t>States with highest and lowest count of zip codes with windfarms…</a:t>
            </a:r>
          </a:p>
        </p:txBody>
      </p:sp>
      <p:pic>
        <p:nvPicPr>
          <p:cNvPr id="8" name="Picture 7">
            <a:extLst>
              <a:ext uri="{FF2B5EF4-FFF2-40B4-BE49-F238E27FC236}">
                <a16:creationId xmlns:a16="http://schemas.microsoft.com/office/drawing/2014/main" id="{3795FA29-D732-45EE-9C38-19BD3A4C9B08}"/>
              </a:ext>
            </a:extLst>
          </p:cNvPr>
          <p:cNvPicPr>
            <a:picLocks noChangeAspect="1"/>
          </p:cNvPicPr>
          <p:nvPr/>
        </p:nvPicPr>
        <p:blipFill>
          <a:blip r:embed="rId2"/>
          <a:stretch>
            <a:fillRect/>
          </a:stretch>
        </p:blipFill>
        <p:spPr>
          <a:xfrm>
            <a:off x="3153962" y="2924135"/>
            <a:ext cx="2824051" cy="2440539"/>
          </a:xfrm>
          <a:prstGeom prst="rect">
            <a:avLst/>
          </a:prstGeom>
        </p:spPr>
      </p:pic>
      <p:pic>
        <p:nvPicPr>
          <p:cNvPr id="59" name="Picture 58">
            <a:extLst>
              <a:ext uri="{FF2B5EF4-FFF2-40B4-BE49-F238E27FC236}">
                <a16:creationId xmlns:a16="http://schemas.microsoft.com/office/drawing/2014/main" id="{35EAAF6C-22F2-46AF-A472-4042B57179EB}"/>
              </a:ext>
            </a:extLst>
          </p:cNvPr>
          <p:cNvPicPr/>
          <p:nvPr/>
        </p:nvPicPr>
        <p:blipFill>
          <a:blip r:embed="rId3"/>
          <a:stretch>
            <a:fillRect/>
          </a:stretch>
        </p:blipFill>
        <p:spPr>
          <a:xfrm>
            <a:off x="6505987" y="2917718"/>
            <a:ext cx="2569191" cy="2393680"/>
          </a:xfrm>
          <a:prstGeom prst="rect">
            <a:avLst/>
          </a:prstGeom>
        </p:spPr>
      </p:pic>
      <p:sp>
        <p:nvSpPr>
          <p:cNvPr id="60" name="Rectangle 59">
            <a:extLst>
              <a:ext uri="{FF2B5EF4-FFF2-40B4-BE49-F238E27FC236}">
                <a16:creationId xmlns:a16="http://schemas.microsoft.com/office/drawing/2014/main" id="{7A006E79-2499-4CD8-BEA0-F957D9C3C405}"/>
              </a:ext>
            </a:extLst>
          </p:cNvPr>
          <p:cNvSpPr/>
          <p:nvPr/>
        </p:nvSpPr>
        <p:spPr>
          <a:xfrm>
            <a:off x="3198284" y="2588962"/>
            <a:ext cx="2743200" cy="338554"/>
          </a:xfrm>
          <a:prstGeom prst="rect">
            <a:avLst/>
          </a:prstGeom>
        </p:spPr>
        <p:txBody>
          <a:bodyPr wrap="square">
            <a:spAutoFit/>
          </a:bodyPr>
          <a:lstStyle/>
          <a:p>
            <a:pPr algn="ctr"/>
            <a:r>
              <a:rPr lang="en-US" sz="1600" i="1" dirty="0"/>
              <a:t>Highest 5</a:t>
            </a:r>
          </a:p>
        </p:txBody>
      </p:sp>
      <p:sp>
        <p:nvSpPr>
          <p:cNvPr id="61" name="Rectangle 60">
            <a:extLst>
              <a:ext uri="{FF2B5EF4-FFF2-40B4-BE49-F238E27FC236}">
                <a16:creationId xmlns:a16="http://schemas.microsoft.com/office/drawing/2014/main" id="{EFE5613E-B43A-472A-A9C9-BF8CD10FA970}"/>
              </a:ext>
            </a:extLst>
          </p:cNvPr>
          <p:cNvSpPr/>
          <p:nvPr/>
        </p:nvSpPr>
        <p:spPr>
          <a:xfrm>
            <a:off x="6505987" y="2588962"/>
            <a:ext cx="2569191" cy="338554"/>
          </a:xfrm>
          <a:prstGeom prst="rect">
            <a:avLst/>
          </a:prstGeom>
        </p:spPr>
        <p:txBody>
          <a:bodyPr wrap="square">
            <a:spAutoFit/>
          </a:bodyPr>
          <a:lstStyle/>
          <a:p>
            <a:pPr algn="ctr"/>
            <a:r>
              <a:rPr lang="en-US" sz="1600" i="1" dirty="0"/>
              <a:t>Lowest 5</a:t>
            </a:r>
          </a:p>
        </p:txBody>
      </p:sp>
      <p:sp>
        <p:nvSpPr>
          <p:cNvPr id="62" name="Slide Number Placeholder 2">
            <a:extLst>
              <a:ext uri="{FF2B5EF4-FFF2-40B4-BE49-F238E27FC236}">
                <a16:creationId xmlns:a16="http://schemas.microsoft.com/office/drawing/2014/main" id="{F4F8DC0B-ED9E-40D0-A514-DB9D81851CD2}"/>
              </a:ext>
            </a:extLst>
          </p:cNvPr>
          <p:cNvSpPr txBox="1">
            <a:spLocks/>
          </p:cNvSpPr>
          <p:nvPr/>
        </p:nvSpPr>
        <p:spPr>
          <a:xfrm>
            <a:off x="656167" y="6356351"/>
            <a:ext cx="2743200"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algn="l" defTabSz="457200" rtl="0" fontAlgn="base">
              <a:spcBef>
                <a:spcPct val="0"/>
              </a:spcBef>
              <a:spcAft>
                <a:spcPct val="0"/>
              </a:spcAft>
              <a:defRPr sz="1600" b="0" kern="1200">
                <a:solidFill>
                  <a:schemeClr val="tx1"/>
                </a:solidFill>
                <a:latin typeface="+mn-lt"/>
                <a:ea typeface="+mn-ea"/>
                <a:cs typeface="Arial" panose="020B0604020202020204" pitchFamily="34" charset="0"/>
              </a:defRPr>
            </a:lvl1pPr>
            <a:lvl2pPr marL="457200" algn="l" defTabSz="457200"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defTabSz="457200"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defTabSz="457200"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defTabSz="457200"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fld id="{1855AA73-D913-4E8C-95D0-AE01A1CEE061}" type="slidenum">
              <a:rPr lang="en-US" altLang="en-US" smtClean="0"/>
              <a:pPr/>
              <a:t>6</a:t>
            </a:fld>
            <a:endParaRPr lang="en-US" altLang="en-US" dirty="0"/>
          </a:p>
        </p:txBody>
      </p:sp>
    </p:spTree>
    <p:extLst>
      <p:ext uri="{BB962C8B-B14F-4D97-AF65-F5344CB8AC3E}">
        <p14:creationId xmlns:p14="http://schemas.microsoft.com/office/powerpoint/2010/main" val="10041068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175DFD-D351-4F0F-BDCD-11E8CF5E7CA0}"/>
              </a:ext>
            </a:extLst>
          </p:cNvPr>
          <p:cNvSpPr>
            <a:spLocks noGrp="1"/>
          </p:cNvSpPr>
          <p:nvPr>
            <p:ph type="title"/>
          </p:nvPr>
        </p:nvSpPr>
        <p:spPr/>
        <p:txBody>
          <a:bodyPr/>
          <a:lstStyle/>
          <a:p>
            <a:r>
              <a:rPr lang="en-US" dirty="0"/>
              <a:t>Observations</a:t>
            </a:r>
            <a:br>
              <a:rPr lang="en-US" dirty="0"/>
            </a:br>
            <a:r>
              <a:rPr lang="en-US" dirty="0"/>
              <a:t>Population and Income (1 of 2)</a:t>
            </a:r>
          </a:p>
        </p:txBody>
      </p:sp>
      <p:sp>
        <p:nvSpPr>
          <p:cNvPr id="3" name="Slide Number Placeholder 2">
            <a:extLst>
              <a:ext uri="{FF2B5EF4-FFF2-40B4-BE49-F238E27FC236}">
                <a16:creationId xmlns:a16="http://schemas.microsoft.com/office/drawing/2014/main" id="{58995901-C6C4-4CE2-AB8A-DFA7F121379B}"/>
              </a:ext>
            </a:extLst>
          </p:cNvPr>
          <p:cNvSpPr>
            <a:spLocks noGrp="1"/>
          </p:cNvSpPr>
          <p:nvPr>
            <p:ph type="sldNum" sz="quarter" idx="12"/>
          </p:nvPr>
        </p:nvSpPr>
        <p:spPr/>
        <p:txBody>
          <a:bodyPr/>
          <a:lstStyle/>
          <a:p>
            <a:fld id="{1855AA73-D913-4E8C-95D0-AE01A1CEE061}" type="slidenum">
              <a:rPr lang="en-US" altLang="en-US" smtClean="0"/>
              <a:pPr/>
              <a:t>7</a:t>
            </a:fld>
            <a:endParaRPr lang="en-US" altLang="en-US" dirty="0"/>
          </a:p>
        </p:txBody>
      </p:sp>
      <p:grpSp>
        <p:nvGrpSpPr>
          <p:cNvPr id="24" name="Group 23">
            <a:extLst>
              <a:ext uri="{FF2B5EF4-FFF2-40B4-BE49-F238E27FC236}">
                <a16:creationId xmlns:a16="http://schemas.microsoft.com/office/drawing/2014/main" id="{510D5079-76BF-401E-8A5A-2CEFD016FFE5}"/>
              </a:ext>
            </a:extLst>
          </p:cNvPr>
          <p:cNvGrpSpPr/>
          <p:nvPr/>
        </p:nvGrpSpPr>
        <p:grpSpPr>
          <a:xfrm>
            <a:off x="137962" y="127027"/>
            <a:ext cx="1100535" cy="1319185"/>
            <a:chOff x="5724861" y="1794281"/>
            <a:chExt cx="3300680" cy="4614769"/>
          </a:xfrm>
        </p:grpSpPr>
        <p:grpSp>
          <p:nvGrpSpPr>
            <p:cNvPr id="25" name="Group 24">
              <a:extLst>
                <a:ext uri="{FF2B5EF4-FFF2-40B4-BE49-F238E27FC236}">
                  <a16:creationId xmlns:a16="http://schemas.microsoft.com/office/drawing/2014/main" id="{550A6887-B5B8-4891-9DD3-DED2C8619BF8}"/>
                </a:ext>
              </a:extLst>
            </p:cNvPr>
            <p:cNvGrpSpPr/>
            <p:nvPr/>
          </p:nvGrpSpPr>
          <p:grpSpPr>
            <a:xfrm flipH="1">
              <a:off x="5981116" y="1943775"/>
              <a:ext cx="2791268" cy="4465275"/>
              <a:chOff x="1039555" y="2629810"/>
              <a:chExt cx="2791268" cy="4465275"/>
            </a:xfrm>
          </p:grpSpPr>
          <p:grpSp>
            <p:nvGrpSpPr>
              <p:cNvPr id="36" name="Group 35">
                <a:extLst>
                  <a:ext uri="{FF2B5EF4-FFF2-40B4-BE49-F238E27FC236}">
                    <a16:creationId xmlns:a16="http://schemas.microsoft.com/office/drawing/2014/main" id="{6C3F9F8C-96D1-4B09-AE4A-49D5DE73CAE3}"/>
                  </a:ext>
                </a:extLst>
              </p:cNvPr>
              <p:cNvGrpSpPr/>
              <p:nvPr/>
            </p:nvGrpSpPr>
            <p:grpSpPr>
              <a:xfrm>
                <a:off x="1039555" y="2629810"/>
                <a:ext cx="2791268" cy="4070324"/>
                <a:chOff x="-3621921" y="3283468"/>
                <a:chExt cx="2791268" cy="4070324"/>
              </a:xfrm>
            </p:grpSpPr>
            <p:sp>
              <p:nvSpPr>
                <p:cNvPr id="49" name="Freeform 5">
                  <a:extLst>
                    <a:ext uri="{FF2B5EF4-FFF2-40B4-BE49-F238E27FC236}">
                      <a16:creationId xmlns:a16="http://schemas.microsoft.com/office/drawing/2014/main" id="{3F819CCF-2619-4DF2-A219-F41961124FF8}"/>
                    </a:ext>
                  </a:extLst>
                </p:cNvPr>
                <p:cNvSpPr>
                  <a:spLocks/>
                </p:cNvSpPr>
                <p:nvPr/>
              </p:nvSpPr>
              <p:spPr bwMode="auto">
                <a:xfrm>
                  <a:off x="-2471048" y="4777449"/>
                  <a:ext cx="244761" cy="2576343"/>
                </a:xfrm>
                <a:custGeom>
                  <a:avLst/>
                  <a:gdLst>
                    <a:gd name="T0" fmla="*/ 275 w 443"/>
                    <a:gd name="T1" fmla="*/ 0 h 4663"/>
                    <a:gd name="T2" fmla="*/ 0 w 443"/>
                    <a:gd name="T3" fmla="*/ 4663 h 4663"/>
                    <a:gd name="T4" fmla="*/ 443 w 443"/>
                    <a:gd name="T5" fmla="*/ 4663 h 4663"/>
                    <a:gd name="T6" fmla="*/ 443 w 443"/>
                    <a:gd name="T7" fmla="*/ 0 h 4663"/>
                    <a:gd name="T8" fmla="*/ 275 w 443"/>
                    <a:gd name="T9" fmla="*/ 0 h 4663"/>
                  </a:gdLst>
                  <a:ahLst/>
                  <a:cxnLst>
                    <a:cxn ang="0">
                      <a:pos x="T0" y="T1"/>
                    </a:cxn>
                    <a:cxn ang="0">
                      <a:pos x="T2" y="T3"/>
                    </a:cxn>
                    <a:cxn ang="0">
                      <a:pos x="T4" y="T5"/>
                    </a:cxn>
                    <a:cxn ang="0">
                      <a:pos x="T6" y="T7"/>
                    </a:cxn>
                    <a:cxn ang="0">
                      <a:pos x="T8" y="T9"/>
                    </a:cxn>
                  </a:cxnLst>
                  <a:rect l="0" t="0" r="r" b="b"/>
                  <a:pathLst>
                    <a:path w="443" h="4663">
                      <a:moveTo>
                        <a:pt x="275" y="0"/>
                      </a:moveTo>
                      <a:lnTo>
                        <a:pt x="0" y="4663"/>
                      </a:lnTo>
                      <a:lnTo>
                        <a:pt x="443" y="4663"/>
                      </a:lnTo>
                      <a:lnTo>
                        <a:pt x="443" y="0"/>
                      </a:lnTo>
                      <a:lnTo>
                        <a:pt x="275" y="0"/>
                      </a:lnTo>
                      <a:close/>
                    </a:path>
                  </a:pathLst>
                </a:custGeom>
                <a:solidFill>
                  <a:srgbClr val="93959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6">
                  <a:extLst>
                    <a:ext uri="{FF2B5EF4-FFF2-40B4-BE49-F238E27FC236}">
                      <a16:creationId xmlns:a16="http://schemas.microsoft.com/office/drawing/2014/main" id="{436A668D-11F4-4478-B68A-D26DF607CC88}"/>
                    </a:ext>
                  </a:extLst>
                </p:cNvPr>
                <p:cNvSpPr>
                  <a:spLocks/>
                </p:cNvSpPr>
                <p:nvPr/>
              </p:nvSpPr>
              <p:spPr bwMode="auto">
                <a:xfrm>
                  <a:off x="-2226287" y="4777449"/>
                  <a:ext cx="244208" cy="2576343"/>
                </a:xfrm>
                <a:custGeom>
                  <a:avLst/>
                  <a:gdLst>
                    <a:gd name="T0" fmla="*/ 168 w 442"/>
                    <a:gd name="T1" fmla="*/ 0 h 4663"/>
                    <a:gd name="T2" fmla="*/ 442 w 442"/>
                    <a:gd name="T3" fmla="*/ 4663 h 4663"/>
                    <a:gd name="T4" fmla="*/ 0 w 442"/>
                    <a:gd name="T5" fmla="*/ 4663 h 4663"/>
                    <a:gd name="T6" fmla="*/ 0 w 442"/>
                    <a:gd name="T7" fmla="*/ 0 h 4663"/>
                    <a:gd name="T8" fmla="*/ 168 w 442"/>
                    <a:gd name="T9" fmla="*/ 0 h 4663"/>
                  </a:gdLst>
                  <a:ahLst/>
                  <a:cxnLst>
                    <a:cxn ang="0">
                      <a:pos x="T0" y="T1"/>
                    </a:cxn>
                    <a:cxn ang="0">
                      <a:pos x="T2" y="T3"/>
                    </a:cxn>
                    <a:cxn ang="0">
                      <a:pos x="T4" y="T5"/>
                    </a:cxn>
                    <a:cxn ang="0">
                      <a:pos x="T6" y="T7"/>
                    </a:cxn>
                    <a:cxn ang="0">
                      <a:pos x="T8" y="T9"/>
                    </a:cxn>
                  </a:cxnLst>
                  <a:rect l="0" t="0" r="r" b="b"/>
                  <a:pathLst>
                    <a:path w="442" h="4663">
                      <a:moveTo>
                        <a:pt x="168" y="0"/>
                      </a:moveTo>
                      <a:lnTo>
                        <a:pt x="442" y="4663"/>
                      </a:lnTo>
                      <a:lnTo>
                        <a:pt x="0" y="4663"/>
                      </a:lnTo>
                      <a:lnTo>
                        <a:pt x="0" y="0"/>
                      </a:lnTo>
                      <a:lnTo>
                        <a:pt x="168" y="0"/>
                      </a:lnTo>
                      <a:close/>
                    </a:path>
                  </a:pathLst>
                </a:custGeom>
                <a:solidFill>
                  <a:srgbClr val="8082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9">
                  <a:extLst>
                    <a:ext uri="{FF2B5EF4-FFF2-40B4-BE49-F238E27FC236}">
                      <a16:creationId xmlns:a16="http://schemas.microsoft.com/office/drawing/2014/main" id="{2698D3DD-8074-43A3-A395-EFA26C8A4F55}"/>
                    </a:ext>
                  </a:extLst>
                </p:cNvPr>
                <p:cNvSpPr>
                  <a:spLocks/>
                </p:cNvSpPr>
                <p:nvPr/>
              </p:nvSpPr>
              <p:spPr bwMode="auto">
                <a:xfrm>
                  <a:off x="-3599821" y="4787946"/>
                  <a:ext cx="1307785" cy="696712"/>
                </a:xfrm>
                <a:custGeom>
                  <a:avLst/>
                  <a:gdLst>
                    <a:gd name="T0" fmla="*/ 0 w 2367"/>
                    <a:gd name="T1" fmla="*/ 1178 h 1261"/>
                    <a:gd name="T2" fmla="*/ 2367 w 2367"/>
                    <a:gd name="T3" fmla="*/ 0 h 1261"/>
                    <a:gd name="T4" fmla="*/ 2195 w 2367"/>
                    <a:gd name="T5" fmla="*/ 570 h 1261"/>
                    <a:gd name="T6" fmla="*/ 42 w 2367"/>
                    <a:gd name="T7" fmla="*/ 1261 h 1261"/>
                    <a:gd name="T8" fmla="*/ 0 w 2367"/>
                    <a:gd name="T9" fmla="*/ 1178 h 1261"/>
                  </a:gdLst>
                  <a:ahLst/>
                  <a:cxnLst>
                    <a:cxn ang="0">
                      <a:pos x="T0" y="T1"/>
                    </a:cxn>
                    <a:cxn ang="0">
                      <a:pos x="T2" y="T3"/>
                    </a:cxn>
                    <a:cxn ang="0">
                      <a:pos x="T4" y="T5"/>
                    </a:cxn>
                    <a:cxn ang="0">
                      <a:pos x="T6" y="T7"/>
                    </a:cxn>
                    <a:cxn ang="0">
                      <a:pos x="T8" y="T9"/>
                    </a:cxn>
                  </a:cxnLst>
                  <a:rect l="0" t="0" r="r" b="b"/>
                  <a:pathLst>
                    <a:path w="2367" h="1261">
                      <a:moveTo>
                        <a:pt x="0" y="1178"/>
                      </a:moveTo>
                      <a:lnTo>
                        <a:pt x="2367" y="0"/>
                      </a:lnTo>
                      <a:lnTo>
                        <a:pt x="2195" y="570"/>
                      </a:lnTo>
                      <a:lnTo>
                        <a:pt x="42" y="1261"/>
                      </a:lnTo>
                      <a:lnTo>
                        <a:pt x="0" y="1178"/>
                      </a:lnTo>
                      <a:close/>
                    </a:path>
                  </a:pathLst>
                </a:custGeom>
                <a:solidFill>
                  <a:srgbClr val="D1D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10">
                  <a:extLst>
                    <a:ext uri="{FF2B5EF4-FFF2-40B4-BE49-F238E27FC236}">
                      <a16:creationId xmlns:a16="http://schemas.microsoft.com/office/drawing/2014/main" id="{086DBFB9-145A-4672-8B08-4E01CC6077C6}"/>
                    </a:ext>
                  </a:extLst>
                </p:cNvPr>
                <p:cNvSpPr>
                  <a:spLocks/>
                </p:cNvSpPr>
                <p:nvPr/>
              </p:nvSpPr>
              <p:spPr bwMode="auto">
                <a:xfrm>
                  <a:off x="-3621921" y="4675787"/>
                  <a:ext cx="1329886" cy="763013"/>
                </a:xfrm>
                <a:custGeom>
                  <a:avLst/>
                  <a:gdLst>
                    <a:gd name="T0" fmla="*/ 40 w 2407"/>
                    <a:gd name="T1" fmla="*/ 1381 h 1381"/>
                    <a:gd name="T2" fmla="*/ 2407 w 2407"/>
                    <a:gd name="T3" fmla="*/ 203 h 1381"/>
                    <a:gd name="T4" fmla="*/ 1849 w 2407"/>
                    <a:gd name="T5" fmla="*/ 0 h 1381"/>
                    <a:gd name="T6" fmla="*/ 0 w 2407"/>
                    <a:gd name="T7" fmla="*/ 1296 h 1381"/>
                    <a:gd name="T8" fmla="*/ 40 w 2407"/>
                    <a:gd name="T9" fmla="*/ 1381 h 1381"/>
                  </a:gdLst>
                  <a:ahLst/>
                  <a:cxnLst>
                    <a:cxn ang="0">
                      <a:pos x="T0" y="T1"/>
                    </a:cxn>
                    <a:cxn ang="0">
                      <a:pos x="T2" y="T3"/>
                    </a:cxn>
                    <a:cxn ang="0">
                      <a:pos x="T4" y="T5"/>
                    </a:cxn>
                    <a:cxn ang="0">
                      <a:pos x="T6" y="T7"/>
                    </a:cxn>
                    <a:cxn ang="0">
                      <a:pos x="T8" y="T9"/>
                    </a:cxn>
                  </a:cxnLst>
                  <a:rect l="0" t="0" r="r" b="b"/>
                  <a:pathLst>
                    <a:path w="2407" h="1381">
                      <a:moveTo>
                        <a:pt x="40" y="1381"/>
                      </a:moveTo>
                      <a:lnTo>
                        <a:pt x="2407" y="203"/>
                      </a:lnTo>
                      <a:lnTo>
                        <a:pt x="1849" y="0"/>
                      </a:lnTo>
                      <a:lnTo>
                        <a:pt x="0" y="1296"/>
                      </a:lnTo>
                      <a:lnTo>
                        <a:pt x="40" y="1381"/>
                      </a:lnTo>
                      <a:close/>
                    </a:path>
                  </a:pathLst>
                </a:custGeom>
                <a:solidFill>
                  <a:srgbClr val="E6E7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11">
                  <a:extLst>
                    <a:ext uri="{FF2B5EF4-FFF2-40B4-BE49-F238E27FC236}">
                      <a16:creationId xmlns:a16="http://schemas.microsoft.com/office/drawing/2014/main" id="{4D583A8C-4FF8-4678-B3E4-926E6D0D8372}"/>
                    </a:ext>
                  </a:extLst>
                </p:cNvPr>
                <p:cNvSpPr>
                  <a:spLocks/>
                </p:cNvSpPr>
                <p:nvPr/>
              </p:nvSpPr>
              <p:spPr bwMode="auto">
                <a:xfrm>
                  <a:off x="-2162196" y="4787946"/>
                  <a:ext cx="1308890" cy="692292"/>
                </a:xfrm>
                <a:custGeom>
                  <a:avLst/>
                  <a:gdLst>
                    <a:gd name="T0" fmla="*/ 2369 w 2369"/>
                    <a:gd name="T1" fmla="*/ 1168 h 1253"/>
                    <a:gd name="T2" fmla="*/ 0 w 2369"/>
                    <a:gd name="T3" fmla="*/ 0 h 1253"/>
                    <a:gd name="T4" fmla="*/ 175 w 2369"/>
                    <a:gd name="T5" fmla="*/ 568 h 1253"/>
                    <a:gd name="T6" fmla="*/ 2327 w 2369"/>
                    <a:gd name="T7" fmla="*/ 1253 h 1253"/>
                    <a:gd name="T8" fmla="*/ 2369 w 2369"/>
                    <a:gd name="T9" fmla="*/ 1168 h 1253"/>
                  </a:gdLst>
                  <a:ahLst/>
                  <a:cxnLst>
                    <a:cxn ang="0">
                      <a:pos x="T0" y="T1"/>
                    </a:cxn>
                    <a:cxn ang="0">
                      <a:pos x="T2" y="T3"/>
                    </a:cxn>
                    <a:cxn ang="0">
                      <a:pos x="T4" y="T5"/>
                    </a:cxn>
                    <a:cxn ang="0">
                      <a:pos x="T6" y="T7"/>
                    </a:cxn>
                    <a:cxn ang="0">
                      <a:pos x="T8" y="T9"/>
                    </a:cxn>
                  </a:cxnLst>
                  <a:rect l="0" t="0" r="r" b="b"/>
                  <a:pathLst>
                    <a:path w="2369" h="1253">
                      <a:moveTo>
                        <a:pt x="2369" y="1168"/>
                      </a:moveTo>
                      <a:lnTo>
                        <a:pt x="0" y="0"/>
                      </a:lnTo>
                      <a:lnTo>
                        <a:pt x="175" y="568"/>
                      </a:lnTo>
                      <a:lnTo>
                        <a:pt x="2327" y="1253"/>
                      </a:lnTo>
                      <a:lnTo>
                        <a:pt x="2369" y="1168"/>
                      </a:lnTo>
                      <a:close/>
                    </a:path>
                  </a:pathLst>
                </a:custGeom>
                <a:solidFill>
                  <a:srgbClr val="D1D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12">
                  <a:extLst>
                    <a:ext uri="{FF2B5EF4-FFF2-40B4-BE49-F238E27FC236}">
                      <a16:creationId xmlns:a16="http://schemas.microsoft.com/office/drawing/2014/main" id="{5F154092-865C-4543-BCE5-5504E83F247A}"/>
                    </a:ext>
                  </a:extLst>
                </p:cNvPr>
                <p:cNvSpPr>
                  <a:spLocks/>
                </p:cNvSpPr>
                <p:nvPr/>
              </p:nvSpPr>
              <p:spPr bwMode="auto">
                <a:xfrm>
                  <a:off x="-2162196" y="4674682"/>
                  <a:ext cx="1331543" cy="758593"/>
                </a:xfrm>
                <a:custGeom>
                  <a:avLst/>
                  <a:gdLst>
                    <a:gd name="T0" fmla="*/ 2369 w 2410"/>
                    <a:gd name="T1" fmla="*/ 1373 h 1373"/>
                    <a:gd name="T2" fmla="*/ 0 w 2410"/>
                    <a:gd name="T3" fmla="*/ 205 h 1373"/>
                    <a:gd name="T4" fmla="*/ 555 w 2410"/>
                    <a:gd name="T5" fmla="*/ 0 h 1373"/>
                    <a:gd name="T6" fmla="*/ 2410 w 2410"/>
                    <a:gd name="T7" fmla="*/ 1291 h 1373"/>
                    <a:gd name="T8" fmla="*/ 2369 w 2410"/>
                    <a:gd name="T9" fmla="*/ 1373 h 1373"/>
                  </a:gdLst>
                  <a:ahLst/>
                  <a:cxnLst>
                    <a:cxn ang="0">
                      <a:pos x="T0" y="T1"/>
                    </a:cxn>
                    <a:cxn ang="0">
                      <a:pos x="T2" y="T3"/>
                    </a:cxn>
                    <a:cxn ang="0">
                      <a:pos x="T4" y="T5"/>
                    </a:cxn>
                    <a:cxn ang="0">
                      <a:pos x="T6" y="T7"/>
                    </a:cxn>
                    <a:cxn ang="0">
                      <a:pos x="T8" y="T9"/>
                    </a:cxn>
                  </a:cxnLst>
                  <a:rect l="0" t="0" r="r" b="b"/>
                  <a:pathLst>
                    <a:path w="2410" h="1373">
                      <a:moveTo>
                        <a:pt x="2369" y="1373"/>
                      </a:moveTo>
                      <a:lnTo>
                        <a:pt x="0" y="205"/>
                      </a:lnTo>
                      <a:lnTo>
                        <a:pt x="555" y="0"/>
                      </a:lnTo>
                      <a:lnTo>
                        <a:pt x="2410" y="1291"/>
                      </a:lnTo>
                      <a:lnTo>
                        <a:pt x="2369" y="1373"/>
                      </a:lnTo>
                      <a:close/>
                    </a:path>
                  </a:pathLst>
                </a:custGeom>
                <a:solidFill>
                  <a:srgbClr val="E6E7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13">
                  <a:extLst>
                    <a:ext uri="{FF2B5EF4-FFF2-40B4-BE49-F238E27FC236}">
                      <a16:creationId xmlns:a16="http://schemas.microsoft.com/office/drawing/2014/main" id="{350F9D53-1624-4727-9009-DA69D265836D}"/>
                    </a:ext>
                  </a:extLst>
                </p:cNvPr>
                <p:cNvSpPr>
                  <a:spLocks/>
                </p:cNvSpPr>
                <p:nvPr/>
              </p:nvSpPr>
              <p:spPr bwMode="auto">
                <a:xfrm>
                  <a:off x="-2465524" y="3283468"/>
                  <a:ext cx="237578" cy="1459172"/>
                </a:xfrm>
                <a:custGeom>
                  <a:avLst/>
                  <a:gdLst>
                    <a:gd name="T0" fmla="*/ 428 w 430"/>
                    <a:gd name="T1" fmla="*/ 0 h 2641"/>
                    <a:gd name="T2" fmla="*/ 430 w 430"/>
                    <a:gd name="T3" fmla="*/ 2641 h 2641"/>
                    <a:gd name="T4" fmla="*/ 0 w 430"/>
                    <a:gd name="T5" fmla="*/ 2234 h 2641"/>
                    <a:gd name="T6" fmla="*/ 333 w 430"/>
                    <a:gd name="T7" fmla="*/ 0 h 2641"/>
                    <a:gd name="T8" fmla="*/ 428 w 430"/>
                    <a:gd name="T9" fmla="*/ 0 h 2641"/>
                  </a:gdLst>
                  <a:ahLst/>
                  <a:cxnLst>
                    <a:cxn ang="0">
                      <a:pos x="T0" y="T1"/>
                    </a:cxn>
                    <a:cxn ang="0">
                      <a:pos x="T2" y="T3"/>
                    </a:cxn>
                    <a:cxn ang="0">
                      <a:pos x="T4" y="T5"/>
                    </a:cxn>
                    <a:cxn ang="0">
                      <a:pos x="T6" y="T7"/>
                    </a:cxn>
                    <a:cxn ang="0">
                      <a:pos x="T8" y="T9"/>
                    </a:cxn>
                  </a:cxnLst>
                  <a:rect l="0" t="0" r="r" b="b"/>
                  <a:pathLst>
                    <a:path w="430" h="2641">
                      <a:moveTo>
                        <a:pt x="428" y="0"/>
                      </a:moveTo>
                      <a:lnTo>
                        <a:pt x="430" y="2641"/>
                      </a:lnTo>
                      <a:lnTo>
                        <a:pt x="0" y="2234"/>
                      </a:lnTo>
                      <a:lnTo>
                        <a:pt x="333" y="0"/>
                      </a:lnTo>
                      <a:lnTo>
                        <a:pt x="428" y="0"/>
                      </a:lnTo>
                      <a:close/>
                    </a:path>
                  </a:pathLst>
                </a:custGeom>
                <a:solidFill>
                  <a:srgbClr val="D1D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Freeform 14">
                  <a:extLst>
                    <a:ext uri="{FF2B5EF4-FFF2-40B4-BE49-F238E27FC236}">
                      <a16:creationId xmlns:a16="http://schemas.microsoft.com/office/drawing/2014/main" id="{A37F840D-6E97-47B1-B311-A378E045AA52}"/>
                    </a:ext>
                  </a:extLst>
                </p:cNvPr>
                <p:cNvSpPr>
                  <a:spLocks/>
                </p:cNvSpPr>
                <p:nvPr/>
              </p:nvSpPr>
              <p:spPr bwMode="auto">
                <a:xfrm>
                  <a:off x="-2229049" y="3283468"/>
                  <a:ext cx="240341" cy="1459172"/>
                </a:xfrm>
                <a:custGeom>
                  <a:avLst/>
                  <a:gdLst>
                    <a:gd name="T0" fmla="*/ 0 w 435"/>
                    <a:gd name="T1" fmla="*/ 0 h 2641"/>
                    <a:gd name="T2" fmla="*/ 2 w 435"/>
                    <a:gd name="T3" fmla="*/ 2641 h 2641"/>
                    <a:gd name="T4" fmla="*/ 435 w 435"/>
                    <a:gd name="T5" fmla="*/ 2232 h 2641"/>
                    <a:gd name="T6" fmla="*/ 92 w 435"/>
                    <a:gd name="T7" fmla="*/ 0 h 2641"/>
                    <a:gd name="T8" fmla="*/ 0 w 435"/>
                    <a:gd name="T9" fmla="*/ 0 h 2641"/>
                  </a:gdLst>
                  <a:ahLst/>
                  <a:cxnLst>
                    <a:cxn ang="0">
                      <a:pos x="T0" y="T1"/>
                    </a:cxn>
                    <a:cxn ang="0">
                      <a:pos x="T2" y="T3"/>
                    </a:cxn>
                    <a:cxn ang="0">
                      <a:pos x="T4" y="T5"/>
                    </a:cxn>
                    <a:cxn ang="0">
                      <a:pos x="T6" y="T7"/>
                    </a:cxn>
                    <a:cxn ang="0">
                      <a:pos x="T8" y="T9"/>
                    </a:cxn>
                  </a:cxnLst>
                  <a:rect l="0" t="0" r="r" b="b"/>
                  <a:pathLst>
                    <a:path w="435" h="2641">
                      <a:moveTo>
                        <a:pt x="0" y="0"/>
                      </a:moveTo>
                      <a:lnTo>
                        <a:pt x="2" y="2641"/>
                      </a:lnTo>
                      <a:lnTo>
                        <a:pt x="435" y="2232"/>
                      </a:lnTo>
                      <a:lnTo>
                        <a:pt x="92" y="0"/>
                      </a:lnTo>
                      <a:lnTo>
                        <a:pt x="0" y="0"/>
                      </a:lnTo>
                      <a:close/>
                    </a:path>
                  </a:pathLst>
                </a:custGeom>
                <a:solidFill>
                  <a:srgbClr val="E6E7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Freeform 15">
                  <a:extLst>
                    <a:ext uri="{FF2B5EF4-FFF2-40B4-BE49-F238E27FC236}">
                      <a16:creationId xmlns:a16="http://schemas.microsoft.com/office/drawing/2014/main" id="{9D853DB7-1C8C-4AD3-A1C0-ACE1AF59717F}"/>
                    </a:ext>
                  </a:extLst>
                </p:cNvPr>
                <p:cNvSpPr>
                  <a:spLocks/>
                </p:cNvSpPr>
                <p:nvPr/>
              </p:nvSpPr>
              <p:spPr bwMode="auto">
                <a:xfrm>
                  <a:off x="-2432923" y="4565839"/>
                  <a:ext cx="427088" cy="427641"/>
                </a:xfrm>
                <a:custGeom>
                  <a:avLst/>
                  <a:gdLst>
                    <a:gd name="T0" fmla="*/ 0 w 327"/>
                    <a:gd name="T1" fmla="*/ 164 h 327"/>
                    <a:gd name="T2" fmla="*/ 164 w 327"/>
                    <a:gd name="T3" fmla="*/ 327 h 327"/>
                    <a:gd name="T4" fmla="*/ 327 w 327"/>
                    <a:gd name="T5" fmla="*/ 164 h 327"/>
                    <a:gd name="T6" fmla="*/ 163 w 327"/>
                    <a:gd name="T7" fmla="*/ 0 h 327"/>
                    <a:gd name="T8" fmla="*/ 0 w 327"/>
                    <a:gd name="T9" fmla="*/ 164 h 327"/>
                  </a:gdLst>
                  <a:ahLst/>
                  <a:cxnLst>
                    <a:cxn ang="0">
                      <a:pos x="T0" y="T1"/>
                    </a:cxn>
                    <a:cxn ang="0">
                      <a:pos x="T2" y="T3"/>
                    </a:cxn>
                    <a:cxn ang="0">
                      <a:pos x="T4" y="T5"/>
                    </a:cxn>
                    <a:cxn ang="0">
                      <a:pos x="T6" y="T7"/>
                    </a:cxn>
                    <a:cxn ang="0">
                      <a:pos x="T8" y="T9"/>
                    </a:cxn>
                  </a:cxnLst>
                  <a:rect l="0" t="0" r="r" b="b"/>
                  <a:pathLst>
                    <a:path w="327" h="327">
                      <a:moveTo>
                        <a:pt x="0" y="164"/>
                      </a:moveTo>
                      <a:cubicBezTo>
                        <a:pt x="0" y="254"/>
                        <a:pt x="74" y="327"/>
                        <a:pt x="164" y="327"/>
                      </a:cubicBezTo>
                      <a:cubicBezTo>
                        <a:pt x="254" y="327"/>
                        <a:pt x="327" y="254"/>
                        <a:pt x="327" y="164"/>
                      </a:cubicBezTo>
                      <a:cubicBezTo>
                        <a:pt x="327" y="73"/>
                        <a:pt x="254" y="0"/>
                        <a:pt x="163" y="0"/>
                      </a:cubicBezTo>
                      <a:cubicBezTo>
                        <a:pt x="73" y="0"/>
                        <a:pt x="0" y="74"/>
                        <a:pt x="0" y="164"/>
                      </a:cubicBezTo>
                      <a:close/>
                    </a:path>
                  </a:pathLst>
                </a:custGeom>
                <a:solidFill>
                  <a:srgbClr val="BCBE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Freeform 16">
                  <a:extLst>
                    <a:ext uri="{FF2B5EF4-FFF2-40B4-BE49-F238E27FC236}">
                      <a16:creationId xmlns:a16="http://schemas.microsoft.com/office/drawing/2014/main" id="{1815D399-834B-497F-91A7-02AA1B05D29E}"/>
                    </a:ext>
                  </a:extLst>
                </p:cNvPr>
                <p:cNvSpPr>
                  <a:spLocks/>
                </p:cNvSpPr>
                <p:nvPr/>
              </p:nvSpPr>
              <p:spPr bwMode="auto">
                <a:xfrm>
                  <a:off x="-2335126" y="4664186"/>
                  <a:ext cx="231501" cy="230948"/>
                </a:xfrm>
                <a:custGeom>
                  <a:avLst/>
                  <a:gdLst>
                    <a:gd name="T0" fmla="*/ 0 w 177"/>
                    <a:gd name="T1" fmla="*/ 89 h 177"/>
                    <a:gd name="T2" fmla="*/ 89 w 177"/>
                    <a:gd name="T3" fmla="*/ 177 h 177"/>
                    <a:gd name="T4" fmla="*/ 177 w 177"/>
                    <a:gd name="T5" fmla="*/ 89 h 177"/>
                    <a:gd name="T6" fmla="*/ 88 w 177"/>
                    <a:gd name="T7" fmla="*/ 0 h 177"/>
                    <a:gd name="T8" fmla="*/ 0 w 177"/>
                    <a:gd name="T9" fmla="*/ 89 h 177"/>
                  </a:gdLst>
                  <a:ahLst/>
                  <a:cxnLst>
                    <a:cxn ang="0">
                      <a:pos x="T0" y="T1"/>
                    </a:cxn>
                    <a:cxn ang="0">
                      <a:pos x="T2" y="T3"/>
                    </a:cxn>
                    <a:cxn ang="0">
                      <a:pos x="T4" y="T5"/>
                    </a:cxn>
                    <a:cxn ang="0">
                      <a:pos x="T6" y="T7"/>
                    </a:cxn>
                    <a:cxn ang="0">
                      <a:pos x="T8" y="T9"/>
                    </a:cxn>
                  </a:cxnLst>
                  <a:rect l="0" t="0" r="r" b="b"/>
                  <a:pathLst>
                    <a:path w="177" h="177">
                      <a:moveTo>
                        <a:pt x="0" y="89"/>
                      </a:moveTo>
                      <a:cubicBezTo>
                        <a:pt x="0" y="138"/>
                        <a:pt x="40" y="177"/>
                        <a:pt x="89" y="177"/>
                      </a:cubicBezTo>
                      <a:cubicBezTo>
                        <a:pt x="138" y="177"/>
                        <a:pt x="177" y="137"/>
                        <a:pt x="177" y="89"/>
                      </a:cubicBezTo>
                      <a:cubicBezTo>
                        <a:pt x="177" y="40"/>
                        <a:pt x="137" y="0"/>
                        <a:pt x="88" y="0"/>
                      </a:cubicBezTo>
                      <a:cubicBezTo>
                        <a:pt x="40" y="0"/>
                        <a:pt x="0" y="40"/>
                        <a:pt x="0" y="89"/>
                      </a:cubicBezTo>
                      <a:close/>
                    </a:path>
                  </a:pathLst>
                </a:custGeom>
                <a:solidFill>
                  <a:srgbClr val="8082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37" name="Freeform 130">
                <a:extLst>
                  <a:ext uri="{FF2B5EF4-FFF2-40B4-BE49-F238E27FC236}">
                    <a16:creationId xmlns:a16="http://schemas.microsoft.com/office/drawing/2014/main" id="{D8F99AD8-1A22-46AC-A6C0-0E0C841A5076}"/>
                  </a:ext>
                </a:extLst>
              </p:cNvPr>
              <p:cNvSpPr>
                <a:spLocks/>
              </p:cNvSpPr>
              <p:nvPr/>
            </p:nvSpPr>
            <p:spPr bwMode="auto">
              <a:xfrm>
                <a:off x="1780964" y="6502314"/>
                <a:ext cx="663770" cy="514641"/>
              </a:xfrm>
              <a:custGeom>
                <a:avLst/>
                <a:gdLst>
                  <a:gd name="T0" fmla="*/ 192 w 192"/>
                  <a:gd name="T1" fmla="*/ 0 h 149"/>
                  <a:gd name="T2" fmla="*/ 0 w 192"/>
                  <a:gd name="T3" fmla="*/ 149 h 149"/>
                  <a:gd name="T4" fmla="*/ 192 w 192"/>
                  <a:gd name="T5" fmla="*/ 149 h 149"/>
                  <a:gd name="T6" fmla="*/ 192 w 192"/>
                  <a:gd name="T7" fmla="*/ 0 h 149"/>
                </a:gdLst>
                <a:ahLst/>
                <a:cxnLst>
                  <a:cxn ang="0">
                    <a:pos x="T0" y="T1"/>
                  </a:cxn>
                  <a:cxn ang="0">
                    <a:pos x="T2" y="T3"/>
                  </a:cxn>
                  <a:cxn ang="0">
                    <a:pos x="T4" y="T5"/>
                  </a:cxn>
                  <a:cxn ang="0">
                    <a:pos x="T6" y="T7"/>
                  </a:cxn>
                </a:cxnLst>
                <a:rect l="0" t="0" r="r" b="b"/>
                <a:pathLst>
                  <a:path w="192" h="149">
                    <a:moveTo>
                      <a:pt x="192" y="0"/>
                    </a:moveTo>
                    <a:cubicBezTo>
                      <a:pt x="86" y="0"/>
                      <a:pt x="0" y="67"/>
                      <a:pt x="0" y="149"/>
                    </a:cubicBezTo>
                    <a:cubicBezTo>
                      <a:pt x="192" y="149"/>
                      <a:pt x="192" y="149"/>
                      <a:pt x="192" y="149"/>
                    </a:cubicBezTo>
                    <a:lnTo>
                      <a:pt x="192" y="0"/>
                    </a:lnTo>
                    <a:close/>
                  </a:path>
                </a:pathLst>
              </a:custGeom>
              <a:solidFill>
                <a:srgbClr val="8AA3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131">
                <a:extLst>
                  <a:ext uri="{FF2B5EF4-FFF2-40B4-BE49-F238E27FC236}">
                    <a16:creationId xmlns:a16="http://schemas.microsoft.com/office/drawing/2014/main" id="{B69935DF-767C-4B31-AA34-43754DB1066E}"/>
                  </a:ext>
                </a:extLst>
              </p:cNvPr>
              <p:cNvSpPr>
                <a:spLocks/>
              </p:cNvSpPr>
              <p:nvPr/>
            </p:nvSpPr>
            <p:spPr bwMode="auto">
              <a:xfrm>
                <a:off x="2444734" y="6502314"/>
                <a:ext cx="663770" cy="514641"/>
              </a:xfrm>
              <a:custGeom>
                <a:avLst/>
                <a:gdLst>
                  <a:gd name="T0" fmla="*/ 192 w 192"/>
                  <a:gd name="T1" fmla="*/ 149 h 149"/>
                  <a:gd name="T2" fmla="*/ 0 w 192"/>
                  <a:gd name="T3" fmla="*/ 0 h 149"/>
                  <a:gd name="T4" fmla="*/ 0 w 192"/>
                  <a:gd name="T5" fmla="*/ 149 h 149"/>
                  <a:gd name="T6" fmla="*/ 192 w 192"/>
                  <a:gd name="T7" fmla="*/ 149 h 149"/>
                </a:gdLst>
                <a:ahLst/>
                <a:cxnLst>
                  <a:cxn ang="0">
                    <a:pos x="T0" y="T1"/>
                  </a:cxn>
                  <a:cxn ang="0">
                    <a:pos x="T2" y="T3"/>
                  </a:cxn>
                  <a:cxn ang="0">
                    <a:pos x="T4" y="T5"/>
                  </a:cxn>
                  <a:cxn ang="0">
                    <a:pos x="T6" y="T7"/>
                  </a:cxn>
                </a:cxnLst>
                <a:rect l="0" t="0" r="r" b="b"/>
                <a:pathLst>
                  <a:path w="192" h="149">
                    <a:moveTo>
                      <a:pt x="192" y="149"/>
                    </a:moveTo>
                    <a:cubicBezTo>
                      <a:pt x="192" y="67"/>
                      <a:pt x="106" y="0"/>
                      <a:pt x="0" y="0"/>
                    </a:cubicBezTo>
                    <a:cubicBezTo>
                      <a:pt x="0" y="149"/>
                      <a:pt x="0" y="149"/>
                      <a:pt x="0" y="149"/>
                    </a:cubicBezTo>
                    <a:lnTo>
                      <a:pt x="192" y="149"/>
                    </a:lnTo>
                    <a:close/>
                  </a:path>
                </a:pathLst>
              </a:custGeom>
              <a:solidFill>
                <a:srgbClr val="798C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39" name="Group 38">
                <a:extLst>
                  <a:ext uri="{FF2B5EF4-FFF2-40B4-BE49-F238E27FC236}">
                    <a16:creationId xmlns:a16="http://schemas.microsoft.com/office/drawing/2014/main" id="{57742458-40C6-439B-91DC-7CAA32B4ED42}"/>
                  </a:ext>
                </a:extLst>
              </p:cNvPr>
              <p:cNvGrpSpPr/>
              <p:nvPr/>
            </p:nvGrpSpPr>
            <p:grpSpPr>
              <a:xfrm>
                <a:off x="2315878" y="6783951"/>
                <a:ext cx="281503" cy="311134"/>
                <a:chOff x="-24706263" y="3438525"/>
                <a:chExt cx="542926" cy="600075"/>
              </a:xfrm>
            </p:grpSpPr>
            <p:sp>
              <p:nvSpPr>
                <p:cNvPr id="46" name="Freeform 105">
                  <a:extLst>
                    <a:ext uri="{FF2B5EF4-FFF2-40B4-BE49-F238E27FC236}">
                      <a16:creationId xmlns:a16="http://schemas.microsoft.com/office/drawing/2014/main" id="{F02B9432-FA0A-4FA8-ABD3-923E6DC0C266}"/>
                    </a:ext>
                  </a:extLst>
                </p:cNvPr>
                <p:cNvSpPr>
                  <a:spLocks/>
                </p:cNvSpPr>
                <p:nvPr/>
              </p:nvSpPr>
              <p:spPr bwMode="auto">
                <a:xfrm>
                  <a:off x="-24706263" y="3498850"/>
                  <a:ext cx="239713" cy="457200"/>
                </a:xfrm>
                <a:custGeom>
                  <a:avLst/>
                  <a:gdLst>
                    <a:gd name="T0" fmla="*/ 64 w 64"/>
                    <a:gd name="T1" fmla="*/ 42 h 122"/>
                    <a:gd name="T2" fmla="*/ 35 w 64"/>
                    <a:gd name="T3" fmla="*/ 11 h 122"/>
                    <a:gd name="T4" fmla="*/ 0 w 64"/>
                    <a:gd name="T5" fmla="*/ 0 h 122"/>
                    <a:gd name="T6" fmla="*/ 59 w 64"/>
                    <a:gd name="T7" fmla="*/ 58 h 122"/>
                    <a:gd name="T8" fmla="*/ 59 w 64"/>
                    <a:gd name="T9" fmla="*/ 122 h 122"/>
                    <a:gd name="T10" fmla="*/ 63 w 64"/>
                    <a:gd name="T11" fmla="*/ 122 h 122"/>
                    <a:gd name="T12" fmla="*/ 63 w 64"/>
                    <a:gd name="T13" fmla="*/ 52 h 122"/>
                    <a:gd name="T14" fmla="*/ 64 w 64"/>
                    <a:gd name="T15" fmla="*/ 42 h 1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4" h="122">
                      <a:moveTo>
                        <a:pt x="64" y="42"/>
                      </a:moveTo>
                      <a:cubicBezTo>
                        <a:pt x="64" y="21"/>
                        <a:pt x="44" y="11"/>
                        <a:pt x="35" y="11"/>
                      </a:cubicBezTo>
                      <a:cubicBezTo>
                        <a:pt x="12" y="11"/>
                        <a:pt x="0" y="0"/>
                        <a:pt x="0" y="0"/>
                      </a:cubicBezTo>
                      <a:cubicBezTo>
                        <a:pt x="8" y="74"/>
                        <a:pt x="50" y="62"/>
                        <a:pt x="59" y="58"/>
                      </a:cubicBezTo>
                      <a:cubicBezTo>
                        <a:pt x="59" y="122"/>
                        <a:pt x="59" y="122"/>
                        <a:pt x="59" y="122"/>
                      </a:cubicBezTo>
                      <a:cubicBezTo>
                        <a:pt x="63" y="122"/>
                        <a:pt x="63" y="122"/>
                        <a:pt x="63" y="122"/>
                      </a:cubicBezTo>
                      <a:cubicBezTo>
                        <a:pt x="63" y="52"/>
                        <a:pt x="63" y="52"/>
                        <a:pt x="63" y="52"/>
                      </a:cubicBezTo>
                      <a:cubicBezTo>
                        <a:pt x="64" y="50"/>
                        <a:pt x="64" y="47"/>
                        <a:pt x="64" y="42"/>
                      </a:cubicBezTo>
                      <a:close/>
                    </a:path>
                  </a:pathLst>
                </a:custGeom>
                <a:solidFill>
                  <a:srgbClr val="CDDD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106">
                  <a:extLst>
                    <a:ext uri="{FF2B5EF4-FFF2-40B4-BE49-F238E27FC236}">
                      <a16:creationId xmlns:a16="http://schemas.microsoft.com/office/drawing/2014/main" id="{18737928-C029-4694-A70B-8491633944BB}"/>
                    </a:ext>
                  </a:extLst>
                </p:cNvPr>
                <p:cNvSpPr>
                  <a:spLocks/>
                </p:cNvSpPr>
                <p:nvPr/>
              </p:nvSpPr>
              <p:spPr bwMode="auto">
                <a:xfrm>
                  <a:off x="-24469725" y="3438525"/>
                  <a:ext cx="306388" cy="517525"/>
                </a:xfrm>
                <a:custGeom>
                  <a:avLst/>
                  <a:gdLst>
                    <a:gd name="T0" fmla="*/ 1 w 82"/>
                    <a:gd name="T1" fmla="*/ 52 h 138"/>
                    <a:gd name="T2" fmla="*/ 38 w 82"/>
                    <a:gd name="T3" fmla="*/ 13 h 138"/>
                    <a:gd name="T4" fmla="*/ 82 w 82"/>
                    <a:gd name="T5" fmla="*/ 0 h 138"/>
                    <a:gd name="T6" fmla="*/ 6 w 82"/>
                    <a:gd name="T7" fmla="*/ 71 h 138"/>
                    <a:gd name="T8" fmla="*/ 6 w 82"/>
                    <a:gd name="T9" fmla="*/ 138 h 138"/>
                    <a:gd name="T10" fmla="*/ 0 w 82"/>
                    <a:gd name="T11" fmla="*/ 138 h 138"/>
                    <a:gd name="T12" fmla="*/ 1 w 82"/>
                    <a:gd name="T13" fmla="*/ 52 h 138"/>
                  </a:gdLst>
                  <a:ahLst/>
                  <a:cxnLst>
                    <a:cxn ang="0">
                      <a:pos x="T0" y="T1"/>
                    </a:cxn>
                    <a:cxn ang="0">
                      <a:pos x="T2" y="T3"/>
                    </a:cxn>
                    <a:cxn ang="0">
                      <a:pos x="T4" y="T5"/>
                    </a:cxn>
                    <a:cxn ang="0">
                      <a:pos x="T6" y="T7"/>
                    </a:cxn>
                    <a:cxn ang="0">
                      <a:pos x="T8" y="T9"/>
                    </a:cxn>
                    <a:cxn ang="0">
                      <a:pos x="T10" y="T11"/>
                    </a:cxn>
                    <a:cxn ang="0">
                      <a:pos x="T12" y="T13"/>
                    </a:cxn>
                  </a:cxnLst>
                  <a:rect l="0" t="0" r="r" b="b"/>
                  <a:pathLst>
                    <a:path w="82" h="138">
                      <a:moveTo>
                        <a:pt x="1" y="52"/>
                      </a:moveTo>
                      <a:cubicBezTo>
                        <a:pt x="1" y="27"/>
                        <a:pt x="23" y="13"/>
                        <a:pt x="38" y="13"/>
                      </a:cubicBezTo>
                      <a:cubicBezTo>
                        <a:pt x="66" y="13"/>
                        <a:pt x="82" y="0"/>
                        <a:pt x="82" y="0"/>
                      </a:cubicBezTo>
                      <a:cubicBezTo>
                        <a:pt x="71" y="92"/>
                        <a:pt x="17" y="77"/>
                        <a:pt x="6" y="71"/>
                      </a:cubicBezTo>
                      <a:cubicBezTo>
                        <a:pt x="6" y="138"/>
                        <a:pt x="6" y="138"/>
                        <a:pt x="6" y="138"/>
                      </a:cubicBezTo>
                      <a:cubicBezTo>
                        <a:pt x="0" y="138"/>
                        <a:pt x="0" y="138"/>
                        <a:pt x="0" y="138"/>
                      </a:cubicBezTo>
                      <a:cubicBezTo>
                        <a:pt x="0" y="138"/>
                        <a:pt x="1" y="58"/>
                        <a:pt x="1" y="52"/>
                      </a:cubicBezTo>
                      <a:close/>
                    </a:path>
                  </a:pathLst>
                </a:custGeom>
                <a:solidFill>
                  <a:srgbClr val="B3C6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107">
                  <a:extLst>
                    <a:ext uri="{FF2B5EF4-FFF2-40B4-BE49-F238E27FC236}">
                      <a16:creationId xmlns:a16="http://schemas.microsoft.com/office/drawing/2014/main" id="{F61D774D-534F-40E5-9774-AEBF17504CF1}"/>
                    </a:ext>
                  </a:extLst>
                </p:cNvPr>
                <p:cNvSpPr>
                  <a:spLocks/>
                </p:cNvSpPr>
                <p:nvPr/>
              </p:nvSpPr>
              <p:spPr bwMode="auto">
                <a:xfrm>
                  <a:off x="-24647525" y="3940175"/>
                  <a:ext cx="376238" cy="98425"/>
                </a:xfrm>
                <a:custGeom>
                  <a:avLst/>
                  <a:gdLst>
                    <a:gd name="T0" fmla="*/ 0 w 100"/>
                    <a:gd name="T1" fmla="*/ 26 h 26"/>
                    <a:gd name="T2" fmla="*/ 38 w 100"/>
                    <a:gd name="T3" fmla="*/ 4 h 26"/>
                    <a:gd name="T4" fmla="*/ 60 w 100"/>
                    <a:gd name="T5" fmla="*/ 5 h 26"/>
                    <a:gd name="T6" fmla="*/ 100 w 100"/>
                    <a:gd name="T7" fmla="*/ 26 h 26"/>
                    <a:gd name="T8" fmla="*/ 0 w 100"/>
                    <a:gd name="T9" fmla="*/ 26 h 26"/>
                  </a:gdLst>
                  <a:ahLst/>
                  <a:cxnLst>
                    <a:cxn ang="0">
                      <a:pos x="T0" y="T1"/>
                    </a:cxn>
                    <a:cxn ang="0">
                      <a:pos x="T2" y="T3"/>
                    </a:cxn>
                    <a:cxn ang="0">
                      <a:pos x="T4" y="T5"/>
                    </a:cxn>
                    <a:cxn ang="0">
                      <a:pos x="T6" y="T7"/>
                    </a:cxn>
                    <a:cxn ang="0">
                      <a:pos x="T8" y="T9"/>
                    </a:cxn>
                  </a:cxnLst>
                  <a:rect l="0" t="0" r="r" b="b"/>
                  <a:pathLst>
                    <a:path w="100" h="26">
                      <a:moveTo>
                        <a:pt x="0" y="26"/>
                      </a:moveTo>
                      <a:cubicBezTo>
                        <a:pt x="0" y="26"/>
                        <a:pt x="34" y="5"/>
                        <a:pt x="38" y="4"/>
                      </a:cubicBezTo>
                      <a:cubicBezTo>
                        <a:pt x="41" y="2"/>
                        <a:pt x="50" y="0"/>
                        <a:pt x="60" y="5"/>
                      </a:cubicBezTo>
                      <a:cubicBezTo>
                        <a:pt x="71" y="11"/>
                        <a:pt x="100" y="26"/>
                        <a:pt x="100" y="26"/>
                      </a:cubicBezTo>
                      <a:lnTo>
                        <a:pt x="0" y="26"/>
                      </a:lnTo>
                      <a:close/>
                    </a:path>
                  </a:pathLst>
                </a:custGeom>
                <a:solidFill>
                  <a:srgbClr val="778C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40" name="Group 39">
                <a:extLst>
                  <a:ext uri="{FF2B5EF4-FFF2-40B4-BE49-F238E27FC236}">
                    <a16:creationId xmlns:a16="http://schemas.microsoft.com/office/drawing/2014/main" id="{7289AAAE-DF0F-4597-9720-98CDF61D582A}"/>
                  </a:ext>
                </a:extLst>
              </p:cNvPr>
              <p:cNvGrpSpPr/>
              <p:nvPr/>
            </p:nvGrpSpPr>
            <p:grpSpPr>
              <a:xfrm>
                <a:off x="2017328" y="6722139"/>
                <a:ext cx="112766" cy="139928"/>
                <a:chOff x="-26214388" y="3490913"/>
                <a:chExt cx="217488" cy="269875"/>
              </a:xfrm>
            </p:grpSpPr>
            <p:sp>
              <p:nvSpPr>
                <p:cNvPr id="44" name="Freeform 134">
                  <a:extLst>
                    <a:ext uri="{FF2B5EF4-FFF2-40B4-BE49-F238E27FC236}">
                      <a16:creationId xmlns:a16="http://schemas.microsoft.com/office/drawing/2014/main" id="{A87DFD46-4292-434C-A1F7-DA5633AC6082}"/>
                    </a:ext>
                  </a:extLst>
                </p:cNvPr>
                <p:cNvSpPr>
                  <a:spLocks/>
                </p:cNvSpPr>
                <p:nvPr/>
              </p:nvSpPr>
              <p:spPr bwMode="auto">
                <a:xfrm>
                  <a:off x="-26214388" y="3490913"/>
                  <a:ext cx="119063" cy="225425"/>
                </a:xfrm>
                <a:custGeom>
                  <a:avLst/>
                  <a:gdLst>
                    <a:gd name="T0" fmla="*/ 32 w 32"/>
                    <a:gd name="T1" fmla="*/ 21 h 60"/>
                    <a:gd name="T2" fmla="*/ 18 w 32"/>
                    <a:gd name="T3" fmla="*/ 6 h 60"/>
                    <a:gd name="T4" fmla="*/ 0 w 32"/>
                    <a:gd name="T5" fmla="*/ 0 h 60"/>
                    <a:gd name="T6" fmla="*/ 30 w 32"/>
                    <a:gd name="T7" fmla="*/ 29 h 60"/>
                    <a:gd name="T8" fmla="*/ 30 w 32"/>
                    <a:gd name="T9" fmla="*/ 60 h 60"/>
                    <a:gd name="T10" fmla="*/ 32 w 32"/>
                    <a:gd name="T11" fmla="*/ 60 h 60"/>
                    <a:gd name="T12" fmla="*/ 32 w 32"/>
                    <a:gd name="T13" fmla="*/ 26 h 60"/>
                    <a:gd name="T14" fmla="*/ 32 w 32"/>
                    <a:gd name="T15" fmla="*/ 21 h 6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60">
                      <a:moveTo>
                        <a:pt x="32" y="21"/>
                      </a:moveTo>
                      <a:cubicBezTo>
                        <a:pt x="32" y="10"/>
                        <a:pt x="22" y="6"/>
                        <a:pt x="18" y="6"/>
                      </a:cubicBezTo>
                      <a:cubicBezTo>
                        <a:pt x="7" y="6"/>
                        <a:pt x="0" y="0"/>
                        <a:pt x="0" y="0"/>
                      </a:cubicBezTo>
                      <a:cubicBezTo>
                        <a:pt x="5" y="37"/>
                        <a:pt x="25" y="31"/>
                        <a:pt x="30" y="29"/>
                      </a:cubicBezTo>
                      <a:cubicBezTo>
                        <a:pt x="30" y="60"/>
                        <a:pt x="30" y="60"/>
                        <a:pt x="30" y="60"/>
                      </a:cubicBezTo>
                      <a:cubicBezTo>
                        <a:pt x="32" y="60"/>
                        <a:pt x="32" y="60"/>
                        <a:pt x="32" y="60"/>
                      </a:cubicBezTo>
                      <a:cubicBezTo>
                        <a:pt x="32" y="26"/>
                        <a:pt x="32" y="26"/>
                        <a:pt x="32" y="26"/>
                      </a:cubicBezTo>
                      <a:cubicBezTo>
                        <a:pt x="32" y="25"/>
                        <a:pt x="32" y="23"/>
                        <a:pt x="32" y="21"/>
                      </a:cubicBezTo>
                      <a:close/>
                    </a:path>
                  </a:pathLst>
                </a:custGeom>
                <a:solidFill>
                  <a:srgbClr val="CDDD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135">
                  <a:extLst>
                    <a:ext uri="{FF2B5EF4-FFF2-40B4-BE49-F238E27FC236}">
                      <a16:creationId xmlns:a16="http://schemas.microsoft.com/office/drawing/2014/main" id="{29307F08-856C-469B-A1D4-7BD9F0D052CE}"/>
                    </a:ext>
                  </a:extLst>
                </p:cNvPr>
                <p:cNvSpPr>
                  <a:spLocks/>
                </p:cNvSpPr>
                <p:nvPr/>
              </p:nvSpPr>
              <p:spPr bwMode="auto">
                <a:xfrm>
                  <a:off x="-26185813" y="3711575"/>
                  <a:ext cx="188913" cy="49213"/>
                </a:xfrm>
                <a:custGeom>
                  <a:avLst/>
                  <a:gdLst>
                    <a:gd name="T0" fmla="*/ 0 w 50"/>
                    <a:gd name="T1" fmla="*/ 13 h 13"/>
                    <a:gd name="T2" fmla="*/ 19 w 50"/>
                    <a:gd name="T3" fmla="*/ 1 h 13"/>
                    <a:gd name="T4" fmla="*/ 30 w 50"/>
                    <a:gd name="T5" fmla="*/ 2 h 13"/>
                    <a:gd name="T6" fmla="*/ 50 w 50"/>
                    <a:gd name="T7" fmla="*/ 13 h 13"/>
                    <a:gd name="T8" fmla="*/ 0 w 50"/>
                    <a:gd name="T9" fmla="*/ 13 h 13"/>
                  </a:gdLst>
                  <a:ahLst/>
                  <a:cxnLst>
                    <a:cxn ang="0">
                      <a:pos x="T0" y="T1"/>
                    </a:cxn>
                    <a:cxn ang="0">
                      <a:pos x="T2" y="T3"/>
                    </a:cxn>
                    <a:cxn ang="0">
                      <a:pos x="T4" y="T5"/>
                    </a:cxn>
                    <a:cxn ang="0">
                      <a:pos x="T6" y="T7"/>
                    </a:cxn>
                    <a:cxn ang="0">
                      <a:pos x="T8" y="T9"/>
                    </a:cxn>
                  </a:cxnLst>
                  <a:rect l="0" t="0" r="r" b="b"/>
                  <a:pathLst>
                    <a:path w="50" h="13">
                      <a:moveTo>
                        <a:pt x="0" y="13"/>
                      </a:moveTo>
                      <a:cubicBezTo>
                        <a:pt x="0" y="13"/>
                        <a:pt x="17" y="2"/>
                        <a:pt x="19" y="1"/>
                      </a:cubicBezTo>
                      <a:cubicBezTo>
                        <a:pt x="21" y="1"/>
                        <a:pt x="25" y="0"/>
                        <a:pt x="30" y="2"/>
                      </a:cubicBezTo>
                      <a:cubicBezTo>
                        <a:pt x="36" y="5"/>
                        <a:pt x="50" y="13"/>
                        <a:pt x="50" y="13"/>
                      </a:cubicBezTo>
                      <a:lnTo>
                        <a:pt x="0" y="13"/>
                      </a:lnTo>
                      <a:close/>
                    </a:path>
                  </a:pathLst>
                </a:custGeom>
                <a:solidFill>
                  <a:srgbClr val="778C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41" name="Group 40">
                <a:extLst>
                  <a:ext uri="{FF2B5EF4-FFF2-40B4-BE49-F238E27FC236}">
                    <a16:creationId xmlns:a16="http://schemas.microsoft.com/office/drawing/2014/main" id="{679EFA1C-2AB8-4930-933F-9520243505EE}"/>
                  </a:ext>
                </a:extLst>
              </p:cNvPr>
              <p:cNvGrpSpPr/>
              <p:nvPr/>
            </p:nvGrpSpPr>
            <p:grpSpPr>
              <a:xfrm>
                <a:off x="2083139" y="6582204"/>
                <a:ext cx="251047" cy="319365"/>
                <a:chOff x="-26114375" y="3430588"/>
                <a:chExt cx="484187" cy="615950"/>
              </a:xfrm>
            </p:grpSpPr>
            <p:sp>
              <p:nvSpPr>
                <p:cNvPr id="42" name="Freeform 132">
                  <a:extLst>
                    <a:ext uri="{FF2B5EF4-FFF2-40B4-BE49-F238E27FC236}">
                      <a16:creationId xmlns:a16="http://schemas.microsoft.com/office/drawing/2014/main" id="{22A44D49-ECFA-43B5-8760-FBADB38195FE}"/>
                    </a:ext>
                  </a:extLst>
                </p:cNvPr>
                <p:cNvSpPr>
                  <a:spLocks/>
                </p:cNvSpPr>
                <p:nvPr/>
              </p:nvSpPr>
              <p:spPr bwMode="auto">
                <a:xfrm>
                  <a:off x="-25938163" y="3430588"/>
                  <a:ext cx="307975" cy="517525"/>
                </a:xfrm>
                <a:custGeom>
                  <a:avLst/>
                  <a:gdLst>
                    <a:gd name="T0" fmla="*/ 1 w 82"/>
                    <a:gd name="T1" fmla="*/ 52 h 138"/>
                    <a:gd name="T2" fmla="*/ 38 w 82"/>
                    <a:gd name="T3" fmla="*/ 13 h 138"/>
                    <a:gd name="T4" fmla="*/ 82 w 82"/>
                    <a:gd name="T5" fmla="*/ 0 h 138"/>
                    <a:gd name="T6" fmla="*/ 6 w 82"/>
                    <a:gd name="T7" fmla="*/ 71 h 138"/>
                    <a:gd name="T8" fmla="*/ 6 w 82"/>
                    <a:gd name="T9" fmla="*/ 138 h 138"/>
                    <a:gd name="T10" fmla="*/ 0 w 82"/>
                    <a:gd name="T11" fmla="*/ 138 h 138"/>
                    <a:gd name="T12" fmla="*/ 1 w 82"/>
                    <a:gd name="T13" fmla="*/ 52 h 138"/>
                  </a:gdLst>
                  <a:ahLst/>
                  <a:cxnLst>
                    <a:cxn ang="0">
                      <a:pos x="T0" y="T1"/>
                    </a:cxn>
                    <a:cxn ang="0">
                      <a:pos x="T2" y="T3"/>
                    </a:cxn>
                    <a:cxn ang="0">
                      <a:pos x="T4" y="T5"/>
                    </a:cxn>
                    <a:cxn ang="0">
                      <a:pos x="T6" y="T7"/>
                    </a:cxn>
                    <a:cxn ang="0">
                      <a:pos x="T8" y="T9"/>
                    </a:cxn>
                    <a:cxn ang="0">
                      <a:pos x="T10" y="T11"/>
                    </a:cxn>
                    <a:cxn ang="0">
                      <a:pos x="T12" y="T13"/>
                    </a:cxn>
                  </a:cxnLst>
                  <a:rect l="0" t="0" r="r" b="b"/>
                  <a:pathLst>
                    <a:path w="82" h="138">
                      <a:moveTo>
                        <a:pt x="1" y="52"/>
                      </a:moveTo>
                      <a:cubicBezTo>
                        <a:pt x="1" y="27"/>
                        <a:pt x="23" y="13"/>
                        <a:pt x="38" y="13"/>
                      </a:cubicBezTo>
                      <a:cubicBezTo>
                        <a:pt x="66" y="13"/>
                        <a:pt x="82" y="0"/>
                        <a:pt x="82" y="0"/>
                      </a:cubicBezTo>
                      <a:cubicBezTo>
                        <a:pt x="71" y="92"/>
                        <a:pt x="17" y="77"/>
                        <a:pt x="6" y="71"/>
                      </a:cubicBezTo>
                      <a:cubicBezTo>
                        <a:pt x="6" y="138"/>
                        <a:pt x="6" y="138"/>
                        <a:pt x="6" y="138"/>
                      </a:cubicBezTo>
                      <a:cubicBezTo>
                        <a:pt x="0" y="138"/>
                        <a:pt x="0" y="138"/>
                        <a:pt x="0" y="138"/>
                      </a:cubicBezTo>
                      <a:cubicBezTo>
                        <a:pt x="0" y="138"/>
                        <a:pt x="1" y="58"/>
                        <a:pt x="1" y="52"/>
                      </a:cubicBezTo>
                      <a:close/>
                    </a:path>
                  </a:pathLst>
                </a:custGeom>
                <a:solidFill>
                  <a:srgbClr val="B3C6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133">
                  <a:extLst>
                    <a:ext uri="{FF2B5EF4-FFF2-40B4-BE49-F238E27FC236}">
                      <a16:creationId xmlns:a16="http://schemas.microsoft.com/office/drawing/2014/main" id="{2759149E-E94C-40EA-AFD1-73697AD1A997}"/>
                    </a:ext>
                  </a:extLst>
                </p:cNvPr>
                <p:cNvSpPr>
                  <a:spLocks/>
                </p:cNvSpPr>
                <p:nvPr/>
              </p:nvSpPr>
              <p:spPr bwMode="auto">
                <a:xfrm>
                  <a:off x="-26114375" y="3944938"/>
                  <a:ext cx="376238" cy="101600"/>
                </a:xfrm>
                <a:custGeom>
                  <a:avLst/>
                  <a:gdLst>
                    <a:gd name="T0" fmla="*/ 0 w 100"/>
                    <a:gd name="T1" fmla="*/ 27 h 27"/>
                    <a:gd name="T2" fmla="*/ 38 w 100"/>
                    <a:gd name="T3" fmla="*/ 4 h 27"/>
                    <a:gd name="T4" fmla="*/ 60 w 100"/>
                    <a:gd name="T5" fmla="*/ 6 h 27"/>
                    <a:gd name="T6" fmla="*/ 100 w 100"/>
                    <a:gd name="T7" fmla="*/ 27 h 27"/>
                    <a:gd name="T8" fmla="*/ 0 w 100"/>
                    <a:gd name="T9" fmla="*/ 27 h 27"/>
                  </a:gdLst>
                  <a:ahLst/>
                  <a:cxnLst>
                    <a:cxn ang="0">
                      <a:pos x="T0" y="T1"/>
                    </a:cxn>
                    <a:cxn ang="0">
                      <a:pos x="T2" y="T3"/>
                    </a:cxn>
                    <a:cxn ang="0">
                      <a:pos x="T4" y="T5"/>
                    </a:cxn>
                    <a:cxn ang="0">
                      <a:pos x="T6" y="T7"/>
                    </a:cxn>
                    <a:cxn ang="0">
                      <a:pos x="T8" y="T9"/>
                    </a:cxn>
                  </a:cxnLst>
                  <a:rect l="0" t="0" r="r" b="b"/>
                  <a:pathLst>
                    <a:path w="100" h="27">
                      <a:moveTo>
                        <a:pt x="0" y="27"/>
                      </a:moveTo>
                      <a:cubicBezTo>
                        <a:pt x="0" y="27"/>
                        <a:pt x="34" y="5"/>
                        <a:pt x="38" y="4"/>
                      </a:cubicBezTo>
                      <a:cubicBezTo>
                        <a:pt x="41" y="3"/>
                        <a:pt x="50" y="0"/>
                        <a:pt x="60" y="6"/>
                      </a:cubicBezTo>
                      <a:cubicBezTo>
                        <a:pt x="71" y="12"/>
                        <a:pt x="100" y="27"/>
                        <a:pt x="100" y="27"/>
                      </a:cubicBezTo>
                      <a:lnTo>
                        <a:pt x="0" y="27"/>
                      </a:lnTo>
                      <a:close/>
                    </a:path>
                  </a:pathLst>
                </a:custGeom>
                <a:solidFill>
                  <a:srgbClr val="778C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26" name="Group 25">
              <a:extLst>
                <a:ext uri="{FF2B5EF4-FFF2-40B4-BE49-F238E27FC236}">
                  <a16:creationId xmlns:a16="http://schemas.microsoft.com/office/drawing/2014/main" id="{E23FC56D-435D-415A-BA86-D0C68F991820}"/>
                </a:ext>
              </a:extLst>
            </p:cNvPr>
            <p:cNvGrpSpPr/>
            <p:nvPr/>
          </p:nvGrpSpPr>
          <p:grpSpPr>
            <a:xfrm flipH="1">
              <a:off x="5724861" y="1794281"/>
              <a:ext cx="3300680" cy="3085202"/>
              <a:chOff x="366056" y="2853371"/>
              <a:chExt cx="3300680" cy="3085202"/>
            </a:xfrm>
          </p:grpSpPr>
          <p:sp>
            <p:nvSpPr>
              <p:cNvPr id="27" name="Freeform 17">
                <a:extLst>
                  <a:ext uri="{FF2B5EF4-FFF2-40B4-BE49-F238E27FC236}">
                    <a16:creationId xmlns:a16="http://schemas.microsoft.com/office/drawing/2014/main" id="{568072DD-3380-472C-9DBF-823DBC50AA6B}"/>
                  </a:ext>
                </a:extLst>
              </p:cNvPr>
              <p:cNvSpPr>
                <a:spLocks/>
              </p:cNvSpPr>
              <p:nvPr/>
            </p:nvSpPr>
            <p:spPr bwMode="auto">
              <a:xfrm>
                <a:off x="995915" y="5363965"/>
                <a:ext cx="2038752" cy="574608"/>
              </a:xfrm>
              <a:custGeom>
                <a:avLst/>
                <a:gdLst>
                  <a:gd name="T0" fmla="*/ 1513 w 1560"/>
                  <a:gd name="T1" fmla="*/ 26 h 440"/>
                  <a:gd name="T2" fmla="*/ 48 w 1560"/>
                  <a:gd name="T3" fmla="*/ 19 h 440"/>
                  <a:gd name="T4" fmla="*/ 19 w 1560"/>
                  <a:gd name="T5" fmla="*/ 48 h 440"/>
                  <a:gd name="T6" fmla="*/ 1542 w 1560"/>
                  <a:gd name="T7" fmla="*/ 55 h 440"/>
                  <a:gd name="T8" fmla="*/ 1513 w 1560"/>
                  <a:gd name="T9" fmla="*/ 26 h 440"/>
                </a:gdLst>
                <a:ahLst/>
                <a:cxnLst>
                  <a:cxn ang="0">
                    <a:pos x="T0" y="T1"/>
                  </a:cxn>
                  <a:cxn ang="0">
                    <a:pos x="T2" y="T3"/>
                  </a:cxn>
                  <a:cxn ang="0">
                    <a:pos x="T4" y="T5"/>
                  </a:cxn>
                  <a:cxn ang="0">
                    <a:pos x="T6" y="T7"/>
                  </a:cxn>
                  <a:cxn ang="0">
                    <a:pos x="T8" y="T9"/>
                  </a:cxn>
                </a:cxnLst>
                <a:rect l="0" t="0" r="r" b="b"/>
                <a:pathLst>
                  <a:path w="1560" h="440">
                    <a:moveTo>
                      <a:pt x="1513" y="26"/>
                    </a:moveTo>
                    <a:cubicBezTo>
                      <a:pt x="1138" y="391"/>
                      <a:pt x="420" y="395"/>
                      <a:pt x="48" y="19"/>
                    </a:cubicBezTo>
                    <a:cubicBezTo>
                      <a:pt x="29" y="0"/>
                      <a:pt x="0" y="29"/>
                      <a:pt x="19" y="48"/>
                    </a:cubicBezTo>
                    <a:cubicBezTo>
                      <a:pt x="407" y="440"/>
                      <a:pt x="1151" y="435"/>
                      <a:pt x="1542" y="55"/>
                    </a:cubicBezTo>
                    <a:cubicBezTo>
                      <a:pt x="1560" y="37"/>
                      <a:pt x="1531" y="8"/>
                      <a:pt x="1513" y="26"/>
                    </a:cubicBezTo>
                    <a:close/>
                  </a:path>
                </a:pathLst>
              </a:custGeom>
              <a:solidFill>
                <a:srgbClr val="DCEEF1">
                  <a:alpha val="56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18">
                <a:extLst>
                  <a:ext uri="{FF2B5EF4-FFF2-40B4-BE49-F238E27FC236}">
                    <a16:creationId xmlns:a16="http://schemas.microsoft.com/office/drawing/2014/main" id="{35EA65CE-0194-495E-8493-252FBA54F292}"/>
                  </a:ext>
                </a:extLst>
              </p:cNvPr>
              <p:cNvSpPr>
                <a:spLocks/>
              </p:cNvSpPr>
              <p:nvPr/>
            </p:nvSpPr>
            <p:spPr bwMode="auto">
              <a:xfrm>
                <a:off x="1221890" y="5249043"/>
                <a:ext cx="1600614" cy="430956"/>
              </a:xfrm>
              <a:custGeom>
                <a:avLst/>
                <a:gdLst>
                  <a:gd name="T0" fmla="*/ 1176 w 1225"/>
                  <a:gd name="T1" fmla="*/ 17 h 330"/>
                  <a:gd name="T2" fmla="*/ 49 w 1225"/>
                  <a:gd name="T3" fmla="*/ 21 h 330"/>
                  <a:gd name="T4" fmla="*/ 20 w 1225"/>
                  <a:gd name="T5" fmla="*/ 50 h 330"/>
                  <a:gd name="T6" fmla="*/ 1205 w 1225"/>
                  <a:gd name="T7" fmla="*/ 46 h 330"/>
                  <a:gd name="T8" fmla="*/ 1176 w 1225"/>
                  <a:gd name="T9" fmla="*/ 17 h 330"/>
                </a:gdLst>
                <a:ahLst/>
                <a:cxnLst>
                  <a:cxn ang="0">
                    <a:pos x="T0" y="T1"/>
                  </a:cxn>
                  <a:cxn ang="0">
                    <a:pos x="T2" y="T3"/>
                  </a:cxn>
                  <a:cxn ang="0">
                    <a:pos x="T4" y="T5"/>
                  </a:cxn>
                  <a:cxn ang="0">
                    <a:pos x="T6" y="T7"/>
                  </a:cxn>
                  <a:cxn ang="0">
                    <a:pos x="T8" y="T9"/>
                  </a:cxn>
                </a:cxnLst>
                <a:rect l="0" t="0" r="r" b="b"/>
                <a:pathLst>
                  <a:path w="1225" h="330">
                    <a:moveTo>
                      <a:pt x="1176" y="17"/>
                    </a:moveTo>
                    <a:cubicBezTo>
                      <a:pt x="878" y="267"/>
                      <a:pt x="347" y="286"/>
                      <a:pt x="49" y="21"/>
                    </a:cubicBezTo>
                    <a:cubicBezTo>
                      <a:pt x="29" y="3"/>
                      <a:pt x="0" y="32"/>
                      <a:pt x="20" y="50"/>
                    </a:cubicBezTo>
                    <a:cubicBezTo>
                      <a:pt x="335" y="330"/>
                      <a:pt x="889" y="311"/>
                      <a:pt x="1205" y="46"/>
                    </a:cubicBezTo>
                    <a:cubicBezTo>
                      <a:pt x="1225" y="29"/>
                      <a:pt x="1196" y="0"/>
                      <a:pt x="1176" y="17"/>
                    </a:cubicBezTo>
                    <a:close/>
                  </a:path>
                </a:pathLst>
              </a:custGeom>
              <a:solidFill>
                <a:srgbClr val="DCEEF1">
                  <a:alpha val="56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19">
                <a:extLst>
                  <a:ext uri="{FF2B5EF4-FFF2-40B4-BE49-F238E27FC236}">
                    <a16:creationId xmlns:a16="http://schemas.microsoft.com/office/drawing/2014/main" id="{8DC2B101-82AA-40FD-9147-6881B856A8A4}"/>
                  </a:ext>
                </a:extLst>
              </p:cNvPr>
              <p:cNvSpPr>
                <a:spLocks/>
              </p:cNvSpPr>
              <p:nvPr/>
            </p:nvSpPr>
            <p:spPr bwMode="auto">
              <a:xfrm>
                <a:off x="1445103" y="5145725"/>
                <a:ext cx="1133193" cy="264099"/>
              </a:xfrm>
              <a:custGeom>
                <a:avLst/>
                <a:gdLst>
                  <a:gd name="T0" fmla="*/ 824 w 867"/>
                  <a:gd name="T1" fmla="*/ 15 h 202"/>
                  <a:gd name="T2" fmla="*/ 43 w 867"/>
                  <a:gd name="T3" fmla="*/ 23 h 202"/>
                  <a:gd name="T4" fmla="*/ 23 w 867"/>
                  <a:gd name="T5" fmla="*/ 58 h 202"/>
                  <a:gd name="T6" fmla="*/ 845 w 867"/>
                  <a:gd name="T7" fmla="*/ 50 h 202"/>
                  <a:gd name="T8" fmla="*/ 824 w 867"/>
                  <a:gd name="T9" fmla="*/ 15 h 202"/>
                </a:gdLst>
                <a:ahLst/>
                <a:cxnLst>
                  <a:cxn ang="0">
                    <a:pos x="T0" y="T1"/>
                  </a:cxn>
                  <a:cxn ang="0">
                    <a:pos x="T2" y="T3"/>
                  </a:cxn>
                  <a:cxn ang="0">
                    <a:pos x="T4" y="T5"/>
                  </a:cxn>
                  <a:cxn ang="0">
                    <a:pos x="T6" y="T7"/>
                  </a:cxn>
                  <a:cxn ang="0">
                    <a:pos x="T8" y="T9"/>
                  </a:cxn>
                </a:cxnLst>
                <a:rect l="0" t="0" r="r" b="b"/>
                <a:pathLst>
                  <a:path w="867" h="202">
                    <a:moveTo>
                      <a:pt x="824" y="15"/>
                    </a:moveTo>
                    <a:cubicBezTo>
                      <a:pt x="603" y="159"/>
                      <a:pt x="270" y="160"/>
                      <a:pt x="43" y="23"/>
                    </a:cubicBezTo>
                    <a:cubicBezTo>
                      <a:pt x="21" y="9"/>
                      <a:pt x="0" y="45"/>
                      <a:pt x="23" y="58"/>
                    </a:cubicBezTo>
                    <a:cubicBezTo>
                      <a:pt x="261" y="202"/>
                      <a:pt x="612" y="202"/>
                      <a:pt x="845" y="50"/>
                    </a:cubicBezTo>
                    <a:cubicBezTo>
                      <a:pt x="867" y="36"/>
                      <a:pt x="846" y="0"/>
                      <a:pt x="824" y="15"/>
                    </a:cubicBezTo>
                    <a:close/>
                  </a:path>
                </a:pathLst>
              </a:custGeom>
              <a:solidFill>
                <a:srgbClr val="DCEEF1">
                  <a:alpha val="56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20">
                <a:extLst>
                  <a:ext uri="{FF2B5EF4-FFF2-40B4-BE49-F238E27FC236}">
                    <a16:creationId xmlns:a16="http://schemas.microsoft.com/office/drawing/2014/main" id="{48F9C26A-338D-4167-82C7-ADC946A7DF9F}"/>
                  </a:ext>
                </a:extLst>
              </p:cNvPr>
              <p:cNvSpPr>
                <a:spLocks/>
              </p:cNvSpPr>
              <p:nvPr/>
            </p:nvSpPr>
            <p:spPr bwMode="auto">
              <a:xfrm>
                <a:off x="366056" y="2857239"/>
                <a:ext cx="1266347" cy="1728244"/>
              </a:xfrm>
              <a:custGeom>
                <a:avLst/>
                <a:gdLst>
                  <a:gd name="T0" fmla="*/ 165 w 969"/>
                  <a:gd name="T1" fmla="*/ 1287 h 1323"/>
                  <a:gd name="T2" fmla="*/ 943 w 969"/>
                  <a:gd name="T3" fmla="*/ 45 h 1323"/>
                  <a:gd name="T4" fmla="*/ 932 w 969"/>
                  <a:gd name="T5" fmla="*/ 6 h 1323"/>
                  <a:gd name="T6" fmla="*/ 125 w 969"/>
                  <a:gd name="T7" fmla="*/ 1298 h 1323"/>
                  <a:gd name="T8" fmla="*/ 165 w 969"/>
                  <a:gd name="T9" fmla="*/ 1287 h 1323"/>
                </a:gdLst>
                <a:ahLst/>
                <a:cxnLst>
                  <a:cxn ang="0">
                    <a:pos x="T0" y="T1"/>
                  </a:cxn>
                  <a:cxn ang="0">
                    <a:pos x="T2" y="T3"/>
                  </a:cxn>
                  <a:cxn ang="0">
                    <a:pos x="T4" y="T5"/>
                  </a:cxn>
                  <a:cxn ang="0">
                    <a:pos x="T6" y="T7"/>
                  </a:cxn>
                  <a:cxn ang="0">
                    <a:pos x="T8" y="T9"/>
                  </a:cxn>
                </a:cxnLst>
                <a:rect l="0" t="0" r="r" b="b"/>
                <a:pathLst>
                  <a:path w="969" h="1323">
                    <a:moveTo>
                      <a:pt x="165" y="1287"/>
                    </a:moveTo>
                    <a:cubicBezTo>
                      <a:pt x="45" y="773"/>
                      <a:pt x="421" y="159"/>
                      <a:pt x="943" y="45"/>
                    </a:cubicBezTo>
                    <a:cubicBezTo>
                      <a:pt x="969" y="40"/>
                      <a:pt x="958" y="0"/>
                      <a:pt x="932" y="6"/>
                    </a:cubicBezTo>
                    <a:cubicBezTo>
                      <a:pt x="387" y="125"/>
                      <a:pt x="0" y="763"/>
                      <a:pt x="125" y="1298"/>
                    </a:cubicBezTo>
                    <a:cubicBezTo>
                      <a:pt x="131" y="1323"/>
                      <a:pt x="171" y="1312"/>
                      <a:pt x="165" y="1287"/>
                    </a:cubicBezTo>
                    <a:close/>
                  </a:path>
                </a:pathLst>
              </a:custGeom>
              <a:solidFill>
                <a:srgbClr val="DCEEF1">
                  <a:alpha val="56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21">
                <a:extLst>
                  <a:ext uri="{FF2B5EF4-FFF2-40B4-BE49-F238E27FC236}">
                    <a16:creationId xmlns:a16="http://schemas.microsoft.com/office/drawing/2014/main" id="{72B66BF6-C51E-498E-8BD8-5DE1E8C5D32D}"/>
                  </a:ext>
                </a:extLst>
              </p:cNvPr>
              <p:cNvSpPr>
                <a:spLocks/>
              </p:cNvSpPr>
              <p:nvPr/>
            </p:nvSpPr>
            <p:spPr bwMode="auto">
              <a:xfrm>
                <a:off x="662752" y="3108077"/>
                <a:ext cx="944788" cy="1363589"/>
              </a:xfrm>
              <a:custGeom>
                <a:avLst/>
                <a:gdLst>
                  <a:gd name="T0" fmla="*/ 107 w 723"/>
                  <a:gd name="T1" fmla="*/ 1007 h 1044"/>
                  <a:gd name="T2" fmla="*/ 697 w 723"/>
                  <a:gd name="T3" fmla="*/ 47 h 1044"/>
                  <a:gd name="T4" fmla="*/ 686 w 723"/>
                  <a:gd name="T5" fmla="*/ 7 h 1044"/>
                  <a:gd name="T6" fmla="*/ 68 w 723"/>
                  <a:gd name="T7" fmla="*/ 1018 h 1044"/>
                  <a:gd name="T8" fmla="*/ 107 w 723"/>
                  <a:gd name="T9" fmla="*/ 1007 h 1044"/>
                </a:gdLst>
                <a:ahLst/>
                <a:cxnLst>
                  <a:cxn ang="0">
                    <a:pos x="T0" y="T1"/>
                  </a:cxn>
                  <a:cxn ang="0">
                    <a:pos x="T2" y="T3"/>
                  </a:cxn>
                  <a:cxn ang="0">
                    <a:pos x="T4" y="T5"/>
                  </a:cxn>
                  <a:cxn ang="0">
                    <a:pos x="T6" y="T7"/>
                  </a:cxn>
                  <a:cxn ang="0">
                    <a:pos x="T8" y="T9"/>
                  </a:cxn>
                </a:cxnLst>
                <a:rect l="0" t="0" r="r" b="b"/>
                <a:pathLst>
                  <a:path w="723" h="1044">
                    <a:moveTo>
                      <a:pt x="107" y="1007"/>
                    </a:moveTo>
                    <a:cubicBezTo>
                      <a:pt x="43" y="618"/>
                      <a:pt x="309" y="156"/>
                      <a:pt x="697" y="47"/>
                    </a:cubicBezTo>
                    <a:cubicBezTo>
                      <a:pt x="723" y="40"/>
                      <a:pt x="712" y="0"/>
                      <a:pt x="686" y="7"/>
                    </a:cubicBezTo>
                    <a:cubicBezTo>
                      <a:pt x="275" y="123"/>
                      <a:pt x="0" y="607"/>
                      <a:pt x="68" y="1018"/>
                    </a:cubicBezTo>
                    <a:cubicBezTo>
                      <a:pt x="72" y="1044"/>
                      <a:pt x="111" y="1033"/>
                      <a:pt x="107" y="1007"/>
                    </a:cubicBezTo>
                    <a:close/>
                  </a:path>
                </a:pathLst>
              </a:custGeom>
              <a:solidFill>
                <a:srgbClr val="DCEEF1">
                  <a:alpha val="56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Freeform 22">
                <a:extLst>
                  <a:ext uri="{FF2B5EF4-FFF2-40B4-BE49-F238E27FC236}">
                    <a16:creationId xmlns:a16="http://schemas.microsoft.com/office/drawing/2014/main" id="{8596A8E5-21E4-4FA7-AC3B-C95CB0B43853}"/>
                  </a:ext>
                </a:extLst>
              </p:cNvPr>
              <p:cNvSpPr>
                <a:spLocks/>
              </p:cNvSpPr>
              <p:nvPr/>
            </p:nvSpPr>
            <p:spPr bwMode="auto">
              <a:xfrm>
                <a:off x="942322" y="3344550"/>
                <a:ext cx="633726" cy="967993"/>
              </a:xfrm>
              <a:custGeom>
                <a:avLst/>
                <a:gdLst>
                  <a:gd name="T0" fmla="*/ 57 w 485"/>
                  <a:gd name="T1" fmla="*/ 715 h 741"/>
                  <a:gd name="T2" fmla="*/ 462 w 485"/>
                  <a:gd name="T3" fmla="*/ 47 h 741"/>
                  <a:gd name="T4" fmla="*/ 441 w 485"/>
                  <a:gd name="T5" fmla="*/ 11 h 741"/>
                  <a:gd name="T6" fmla="*/ 16 w 485"/>
                  <a:gd name="T7" fmla="*/ 715 h 741"/>
                  <a:gd name="T8" fmla="*/ 57 w 485"/>
                  <a:gd name="T9" fmla="*/ 715 h 741"/>
                </a:gdLst>
                <a:ahLst/>
                <a:cxnLst>
                  <a:cxn ang="0">
                    <a:pos x="T0" y="T1"/>
                  </a:cxn>
                  <a:cxn ang="0">
                    <a:pos x="T2" y="T3"/>
                  </a:cxn>
                  <a:cxn ang="0">
                    <a:pos x="T4" y="T5"/>
                  </a:cxn>
                  <a:cxn ang="0">
                    <a:pos x="T6" y="T7"/>
                  </a:cxn>
                  <a:cxn ang="0">
                    <a:pos x="T8" y="T9"/>
                  </a:cxn>
                </a:cxnLst>
                <a:rect l="0" t="0" r="r" b="b"/>
                <a:pathLst>
                  <a:path w="485" h="741">
                    <a:moveTo>
                      <a:pt x="57" y="715"/>
                    </a:moveTo>
                    <a:cubicBezTo>
                      <a:pt x="42" y="449"/>
                      <a:pt x="219" y="160"/>
                      <a:pt x="462" y="47"/>
                    </a:cubicBezTo>
                    <a:cubicBezTo>
                      <a:pt x="485" y="36"/>
                      <a:pt x="465" y="0"/>
                      <a:pt x="441" y="11"/>
                    </a:cubicBezTo>
                    <a:cubicBezTo>
                      <a:pt x="187" y="130"/>
                      <a:pt x="0" y="435"/>
                      <a:pt x="16" y="715"/>
                    </a:cubicBezTo>
                    <a:cubicBezTo>
                      <a:pt x="17" y="741"/>
                      <a:pt x="58" y="741"/>
                      <a:pt x="57" y="715"/>
                    </a:cubicBezTo>
                    <a:close/>
                  </a:path>
                </a:pathLst>
              </a:custGeom>
              <a:solidFill>
                <a:srgbClr val="DCEEF1">
                  <a:alpha val="56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Freeform 23">
                <a:extLst>
                  <a:ext uri="{FF2B5EF4-FFF2-40B4-BE49-F238E27FC236}">
                    <a16:creationId xmlns:a16="http://schemas.microsoft.com/office/drawing/2014/main" id="{251E4406-416E-4C2B-B78D-CFC35A81B4D9}"/>
                  </a:ext>
                </a:extLst>
              </p:cNvPr>
              <p:cNvSpPr>
                <a:spLocks/>
              </p:cNvSpPr>
              <p:nvPr/>
            </p:nvSpPr>
            <p:spPr bwMode="auto">
              <a:xfrm>
                <a:off x="2408677" y="2853371"/>
                <a:ext cx="1258059" cy="1735978"/>
              </a:xfrm>
              <a:custGeom>
                <a:avLst/>
                <a:gdLst>
                  <a:gd name="T0" fmla="*/ 835 w 963"/>
                  <a:gd name="T1" fmla="*/ 1303 h 1329"/>
                  <a:gd name="T2" fmla="*/ 37 w 963"/>
                  <a:gd name="T3" fmla="*/ 6 h 1329"/>
                  <a:gd name="T4" fmla="*/ 26 w 963"/>
                  <a:gd name="T5" fmla="*/ 46 h 1329"/>
                  <a:gd name="T6" fmla="*/ 795 w 963"/>
                  <a:gd name="T7" fmla="*/ 1293 h 1329"/>
                  <a:gd name="T8" fmla="*/ 835 w 963"/>
                  <a:gd name="T9" fmla="*/ 1303 h 1329"/>
                </a:gdLst>
                <a:ahLst/>
                <a:cxnLst>
                  <a:cxn ang="0">
                    <a:pos x="T0" y="T1"/>
                  </a:cxn>
                  <a:cxn ang="0">
                    <a:pos x="T2" y="T3"/>
                  </a:cxn>
                  <a:cxn ang="0">
                    <a:pos x="T4" y="T5"/>
                  </a:cxn>
                  <a:cxn ang="0">
                    <a:pos x="T6" y="T7"/>
                  </a:cxn>
                  <a:cxn ang="0">
                    <a:pos x="T8" y="T9"/>
                  </a:cxn>
                </a:cxnLst>
                <a:rect l="0" t="0" r="r" b="b"/>
                <a:pathLst>
                  <a:path w="963" h="1329">
                    <a:moveTo>
                      <a:pt x="835" y="1303"/>
                    </a:moveTo>
                    <a:cubicBezTo>
                      <a:pt x="963" y="769"/>
                      <a:pt x="581" y="129"/>
                      <a:pt x="37" y="6"/>
                    </a:cubicBezTo>
                    <a:cubicBezTo>
                      <a:pt x="11" y="0"/>
                      <a:pt x="0" y="40"/>
                      <a:pt x="26" y="46"/>
                    </a:cubicBezTo>
                    <a:cubicBezTo>
                      <a:pt x="548" y="163"/>
                      <a:pt x="919" y="780"/>
                      <a:pt x="795" y="1293"/>
                    </a:cubicBezTo>
                    <a:cubicBezTo>
                      <a:pt x="789" y="1318"/>
                      <a:pt x="828" y="1329"/>
                      <a:pt x="835" y="1303"/>
                    </a:cubicBezTo>
                    <a:close/>
                  </a:path>
                </a:pathLst>
              </a:custGeom>
              <a:solidFill>
                <a:srgbClr val="DCEEF1">
                  <a:alpha val="56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24">
                <a:extLst>
                  <a:ext uri="{FF2B5EF4-FFF2-40B4-BE49-F238E27FC236}">
                    <a16:creationId xmlns:a16="http://schemas.microsoft.com/office/drawing/2014/main" id="{61DFBC72-5779-47D8-85B2-D6C07D06F81B}"/>
                  </a:ext>
                </a:extLst>
              </p:cNvPr>
              <p:cNvSpPr>
                <a:spLocks/>
              </p:cNvSpPr>
              <p:nvPr/>
            </p:nvSpPr>
            <p:spPr bwMode="auto">
              <a:xfrm>
                <a:off x="2431881" y="3104210"/>
                <a:ext cx="938158" cy="1369114"/>
              </a:xfrm>
              <a:custGeom>
                <a:avLst/>
                <a:gdLst>
                  <a:gd name="T0" fmla="*/ 648 w 718"/>
                  <a:gd name="T1" fmla="*/ 1022 h 1048"/>
                  <a:gd name="T2" fmla="*/ 36 w 718"/>
                  <a:gd name="T3" fmla="*/ 8 h 1048"/>
                  <a:gd name="T4" fmla="*/ 25 w 718"/>
                  <a:gd name="T5" fmla="*/ 47 h 1048"/>
                  <a:gd name="T6" fmla="*/ 609 w 718"/>
                  <a:gd name="T7" fmla="*/ 1011 h 1048"/>
                  <a:gd name="T8" fmla="*/ 648 w 718"/>
                  <a:gd name="T9" fmla="*/ 1022 h 1048"/>
                </a:gdLst>
                <a:ahLst/>
                <a:cxnLst>
                  <a:cxn ang="0">
                    <a:pos x="T0" y="T1"/>
                  </a:cxn>
                  <a:cxn ang="0">
                    <a:pos x="T2" y="T3"/>
                  </a:cxn>
                  <a:cxn ang="0">
                    <a:pos x="T4" y="T5"/>
                  </a:cxn>
                  <a:cxn ang="0">
                    <a:pos x="T6" y="T7"/>
                  </a:cxn>
                  <a:cxn ang="0">
                    <a:pos x="T8" y="T9"/>
                  </a:cxn>
                </a:cxnLst>
                <a:rect l="0" t="0" r="r" b="b"/>
                <a:pathLst>
                  <a:path w="718" h="1048">
                    <a:moveTo>
                      <a:pt x="648" y="1022"/>
                    </a:moveTo>
                    <a:cubicBezTo>
                      <a:pt x="718" y="612"/>
                      <a:pt x="447" y="126"/>
                      <a:pt x="36" y="8"/>
                    </a:cubicBezTo>
                    <a:cubicBezTo>
                      <a:pt x="11" y="0"/>
                      <a:pt x="0" y="40"/>
                      <a:pt x="25" y="47"/>
                    </a:cubicBezTo>
                    <a:cubicBezTo>
                      <a:pt x="413" y="159"/>
                      <a:pt x="675" y="623"/>
                      <a:pt x="609" y="1011"/>
                    </a:cubicBezTo>
                    <a:cubicBezTo>
                      <a:pt x="604" y="1037"/>
                      <a:pt x="644" y="1048"/>
                      <a:pt x="648" y="1022"/>
                    </a:cubicBezTo>
                    <a:close/>
                  </a:path>
                </a:pathLst>
              </a:custGeom>
              <a:solidFill>
                <a:srgbClr val="DCEEF1">
                  <a:alpha val="56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Freeform 25">
                <a:extLst>
                  <a:ext uri="{FF2B5EF4-FFF2-40B4-BE49-F238E27FC236}">
                    <a16:creationId xmlns:a16="http://schemas.microsoft.com/office/drawing/2014/main" id="{D5FB4D7C-DCFB-4090-91BD-1ACC453E1AE6}"/>
                  </a:ext>
                </a:extLst>
              </p:cNvPr>
              <p:cNvSpPr>
                <a:spLocks/>
              </p:cNvSpPr>
              <p:nvPr/>
            </p:nvSpPr>
            <p:spPr bwMode="auto">
              <a:xfrm>
                <a:off x="2460611" y="3341789"/>
                <a:ext cx="629859" cy="971860"/>
              </a:xfrm>
              <a:custGeom>
                <a:avLst/>
                <a:gdLst>
                  <a:gd name="T0" fmla="*/ 464 w 482"/>
                  <a:gd name="T1" fmla="*/ 717 h 744"/>
                  <a:gd name="T2" fmla="*/ 44 w 482"/>
                  <a:gd name="T3" fmla="*/ 11 h 744"/>
                  <a:gd name="T4" fmla="*/ 24 w 482"/>
                  <a:gd name="T5" fmla="*/ 46 h 744"/>
                  <a:gd name="T6" fmla="*/ 424 w 482"/>
                  <a:gd name="T7" fmla="*/ 717 h 744"/>
                  <a:gd name="T8" fmla="*/ 464 w 482"/>
                  <a:gd name="T9" fmla="*/ 717 h 744"/>
                </a:gdLst>
                <a:ahLst/>
                <a:cxnLst>
                  <a:cxn ang="0">
                    <a:pos x="T0" y="T1"/>
                  </a:cxn>
                  <a:cxn ang="0">
                    <a:pos x="T2" y="T3"/>
                  </a:cxn>
                  <a:cxn ang="0">
                    <a:pos x="T4" y="T5"/>
                  </a:cxn>
                  <a:cxn ang="0">
                    <a:pos x="T6" y="T7"/>
                  </a:cxn>
                  <a:cxn ang="0">
                    <a:pos x="T8" y="T9"/>
                  </a:cxn>
                </a:cxnLst>
                <a:rect l="0" t="0" r="r" b="b"/>
                <a:pathLst>
                  <a:path w="482" h="744">
                    <a:moveTo>
                      <a:pt x="464" y="717"/>
                    </a:moveTo>
                    <a:cubicBezTo>
                      <a:pt x="482" y="438"/>
                      <a:pt x="298" y="132"/>
                      <a:pt x="44" y="11"/>
                    </a:cubicBezTo>
                    <a:cubicBezTo>
                      <a:pt x="21" y="0"/>
                      <a:pt x="0" y="35"/>
                      <a:pt x="24" y="46"/>
                    </a:cubicBezTo>
                    <a:cubicBezTo>
                      <a:pt x="265" y="161"/>
                      <a:pt x="440" y="451"/>
                      <a:pt x="424" y="717"/>
                    </a:cubicBezTo>
                    <a:cubicBezTo>
                      <a:pt x="422" y="744"/>
                      <a:pt x="463" y="744"/>
                      <a:pt x="464" y="717"/>
                    </a:cubicBezTo>
                    <a:close/>
                  </a:path>
                </a:pathLst>
              </a:custGeom>
              <a:solidFill>
                <a:srgbClr val="DCEEF1">
                  <a:alpha val="56000"/>
                </a:srgbClr>
              </a:solidFill>
              <a:ln>
                <a:noFill/>
              </a:ln>
            </p:spPr>
            <p:txBody>
              <a:bodyPr vert="horz" wrap="square" lIns="91440" tIns="45720" rIns="91440" bIns="45720" numCol="1" anchor="t" anchorCtr="0" compatLnSpc="1">
                <a:prstTxWarp prst="textNoShape">
                  <a:avLst/>
                </a:prstTxWarp>
              </a:bodyPr>
              <a:lstStyle/>
              <a:p>
                <a:endParaRPr lang="en-US"/>
              </a:p>
            </p:txBody>
          </p:sp>
        </p:grpSp>
      </p:grpSp>
      <p:sp>
        <p:nvSpPr>
          <p:cNvPr id="59" name="Rectangle 58">
            <a:extLst>
              <a:ext uri="{FF2B5EF4-FFF2-40B4-BE49-F238E27FC236}">
                <a16:creationId xmlns:a16="http://schemas.microsoft.com/office/drawing/2014/main" id="{889322D5-0D35-41D4-9885-176C8B5FDAF6}"/>
              </a:ext>
            </a:extLst>
          </p:cNvPr>
          <p:cNvSpPr/>
          <p:nvPr/>
        </p:nvSpPr>
        <p:spPr>
          <a:xfrm>
            <a:off x="137962" y="1891155"/>
            <a:ext cx="5682738" cy="338554"/>
          </a:xfrm>
          <a:prstGeom prst="rect">
            <a:avLst/>
          </a:prstGeom>
        </p:spPr>
        <p:txBody>
          <a:bodyPr wrap="square">
            <a:spAutoFit/>
          </a:bodyPr>
          <a:lstStyle/>
          <a:p>
            <a:r>
              <a:rPr lang="en-US" sz="1600" b="1" dirty="0"/>
              <a:t>MA has several windfarms in areas w/high population densities</a:t>
            </a:r>
          </a:p>
        </p:txBody>
      </p:sp>
      <p:pic>
        <p:nvPicPr>
          <p:cNvPr id="74" name="Picture 73">
            <a:extLst>
              <a:ext uri="{FF2B5EF4-FFF2-40B4-BE49-F238E27FC236}">
                <a16:creationId xmlns:a16="http://schemas.microsoft.com/office/drawing/2014/main" id="{33D0E8B6-6E52-420B-B265-1CB7A3A417BC}"/>
              </a:ext>
            </a:extLst>
          </p:cNvPr>
          <p:cNvPicPr/>
          <p:nvPr/>
        </p:nvPicPr>
        <p:blipFill>
          <a:blip r:embed="rId2"/>
          <a:stretch>
            <a:fillRect/>
          </a:stretch>
        </p:blipFill>
        <p:spPr>
          <a:xfrm>
            <a:off x="137963" y="2931150"/>
            <a:ext cx="5279612" cy="3144527"/>
          </a:xfrm>
          <a:prstGeom prst="rect">
            <a:avLst/>
          </a:prstGeom>
        </p:spPr>
      </p:pic>
      <p:pic>
        <p:nvPicPr>
          <p:cNvPr id="75" name="Picture 74">
            <a:extLst>
              <a:ext uri="{FF2B5EF4-FFF2-40B4-BE49-F238E27FC236}">
                <a16:creationId xmlns:a16="http://schemas.microsoft.com/office/drawing/2014/main" id="{E0546873-29A5-45CA-AC7F-67C13CDD35C0}"/>
              </a:ext>
            </a:extLst>
          </p:cNvPr>
          <p:cNvPicPr/>
          <p:nvPr/>
        </p:nvPicPr>
        <p:blipFill>
          <a:blip r:embed="rId3"/>
          <a:stretch>
            <a:fillRect/>
          </a:stretch>
        </p:blipFill>
        <p:spPr>
          <a:xfrm>
            <a:off x="6017033" y="2931150"/>
            <a:ext cx="6037005" cy="3180317"/>
          </a:xfrm>
          <a:prstGeom prst="rect">
            <a:avLst/>
          </a:prstGeom>
        </p:spPr>
      </p:pic>
      <p:cxnSp>
        <p:nvCxnSpPr>
          <p:cNvPr id="76" name="Straight Connector 75">
            <a:extLst>
              <a:ext uri="{FF2B5EF4-FFF2-40B4-BE49-F238E27FC236}">
                <a16:creationId xmlns:a16="http://schemas.microsoft.com/office/drawing/2014/main" id="{B4BF532C-26EA-43F2-8204-3DE43608A0A8}"/>
              </a:ext>
            </a:extLst>
          </p:cNvPr>
          <p:cNvCxnSpPr>
            <a:cxnSpLocks/>
          </p:cNvCxnSpPr>
          <p:nvPr/>
        </p:nvCxnSpPr>
        <p:spPr>
          <a:xfrm>
            <a:off x="5751871" y="1622323"/>
            <a:ext cx="0" cy="4734028"/>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77" name="Rectangle 76">
            <a:extLst>
              <a:ext uri="{FF2B5EF4-FFF2-40B4-BE49-F238E27FC236}">
                <a16:creationId xmlns:a16="http://schemas.microsoft.com/office/drawing/2014/main" id="{7C311578-E3C3-4D92-BEA6-EE6AC232A418}"/>
              </a:ext>
            </a:extLst>
          </p:cNvPr>
          <p:cNvSpPr/>
          <p:nvPr/>
        </p:nvSpPr>
        <p:spPr>
          <a:xfrm>
            <a:off x="1376266" y="2516821"/>
            <a:ext cx="3572163" cy="338554"/>
          </a:xfrm>
          <a:prstGeom prst="rect">
            <a:avLst/>
          </a:prstGeom>
        </p:spPr>
        <p:txBody>
          <a:bodyPr wrap="square">
            <a:spAutoFit/>
          </a:bodyPr>
          <a:lstStyle/>
          <a:p>
            <a:pPr algn="ctr"/>
            <a:r>
              <a:rPr lang="en-US" sz="1600" i="1" dirty="0"/>
              <a:t>Population Density</a:t>
            </a:r>
          </a:p>
        </p:txBody>
      </p:sp>
      <p:sp>
        <p:nvSpPr>
          <p:cNvPr id="78" name="Rectangle 77">
            <a:extLst>
              <a:ext uri="{FF2B5EF4-FFF2-40B4-BE49-F238E27FC236}">
                <a16:creationId xmlns:a16="http://schemas.microsoft.com/office/drawing/2014/main" id="{78AFBE45-B7AF-4F4F-8953-1E2B10A0ECA7}"/>
              </a:ext>
            </a:extLst>
          </p:cNvPr>
          <p:cNvSpPr/>
          <p:nvPr/>
        </p:nvSpPr>
        <p:spPr>
          <a:xfrm>
            <a:off x="7614834" y="2516821"/>
            <a:ext cx="3572163" cy="338554"/>
          </a:xfrm>
          <a:prstGeom prst="rect">
            <a:avLst/>
          </a:prstGeom>
        </p:spPr>
        <p:txBody>
          <a:bodyPr wrap="square">
            <a:spAutoFit/>
          </a:bodyPr>
          <a:lstStyle/>
          <a:p>
            <a:pPr algn="ctr"/>
            <a:r>
              <a:rPr lang="en-US" sz="1600" i="1" dirty="0"/>
              <a:t>Median Income</a:t>
            </a:r>
          </a:p>
        </p:txBody>
      </p:sp>
      <p:sp>
        <p:nvSpPr>
          <p:cNvPr id="79" name="Rectangle 78">
            <a:extLst>
              <a:ext uri="{FF2B5EF4-FFF2-40B4-BE49-F238E27FC236}">
                <a16:creationId xmlns:a16="http://schemas.microsoft.com/office/drawing/2014/main" id="{C77EEA70-EA79-4D60-9DD8-8E554CC36C76}"/>
              </a:ext>
            </a:extLst>
          </p:cNvPr>
          <p:cNvSpPr/>
          <p:nvPr/>
        </p:nvSpPr>
        <p:spPr>
          <a:xfrm>
            <a:off x="5820701" y="1900993"/>
            <a:ext cx="6037002" cy="338554"/>
          </a:xfrm>
          <a:prstGeom prst="rect">
            <a:avLst/>
          </a:prstGeom>
        </p:spPr>
        <p:txBody>
          <a:bodyPr wrap="square">
            <a:spAutoFit/>
          </a:bodyPr>
          <a:lstStyle/>
          <a:p>
            <a:r>
              <a:rPr lang="en-US" sz="1600" b="1" dirty="0"/>
              <a:t>CA has a number of windfarms in areas with a high median income</a:t>
            </a:r>
          </a:p>
        </p:txBody>
      </p:sp>
    </p:spTree>
    <p:extLst>
      <p:ext uri="{BB962C8B-B14F-4D97-AF65-F5344CB8AC3E}">
        <p14:creationId xmlns:p14="http://schemas.microsoft.com/office/powerpoint/2010/main" val="35258180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175DFD-D351-4F0F-BDCD-11E8CF5E7CA0}"/>
              </a:ext>
            </a:extLst>
          </p:cNvPr>
          <p:cNvSpPr>
            <a:spLocks noGrp="1"/>
          </p:cNvSpPr>
          <p:nvPr>
            <p:ph type="title"/>
          </p:nvPr>
        </p:nvSpPr>
        <p:spPr/>
        <p:txBody>
          <a:bodyPr/>
          <a:lstStyle/>
          <a:p>
            <a:r>
              <a:rPr lang="en-US" dirty="0"/>
              <a:t>Observations</a:t>
            </a:r>
            <a:br>
              <a:rPr lang="en-US" dirty="0"/>
            </a:br>
            <a:r>
              <a:rPr lang="en-US" dirty="0"/>
              <a:t>Population and Income (2 of 2)</a:t>
            </a:r>
          </a:p>
        </p:txBody>
      </p:sp>
      <p:sp>
        <p:nvSpPr>
          <p:cNvPr id="3" name="Slide Number Placeholder 2">
            <a:extLst>
              <a:ext uri="{FF2B5EF4-FFF2-40B4-BE49-F238E27FC236}">
                <a16:creationId xmlns:a16="http://schemas.microsoft.com/office/drawing/2014/main" id="{58995901-C6C4-4CE2-AB8A-DFA7F121379B}"/>
              </a:ext>
            </a:extLst>
          </p:cNvPr>
          <p:cNvSpPr>
            <a:spLocks noGrp="1"/>
          </p:cNvSpPr>
          <p:nvPr>
            <p:ph type="sldNum" sz="quarter" idx="12"/>
          </p:nvPr>
        </p:nvSpPr>
        <p:spPr>
          <a:xfrm>
            <a:off x="656167" y="5451784"/>
            <a:ext cx="2743200" cy="365125"/>
          </a:xfrm>
        </p:spPr>
        <p:txBody>
          <a:bodyPr/>
          <a:lstStyle/>
          <a:p>
            <a:fld id="{1855AA73-D913-4E8C-95D0-AE01A1CEE061}" type="slidenum">
              <a:rPr lang="en-US" altLang="en-US" smtClean="0"/>
              <a:pPr/>
              <a:t>8</a:t>
            </a:fld>
            <a:endParaRPr lang="en-US" altLang="en-US" dirty="0"/>
          </a:p>
        </p:txBody>
      </p:sp>
      <p:grpSp>
        <p:nvGrpSpPr>
          <p:cNvPr id="24" name="Group 23">
            <a:extLst>
              <a:ext uri="{FF2B5EF4-FFF2-40B4-BE49-F238E27FC236}">
                <a16:creationId xmlns:a16="http://schemas.microsoft.com/office/drawing/2014/main" id="{510D5079-76BF-401E-8A5A-2CEFD016FFE5}"/>
              </a:ext>
            </a:extLst>
          </p:cNvPr>
          <p:cNvGrpSpPr/>
          <p:nvPr/>
        </p:nvGrpSpPr>
        <p:grpSpPr>
          <a:xfrm>
            <a:off x="953140" y="305245"/>
            <a:ext cx="1100535" cy="1319185"/>
            <a:chOff x="5724861" y="1794281"/>
            <a:chExt cx="3300680" cy="4614769"/>
          </a:xfrm>
        </p:grpSpPr>
        <p:grpSp>
          <p:nvGrpSpPr>
            <p:cNvPr id="25" name="Group 24">
              <a:extLst>
                <a:ext uri="{FF2B5EF4-FFF2-40B4-BE49-F238E27FC236}">
                  <a16:creationId xmlns:a16="http://schemas.microsoft.com/office/drawing/2014/main" id="{550A6887-B5B8-4891-9DD3-DED2C8619BF8}"/>
                </a:ext>
              </a:extLst>
            </p:cNvPr>
            <p:cNvGrpSpPr/>
            <p:nvPr/>
          </p:nvGrpSpPr>
          <p:grpSpPr>
            <a:xfrm flipH="1">
              <a:off x="5981116" y="1943775"/>
              <a:ext cx="2791268" cy="4465275"/>
              <a:chOff x="1039555" y="2629810"/>
              <a:chExt cx="2791268" cy="4465275"/>
            </a:xfrm>
          </p:grpSpPr>
          <p:grpSp>
            <p:nvGrpSpPr>
              <p:cNvPr id="36" name="Group 35">
                <a:extLst>
                  <a:ext uri="{FF2B5EF4-FFF2-40B4-BE49-F238E27FC236}">
                    <a16:creationId xmlns:a16="http://schemas.microsoft.com/office/drawing/2014/main" id="{6C3F9F8C-96D1-4B09-AE4A-49D5DE73CAE3}"/>
                  </a:ext>
                </a:extLst>
              </p:cNvPr>
              <p:cNvGrpSpPr/>
              <p:nvPr/>
            </p:nvGrpSpPr>
            <p:grpSpPr>
              <a:xfrm>
                <a:off x="1039555" y="2629810"/>
                <a:ext cx="2791268" cy="4070324"/>
                <a:chOff x="-3621921" y="3283468"/>
                <a:chExt cx="2791268" cy="4070324"/>
              </a:xfrm>
            </p:grpSpPr>
            <p:sp>
              <p:nvSpPr>
                <p:cNvPr id="49" name="Freeform 5">
                  <a:extLst>
                    <a:ext uri="{FF2B5EF4-FFF2-40B4-BE49-F238E27FC236}">
                      <a16:creationId xmlns:a16="http://schemas.microsoft.com/office/drawing/2014/main" id="{3F819CCF-2619-4DF2-A219-F41961124FF8}"/>
                    </a:ext>
                  </a:extLst>
                </p:cNvPr>
                <p:cNvSpPr>
                  <a:spLocks/>
                </p:cNvSpPr>
                <p:nvPr/>
              </p:nvSpPr>
              <p:spPr bwMode="auto">
                <a:xfrm>
                  <a:off x="-2471048" y="4777449"/>
                  <a:ext cx="244761" cy="2576343"/>
                </a:xfrm>
                <a:custGeom>
                  <a:avLst/>
                  <a:gdLst>
                    <a:gd name="T0" fmla="*/ 275 w 443"/>
                    <a:gd name="T1" fmla="*/ 0 h 4663"/>
                    <a:gd name="T2" fmla="*/ 0 w 443"/>
                    <a:gd name="T3" fmla="*/ 4663 h 4663"/>
                    <a:gd name="T4" fmla="*/ 443 w 443"/>
                    <a:gd name="T5" fmla="*/ 4663 h 4663"/>
                    <a:gd name="T6" fmla="*/ 443 w 443"/>
                    <a:gd name="T7" fmla="*/ 0 h 4663"/>
                    <a:gd name="T8" fmla="*/ 275 w 443"/>
                    <a:gd name="T9" fmla="*/ 0 h 4663"/>
                  </a:gdLst>
                  <a:ahLst/>
                  <a:cxnLst>
                    <a:cxn ang="0">
                      <a:pos x="T0" y="T1"/>
                    </a:cxn>
                    <a:cxn ang="0">
                      <a:pos x="T2" y="T3"/>
                    </a:cxn>
                    <a:cxn ang="0">
                      <a:pos x="T4" y="T5"/>
                    </a:cxn>
                    <a:cxn ang="0">
                      <a:pos x="T6" y="T7"/>
                    </a:cxn>
                    <a:cxn ang="0">
                      <a:pos x="T8" y="T9"/>
                    </a:cxn>
                  </a:cxnLst>
                  <a:rect l="0" t="0" r="r" b="b"/>
                  <a:pathLst>
                    <a:path w="443" h="4663">
                      <a:moveTo>
                        <a:pt x="275" y="0"/>
                      </a:moveTo>
                      <a:lnTo>
                        <a:pt x="0" y="4663"/>
                      </a:lnTo>
                      <a:lnTo>
                        <a:pt x="443" y="4663"/>
                      </a:lnTo>
                      <a:lnTo>
                        <a:pt x="443" y="0"/>
                      </a:lnTo>
                      <a:lnTo>
                        <a:pt x="275" y="0"/>
                      </a:lnTo>
                      <a:close/>
                    </a:path>
                  </a:pathLst>
                </a:custGeom>
                <a:solidFill>
                  <a:srgbClr val="93959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6">
                  <a:extLst>
                    <a:ext uri="{FF2B5EF4-FFF2-40B4-BE49-F238E27FC236}">
                      <a16:creationId xmlns:a16="http://schemas.microsoft.com/office/drawing/2014/main" id="{436A668D-11F4-4478-B68A-D26DF607CC88}"/>
                    </a:ext>
                  </a:extLst>
                </p:cNvPr>
                <p:cNvSpPr>
                  <a:spLocks/>
                </p:cNvSpPr>
                <p:nvPr/>
              </p:nvSpPr>
              <p:spPr bwMode="auto">
                <a:xfrm>
                  <a:off x="-2226287" y="4777449"/>
                  <a:ext cx="244208" cy="2576343"/>
                </a:xfrm>
                <a:custGeom>
                  <a:avLst/>
                  <a:gdLst>
                    <a:gd name="T0" fmla="*/ 168 w 442"/>
                    <a:gd name="T1" fmla="*/ 0 h 4663"/>
                    <a:gd name="T2" fmla="*/ 442 w 442"/>
                    <a:gd name="T3" fmla="*/ 4663 h 4663"/>
                    <a:gd name="T4" fmla="*/ 0 w 442"/>
                    <a:gd name="T5" fmla="*/ 4663 h 4663"/>
                    <a:gd name="T6" fmla="*/ 0 w 442"/>
                    <a:gd name="T7" fmla="*/ 0 h 4663"/>
                    <a:gd name="T8" fmla="*/ 168 w 442"/>
                    <a:gd name="T9" fmla="*/ 0 h 4663"/>
                  </a:gdLst>
                  <a:ahLst/>
                  <a:cxnLst>
                    <a:cxn ang="0">
                      <a:pos x="T0" y="T1"/>
                    </a:cxn>
                    <a:cxn ang="0">
                      <a:pos x="T2" y="T3"/>
                    </a:cxn>
                    <a:cxn ang="0">
                      <a:pos x="T4" y="T5"/>
                    </a:cxn>
                    <a:cxn ang="0">
                      <a:pos x="T6" y="T7"/>
                    </a:cxn>
                    <a:cxn ang="0">
                      <a:pos x="T8" y="T9"/>
                    </a:cxn>
                  </a:cxnLst>
                  <a:rect l="0" t="0" r="r" b="b"/>
                  <a:pathLst>
                    <a:path w="442" h="4663">
                      <a:moveTo>
                        <a:pt x="168" y="0"/>
                      </a:moveTo>
                      <a:lnTo>
                        <a:pt x="442" y="4663"/>
                      </a:lnTo>
                      <a:lnTo>
                        <a:pt x="0" y="4663"/>
                      </a:lnTo>
                      <a:lnTo>
                        <a:pt x="0" y="0"/>
                      </a:lnTo>
                      <a:lnTo>
                        <a:pt x="168" y="0"/>
                      </a:lnTo>
                      <a:close/>
                    </a:path>
                  </a:pathLst>
                </a:custGeom>
                <a:solidFill>
                  <a:srgbClr val="8082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9">
                  <a:extLst>
                    <a:ext uri="{FF2B5EF4-FFF2-40B4-BE49-F238E27FC236}">
                      <a16:creationId xmlns:a16="http://schemas.microsoft.com/office/drawing/2014/main" id="{2698D3DD-8074-43A3-A395-EFA26C8A4F55}"/>
                    </a:ext>
                  </a:extLst>
                </p:cNvPr>
                <p:cNvSpPr>
                  <a:spLocks/>
                </p:cNvSpPr>
                <p:nvPr/>
              </p:nvSpPr>
              <p:spPr bwMode="auto">
                <a:xfrm>
                  <a:off x="-3599821" y="4787946"/>
                  <a:ext cx="1307785" cy="696712"/>
                </a:xfrm>
                <a:custGeom>
                  <a:avLst/>
                  <a:gdLst>
                    <a:gd name="T0" fmla="*/ 0 w 2367"/>
                    <a:gd name="T1" fmla="*/ 1178 h 1261"/>
                    <a:gd name="T2" fmla="*/ 2367 w 2367"/>
                    <a:gd name="T3" fmla="*/ 0 h 1261"/>
                    <a:gd name="T4" fmla="*/ 2195 w 2367"/>
                    <a:gd name="T5" fmla="*/ 570 h 1261"/>
                    <a:gd name="T6" fmla="*/ 42 w 2367"/>
                    <a:gd name="T7" fmla="*/ 1261 h 1261"/>
                    <a:gd name="T8" fmla="*/ 0 w 2367"/>
                    <a:gd name="T9" fmla="*/ 1178 h 1261"/>
                  </a:gdLst>
                  <a:ahLst/>
                  <a:cxnLst>
                    <a:cxn ang="0">
                      <a:pos x="T0" y="T1"/>
                    </a:cxn>
                    <a:cxn ang="0">
                      <a:pos x="T2" y="T3"/>
                    </a:cxn>
                    <a:cxn ang="0">
                      <a:pos x="T4" y="T5"/>
                    </a:cxn>
                    <a:cxn ang="0">
                      <a:pos x="T6" y="T7"/>
                    </a:cxn>
                    <a:cxn ang="0">
                      <a:pos x="T8" y="T9"/>
                    </a:cxn>
                  </a:cxnLst>
                  <a:rect l="0" t="0" r="r" b="b"/>
                  <a:pathLst>
                    <a:path w="2367" h="1261">
                      <a:moveTo>
                        <a:pt x="0" y="1178"/>
                      </a:moveTo>
                      <a:lnTo>
                        <a:pt x="2367" y="0"/>
                      </a:lnTo>
                      <a:lnTo>
                        <a:pt x="2195" y="570"/>
                      </a:lnTo>
                      <a:lnTo>
                        <a:pt x="42" y="1261"/>
                      </a:lnTo>
                      <a:lnTo>
                        <a:pt x="0" y="1178"/>
                      </a:lnTo>
                      <a:close/>
                    </a:path>
                  </a:pathLst>
                </a:custGeom>
                <a:solidFill>
                  <a:srgbClr val="D1D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10">
                  <a:extLst>
                    <a:ext uri="{FF2B5EF4-FFF2-40B4-BE49-F238E27FC236}">
                      <a16:creationId xmlns:a16="http://schemas.microsoft.com/office/drawing/2014/main" id="{086DBFB9-145A-4672-8B08-4E01CC6077C6}"/>
                    </a:ext>
                  </a:extLst>
                </p:cNvPr>
                <p:cNvSpPr>
                  <a:spLocks/>
                </p:cNvSpPr>
                <p:nvPr/>
              </p:nvSpPr>
              <p:spPr bwMode="auto">
                <a:xfrm>
                  <a:off x="-3621921" y="4675787"/>
                  <a:ext cx="1329886" cy="763013"/>
                </a:xfrm>
                <a:custGeom>
                  <a:avLst/>
                  <a:gdLst>
                    <a:gd name="T0" fmla="*/ 40 w 2407"/>
                    <a:gd name="T1" fmla="*/ 1381 h 1381"/>
                    <a:gd name="T2" fmla="*/ 2407 w 2407"/>
                    <a:gd name="T3" fmla="*/ 203 h 1381"/>
                    <a:gd name="T4" fmla="*/ 1849 w 2407"/>
                    <a:gd name="T5" fmla="*/ 0 h 1381"/>
                    <a:gd name="T6" fmla="*/ 0 w 2407"/>
                    <a:gd name="T7" fmla="*/ 1296 h 1381"/>
                    <a:gd name="T8" fmla="*/ 40 w 2407"/>
                    <a:gd name="T9" fmla="*/ 1381 h 1381"/>
                  </a:gdLst>
                  <a:ahLst/>
                  <a:cxnLst>
                    <a:cxn ang="0">
                      <a:pos x="T0" y="T1"/>
                    </a:cxn>
                    <a:cxn ang="0">
                      <a:pos x="T2" y="T3"/>
                    </a:cxn>
                    <a:cxn ang="0">
                      <a:pos x="T4" y="T5"/>
                    </a:cxn>
                    <a:cxn ang="0">
                      <a:pos x="T6" y="T7"/>
                    </a:cxn>
                    <a:cxn ang="0">
                      <a:pos x="T8" y="T9"/>
                    </a:cxn>
                  </a:cxnLst>
                  <a:rect l="0" t="0" r="r" b="b"/>
                  <a:pathLst>
                    <a:path w="2407" h="1381">
                      <a:moveTo>
                        <a:pt x="40" y="1381"/>
                      </a:moveTo>
                      <a:lnTo>
                        <a:pt x="2407" y="203"/>
                      </a:lnTo>
                      <a:lnTo>
                        <a:pt x="1849" y="0"/>
                      </a:lnTo>
                      <a:lnTo>
                        <a:pt x="0" y="1296"/>
                      </a:lnTo>
                      <a:lnTo>
                        <a:pt x="40" y="1381"/>
                      </a:lnTo>
                      <a:close/>
                    </a:path>
                  </a:pathLst>
                </a:custGeom>
                <a:solidFill>
                  <a:srgbClr val="E6E7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11">
                  <a:extLst>
                    <a:ext uri="{FF2B5EF4-FFF2-40B4-BE49-F238E27FC236}">
                      <a16:creationId xmlns:a16="http://schemas.microsoft.com/office/drawing/2014/main" id="{4D583A8C-4FF8-4678-B3E4-926E6D0D8372}"/>
                    </a:ext>
                  </a:extLst>
                </p:cNvPr>
                <p:cNvSpPr>
                  <a:spLocks/>
                </p:cNvSpPr>
                <p:nvPr/>
              </p:nvSpPr>
              <p:spPr bwMode="auto">
                <a:xfrm>
                  <a:off x="-2162196" y="4787946"/>
                  <a:ext cx="1308890" cy="692292"/>
                </a:xfrm>
                <a:custGeom>
                  <a:avLst/>
                  <a:gdLst>
                    <a:gd name="T0" fmla="*/ 2369 w 2369"/>
                    <a:gd name="T1" fmla="*/ 1168 h 1253"/>
                    <a:gd name="T2" fmla="*/ 0 w 2369"/>
                    <a:gd name="T3" fmla="*/ 0 h 1253"/>
                    <a:gd name="T4" fmla="*/ 175 w 2369"/>
                    <a:gd name="T5" fmla="*/ 568 h 1253"/>
                    <a:gd name="T6" fmla="*/ 2327 w 2369"/>
                    <a:gd name="T7" fmla="*/ 1253 h 1253"/>
                    <a:gd name="T8" fmla="*/ 2369 w 2369"/>
                    <a:gd name="T9" fmla="*/ 1168 h 1253"/>
                  </a:gdLst>
                  <a:ahLst/>
                  <a:cxnLst>
                    <a:cxn ang="0">
                      <a:pos x="T0" y="T1"/>
                    </a:cxn>
                    <a:cxn ang="0">
                      <a:pos x="T2" y="T3"/>
                    </a:cxn>
                    <a:cxn ang="0">
                      <a:pos x="T4" y="T5"/>
                    </a:cxn>
                    <a:cxn ang="0">
                      <a:pos x="T6" y="T7"/>
                    </a:cxn>
                    <a:cxn ang="0">
                      <a:pos x="T8" y="T9"/>
                    </a:cxn>
                  </a:cxnLst>
                  <a:rect l="0" t="0" r="r" b="b"/>
                  <a:pathLst>
                    <a:path w="2369" h="1253">
                      <a:moveTo>
                        <a:pt x="2369" y="1168"/>
                      </a:moveTo>
                      <a:lnTo>
                        <a:pt x="0" y="0"/>
                      </a:lnTo>
                      <a:lnTo>
                        <a:pt x="175" y="568"/>
                      </a:lnTo>
                      <a:lnTo>
                        <a:pt x="2327" y="1253"/>
                      </a:lnTo>
                      <a:lnTo>
                        <a:pt x="2369" y="1168"/>
                      </a:lnTo>
                      <a:close/>
                    </a:path>
                  </a:pathLst>
                </a:custGeom>
                <a:solidFill>
                  <a:srgbClr val="D1D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12">
                  <a:extLst>
                    <a:ext uri="{FF2B5EF4-FFF2-40B4-BE49-F238E27FC236}">
                      <a16:creationId xmlns:a16="http://schemas.microsoft.com/office/drawing/2014/main" id="{5F154092-865C-4543-BCE5-5504E83F247A}"/>
                    </a:ext>
                  </a:extLst>
                </p:cNvPr>
                <p:cNvSpPr>
                  <a:spLocks/>
                </p:cNvSpPr>
                <p:nvPr/>
              </p:nvSpPr>
              <p:spPr bwMode="auto">
                <a:xfrm>
                  <a:off x="-2162196" y="4674682"/>
                  <a:ext cx="1331543" cy="758593"/>
                </a:xfrm>
                <a:custGeom>
                  <a:avLst/>
                  <a:gdLst>
                    <a:gd name="T0" fmla="*/ 2369 w 2410"/>
                    <a:gd name="T1" fmla="*/ 1373 h 1373"/>
                    <a:gd name="T2" fmla="*/ 0 w 2410"/>
                    <a:gd name="T3" fmla="*/ 205 h 1373"/>
                    <a:gd name="T4" fmla="*/ 555 w 2410"/>
                    <a:gd name="T5" fmla="*/ 0 h 1373"/>
                    <a:gd name="T6" fmla="*/ 2410 w 2410"/>
                    <a:gd name="T7" fmla="*/ 1291 h 1373"/>
                    <a:gd name="T8" fmla="*/ 2369 w 2410"/>
                    <a:gd name="T9" fmla="*/ 1373 h 1373"/>
                  </a:gdLst>
                  <a:ahLst/>
                  <a:cxnLst>
                    <a:cxn ang="0">
                      <a:pos x="T0" y="T1"/>
                    </a:cxn>
                    <a:cxn ang="0">
                      <a:pos x="T2" y="T3"/>
                    </a:cxn>
                    <a:cxn ang="0">
                      <a:pos x="T4" y="T5"/>
                    </a:cxn>
                    <a:cxn ang="0">
                      <a:pos x="T6" y="T7"/>
                    </a:cxn>
                    <a:cxn ang="0">
                      <a:pos x="T8" y="T9"/>
                    </a:cxn>
                  </a:cxnLst>
                  <a:rect l="0" t="0" r="r" b="b"/>
                  <a:pathLst>
                    <a:path w="2410" h="1373">
                      <a:moveTo>
                        <a:pt x="2369" y="1373"/>
                      </a:moveTo>
                      <a:lnTo>
                        <a:pt x="0" y="205"/>
                      </a:lnTo>
                      <a:lnTo>
                        <a:pt x="555" y="0"/>
                      </a:lnTo>
                      <a:lnTo>
                        <a:pt x="2410" y="1291"/>
                      </a:lnTo>
                      <a:lnTo>
                        <a:pt x="2369" y="1373"/>
                      </a:lnTo>
                      <a:close/>
                    </a:path>
                  </a:pathLst>
                </a:custGeom>
                <a:solidFill>
                  <a:srgbClr val="E6E7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13">
                  <a:extLst>
                    <a:ext uri="{FF2B5EF4-FFF2-40B4-BE49-F238E27FC236}">
                      <a16:creationId xmlns:a16="http://schemas.microsoft.com/office/drawing/2014/main" id="{350F9D53-1624-4727-9009-DA69D265836D}"/>
                    </a:ext>
                  </a:extLst>
                </p:cNvPr>
                <p:cNvSpPr>
                  <a:spLocks/>
                </p:cNvSpPr>
                <p:nvPr/>
              </p:nvSpPr>
              <p:spPr bwMode="auto">
                <a:xfrm>
                  <a:off x="-2465524" y="3283468"/>
                  <a:ext cx="237578" cy="1459172"/>
                </a:xfrm>
                <a:custGeom>
                  <a:avLst/>
                  <a:gdLst>
                    <a:gd name="T0" fmla="*/ 428 w 430"/>
                    <a:gd name="T1" fmla="*/ 0 h 2641"/>
                    <a:gd name="T2" fmla="*/ 430 w 430"/>
                    <a:gd name="T3" fmla="*/ 2641 h 2641"/>
                    <a:gd name="T4" fmla="*/ 0 w 430"/>
                    <a:gd name="T5" fmla="*/ 2234 h 2641"/>
                    <a:gd name="T6" fmla="*/ 333 w 430"/>
                    <a:gd name="T7" fmla="*/ 0 h 2641"/>
                    <a:gd name="T8" fmla="*/ 428 w 430"/>
                    <a:gd name="T9" fmla="*/ 0 h 2641"/>
                  </a:gdLst>
                  <a:ahLst/>
                  <a:cxnLst>
                    <a:cxn ang="0">
                      <a:pos x="T0" y="T1"/>
                    </a:cxn>
                    <a:cxn ang="0">
                      <a:pos x="T2" y="T3"/>
                    </a:cxn>
                    <a:cxn ang="0">
                      <a:pos x="T4" y="T5"/>
                    </a:cxn>
                    <a:cxn ang="0">
                      <a:pos x="T6" y="T7"/>
                    </a:cxn>
                    <a:cxn ang="0">
                      <a:pos x="T8" y="T9"/>
                    </a:cxn>
                  </a:cxnLst>
                  <a:rect l="0" t="0" r="r" b="b"/>
                  <a:pathLst>
                    <a:path w="430" h="2641">
                      <a:moveTo>
                        <a:pt x="428" y="0"/>
                      </a:moveTo>
                      <a:lnTo>
                        <a:pt x="430" y="2641"/>
                      </a:lnTo>
                      <a:lnTo>
                        <a:pt x="0" y="2234"/>
                      </a:lnTo>
                      <a:lnTo>
                        <a:pt x="333" y="0"/>
                      </a:lnTo>
                      <a:lnTo>
                        <a:pt x="428" y="0"/>
                      </a:lnTo>
                      <a:close/>
                    </a:path>
                  </a:pathLst>
                </a:custGeom>
                <a:solidFill>
                  <a:srgbClr val="D1D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Freeform 14">
                  <a:extLst>
                    <a:ext uri="{FF2B5EF4-FFF2-40B4-BE49-F238E27FC236}">
                      <a16:creationId xmlns:a16="http://schemas.microsoft.com/office/drawing/2014/main" id="{A37F840D-6E97-47B1-B311-A378E045AA52}"/>
                    </a:ext>
                  </a:extLst>
                </p:cNvPr>
                <p:cNvSpPr>
                  <a:spLocks/>
                </p:cNvSpPr>
                <p:nvPr/>
              </p:nvSpPr>
              <p:spPr bwMode="auto">
                <a:xfrm>
                  <a:off x="-2229049" y="3283468"/>
                  <a:ext cx="240341" cy="1459172"/>
                </a:xfrm>
                <a:custGeom>
                  <a:avLst/>
                  <a:gdLst>
                    <a:gd name="T0" fmla="*/ 0 w 435"/>
                    <a:gd name="T1" fmla="*/ 0 h 2641"/>
                    <a:gd name="T2" fmla="*/ 2 w 435"/>
                    <a:gd name="T3" fmla="*/ 2641 h 2641"/>
                    <a:gd name="T4" fmla="*/ 435 w 435"/>
                    <a:gd name="T5" fmla="*/ 2232 h 2641"/>
                    <a:gd name="T6" fmla="*/ 92 w 435"/>
                    <a:gd name="T7" fmla="*/ 0 h 2641"/>
                    <a:gd name="T8" fmla="*/ 0 w 435"/>
                    <a:gd name="T9" fmla="*/ 0 h 2641"/>
                  </a:gdLst>
                  <a:ahLst/>
                  <a:cxnLst>
                    <a:cxn ang="0">
                      <a:pos x="T0" y="T1"/>
                    </a:cxn>
                    <a:cxn ang="0">
                      <a:pos x="T2" y="T3"/>
                    </a:cxn>
                    <a:cxn ang="0">
                      <a:pos x="T4" y="T5"/>
                    </a:cxn>
                    <a:cxn ang="0">
                      <a:pos x="T6" y="T7"/>
                    </a:cxn>
                    <a:cxn ang="0">
                      <a:pos x="T8" y="T9"/>
                    </a:cxn>
                  </a:cxnLst>
                  <a:rect l="0" t="0" r="r" b="b"/>
                  <a:pathLst>
                    <a:path w="435" h="2641">
                      <a:moveTo>
                        <a:pt x="0" y="0"/>
                      </a:moveTo>
                      <a:lnTo>
                        <a:pt x="2" y="2641"/>
                      </a:lnTo>
                      <a:lnTo>
                        <a:pt x="435" y="2232"/>
                      </a:lnTo>
                      <a:lnTo>
                        <a:pt x="92" y="0"/>
                      </a:lnTo>
                      <a:lnTo>
                        <a:pt x="0" y="0"/>
                      </a:lnTo>
                      <a:close/>
                    </a:path>
                  </a:pathLst>
                </a:custGeom>
                <a:solidFill>
                  <a:srgbClr val="E6E7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Freeform 15">
                  <a:extLst>
                    <a:ext uri="{FF2B5EF4-FFF2-40B4-BE49-F238E27FC236}">
                      <a16:creationId xmlns:a16="http://schemas.microsoft.com/office/drawing/2014/main" id="{9D853DB7-1C8C-4AD3-A1C0-ACE1AF59717F}"/>
                    </a:ext>
                  </a:extLst>
                </p:cNvPr>
                <p:cNvSpPr>
                  <a:spLocks/>
                </p:cNvSpPr>
                <p:nvPr/>
              </p:nvSpPr>
              <p:spPr bwMode="auto">
                <a:xfrm>
                  <a:off x="-2432923" y="4565839"/>
                  <a:ext cx="427088" cy="427641"/>
                </a:xfrm>
                <a:custGeom>
                  <a:avLst/>
                  <a:gdLst>
                    <a:gd name="T0" fmla="*/ 0 w 327"/>
                    <a:gd name="T1" fmla="*/ 164 h 327"/>
                    <a:gd name="T2" fmla="*/ 164 w 327"/>
                    <a:gd name="T3" fmla="*/ 327 h 327"/>
                    <a:gd name="T4" fmla="*/ 327 w 327"/>
                    <a:gd name="T5" fmla="*/ 164 h 327"/>
                    <a:gd name="T6" fmla="*/ 163 w 327"/>
                    <a:gd name="T7" fmla="*/ 0 h 327"/>
                    <a:gd name="T8" fmla="*/ 0 w 327"/>
                    <a:gd name="T9" fmla="*/ 164 h 327"/>
                  </a:gdLst>
                  <a:ahLst/>
                  <a:cxnLst>
                    <a:cxn ang="0">
                      <a:pos x="T0" y="T1"/>
                    </a:cxn>
                    <a:cxn ang="0">
                      <a:pos x="T2" y="T3"/>
                    </a:cxn>
                    <a:cxn ang="0">
                      <a:pos x="T4" y="T5"/>
                    </a:cxn>
                    <a:cxn ang="0">
                      <a:pos x="T6" y="T7"/>
                    </a:cxn>
                    <a:cxn ang="0">
                      <a:pos x="T8" y="T9"/>
                    </a:cxn>
                  </a:cxnLst>
                  <a:rect l="0" t="0" r="r" b="b"/>
                  <a:pathLst>
                    <a:path w="327" h="327">
                      <a:moveTo>
                        <a:pt x="0" y="164"/>
                      </a:moveTo>
                      <a:cubicBezTo>
                        <a:pt x="0" y="254"/>
                        <a:pt x="74" y="327"/>
                        <a:pt x="164" y="327"/>
                      </a:cubicBezTo>
                      <a:cubicBezTo>
                        <a:pt x="254" y="327"/>
                        <a:pt x="327" y="254"/>
                        <a:pt x="327" y="164"/>
                      </a:cubicBezTo>
                      <a:cubicBezTo>
                        <a:pt x="327" y="73"/>
                        <a:pt x="254" y="0"/>
                        <a:pt x="163" y="0"/>
                      </a:cubicBezTo>
                      <a:cubicBezTo>
                        <a:pt x="73" y="0"/>
                        <a:pt x="0" y="74"/>
                        <a:pt x="0" y="164"/>
                      </a:cubicBezTo>
                      <a:close/>
                    </a:path>
                  </a:pathLst>
                </a:custGeom>
                <a:solidFill>
                  <a:srgbClr val="BCBE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Freeform 16">
                  <a:extLst>
                    <a:ext uri="{FF2B5EF4-FFF2-40B4-BE49-F238E27FC236}">
                      <a16:creationId xmlns:a16="http://schemas.microsoft.com/office/drawing/2014/main" id="{1815D399-834B-497F-91A7-02AA1B05D29E}"/>
                    </a:ext>
                  </a:extLst>
                </p:cNvPr>
                <p:cNvSpPr>
                  <a:spLocks/>
                </p:cNvSpPr>
                <p:nvPr/>
              </p:nvSpPr>
              <p:spPr bwMode="auto">
                <a:xfrm>
                  <a:off x="-2335126" y="4664186"/>
                  <a:ext cx="231501" cy="230948"/>
                </a:xfrm>
                <a:custGeom>
                  <a:avLst/>
                  <a:gdLst>
                    <a:gd name="T0" fmla="*/ 0 w 177"/>
                    <a:gd name="T1" fmla="*/ 89 h 177"/>
                    <a:gd name="T2" fmla="*/ 89 w 177"/>
                    <a:gd name="T3" fmla="*/ 177 h 177"/>
                    <a:gd name="T4" fmla="*/ 177 w 177"/>
                    <a:gd name="T5" fmla="*/ 89 h 177"/>
                    <a:gd name="T6" fmla="*/ 88 w 177"/>
                    <a:gd name="T7" fmla="*/ 0 h 177"/>
                    <a:gd name="T8" fmla="*/ 0 w 177"/>
                    <a:gd name="T9" fmla="*/ 89 h 177"/>
                  </a:gdLst>
                  <a:ahLst/>
                  <a:cxnLst>
                    <a:cxn ang="0">
                      <a:pos x="T0" y="T1"/>
                    </a:cxn>
                    <a:cxn ang="0">
                      <a:pos x="T2" y="T3"/>
                    </a:cxn>
                    <a:cxn ang="0">
                      <a:pos x="T4" y="T5"/>
                    </a:cxn>
                    <a:cxn ang="0">
                      <a:pos x="T6" y="T7"/>
                    </a:cxn>
                    <a:cxn ang="0">
                      <a:pos x="T8" y="T9"/>
                    </a:cxn>
                  </a:cxnLst>
                  <a:rect l="0" t="0" r="r" b="b"/>
                  <a:pathLst>
                    <a:path w="177" h="177">
                      <a:moveTo>
                        <a:pt x="0" y="89"/>
                      </a:moveTo>
                      <a:cubicBezTo>
                        <a:pt x="0" y="138"/>
                        <a:pt x="40" y="177"/>
                        <a:pt x="89" y="177"/>
                      </a:cubicBezTo>
                      <a:cubicBezTo>
                        <a:pt x="138" y="177"/>
                        <a:pt x="177" y="137"/>
                        <a:pt x="177" y="89"/>
                      </a:cubicBezTo>
                      <a:cubicBezTo>
                        <a:pt x="177" y="40"/>
                        <a:pt x="137" y="0"/>
                        <a:pt x="88" y="0"/>
                      </a:cubicBezTo>
                      <a:cubicBezTo>
                        <a:pt x="40" y="0"/>
                        <a:pt x="0" y="40"/>
                        <a:pt x="0" y="89"/>
                      </a:cubicBezTo>
                      <a:close/>
                    </a:path>
                  </a:pathLst>
                </a:custGeom>
                <a:solidFill>
                  <a:srgbClr val="8082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37" name="Freeform 130">
                <a:extLst>
                  <a:ext uri="{FF2B5EF4-FFF2-40B4-BE49-F238E27FC236}">
                    <a16:creationId xmlns:a16="http://schemas.microsoft.com/office/drawing/2014/main" id="{D8F99AD8-1A22-46AC-A6C0-0E0C841A5076}"/>
                  </a:ext>
                </a:extLst>
              </p:cNvPr>
              <p:cNvSpPr>
                <a:spLocks/>
              </p:cNvSpPr>
              <p:nvPr/>
            </p:nvSpPr>
            <p:spPr bwMode="auto">
              <a:xfrm>
                <a:off x="1780964" y="6502314"/>
                <a:ext cx="663770" cy="514641"/>
              </a:xfrm>
              <a:custGeom>
                <a:avLst/>
                <a:gdLst>
                  <a:gd name="T0" fmla="*/ 192 w 192"/>
                  <a:gd name="T1" fmla="*/ 0 h 149"/>
                  <a:gd name="T2" fmla="*/ 0 w 192"/>
                  <a:gd name="T3" fmla="*/ 149 h 149"/>
                  <a:gd name="T4" fmla="*/ 192 w 192"/>
                  <a:gd name="T5" fmla="*/ 149 h 149"/>
                  <a:gd name="T6" fmla="*/ 192 w 192"/>
                  <a:gd name="T7" fmla="*/ 0 h 149"/>
                </a:gdLst>
                <a:ahLst/>
                <a:cxnLst>
                  <a:cxn ang="0">
                    <a:pos x="T0" y="T1"/>
                  </a:cxn>
                  <a:cxn ang="0">
                    <a:pos x="T2" y="T3"/>
                  </a:cxn>
                  <a:cxn ang="0">
                    <a:pos x="T4" y="T5"/>
                  </a:cxn>
                  <a:cxn ang="0">
                    <a:pos x="T6" y="T7"/>
                  </a:cxn>
                </a:cxnLst>
                <a:rect l="0" t="0" r="r" b="b"/>
                <a:pathLst>
                  <a:path w="192" h="149">
                    <a:moveTo>
                      <a:pt x="192" y="0"/>
                    </a:moveTo>
                    <a:cubicBezTo>
                      <a:pt x="86" y="0"/>
                      <a:pt x="0" y="67"/>
                      <a:pt x="0" y="149"/>
                    </a:cubicBezTo>
                    <a:cubicBezTo>
                      <a:pt x="192" y="149"/>
                      <a:pt x="192" y="149"/>
                      <a:pt x="192" y="149"/>
                    </a:cubicBezTo>
                    <a:lnTo>
                      <a:pt x="192" y="0"/>
                    </a:lnTo>
                    <a:close/>
                  </a:path>
                </a:pathLst>
              </a:custGeom>
              <a:solidFill>
                <a:srgbClr val="8AA3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131">
                <a:extLst>
                  <a:ext uri="{FF2B5EF4-FFF2-40B4-BE49-F238E27FC236}">
                    <a16:creationId xmlns:a16="http://schemas.microsoft.com/office/drawing/2014/main" id="{B69935DF-767C-4B31-AA34-43754DB1066E}"/>
                  </a:ext>
                </a:extLst>
              </p:cNvPr>
              <p:cNvSpPr>
                <a:spLocks/>
              </p:cNvSpPr>
              <p:nvPr/>
            </p:nvSpPr>
            <p:spPr bwMode="auto">
              <a:xfrm>
                <a:off x="2444734" y="6502314"/>
                <a:ext cx="663770" cy="514641"/>
              </a:xfrm>
              <a:custGeom>
                <a:avLst/>
                <a:gdLst>
                  <a:gd name="T0" fmla="*/ 192 w 192"/>
                  <a:gd name="T1" fmla="*/ 149 h 149"/>
                  <a:gd name="T2" fmla="*/ 0 w 192"/>
                  <a:gd name="T3" fmla="*/ 0 h 149"/>
                  <a:gd name="T4" fmla="*/ 0 w 192"/>
                  <a:gd name="T5" fmla="*/ 149 h 149"/>
                  <a:gd name="T6" fmla="*/ 192 w 192"/>
                  <a:gd name="T7" fmla="*/ 149 h 149"/>
                </a:gdLst>
                <a:ahLst/>
                <a:cxnLst>
                  <a:cxn ang="0">
                    <a:pos x="T0" y="T1"/>
                  </a:cxn>
                  <a:cxn ang="0">
                    <a:pos x="T2" y="T3"/>
                  </a:cxn>
                  <a:cxn ang="0">
                    <a:pos x="T4" y="T5"/>
                  </a:cxn>
                  <a:cxn ang="0">
                    <a:pos x="T6" y="T7"/>
                  </a:cxn>
                </a:cxnLst>
                <a:rect l="0" t="0" r="r" b="b"/>
                <a:pathLst>
                  <a:path w="192" h="149">
                    <a:moveTo>
                      <a:pt x="192" y="149"/>
                    </a:moveTo>
                    <a:cubicBezTo>
                      <a:pt x="192" y="67"/>
                      <a:pt x="106" y="0"/>
                      <a:pt x="0" y="0"/>
                    </a:cubicBezTo>
                    <a:cubicBezTo>
                      <a:pt x="0" y="149"/>
                      <a:pt x="0" y="149"/>
                      <a:pt x="0" y="149"/>
                    </a:cubicBezTo>
                    <a:lnTo>
                      <a:pt x="192" y="149"/>
                    </a:lnTo>
                    <a:close/>
                  </a:path>
                </a:pathLst>
              </a:custGeom>
              <a:solidFill>
                <a:srgbClr val="798C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39" name="Group 38">
                <a:extLst>
                  <a:ext uri="{FF2B5EF4-FFF2-40B4-BE49-F238E27FC236}">
                    <a16:creationId xmlns:a16="http://schemas.microsoft.com/office/drawing/2014/main" id="{57742458-40C6-439B-91DC-7CAA32B4ED42}"/>
                  </a:ext>
                </a:extLst>
              </p:cNvPr>
              <p:cNvGrpSpPr/>
              <p:nvPr/>
            </p:nvGrpSpPr>
            <p:grpSpPr>
              <a:xfrm>
                <a:off x="2315878" y="6783951"/>
                <a:ext cx="281503" cy="311134"/>
                <a:chOff x="-24706263" y="3438525"/>
                <a:chExt cx="542926" cy="600075"/>
              </a:xfrm>
            </p:grpSpPr>
            <p:sp>
              <p:nvSpPr>
                <p:cNvPr id="46" name="Freeform 105">
                  <a:extLst>
                    <a:ext uri="{FF2B5EF4-FFF2-40B4-BE49-F238E27FC236}">
                      <a16:creationId xmlns:a16="http://schemas.microsoft.com/office/drawing/2014/main" id="{F02B9432-FA0A-4FA8-ABD3-923E6DC0C266}"/>
                    </a:ext>
                  </a:extLst>
                </p:cNvPr>
                <p:cNvSpPr>
                  <a:spLocks/>
                </p:cNvSpPr>
                <p:nvPr/>
              </p:nvSpPr>
              <p:spPr bwMode="auto">
                <a:xfrm>
                  <a:off x="-24706263" y="3498850"/>
                  <a:ext cx="239713" cy="457200"/>
                </a:xfrm>
                <a:custGeom>
                  <a:avLst/>
                  <a:gdLst>
                    <a:gd name="T0" fmla="*/ 64 w 64"/>
                    <a:gd name="T1" fmla="*/ 42 h 122"/>
                    <a:gd name="T2" fmla="*/ 35 w 64"/>
                    <a:gd name="T3" fmla="*/ 11 h 122"/>
                    <a:gd name="T4" fmla="*/ 0 w 64"/>
                    <a:gd name="T5" fmla="*/ 0 h 122"/>
                    <a:gd name="T6" fmla="*/ 59 w 64"/>
                    <a:gd name="T7" fmla="*/ 58 h 122"/>
                    <a:gd name="T8" fmla="*/ 59 w 64"/>
                    <a:gd name="T9" fmla="*/ 122 h 122"/>
                    <a:gd name="T10" fmla="*/ 63 w 64"/>
                    <a:gd name="T11" fmla="*/ 122 h 122"/>
                    <a:gd name="T12" fmla="*/ 63 w 64"/>
                    <a:gd name="T13" fmla="*/ 52 h 122"/>
                    <a:gd name="T14" fmla="*/ 64 w 64"/>
                    <a:gd name="T15" fmla="*/ 42 h 1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4" h="122">
                      <a:moveTo>
                        <a:pt x="64" y="42"/>
                      </a:moveTo>
                      <a:cubicBezTo>
                        <a:pt x="64" y="21"/>
                        <a:pt x="44" y="11"/>
                        <a:pt x="35" y="11"/>
                      </a:cubicBezTo>
                      <a:cubicBezTo>
                        <a:pt x="12" y="11"/>
                        <a:pt x="0" y="0"/>
                        <a:pt x="0" y="0"/>
                      </a:cubicBezTo>
                      <a:cubicBezTo>
                        <a:pt x="8" y="74"/>
                        <a:pt x="50" y="62"/>
                        <a:pt x="59" y="58"/>
                      </a:cubicBezTo>
                      <a:cubicBezTo>
                        <a:pt x="59" y="122"/>
                        <a:pt x="59" y="122"/>
                        <a:pt x="59" y="122"/>
                      </a:cubicBezTo>
                      <a:cubicBezTo>
                        <a:pt x="63" y="122"/>
                        <a:pt x="63" y="122"/>
                        <a:pt x="63" y="122"/>
                      </a:cubicBezTo>
                      <a:cubicBezTo>
                        <a:pt x="63" y="52"/>
                        <a:pt x="63" y="52"/>
                        <a:pt x="63" y="52"/>
                      </a:cubicBezTo>
                      <a:cubicBezTo>
                        <a:pt x="64" y="50"/>
                        <a:pt x="64" y="47"/>
                        <a:pt x="64" y="42"/>
                      </a:cubicBezTo>
                      <a:close/>
                    </a:path>
                  </a:pathLst>
                </a:custGeom>
                <a:solidFill>
                  <a:srgbClr val="CDDD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106">
                  <a:extLst>
                    <a:ext uri="{FF2B5EF4-FFF2-40B4-BE49-F238E27FC236}">
                      <a16:creationId xmlns:a16="http://schemas.microsoft.com/office/drawing/2014/main" id="{18737928-C029-4694-A70B-8491633944BB}"/>
                    </a:ext>
                  </a:extLst>
                </p:cNvPr>
                <p:cNvSpPr>
                  <a:spLocks/>
                </p:cNvSpPr>
                <p:nvPr/>
              </p:nvSpPr>
              <p:spPr bwMode="auto">
                <a:xfrm>
                  <a:off x="-24469725" y="3438525"/>
                  <a:ext cx="306388" cy="517525"/>
                </a:xfrm>
                <a:custGeom>
                  <a:avLst/>
                  <a:gdLst>
                    <a:gd name="T0" fmla="*/ 1 w 82"/>
                    <a:gd name="T1" fmla="*/ 52 h 138"/>
                    <a:gd name="T2" fmla="*/ 38 w 82"/>
                    <a:gd name="T3" fmla="*/ 13 h 138"/>
                    <a:gd name="T4" fmla="*/ 82 w 82"/>
                    <a:gd name="T5" fmla="*/ 0 h 138"/>
                    <a:gd name="T6" fmla="*/ 6 w 82"/>
                    <a:gd name="T7" fmla="*/ 71 h 138"/>
                    <a:gd name="T8" fmla="*/ 6 w 82"/>
                    <a:gd name="T9" fmla="*/ 138 h 138"/>
                    <a:gd name="T10" fmla="*/ 0 w 82"/>
                    <a:gd name="T11" fmla="*/ 138 h 138"/>
                    <a:gd name="T12" fmla="*/ 1 w 82"/>
                    <a:gd name="T13" fmla="*/ 52 h 138"/>
                  </a:gdLst>
                  <a:ahLst/>
                  <a:cxnLst>
                    <a:cxn ang="0">
                      <a:pos x="T0" y="T1"/>
                    </a:cxn>
                    <a:cxn ang="0">
                      <a:pos x="T2" y="T3"/>
                    </a:cxn>
                    <a:cxn ang="0">
                      <a:pos x="T4" y="T5"/>
                    </a:cxn>
                    <a:cxn ang="0">
                      <a:pos x="T6" y="T7"/>
                    </a:cxn>
                    <a:cxn ang="0">
                      <a:pos x="T8" y="T9"/>
                    </a:cxn>
                    <a:cxn ang="0">
                      <a:pos x="T10" y="T11"/>
                    </a:cxn>
                    <a:cxn ang="0">
                      <a:pos x="T12" y="T13"/>
                    </a:cxn>
                  </a:cxnLst>
                  <a:rect l="0" t="0" r="r" b="b"/>
                  <a:pathLst>
                    <a:path w="82" h="138">
                      <a:moveTo>
                        <a:pt x="1" y="52"/>
                      </a:moveTo>
                      <a:cubicBezTo>
                        <a:pt x="1" y="27"/>
                        <a:pt x="23" y="13"/>
                        <a:pt x="38" y="13"/>
                      </a:cubicBezTo>
                      <a:cubicBezTo>
                        <a:pt x="66" y="13"/>
                        <a:pt x="82" y="0"/>
                        <a:pt x="82" y="0"/>
                      </a:cubicBezTo>
                      <a:cubicBezTo>
                        <a:pt x="71" y="92"/>
                        <a:pt x="17" y="77"/>
                        <a:pt x="6" y="71"/>
                      </a:cubicBezTo>
                      <a:cubicBezTo>
                        <a:pt x="6" y="138"/>
                        <a:pt x="6" y="138"/>
                        <a:pt x="6" y="138"/>
                      </a:cubicBezTo>
                      <a:cubicBezTo>
                        <a:pt x="0" y="138"/>
                        <a:pt x="0" y="138"/>
                        <a:pt x="0" y="138"/>
                      </a:cubicBezTo>
                      <a:cubicBezTo>
                        <a:pt x="0" y="138"/>
                        <a:pt x="1" y="58"/>
                        <a:pt x="1" y="52"/>
                      </a:cubicBezTo>
                      <a:close/>
                    </a:path>
                  </a:pathLst>
                </a:custGeom>
                <a:solidFill>
                  <a:srgbClr val="B3C6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107">
                  <a:extLst>
                    <a:ext uri="{FF2B5EF4-FFF2-40B4-BE49-F238E27FC236}">
                      <a16:creationId xmlns:a16="http://schemas.microsoft.com/office/drawing/2014/main" id="{F61D774D-534F-40E5-9774-AEBF17504CF1}"/>
                    </a:ext>
                  </a:extLst>
                </p:cNvPr>
                <p:cNvSpPr>
                  <a:spLocks/>
                </p:cNvSpPr>
                <p:nvPr/>
              </p:nvSpPr>
              <p:spPr bwMode="auto">
                <a:xfrm>
                  <a:off x="-24647525" y="3940175"/>
                  <a:ext cx="376238" cy="98425"/>
                </a:xfrm>
                <a:custGeom>
                  <a:avLst/>
                  <a:gdLst>
                    <a:gd name="T0" fmla="*/ 0 w 100"/>
                    <a:gd name="T1" fmla="*/ 26 h 26"/>
                    <a:gd name="T2" fmla="*/ 38 w 100"/>
                    <a:gd name="T3" fmla="*/ 4 h 26"/>
                    <a:gd name="T4" fmla="*/ 60 w 100"/>
                    <a:gd name="T5" fmla="*/ 5 h 26"/>
                    <a:gd name="T6" fmla="*/ 100 w 100"/>
                    <a:gd name="T7" fmla="*/ 26 h 26"/>
                    <a:gd name="T8" fmla="*/ 0 w 100"/>
                    <a:gd name="T9" fmla="*/ 26 h 26"/>
                  </a:gdLst>
                  <a:ahLst/>
                  <a:cxnLst>
                    <a:cxn ang="0">
                      <a:pos x="T0" y="T1"/>
                    </a:cxn>
                    <a:cxn ang="0">
                      <a:pos x="T2" y="T3"/>
                    </a:cxn>
                    <a:cxn ang="0">
                      <a:pos x="T4" y="T5"/>
                    </a:cxn>
                    <a:cxn ang="0">
                      <a:pos x="T6" y="T7"/>
                    </a:cxn>
                    <a:cxn ang="0">
                      <a:pos x="T8" y="T9"/>
                    </a:cxn>
                  </a:cxnLst>
                  <a:rect l="0" t="0" r="r" b="b"/>
                  <a:pathLst>
                    <a:path w="100" h="26">
                      <a:moveTo>
                        <a:pt x="0" y="26"/>
                      </a:moveTo>
                      <a:cubicBezTo>
                        <a:pt x="0" y="26"/>
                        <a:pt x="34" y="5"/>
                        <a:pt x="38" y="4"/>
                      </a:cubicBezTo>
                      <a:cubicBezTo>
                        <a:pt x="41" y="2"/>
                        <a:pt x="50" y="0"/>
                        <a:pt x="60" y="5"/>
                      </a:cubicBezTo>
                      <a:cubicBezTo>
                        <a:pt x="71" y="11"/>
                        <a:pt x="100" y="26"/>
                        <a:pt x="100" y="26"/>
                      </a:cubicBezTo>
                      <a:lnTo>
                        <a:pt x="0" y="26"/>
                      </a:lnTo>
                      <a:close/>
                    </a:path>
                  </a:pathLst>
                </a:custGeom>
                <a:solidFill>
                  <a:srgbClr val="778C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40" name="Group 39">
                <a:extLst>
                  <a:ext uri="{FF2B5EF4-FFF2-40B4-BE49-F238E27FC236}">
                    <a16:creationId xmlns:a16="http://schemas.microsoft.com/office/drawing/2014/main" id="{7289AAAE-DF0F-4597-9720-98CDF61D582A}"/>
                  </a:ext>
                </a:extLst>
              </p:cNvPr>
              <p:cNvGrpSpPr/>
              <p:nvPr/>
            </p:nvGrpSpPr>
            <p:grpSpPr>
              <a:xfrm>
                <a:off x="2017328" y="6722139"/>
                <a:ext cx="112766" cy="139928"/>
                <a:chOff x="-26214388" y="3490913"/>
                <a:chExt cx="217488" cy="269875"/>
              </a:xfrm>
            </p:grpSpPr>
            <p:sp>
              <p:nvSpPr>
                <p:cNvPr id="44" name="Freeform 134">
                  <a:extLst>
                    <a:ext uri="{FF2B5EF4-FFF2-40B4-BE49-F238E27FC236}">
                      <a16:creationId xmlns:a16="http://schemas.microsoft.com/office/drawing/2014/main" id="{A87DFD46-4292-434C-A1F7-DA5633AC6082}"/>
                    </a:ext>
                  </a:extLst>
                </p:cNvPr>
                <p:cNvSpPr>
                  <a:spLocks/>
                </p:cNvSpPr>
                <p:nvPr/>
              </p:nvSpPr>
              <p:spPr bwMode="auto">
                <a:xfrm>
                  <a:off x="-26214388" y="3490913"/>
                  <a:ext cx="119063" cy="225425"/>
                </a:xfrm>
                <a:custGeom>
                  <a:avLst/>
                  <a:gdLst>
                    <a:gd name="T0" fmla="*/ 32 w 32"/>
                    <a:gd name="T1" fmla="*/ 21 h 60"/>
                    <a:gd name="T2" fmla="*/ 18 w 32"/>
                    <a:gd name="T3" fmla="*/ 6 h 60"/>
                    <a:gd name="T4" fmla="*/ 0 w 32"/>
                    <a:gd name="T5" fmla="*/ 0 h 60"/>
                    <a:gd name="T6" fmla="*/ 30 w 32"/>
                    <a:gd name="T7" fmla="*/ 29 h 60"/>
                    <a:gd name="T8" fmla="*/ 30 w 32"/>
                    <a:gd name="T9" fmla="*/ 60 h 60"/>
                    <a:gd name="T10" fmla="*/ 32 w 32"/>
                    <a:gd name="T11" fmla="*/ 60 h 60"/>
                    <a:gd name="T12" fmla="*/ 32 w 32"/>
                    <a:gd name="T13" fmla="*/ 26 h 60"/>
                    <a:gd name="T14" fmla="*/ 32 w 32"/>
                    <a:gd name="T15" fmla="*/ 21 h 6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60">
                      <a:moveTo>
                        <a:pt x="32" y="21"/>
                      </a:moveTo>
                      <a:cubicBezTo>
                        <a:pt x="32" y="10"/>
                        <a:pt x="22" y="6"/>
                        <a:pt x="18" y="6"/>
                      </a:cubicBezTo>
                      <a:cubicBezTo>
                        <a:pt x="7" y="6"/>
                        <a:pt x="0" y="0"/>
                        <a:pt x="0" y="0"/>
                      </a:cubicBezTo>
                      <a:cubicBezTo>
                        <a:pt x="5" y="37"/>
                        <a:pt x="25" y="31"/>
                        <a:pt x="30" y="29"/>
                      </a:cubicBezTo>
                      <a:cubicBezTo>
                        <a:pt x="30" y="60"/>
                        <a:pt x="30" y="60"/>
                        <a:pt x="30" y="60"/>
                      </a:cubicBezTo>
                      <a:cubicBezTo>
                        <a:pt x="32" y="60"/>
                        <a:pt x="32" y="60"/>
                        <a:pt x="32" y="60"/>
                      </a:cubicBezTo>
                      <a:cubicBezTo>
                        <a:pt x="32" y="26"/>
                        <a:pt x="32" y="26"/>
                        <a:pt x="32" y="26"/>
                      </a:cubicBezTo>
                      <a:cubicBezTo>
                        <a:pt x="32" y="25"/>
                        <a:pt x="32" y="23"/>
                        <a:pt x="32" y="21"/>
                      </a:cubicBezTo>
                      <a:close/>
                    </a:path>
                  </a:pathLst>
                </a:custGeom>
                <a:solidFill>
                  <a:srgbClr val="CDDD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135">
                  <a:extLst>
                    <a:ext uri="{FF2B5EF4-FFF2-40B4-BE49-F238E27FC236}">
                      <a16:creationId xmlns:a16="http://schemas.microsoft.com/office/drawing/2014/main" id="{29307F08-856C-469B-A1D4-7BD9F0D052CE}"/>
                    </a:ext>
                  </a:extLst>
                </p:cNvPr>
                <p:cNvSpPr>
                  <a:spLocks/>
                </p:cNvSpPr>
                <p:nvPr/>
              </p:nvSpPr>
              <p:spPr bwMode="auto">
                <a:xfrm>
                  <a:off x="-26185813" y="3711575"/>
                  <a:ext cx="188913" cy="49213"/>
                </a:xfrm>
                <a:custGeom>
                  <a:avLst/>
                  <a:gdLst>
                    <a:gd name="T0" fmla="*/ 0 w 50"/>
                    <a:gd name="T1" fmla="*/ 13 h 13"/>
                    <a:gd name="T2" fmla="*/ 19 w 50"/>
                    <a:gd name="T3" fmla="*/ 1 h 13"/>
                    <a:gd name="T4" fmla="*/ 30 w 50"/>
                    <a:gd name="T5" fmla="*/ 2 h 13"/>
                    <a:gd name="T6" fmla="*/ 50 w 50"/>
                    <a:gd name="T7" fmla="*/ 13 h 13"/>
                    <a:gd name="T8" fmla="*/ 0 w 50"/>
                    <a:gd name="T9" fmla="*/ 13 h 13"/>
                  </a:gdLst>
                  <a:ahLst/>
                  <a:cxnLst>
                    <a:cxn ang="0">
                      <a:pos x="T0" y="T1"/>
                    </a:cxn>
                    <a:cxn ang="0">
                      <a:pos x="T2" y="T3"/>
                    </a:cxn>
                    <a:cxn ang="0">
                      <a:pos x="T4" y="T5"/>
                    </a:cxn>
                    <a:cxn ang="0">
                      <a:pos x="T6" y="T7"/>
                    </a:cxn>
                    <a:cxn ang="0">
                      <a:pos x="T8" y="T9"/>
                    </a:cxn>
                  </a:cxnLst>
                  <a:rect l="0" t="0" r="r" b="b"/>
                  <a:pathLst>
                    <a:path w="50" h="13">
                      <a:moveTo>
                        <a:pt x="0" y="13"/>
                      </a:moveTo>
                      <a:cubicBezTo>
                        <a:pt x="0" y="13"/>
                        <a:pt x="17" y="2"/>
                        <a:pt x="19" y="1"/>
                      </a:cubicBezTo>
                      <a:cubicBezTo>
                        <a:pt x="21" y="1"/>
                        <a:pt x="25" y="0"/>
                        <a:pt x="30" y="2"/>
                      </a:cubicBezTo>
                      <a:cubicBezTo>
                        <a:pt x="36" y="5"/>
                        <a:pt x="50" y="13"/>
                        <a:pt x="50" y="13"/>
                      </a:cubicBezTo>
                      <a:lnTo>
                        <a:pt x="0" y="13"/>
                      </a:lnTo>
                      <a:close/>
                    </a:path>
                  </a:pathLst>
                </a:custGeom>
                <a:solidFill>
                  <a:srgbClr val="778C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41" name="Group 40">
                <a:extLst>
                  <a:ext uri="{FF2B5EF4-FFF2-40B4-BE49-F238E27FC236}">
                    <a16:creationId xmlns:a16="http://schemas.microsoft.com/office/drawing/2014/main" id="{679EFA1C-2AB8-4930-933F-9520243505EE}"/>
                  </a:ext>
                </a:extLst>
              </p:cNvPr>
              <p:cNvGrpSpPr/>
              <p:nvPr/>
            </p:nvGrpSpPr>
            <p:grpSpPr>
              <a:xfrm>
                <a:off x="2083139" y="6582204"/>
                <a:ext cx="251047" cy="319365"/>
                <a:chOff x="-26114375" y="3430588"/>
                <a:chExt cx="484187" cy="615950"/>
              </a:xfrm>
            </p:grpSpPr>
            <p:sp>
              <p:nvSpPr>
                <p:cNvPr id="42" name="Freeform 132">
                  <a:extLst>
                    <a:ext uri="{FF2B5EF4-FFF2-40B4-BE49-F238E27FC236}">
                      <a16:creationId xmlns:a16="http://schemas.microsoft.com/office/drawing/2014/main" id="{22A44D49-ECFA-43B5-8760-FBADB38195FE}"/>
                    </a:ext>
                  </a:extLst>
                </p:cNvPr>
                <p:cNvSpPr>
                  <a:spLocks/>
                </p:cNvSpPr>
                <p:nvPr/>
              </p:nvSpPr>
              <p:spPr bwMode="auto">
                <a:xfrm>
                  <a:off x="-25938163" y="3430588"/>
                  <a:ext cx="307975" cy="517525"/>
                </a:xfrm>
                <a:custGeom>
                  <a:avLst/>
                  <a:gdLst>
                    <a:gd name="T0" fmla="*/ 1 w 82"/>
                    <a:gd name="T1" fmla="*/ 52 h 138"/>
                    <a:gd name="T2" fmla="*/ 38 w 82"/>
                    <a:gd name="T3" fmla="*/ 13 h 138"/>
                    <a:gd name="T4" fmla="*/ 82 w 82"/>
                    <a:gd name="T5" fmla="*/ 0 h 138"/>
                    <a:gd name="T6" fmla="*/ 6 w 82"/>
                    <a:gd name="T7" fmla="*/ 71 h 138"/>
                    <a:gd name="T8" fmla="*/ 6 w 82"/>
                    <a:gd name="T9" fmla="*/ 138 h 138"/>
                    <a:gd name="T10" fmla="*/ 0 w 82"/>
                    <a:gd name="T11" fmla="*/ 138 h 138"/>
                    <a:gd name="T12" fmla="*/ 1 w 82"/>
                    <a:gd name="T13" fmla="*/ 52 h 138"/>
                  </a:gdLst>
                  <a:ahLst/>
                  <a:cxnLst>
                    <a:cxn ang="0">
                      <a:pos x="T0" y="T1"/>
                    </a:cxn>
                    <a:cxn ang="0">
                      <a:pos x="T2" y="T3"/>
                    </a:cxn>
                    <a:cxn ang="0">
                      <a:pos x="T4" y="T5"/>
                    </a:cxn>
                    <a:cxn ang="0">
                      <a:pos x="T6" y="T7"/>
                    </a:cxn>
                    <a:cxn ang="0">
                      <a:pos x="T8" y="T9"/>
                    </a:cxn>
                    <a:cxn ang="0">
                      <a:pos x="T10" y="T11"/>
                    </a:cxn>
                    <a:cxn ang="0">
                      <a:pos x="T12" y="T13"/>
                    </a:cxn>
                  </a:cxnLst>
                  <a:rect l="0" t="0" r="r" b="b"/>
                  <a:pathLst>
                    <a:path w="82" h="138">
                      <a:moveTo>
                        <a:pt x="1" y="52"/>
                      </a:moveTo>
                      <a:cubicBezTo>
                        <a:pt x="1" y="27"/>
                        <a:pt x="23" y="13"/>
                        <a:pt x="38" y="13"/>
                      </a:cubicBezTo>
                      <a:cubicBezTo>
                        <a:pt x="66" y="13"/>
                        <a:pt x="82" y="0"/>
                        <a:pt x="82" y="0"/>
                      </a:cubicBezTo>
                      <a:cubicBezTo>
                        <a:pt x="71" y="92"/>
                        <a:pt x="17" y="77"/>
                        <a:pt x="6" y="71"/>
                      </a:cubicBezTo>
                      <a:cubicBezTo>
                        <a:pt x="6" y="138"/>
                        <a:pt x="6" y="138"/>
                        <a:pt x="6" y="138"/>
                      </a:cubicBezTo>
                      <a:cubicBezTo>
                        <a:pt x="0" y="138"/>
                        <a:pt x="0" y="138"/>
                        <a:pt x="0" y="138"/>
                      </a:cubicBezTo>
                      <a:cubicBezTo>
                        <a:pt x="0" y="138"/>
                        <a:pt x="1" y="58"/>
                        <a:pt x="1" y="52"/>
                      </a:cubicBezTo>
                      <a:close/>
                    </a:path>
                  </a:pathLst>
                </a:custGeom>
                <a:solidFill>
                  <a:srgbClr val="B3C6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133">
                  <a:extLst>
                    <a:ext uri="{FF2B5EF4-FFF2-40B4-BE49-F238E27FC236}">
                      <a16:creationId xmlns:a16="http://schemas.microsoft.com/office/drawing/2014/main" id="{2759149E-E94C-40EA-AFD1-73697AD1A997}"/>
                    </a:ext>
                  </a:extLst>
                </p:cNvPr>
                <p:cNvSpPr>
                  <a:spLocks/>
                </p:cNvSpPr>
                <p:nvPr/>
              </p:nvSpPr>
              <p:spPr bwMode="auto">
                <a:xfrm>
                  <a:off x="-26114375" y="3944938"/>
                  <a:ext cx="376238" cy="101600"/>
                </a:xfrm>
                <a:custGeom>
                  <a:avLst/>
                  <a:gdLst>
                    <a:gd name="T0" fmla="*/ 0 w 100"/>
                    <a:gd name="T1" fmla="*/ 27 h 27"/>
                    <a:gd name="T2" fmla="*/ 38 w 100"/>
                    <a:gd name="T3" fmla="*/ 4 h 27"/>
                    <a:gd name="T4" fmla="*/ 60 w 100"/>
                    <a:gd name="T5" fmla="*/ 6 h 27"/>
                    <a:gd name="T6" fmla="*/ 100 w 100"/>
                    <a:gd name="T7" fmla="*/ 27 h 27"/>
                    <a:gd name="T8" fmla="*/ 0 w 100"/>
                    <a:gd name="T9" fmla="*/ 27 h 27"/>
                  </a:gdLst>
                  <a:ahLst/>
                  <a:cxnLst>
                    <a:cxn ang="0">
                      <a:pos x="T0" y="T1"/>
                    </a:cxn>
                    <a:cxn ang="0">
                      <a:pos x="T2" y="T3"/>
                    </a:cxn>
                    <a:cxn ang="0">
                      <a:pos x="T4" y="T5"/>
                    </a:cxn>
                    <a:cxn ang="0">
                      <a:pos x="T6" y="T7"/>
                    </a:cxn>
                    <a:cxn ang="0">
                      <a:pos x="T8" y="T9"/>
                    </a:cxn>
                  </a:cxnLst>
                  <a:rect l="0" t="0" r="r" b="b"/>
                  <a:pathLst>
                    <a:path w="100" h="27">
                      <a:moveTo>
                        <a:pt x="0" y="27"/>
                      </a:moveTo>
                      <a:cubicBezTo>
                        <a:pt x="0" y="27"/>
                        <a:pt x="34" y="5"/>
                        <a:pt x="38" y="4"/>
                      </a:cubicBezTo>
                      <a:cubicBezTo>
                        <a:pt x="41" y="3"/>
                        <a:pt x="50" y="0"/>
                        <a:pt x="60" y="6"/>
                      </a:cubicBezTo>
                      <a:cubicBezTo>
                        <a:pt x="71" y="12"/>
                        <a:pt x="100" y="27"/>
                        <a:pt x="100" y="27"/>
                      </a:cubicBezTo>
                      <a:lnTo>
                        <a:pt x="0" y="27"/>
                      </a:lnTo>
                      <a:close/>
                    </a:path>
                  </a:pathLst>
                </a:custGeom>
                <a:solidFill>
                  <a:srgbClr val="778C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26" name="Group 25">
              <a:extLst>
                <a:ext uri="{FF2B5EF4-FFF2-40B4-BE49-F238E27FC236}">
                  <a16:creationId xmlns:a16="http://schemas.microsoft.com/office/drawing/2014/main" id="{E23FC56D-435D-415A-BA86-D0C68F991820}"/>
                </a:ext>
              </a:extLst>
            </p:cNvPr>
            <p:cNvGrpSpPr/>
            <p:nvPr/>
          </p:nvGrpSpPr>
          <p:grpSpPr>
            <a:xfrm flipH="1">
              <a:off x="5724861" y="1794281"/>
              <a:ext cx="3300680" cy="3085202"/>
              <a:chOff x="366056" y="2853371"/>
              <a:chExt cx="3300680" cy="3085202"/>
            </a:xfrm>
          </p:grpSpPr>
          <p:sp>
            <p:nvSpPr>
              <p:cNvPr id="27" name="Freeform 17">
                <a:extLst>
                  <a:ext uri="{FF2B5EF4-FFF2-40B4-BE49-F238E27FC236}">
                    <a16:creationId xmlns:a16="http://schemas.microsoft.com/office/drawing/2014/main" id="{568072DD-3380-472C-9DBF-823DBC50AA6B}"/>
                  </a:ext>
                </a:extLst>
              </p:cNvPr>
              <p:cNvSpPr>
                <a:spLocks/>
              </p:cNvSpPr>
              <p:nvPr/>
            </p:nvSpPr>
            <p:spPr bwMode="auto">
              <a:xfrm>
                <a:off x="995915" y="5363965"/>
                <a:ext cx="2038752" cy="574608"/>
              </a:xfrm>
              <a:custGeom>
                <a:avLst/>
                <a:gdLst>
                  <a:gd name="T0" fmla="*/ 1513 w 1560"/>
                  <a:gd name="T1" fmla="*/ 26 h 440"/>
                  <a:gd name="T2" fmla="*/ 48 w 1560"/>
                  <a:gd name="T3" fmla="*/ 19 h 440"/>
                  <a:gd name="T4" fmla="*/ 19 w 1560"/>
                  <a:gd name="T5" fmla="*/ 48 h 440"/>
                  <a:gd name="T6" fmla="*/ 1542 w 1560"/>
                  <a:gd name="T7" fmla="*/ 55 h 440"/>
                  <a:gd name="T8" fmla="*/ 1513 w 1560"/>
                  <a:gd name="T9" fmla="*/ 26 h 440"/>
                </a:gdLst>
                <a:ahLst/>
                <a:cxnLst>
                  <a:cxn ang="0">
                    <a:pos x="T0" y="T1"/>
                  </a:cxn>
                  <a:cxn ang="0">
                    <a:pos x="T2" y="T3"/>
                  </a:cxn>
                  <a:cxn ang="0">
                    <a:pos x="T4" y="T5"/>
                  </a:cxn>
                  <a:cxn ang="0">
                    <a:pos x="T6" y="T7"/>
                  </a:cxn>
                  <a:cxn ang="0">
                    <a:pos x="T8" y="T9"/>
                  </a:cxn>
                </a:cxnLst>
                <a:rect l="0" t="0" r="r" b="b"/>
                <a:pathLst>
                  <a:path w="1560" h="440">
                    <a:moveTo>
                      <a:pt x="1513" y="26"/>
                    </a:moveTo>
                    <a:cubicBezTo>
                      <a:pt x="1138" y="391"/>
                      <a:pt x="420" y="395"/>
                      <a:pt x="48" y="19"/>
                    </a:cubicBezTo>
                    <a:cubicBezTo>
                      <a:pt x="29" y="0"/>
                      <a:pt x="0" y="29"/>
                      <a:pt x="19" y="48"/>
                    </a:cubicBezTo>
                    <a:cubicBezTo>
                      <a:pt x="407" y="440"/>
                      <a:pt x="1151" y="435"/>
                      <a:pt x="1542" y="55"/>
                    </a:cubicBezTo>
                    <a:cubicBezTo>
                      <a:pt x="1560" y="37"/>
                      <a:pt x="1531" y="8"/>
                      <a:pt x="1513" y="26"/>
                    </a:cubicBezTo>
                    <a:close/>
                  </a:path>
                </a:pathLst>
              </a:custGeom>
              <a:solidFill>
                <a:srgbClr val="DCEEF1">
                  <a:alpha val="56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18">
                <a:extLst>
                  <a:ext uri="{FF2B5EF4-FFF2-40B4-BE49-F238E27FC236}">
                    <a16:creationId xmlns:a16="http://schemas.microsoft.com/office/drawing/2014/main" id="{35EA65CE-0194-495E-8493-252FBA54F292}"/>
                  </a:ext>
                </a:extLst>
              </p:cNvPr>
              <p:cNvSpPr>
                <a:spLocks/>
              </p:cNvSpPr>
              <p:nvPr/>
            </p:nvSpPr>
            <p:spPr bwMode="auto">
              <a:xfrm>
                <a:off x="1221890" y="5249043"/>
                <a:ext cx="1600614" cy="430956"/>
              </a:xfrm>
              <a:custGeom>
                <a:avLst/>
                <a:gdLst>
                  <a:gd name="T0" fmla="*/ 1176 w 1225"/>
                  <a:gd name="T1" fmla="*/ 17 h 330"/>
                  <a:gd name="T2" fmla="*/ 49 w 1225"/>
                  <a:gd name="T3" fmla="*/ 21 h 330"/>
                  <a:gd name="T4" fmla="*/ 20 w 1225"/>
                  <a:gd name="T5" fmla="*/ 50 h 330"/>
                  <a:gd name="T6" fmla="*/ 1205 w 1225"/>
                  <a:gd name="T7" fmla="*/ 46 h 330"/>
                  <a:gd name="T8" fmla="*/ 1176 w 1225"/>
                  <a:gd name="T9" fmla="*/ 17 h 330"/>
                </a:gdLst>
                <a:ahLst/>
                <a:cxnLst>
                  <a:cxn ang="0">
                    <a:pos x="T0" y="T1"/>
                  </a:cxn>
                  <a:cxn ang="0">
                    <a:pos x="T2" y="T3"/>
                  </a:cxn>
                  <a:cxn ang="0">
                    <a:pos x="T4" y="T5"/>
                  </a:cxn>
                  <a:cxn ang="0">
                    <a:pos x="T6" y="T7"/>
                  </a:cxn>
                  <a:cxn ang="0">
                    <a:pos x="T8" y="T9"/>
                  </a:cxn>
                </a:cxnLst>
                <a:rect l="0" t="0" r="r" b="b"/>
                <a:pathLst>
                  <a:path w="1225" h="330">
                    <a:moveTo>
                      <a:pt x="1176" y="17"/>
                    </a:moveTo>
                    <a:cubicBezTo>
                      <a:pt x="878" y="267"/>
                      <a:pt x="347" y="286"/>
                      <a:pt x="49" y="21"/>
                    </a:cubicBezTo>
                    <a:cubicBezTo>
                      <a:pt x="29" y="3"/>
                      <a:pt x="0" y="32"/>
                      <a:pt x="20" y="50"/>
                    </a:cubicBezTo>
                    <a:cubicBezTo>
                      <a:pt x="335" y="330"/>
                      <a:pt x="889" y="311"/>
                      <a:pt x="1205" y="46"/>
                    </a:cubicBezTo>
                    <a:cubicBezTo>
                      <a:pt x="1225" y="29"/>
                      <a:pt x="1196" y="0"/>
                      <a:pt x="1176" y="17"/>
                    </a:cubicBezTo>
                    <a:close/>
                  </a:path>
                </a:pathLst>
              </a:custGeom>
              <a:solidFill>
                <a:srgbClr val="DCEEF1">
                  <a:alpha val="56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19">
                <a:extLst>
                  <a:ext uri="{FF2B5EF4-FFF2-40B4-BE49-F238E27FC236}">
                    <a16:creationId xmlns:a16="http://schemas.microsoft.com/office/drawing/2014/main" id="{8DC2B101-82AA-40FD-9147-6881B856A8A4}"/>
                  </a:ext>
                </a:extLst>
              </p:cNvPr>
              <p:cNvSpPr>
                <a:spLocks/>
              </p:cNvSpPr>
              <p:nvPr/>
            </p:nvSpPr>
            <p:spPr bwMode="auto">
              <a:xfrm>
                <a:off x="1445103" y="5145725"/>
                <a:ext cx="1133193" cy="264099"/>
              </a:xfrm>
              <a:custGeom>
                <a:avLst/>
                <a:gdLst>
                  <a:gd name="T0" fmla="*/ 824 w 867"/>
                  <a:gd name="T1" fmla="*/ 15 h 202"/>
                  <a:gd name="T2" fmla="*/ 43 w 867"/>
                  <a:gd name="T3" fmla="*/ 23 h 202"/>
                  <a:gd name="T4" fmla="*/ 23 w 867"/>
                  <a:gd name="T5" fmla="*/ 58 h 202"/>
                  <a:gd name="T6" fmla="*/ 845 w 867"/>
                  <a:gd name="T7" fmla="*/ 50 h 202"/>
                  <a:gd name="T8" fmla="*/ 824 w 867"/>
                  <a:gd name="T9" fmla="*/ 15 h 202"/>
                </a:gdLst>
                <a:ahLst/>
                <a:cxnLst>
                  <a:cxn ang="0">
                    <a:pos x="T0" y="T1"/>
                  </a:cxn>
                  <a:cxn ang="0">
                    <a:pos x="T2" y="T3"/>
                  </a:cxn>
                  <a:cxn ang="0">
                    <a:pos x="T4" y="T5"/>
                  </a:cxn>
                  <a:cxn ang="0">
                    <a:pos x="T6" y="T7"/>
                  </a:cxn>
                  <a:cxn ang="0">
                    <a:pos x="T8" y="T9"/>
                  </a:cxn>
                </a:cxnLst>
                <a:rect l="0" t="0" r="r" b="b"/>
                <a:pathLst>
                  <a:path w="867" h="202">
                    <a:moveTo>
                      <a:pt x="824" y="15"/>
                    </a:moveTo>
                    <a:cubicBezTo>
                      <a:pt x="603" y="159"/>
                      <a:pt x="270" y="160"/>
                      <a:pt x="43" y="23"/>
                    </a:cubicBezTo>
                    <a:cubicBezTo>
                      <a:pt x="21" y="9"/>
                      <a:pt x="0" y="45"/>
                      <a:pt x="23" y="58"/>
                    </a:cubicBezTo>
                    <a:cubicBezTo>
                      <a:pt x="261" y="202"/>
                      <a:pt x="612" y="202"/>
                      <a:pt x="845" y="50"/>
                    </a:cubicBezTo>
                    <a:cubicBezTo>
                      <a:pt x="867" y="36"/>
                      <a:pt x="846" y="0"/>
                      <a:pt x="824" y="15"/>
                    </a:cubicBezTo>
                    <a:close/>
                  </a:path>
                </a:pathLst>
              </a:custGeom>
              <a:solidFill>
                <a:srgbClr val="DCEEF1">
                  <a:alpha val="56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20">
                <a:extLst>
                  <a:ext uri="{FF2B5EF4-FFF2-40B4-BE49-F238E27FC236}">
                    <a16:creationId xmlns:a16="http://schemas.microsoft.com/office/drawing/2014/main" id="{48F9C26A-338D-4167-82C7-ADC946A7DF9F}"/>
                  </a:ext>
                </a:extLst>
              </p:cNvPr>
              <p:cNvSpPr>
                <a:spLocks/>
              </p:cNvSpPr>
              <p:nvPr/>
            </p:nvSpPr>
            <p:spPr bwMode="auto">
              <a:xfrm>
                <a:off x="366056" y="2857239"/>
                <a:ext cx="1266347" cy="1728244"/>
              </a:xfrm>
              <a:custGeom>
                <a:avLst/>
                <a:gdLst>
                  <a:gd name="T0" fmla="*/ 165 w 969"/>
                  <a:gd name="T1" fmla="*/ 1287 h 1323"/>
                  <a:gd name="T2" fmla="*/ 943 w 969"/>
                  <a:gd name="T3" fmla="*/ 45 h 1323"/>
                  <a:gd name="T4" fmla="*/ 932 w 969"/>
                  <a:gd name="T5" fmla="*/ 6 h 1323"/>
                  <a:gd name="T6" fmla="*/ 125 w 969"/>
                  <a:gd name="T7" fmla="*/ 1298 h 1323"/>
                  <a:gd name="T8" fmla="*/ 165 w 969"/>
                  <a:gd name="T9" fmla="*/ 1287 h 1323"/>
                </a:gdLst>
                <a:ahLst/>
                <a:cxnLst>
                  <a:cxn ang="0">
                    <a:pos x="T0" y="T1"/>
                  </a:cxn>
                  <a:cxn ang="0">
                    <a:pos x="T2" y="T3"/>
                  </a:cxn>
                  <a:cxn ang="0">
                    <a:pos x="T4" y="T5"/>
                  </a:cxn>
                  <a:cxn ang="0">
                    <a:pos x="T6" y="T7"/>
                  </a:cxn>
                  <a:cxn ang="0">
                    <a:pos x="T8" y="T9"/>
                  </a:cxn>
                </a:cxnLst>
                <a:rect l="0" t="0" r="r" b="b"/>
                <a:pathLst>
                  <a:path w="969" h="1323">
                    <a:moveTo>
                      <a:pt x="165" y="1287"/>
                    </a:moveTo>
                    <a:cubicBezTo>
                      <a:pt x="45" y="773"/>
                      <a:pt x="421" y="159"/>
                      <a:pt x="943" y="45"/>
                    </a:cubicBezTo>
                    <a:cubicBezTo>
                      <a:pt x="969" y="40"/>
                      <a:pt x="958" y="0"/>
                      <a:pt x="932" y="6"/>
                    </a:cubicBezTo>
                    <a:cubicBezTo>
                      <a:pt x="387" y="125"/>
                      <a:pt x="0" y="763"/>
                      <a:pt x="125" y="1298"/>
                    </a:cubicBezTo>
                    <a:cubicBezTo>
                      <a:pt x="131" y="1323"/>
                      <a:pt x="171" y="1312"/>
                      <a:pt x="165" y="1287"/>
                    </a:cubicBezTo>
                    <a:close/>
                  </a:path>
                </a:pathLst>
              </a:custGeom>
              <a:solidFill>
                <a:srgbClr val="DCEEF1">
                  <a:alpha val="56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21">
                <a:extLst>
                  <a:ext uri="{FF2B5EF4-FFF2-40B4-BE49-F238E27FC236}">
                    <a16:creationId xmlns:a16="http://schemas.microsoft.com/office/drawing/2014/main" id="{72B66BF6-C51E-498E-8BD8-5DE1E8C5D32D}"/>
                  </a:ext>
                </a:extLst>
              </p:cNvPr>
              <p:cNvSpPr>
                <a:spLocks/>
              </p:cNvSpPr>
              <p:nvPr/>
            </p:nvSpPr>
            <p:spPr bwMode="auto">
              <a:xfrm>
                <a:off x="662752" y="3108077"/>
                <a:ext cx="944788" cy="1363589"/>
              </a:xfrm>
              <a:custGeom>
                <a:avLst/>
                <a:gdLst>
                  <a:gd name="T0" fmla="*/ 107 w 723"/>
                  <a:gd name="T1" fmla="*/ 1007 h 1044"/>
                  <a:gd name="T2" fmla="*/ 697 w 723"/>
                  <a:gd name="T3" fmla="*/ 47 h 1044"/>
                  <a:gd name="T4" fmla="*/ 686 w 723"/>
                  <a:gd name="T5" fmla="*/ 7 h 1044"/>
                  <a:gd name="T6" fmla="*/ 68 w 723"/>
                  <a:gd name="T7" fmla="*/ 1018 h 1044"/>
                  <a:gd name="T8" fmla="*/ 107 w 723"/>
                  <a:gd name="T9" fmla="*/ 1007 h 1044"/>
                </a:gdLst>
                <a:ahLst/>
                <a:cxnLst>
                  <a:cxn ang="0">
                    <a:pos x="T0" y="T1"/>
                  </a:cxn>
                  <a:cxn ang="0">
                    <a:pos x="T2" y="T3"/>
                  </a:cxn>
                  <a:cxn ang="0">
                    <a:pos x="T4" y="T5"/>
                  </a:cxn>
                  <a:cxn ang="0">
                    <a:pos x="T6" y="T7"/>
                  </a:cxn>
                  <a:cxn ang="0">
                    <a:pos x="T8" y="T9"/>
                  </a:cxn>
                </a:cxnLst>
                <a:rect l="0" t="0" r="r" b="b"/>
                <a:pathLst>
                  <a:path w="723" h="1044">
                    <a:moveTo>
                      <a:pt x="107" y="1007"/>
                    </a:moveTo>
                    <a:cubicBezTo>
                      <a:pt x="43" y="618"/>
                      <a:pt x="309" y="156"/>
                      <a:pt x="697" y="47"/>
                    </a:cubicBezTo>
                    <a:cubicBezTo>
                      <a:pt x="723" y="40"/>
                      <a:pt x="712" y="0"/>
                      <a:pt x="686" y="7"/>
                    </a:cubicBezTo>
                    <a:cubicBezTo>
                      <a:pt x="275" y="123"/>
                      <a:pt x="0" y="607"/>
                      <a:pt x="68" y="1018"/>
                    </a:cubicBezTo>
                    <a:cubicBezTo>
                      <a:pt x="72" y="1044"/>
                      <a:pt x="111" y="1033"/>
                      <a:pt x="107" y="1007"/>
                    </a:cubicBezTo>
                    <a:close/>
                  </a:path>
                </a:pathLst>
              </a:custGeom>
              <a:solidFill>
                <a:srgbClr val="DCEEF1">
                  <a:alpha val="56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Freeform 22">
                <a:extLst>
                  <a:ext uri="{FF2B5EF4-FFF2-40B4-BE49-F238E27FC236}">
                    <a16:creationId xmlns:a16="http://schemas.microsoft.com/office/drawing/2014/main" id="{8596A8E5-21E4-4FA7-AC3B-C95CB0B43853}"/>
                  </a:ext>
                </a:extLst>
              </p:cNvPr>
              <p:cNvSpPr>
                <a:spLocks/>
              </p:cNvSpPr>
              <p:nvPr/>
            </p:nvSpPr>
            <p:spPr bwMode="auto">
              <a:xfrm>
                <a:off x="942322" y="3344550"/>
                <a:ext cx="633726" cy="967993"/>
              </a:xfrm>
              <a:custGeom>
                <a:avLst/>
                <a:gdLst>
                  <a:gd name="T0" fmla="*/ 57 w 485"/>
                  <a:gd name="T1" fmla="*/ 715 h 741"/>
                  <a:gd name="T2" fmla="*/ 462 w 485"/>
                  <a:gd name="T3" fmla="*/ 47 h 741"/>
                  <a:gd name="T4" fmla="*/ 441 w 485"/>
                  <a:gd name="T5" fmla="*/ 11 h 741"/>
                  <a:gd name="T6" fmla="*/ 16 w 485"/>
                  <a:gd name="T7" fmla="*/ 715 h 741"/>
                  <a:gd name="T8" fmla="*/ 57 w 485"/>
                  <a:gd name="T9" fmla="*/ 715 h 741"/>
                </a:gdLst>
                <a:ahLst/>
                <a:cxnLst>
                  <a:cxn ang="0">
                    <a:pos x="T0" y="T1"/>
                  </a:cxn>
                  <a:cxn ang="0">
                    <a:pos x="T2" y="T3"/>
                  </a:cxn>
                  <a:cxn ang="0">
                    <a:pos x="T4" y="T5"/>
                  </a:cxn>
                  <a:cxn ang="0">
                    <a:pos x="T6" y="T7"/>
                  </a:cxn>
                  <a:cxn ang="0">
                    <a:pos x="T8" y="T9"/>
                  </a:cxn>
                </a:cxnLst>
                <a:rect l="0" t="0" r="r" b="b"/>
                <a:pathLst>
                  <a:path w="485" h="741">
                    <a:moveTo>
                      <a:pt x="57" y="715"/>
                    </a:moveTo>
                    <a:cubicBezTo>
                      <a:pt x="42" y="449"/>
                      <a:pt x="219" y="160"/>
                      <a:pt x="462" y="47"/>
                    </a:cubicBezTo>
                    <a:cubicBezTo>
                      <a:pt x="485" y="36"/>
                      <a:pt x="465" y="0"/>
                      <a:pt x="441" y="11"/>
                    </a:cubicBezTo>
                    <a:cubicBezTo>
                      <a:pt x="187" y="130"/>
                      <a:pt x="0" y="435"/>
                      <a:pt x="16" y="715"/>
                    </a:cubicBezTo>
                    <a:cubicBezTo>
                      <a:pt x="17" y="741"/>
                      <a:pt x="58" y="741"/>
                      <a:pt x="57" y="715"/>
                    </a:cubicBezTo>
                    <a:close/>
                  </a:path>
                </a:pathLst>
              </a:custGeom>
              <a:solidFill>
                <a:srgbClr val="DCEEF1">
                  <a:alpha val="56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Freeform 23">
                <a:extLst>
                  <a:ext uri="{FF2B5EF4-FFF2-40B4-BE49-F238E27FC236}">
                    <a16:creationId xmlns:a16="http://schemas.microsoft.com/office/drawing/2014/main" id="{251E4406-416E-4C2B-B78D-CFC35A81B4D9}"/>
                  </a:ext>
                </a:extLst>
              </p:cNvPr>
              <p:cNvSpPr>
                <a:spLocks/>
              </p:cNvSpPr>
              <p:nvPr/>
            </p:nvSpPr>
            <p:spPr bwMode="auto">
              <a:xfrm>
                <a:off x="2408677" y="2853371"/>
                <a:ext cx="1258059" cy="1735978"/>
              </a:xfrm>
              <a:custGeom>
                <a:avLst/>
                <a:gdLst>
                  <a:gd name="T0" fmla="*/ 835 w 963"/>
                  <a:gd name="T1" fmla="*/ 1303 h 1329"/>
                  <a:gd name="T2" fmla="*/ 37 w 963"/>
                  <a:gd name="T3" fmla="*/ 6 h 1329"/>
                  <a:gd name="T4" fmla="*/ 26 w 963"/>
                  <a:gd name="T5" fmla="*/ 46 h 1329"/>
                  <a:gd name="T6" fmla="*/ 795 w 963"/>
                  <a:gd name="T7" fmla="*/ 1293 h 1329"/>
                  <a:gd name="T8" fmla="*/ 835 w 963"/>
                  <a:gd name="T9" fmla="*/ 1303 h 1329"/>
                </a:gdLst>
                <a:ahLst/>
                <a:cxnLst>
                  <a:cxn ang="0">
                    <a:pos x="T0" y="T1"/>
                  </a:cxn>
                  <a:cxn ang="0">
                    <a:pos x="T2" y="T3"/>
                  </a:cxn>
                  <a:cxn ang="0">
                    <a:pos x="T4" y="T5"/>
                  </a:cxn>
                  <a:cxn ang="0">
                    <a:pos x="T6" y="T7"/>
                  </a:cxn>
                  <a:cxn ang="0">
                    <a:pos x="T8" y="T9"/>
                  </a:cxn>
                </a:cxnLst>
                <a:rect l="0" t="0" r="r" b="b"/>
                <a:pathLst>
                  <a:path w="963" h="1329">
                    <a:moveTo>
                      <a:pt x="835" y="1303"/>
                    </a:moveTo>
                    <a:cubicBezTo>
                      <a:pt x="963" y="769"/>
                      <a:pt x="581" y="129"/>
                      <a:pt x="37" y="6"/>
                    </a:cubicBezTo>
                    <a:cubicBezTo>
                      <a:pt x="11" y="0"/>
                      <a:pt x="0" y="40"/>
                      <a:pt x="26" y="46"/>
                    </a:cubicBezTo>
                    <a:cubicBezTo>
                      <a:pt x="548" y="163"/>
                      <a:pt x="919" y="780"/>
                      <a:pt x="795" y="1293"/>
                    </a:cubicBezTo>
                    <a:cubicBezTo>
                      <a:pt x="789" y="1318"/>
                      <a:pt x="828" y="1329"/>
                      <a:pt x="835" y="1303"/>
                    </a:cubicBezTo>
                    <a:close/>
                  </a:path>
                </a:pathLst>
              </a:custGeom>
              <a:solidFill>
                <a:srgbClr val="DCEEF1">
                  <a:alpha val="56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24">
                <a:extLst>
                  <a:ext uri="{FF2B5EF4-FFF2-40B4-BE49-F238E27FC236}">
                    <a16:creationId xmlns:a16="http://schemas.microsoft.com/office/drawing/2014/main" id="{61DFBC72-5779-47D8-85B2-D6C07D06F81B}"/>
                  </a:ext>
                </a:extLst>
              </p:cNvPr>
              <p:cNvSpPr>
                <a:spLocks/>
              </p:cNvSpPr>
              <p:nvPr/>
            </p:nvSpPr>
            <p:spPr bwMode="auto">
              <a:xfrm>
                <a:off x="2431881" y="3104210"/>
                <a:ext cx="938158" cy="1369114"/>
              </a:xfrm>
              <a:custGeom>
                <a:avLst/>
                <a:gdLst>
                  <a:gd name="T0" fmla="*/ 648 w 718"/>
                  <a:gd name="T1" fmla="*/ 1022 h 1048"/>
                  <a:gd name="T2" fmla="*/ 36 w 718"/>
                  <a:gd name="T3" fmla="*/ 8 h 1048"/>
                  <a:gd name="T4" fmla="*/ 25 w 718"/>
                  <a:gd name="T5" fmla="*/ 47 h 1048"/>
                  <a:gd name="T6" fmla="*/ 609 w 718"/>
                  <a:gd name="T7" fmla="*/ 1011 h 1048"/>
                  <a:gd name="T8" fmla="*/ 648 w 718"/>
                  <a:gd name="T9" fmla="*/ 1022 h 1048"/>
                </a:gdLst>
                <a:ahLst/>
                <a:cxnLst>
                  <a:cxn ang="0">
                    <a:pos x="T0" y="T1"/>
                  </a:cxn>
                  <a:cxn ang="0">
                    <a:pos x="T2" y="T3"/>
                  </a:cxn>
                  <a:cxn ang="0">
                    <a:pos x="T4" y="T5"/>
                  </a:cxn>
                  <a:cxn ang="0">
                    <a:pos x="T6" y="T7"/>
                  </a:cxn>
                  <a:cxn ang="0">
                    <a:pos x="T8" y="T9"/>
                  </a:cxn>
                </a:cxnLst>
                <a:rect l="0" t="0" r="r" b="b"/>
                <a:pathLst>
                  <a:path w="718" h="1048">
                    <a:moveTo>
                      <a:pt x="648" y="1022"/>
                    </a:moveTo>
                    <a:cubicBezTo>
                      <a:pt x="718" y="612"/>
                      <a:pt x="447" y="126"/>
                      <a:pt x="36" y="8"/>
                    </a:cubicBezTo>
                    <a:cubicBezTo>
                      <a:pt x="11" y="0"/>
                      <a:pt x="0" y="40"/>
                      <a:pt x="25" y="47"/>
                    </a:cubicBezTo>
                    <a:cubicBezTo>
                      <a:pt x="413" y="159"/>
                      <a:pt x="675" y="623"/>
                      <a:pt x="609" y="1011"/>
                    </a:cubicBezTo>
                    <a:cubicBezTo>
                      <a:pt x="604" y="1037"/>
                      <a:pt x="644" y="1048"/>
                      <a:pt x="648" y="1022"/>
                    </a:cubicBezTo>
                    <a:close/>
                  </a:path>
                </a:pathLst>
              </a:custGeom>
              <a:solidFill>
                <a:srgbClr val="DCEEF1">
                  <a:alpha val="56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Freeform 25">
                <a:extLst>
                  <a:ext uri="{FF2B5EF4-FFF2-40B4-BE49-F238E27FC236}">
                    <a16:creationId xmlns:a16="http://schemas.microsoft.com/office/drawing/2014/main" id="{D5FB4D7C-DCFB-4090-91BD-1ACC453E1AE6}"/>
                  </a:ext>
                </a:extLst>
              </p:cNvPr>
              <p:cNvSpPr>
                <a:spLocks/>
              </p:cNvSpPr>
              <p:nvPr/>
            </p:nvSpPr>
            <p:spPr bwMode="auto">
              <a:xfrm>
                <a:off x="2460611" y="3341789"/>
                <a:ext cx="629859" cy="971860"/>
              </a:xfrm>
              <a:custGeom>
                <a:avLst/>
                <a:gdLst>
                  <a:gd name="T0" fmla="*/ 464 w 482"/>
                  <a:gd name="T1" fmla="*/ 717 h 744"/>
                  <a:gd name="T2" fmla="*/ 44 w 482"/>
                  <a:gd name="T3" fmla="*/ 11 h 744"/>
                  <a:gd name="T4" fmla="*/ 24 w 482"/>
                  <a:gd name="T5" fmla="*/ 46 h 744"/>
                  <a:gd name="T6" fmla="*/ 424 w 482"/>
                  <a:gd name="T7" fmla="*/ 717 h 744"/>
                  <a:gd name="T8" fmla="*/ 464 w 482"/>
                  <a:gd name="T9" fmla="*/ 717 h 744"/>
                </a:gdLst>
                <a:ahLst/>
                <a:cxnLst>
                  <a:cxn ang="0">
                    <a:pos x="T0" y="T1"/>
                  </a:cxn>
                  <a:cxn ang="0">
                    <a:pos x="T2" y="T3"/>
                  </a:cxn>
                  <a:cxn ang="0">
                    <a:pos x="T4" y="T5"/>
                  </a:cxn>
                  <a:cxn ang="0">
                    <a:pos x="T6" y="T7"/>
                  </a:cxn>
                  <a:cxn ang="0">
                    <a:pos x="T8" y="T9"/>
                  </a:cxn>
                </a:cxnLst>
                <a:rect l="0" t="0" r="r" b="b"/>
                <a:pathLst>
                  <a:path w="482" h="744">
                    <a:moveTo>
                      <a:pt x="464" y="717"/>
                    </a:moveTo>
                    <a:cubicBezTo>
                      <a:pt x="482" y="438"/>
                      <a:pt x="298" y="132"/>
                      <a:pt x="44" y="11"/>
                    </a:cubicBezTo>
                    <a:cubicBezTo>
                      <a:pt x="21" y="0"/>
                      <a:pt x="0" y="35"/>
                      <a:pt x="24" y="46"/>
                    </a:cubicBezTo>
                    <a:cubicBezTo>
                      <a:pt x="265" y="161"/>
                      <a:pt x="440" y="451"/>
                      <a:pt x="424" y="717"/>
                    </a:cubicBezTo>
                    <a:cubicBezTo>
                      <a:pt x="422" y="744"/>
                      <a:pt x="463" y="744"/>
                      <a:pt x="464" y="717"/>
                    </a:cubicBezTo>
                    <a:close/>
                  </a:path>
                </a:pathLst>
              </a:custGeom>
              <a:solidFill>
                <a:srgbClr val="DCEEF1">
                  <a:alpha val="56000"/>
                </a:srgbClr>
              </a:solidFill>
              <a:ln>
                <a:noFill/>
              </a:ln>
            </p:spPr>
            <p:txBody>
              <a:bodyPr vert="horz" wrap="square" lIns="91440" tIns="45720" rIns="91440" bIns="45720" numCol="1" anchor="t" anchorCtr="0" compatLnSpc="1">
                <a:prstTxWarp prst="textNoShape">
                  <a:avLst/>
                </a:prstTxWarp>
              </a:bodyPr>
              <a:lstStyle/>
              <a:p>
                <a:endParaRPr lang="en-US"/>
              </a:p>
            </p:txBody>
          </p:sp>
        </p:grpSp>
      </p:grpSp>
      <p:cxnSp>
        <p:nvCxnSpPr>
          <p:cNvPr id="76" name="Straight Connector 75">
            <a:extLst>
              <a:ext uri="{FF2B5EF4-FFF2-40B4-BE49-F238E27FC236}">
                <a16:creationId xmlns:a16="http://schemas.microsoft.com/office/drawing/2014/main" id="{B4BF532C-26EA-43F2-8204-3DE43608A0A8}"/>
              </a:ext>
            </a:extLst>
          </p:cNvPr>
          <p:cNvCxnSpPr>
            <a:cxnSpLocks/>
          </p:cNvCxnSpPr>
          <p:nvPr/>
        </p:nvCxnSpPr>
        <p:spPr>
          <a:xfrm>
            <a:off x="5820701" y="1681319"/>
            <a:ext cx="0" cy="3770465"/>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77" name="Rectangle 76">
            <a:extLst>
              <a:ext uri="{FF2B5EF4-FFF2-40B4-BE49-F238E27FC236}">
                <a16:creationId xmlns:a16="http://schemas.microsoft.com/office/drawing/2014/main" id="{7C311578-E3C3-4D92-BEA6-EE6AC232A418}"/>
              </a:ext>
            </a:extLst>
          </p:cNvPr>
          <p:cNvSpPr/>
          <p:nvPr/>
        </p:nvSpPr>
        <p:spPr>
          <a:xfrm>
            <a:off x="1376266" y="1612254"/>
            <a:ext cx="3572163" cy="338554"/>
          </a:xfrm>
          <a:prstGeom prst="rect">
            <a:avLst/>
          </a:prstGeom>
        </p:spPr>
        <p:txBody>
          <a:bodyPr wrap="square">
            <a:spAutoFit/>
          </a:bodyPr>
          <a:lstStyle/>
          <a:p>
            <a:pPr algn="ctr"/>
            <a:r>
              <a:rPr lang="en-US" sz="1600" i="1" dirty="0"/>
              <a:t>California</a:t>
            </a:r>
          </a:p>
        </p:txBody>
      </p:sp>
      <p:sp>
        <p:nvSpPr>
          <p:cNvPr id="78" name="Rectangle 77">
            <a:extLst>
              <a:ext uri="{FF2B5EF4-FFF2-40B4-BE49-F238E27FC236}">
                <a16:creationId xmlns:a16="http://schemas.microsoft.com/office/drawing/2014/main" id="{78AFBE45-B7AF-4F4F-8953-1E2B10A0ECA7}"/>
              </a:ext>
            </a:extLst>
          </p:cNvPr>
          <p:cNvSpPr/>
          <p:nvPr/>
        </p:nvSpPr>
        <p:spPr>
          <a:xfrm>
            <a:off x="7614834" y="1612254"/>
            <a:ext cx="3572163" cy="338554"/>
          </a:xfrm>
          <a:prstGeom prst="rect">
            <a:avLst/>
          </a:prstGeom>
        </p:spPr>
        <p:txBody>
          <a:bodyPr wrap="square">
            <a:spAutoFit/>
          </a:bodyPr>
          <a:lstStyle/>
          <a:p>
            <a:pPr algn="ctr"/>
            <a:r>
              <a:rPr lang="en-US" sz="1600" i="1" dirty="0"/>
              <a:t>Massachusetts</a:t>
            </a:r>
          </a:p>
        </p:txBody>
      </p:sp>
      <p:pic>
        <p:nvPicPr>
          <p:cNvPr id="60" name="Picture 59">
            <a:extLst>
              <a:ext uri="{FF2B5EF4-FFF2-40B4-BE49-F238E27FC236}">
                <a16:creationId xmlns:a16="http://schemas.microsoft.com/office/drawing/2014/main" id="{63667A5C-D678-499D-87A6-F12BA0667AF8}"/>
              </a:ext>
            </a:extLst>
          </p:cNvPr>
          <p:cNvPicPr/>
          <p:nvPr/>
        </p:nvPicPr>
        <p:blipFill>
          <a:blip r:embed="rId2"/>
          <a:stretch>
            <a:fillRect/>
          </a:stretch>
        </p:blipFill>
        <p:spPr>
          <a:xfrm>
            <a:off x="348710" y="1975009"/>
            <a:ext cx="5049183" cy="3779811"/>
          </a:xfrm>
          <a:prstGeom prst="rect">
            <a:avLst/>
          </a:prstGeom>
        </p:spPr>
      </p:pic>
      <p:pic>
        <p:nvPicPr>
          <p:cNvPr id="61" name="Picture 60">
            <a:extLst>
              <a:ext uri="{FF2B5EF4-FFF2-40B4-BE49-F238E27FC236}">
                <a16:creationId xmlns:a16="http://schemas.microsoft.com/office/drawing/2014/main" id="{B3D7021C-1780-4565-9A27-473EB35283AA}"/>
              </a:ext>
            </a:extLst>
          </p:cNvPr>
          <p:cNvPicPr/>
          <p:nvPr/>
        </p:nvPicPr>
        <p:blipFill>
          <a:blip r:embed="rId3"/>
          <a:stretch>
            <a:fillRect/>
          </a:stretch>
        </p:blipFill>
        <p:spPr>
          <a:xfrm>
            <a:off x="6369532" y="1999427"/>
            <a:ext cx="5596324" cy="3735729"/>
          </a:xfrm>
          <a:prstGeom prst="rect">
            <a:avLst/>
          </a:prstGeom>
        </p:spPr>
      </p:pic>
      <p:sp>
        <p:nvSpPr>
          <p:cNvPr id="62" name="Slide Number Placeholder 2">
            <a:extLst>
              <a:ext uri="{FF2B5EF4-FFF2-40B4-BE49-F238E27FC236}">
                <a16:creationId xmlns:a16="http://schemas.microsoft.com/office/drawing/2014/main" id="{BD967972-9454-47EB-AAE9-03B4F5D3B7BF}"/>
              </a:ext>
            </a:extLst>
          </p:cNvPr>
          <p:cNvSpPr txBox="1">
            <a:spLocks/>
          </p:cNvSpPr>
          <p:nvPr/>
        </p:nvSpPr>
        <p:spPr>
          <a:xfrm>
            <a:off x="808567" y="6508751"/>
            <a:ext cx="2743200"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algn="l" defTabSz="457200" rtl="0" fontAlgn="base">
              <a:spcBef>
                <a:spcPct val="0"/>
              </a:spcBef>
              <a:spcAft>
                <a:spcPct val="0"/>
              </a:spcAft>
              <a:defRPr sz="1600" b="0" kern="1200">
                <a:solidFill>
                  <a:schemeClr val="tx1"/>
                </a:solidFill>
                <a:latin typeface="+mn-lt"/>
                <a:ea typeface="+mn-ea"/>
                <a:cs typeface="Arial" panose="020B0604020202020204" pitchFamily="34" charset="0"/>
              </a:defRPr>
            </a:lvl1pPr>
            <a:lvl2pPr marL="457200" algn="l" defTabSz="457200"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defTabSz="457200"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defTabSz="457200"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defTabSz="457200"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fld id="{1855AA73-D913-4E8C-95D0-AE01A1CEE061}" type="slidenum">
              <a:rPr lang="en-US" altLang="en-US" smtClean="0"/>
              <a:pPr/>
              <a:t>8</a:t>
            </a:fld>
            <a:endParaRPr lang="en-US" altLang="en-US" dirty="0"/>
          </a:p>
        </p:txBody>
      </p:sp>
    </p:spTree>
    <p:extLst>
      <p:ext uri="{BB962C8B-B14F-4D97-AF65-F5344CB8AC3E}">
        <p14:creationId xmlns:p14="http://schemas.microsoft.com/office/powerpoint/2010/main" val="30382710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175DFD-D351-4F0F-BDCD-11E8CF5E7CA0}"/>
              </a:ext>
            </a:extLst>
          </p:cNvPr>
          <p:cNvSpPr>
            <a:spLocks noGrp="1"/>
          </p:cNvSpPr>
          <p:nvPr>
            <p:ph type="title"/>
          </p:nvPr>
        </p:nvSpPr>
        <p:spPr/>
        <p:txBody>
          <a:bodyPr/>
          <a:lstStyle/>
          <a:p>
            <a:r>
              <a:rPr lang="en-US" dirty="0"/>
              <a:t>Observations</a:t>
            </a:r>
            <a:br>
              <a:rPr lang="en-US" dirty="0"/>
            </a:br>
            <a:r>
              <a:rPr lang="en-US" dirty="0"/>
              <a:t>Correlations (1 of 2)</a:t>
            </a:r>
          </a:p>
        </p:txBody>
      </p:sp>
      <p:grpSp>
        <p:nvGrpSpPr>
          <p:cNvPr id="24" name="Group 23">
            <a:extLst>
              <a:ext uri="{FF2B5EF4-FFF2-40B4-BE49-F238E27FC236}">
                <a16:creationId xmlns:a16="http://schemas.microsoft.com/office/drawing/2014/main" id="{510D5079-76BF-401E-8A5A-2CEFD016FFE5}"/>
              </a:ext>
            </a:extLst>
          </p:cNvPr>
          <p:cNvGrpSpPr/>
          <p:nvPr/>
        </p:nvGrpSpPr>
        <p:grpSpPr>
          <a:xfrm>
            <a:off x="137962" y="127027"/>
            <a:ext cx="1100535" cy="1319185"/>
            <a:chOff x="5724861" y="1794281"/>
            <a:chExt cx="3300680" cy="4614769"/>
          </a:xfrm>
        </p:grpSpPr>
        <p:grpSp>
          <p:nvGrpSpPr>
            <p:cNvPr id="25" name="Group 24">
              <a:extLst>
                <a:ext uri="{FF2B5EF4-FFF2-40B4-BE49-F238E27FC236}">
                  <a16:creationId xmlns:a16="http://schemas.microsoft.com/office/drawing/2014/main" id="{550A6887-B5B8-4891-9DD3-DED2C8619BF8}"/>
                </a:ext>
              </a:extLst>
            </p:cNvPr>
            <p:cNvGrpSpPr/>
            <p:nvPr/>
          </p:nvGrpSpPr>
          <p:grpSpPr>
            <a:xfrm flipH="1">
              <a:off x="5981116" y="1943775"/>
              <a:ext cx="2791268" cy="4465275"/>
              <a:chOff x="1039555" y="2629810"/>
              <a:chExt cx="2791268" cy="4465275"/>
            </a:xfrm>
          </p:grpSpPr>
          <p:grpSp>
            <p:nvGrpSpPr>
              <p:cNvPr id="36" name="Group 35">
                <a:extLst>
                  <a:ext uri="{FF2B5EF4-FFF2-40B4-BE49-F238E27FC236}">
                    <a16:creationId xmlns:a16="http://schemas.microsoft.com/office/drawing/2014/main" id="{6C3F9F8C-96D1-4B09-AE4A-49D5DE73CAE3}"/>
                  </a:ext>
                </a:extLst>
              </p:cNvPr>
              <p:cNvGrpSpPr/>
              <p:nvPr/>
            </p:nvGrpSpPr>
            <p:grpSpPr>
              <a:xfrm>
                <a:off x="1039555" y="2629810"/>
                <a:ext cx="2791268" cy="4070324"/>
                <a:chOff x="-3621921" y="3283468"/>
                <a:chExt cx="2791268" cy="4070324"/>
              </a:xfrm>
            </p:grpSpPr>
            <p:sp>
              <p:nvSpPr>
                <p:cNvPr id="49" name="Freeform 5">
                  <a:extLst>
                    <a:ext uri="{FF2B5EF4-FFF2-40B4-BE49-F238E27FC236}">
                      <a16:creationId xmlns:a16="http://schemas.microsoft.com/office/drawing/2014/main" id="{3F819CCF-2619-4DF2-A219-F41961124FF8}"/>
                    </a:ext>
                  </a:extLst>
                </p:cNvPr>
                <p:cNvSpPr>
                  <a:spLocks/>
                </p:cNvSpPr>
                <p:nvPr/>
              </p:nvSpPr>
              <p:spPr bwMode="auto">
                <a:xfrm>
                  <a:off x="-2471048" y="4777449"/>
                  <a:ext cx="244761" cy="2576343"/>
                </a:xfrm>
                <a:custGeom>
                  <a:avLst/>
                  <a:gdLst>
                    <a:gd name="T0" fmla="*/ 275 w 443"/>
                    <a:gd name="T1" fmla="*/ 0 h 4663"/>
                    <a:gd name="T2" fmla="*/ 0 w 443"/>
                    <a:gd name="T3" fmla="*/ 4663 h 4663"/>
                    <a:gd name="T4" fmla="*/ 443 w 443"/>
                    <a:gd name="T5" fmla="*/ 4663 h 4663"/>
                    <a:gd name="T6" fmla="*/ 443 w 443"/>
                    <a:gd name="T7" fmla="*/ 0 h 4663"/>
                    <a:gd name="T8" fmla="*/ 275 w 443"/>
                    <a:gd name="T9" fmla="*/ 0 h 4663"/>
                  </a:gdLst>
                  <a:ahLst/>
                  <a:cxnLst>
                    <a:cxn ang="0">
                      <a:pos x="T0" y="T1"/>
                    </a:cxn>
                    <a:cxn ang="0">
                      <a:pos x="T2" y="T3"/>
                    </a:cxn>
                    <a:cxn ang="0">
                      <a:pos x="T4" y="T5"/>
                    </a:cxn>
                    <a:cxn ang="0">
                      <a:pos x="T6" y="T7"/>
                    </a:cxn>
                    <a:cxn ang="0">
                      <a:pos x="T8" y="T9"/>
                    </a:cxn>
                  </a:cxnLst>
                  <a:rect l="0" t="0" r="r" b="b"/>
                  <a:pathLst>
                    <a:path w="443" h="4663">
                      <a:moveTo>
                        <a:pt x="275" y="0"/>
                      </a:moveTo>
                      <a:lnTo>
                        <a:pt x="0" y="4663"/>
                      </a:lnTo>
                      <a:lnTo>
                        <a:pt x="443" y="4663"/>
                      </a:lnTo>
                      <a:lnTo>
                        <a:pt x="443" y="0"/>
                      </a:lnTo>
                      <a:lnTo>
                        <a:pt x="275" y="0"/>
                      </a:lnTo>
                      <a:close/>
                    </a:path>
                  </a:pathLst>
                </a:custGeom>
                <a:solidFill>
                  <a:srgbClr val="93959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6">
                  <a:extLst>
                    <a:ext uri="{FF2B5EF4-FFF2-40B4-BE49-F238E27FC236}">
                      <a16:creationId xmlns:a16="http://schemas.microsoft.com/office/drawing/2014/main" id="{436A668D-11F4-4478-B68A-D26DF607CC88}"/>
                    </a:ext>
                  </a:extLst>
                </p:cNvPr>
                <p:cNvSpPr>
                  <a:spLocks/>
                </p:cNvSpPr>
                <p:nvPr/>
              </p:nvSpPr>
              <p:spPr bwMode="auto">
                <a:xfrm>
                  <a:off x="-2226287" y="4777449"/>
                  <a:ext cx="244208" cy="2576343"/>
                </a:xfrm>
                <a:custGeom>
                  <a:avLst/>
                  <a:gdLst>
                    <a:gd name="T0" fmla="*/ 168 w 442"/>
                    <a:gd name="T1" fmla="*/ 0 h 4663"/>
                    <a:gd name="T2" fmla="*/ 442 w 442"/>
                    <a:gd name="T3" fmla="*/ 4663 h 4663"/>
                    <a:gd name="T4" fmla="*/ 0 w 442"/>
                    <a:gd name="T5" fmla="*/ 4663 h 4663"/>
                    <a:gd name="T6" fmla="*/ 0 w 442"/>
                    <a:gd name="T7" fmla="*/ 0 h 4663"/>
                    <a:gd name="T8" fmla="*/ 168 w 442"/>
                    <a:gd name="T9" fmla="*/ 0 h 4663"/>
                  </a:gdLst>
                  <a:ahLst/>
                  <a:cxnLst>
                    <a:cxn ang="0">
                      <a:pos x="T0" y="T1"/>
                    </a:cxn>
                    <a:cxn ang="0">
                      <a:pos x="T2" y="T3"/>
                    </a:cxn>
                    <a:cxn ang="0">
                      <a:pos x="T4" y="T5"/>
                    </a:cxn>
                    <a:cxn ang="0">
                      <a:pos x="T6" y="T7"/>
                    </a:cxn>
                    <a:cxn ang="0">
                      <a:pos x="T8" y="T9"/>
                    </a:cxn>
                  </a:cxnLst>
                  <a:rect l="0" t="0" r="r" b="b"/>
                  <a:pathLst>
                    <a:path w="442" h="4663">
                      <a:moveTo>
                        <a:pt x="168" y="0"/>
                      </a:moveTo>
                      <a:lnTo>
                        <a:pt x="442" y="4663"/>
                      </a:lnTo>
                      <a:lnTo>
                        <a:pt x="0" y="4663"/>
                      </a:lnTo>
                      <a:lnTo>
                        <a:pt x="0" y="0"/>
                      </a:lnTo>
                      <a:lnTo>
                        <a:pt x="168" y="0"/>
                      </a:lnTo>
                      <a:close/>
                    </a:path>
                  </a:pathLst>
                </a:custGeom>
                <a:solidFill>
                  <a:srgbClr val="8082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9">
                  <a:extLst>
                    <a:ext uri="{FF2B5EF4-FFF2-40B4-BE49-F238E27FC236}">
                      <a16:creationId xmlns:a16="http://schemas.microsoft.com/office/drawing/2014/main" id="{2698D3DD-8074-43A3-A395-EFA26C8A4F55}"/>
                    </a:ext>
                  </a:extLst>
                </p:cNvPr>
                <p:cNvSpPr>
                  <a:spLocks/>
                </p:cNvSpPr>
                <p:nvPr/>
              </p:nvSpPr>
              <p:spPr bwMode="auto">
                <a:xfrm>
                  <a:off x="-3599821" y="4787946"/>
                  <a:ext cx="1307785" cy="696712"/>
                </a:xfrm>
                <a:custGeom>
                  <a:avLst/>
                  <a:gdLst>
                    <a:gd name="T0" fmla="*/ 0 w 2367"/>
                    <a:gd name="T1" fmla="*/ 1178 h 1261"/>
                    <a:gd name="T2" fmla="*/ 2367 w 2367"/>
                    <a:gd name="T3" fmla="*/ 0 h 1261"/>
                    <a:gd name="T4" fmla="*/ 2195 w 2367"/>
                    <a:gd name="T5" fmla="*/ 570 h 1261"/>
                    <a:gd name="T6" fmla="*/ 42 w 2367"/>
                    <a:gd name="T7" fmla="*/ 1261 h 1261"/>
                    <a:gd name="T8" fmla="*/ 0 w 2367"/>
                    <a:gd name="T9" fmla="*/ 1178 h 1261"/>
                  </a:gdLst>
                  <a:ahLst/>
                  <a:cxnLst>
                    <a:cxn ang="0">
                      <a:pos x="T0" y="T1"/>
                    </a:cxn>
                    <a:cxn ang="0">
                      <a:pos x="T2" y="T3"/>
                    </a:cxn>
                    <a:cxn ang="0">
                      <a:pos x="T4" y="T5"/>
                    </a:cxn>
                    <a:cxn ang="0">
                      <a:pos x="T6" y="T7"/>
                    </a:cxn>
                    <a:cxn ang="0">
                      <a:pos x="T8" y="T9"/>
                    </a:cxn>
                  </a:cxnLst>
                  <a:rect l="0" t="0" r="r" b="b"/>
                  <a:pathLst>
                    <a:path w="2367" h="1261">
                      <a:moveTo>
                        <a:pt x="0" y="1178"/>
                      </a:moveTo>
                      <a:lnTo>
                        <a:pt x="2367" y="0"/>
                      </a:lnTo>
                      <a:lnTo>
                        <a:pt x="2195" y="570"/>
                      </a:lnTo>
                      <a:lnTo>
                        <a:pt x="42" y="1261"/>
                      </a:lnTo>
                      <a:lnTo>
                        <a:pt x="0" y="1178"/>
                      </a:lnTo>
                      <a:close/>
                    </a:path>
                  </a:pathLst>
                </a:custGeom>
                <a:solidFill>
                  <a:srgbClr val="D1D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10">
                  <a:extLst>
                    <a:ext uri="{FF2B5EF4-FFF2-40B4-BE49-F238E27FC236}">
                      <a16:creationId xmlns:a16="http://schemas.microsoft.com/office/drawing/2014/main" id="{086DBFB9-145A-4672-8B08-4E01CC6077C6}"/>
                    </a:ext>
                  </a:extLst>
                </p:cNvPr>
                <p:cNvSpPr>
                  <a:spLocks/>
                </p:cNvSpPr>
                <p:nvPr/>
              </p:nvSpPr>
              <p:spPr bwMode="auto">
                <a:xfrm>
                  <a:off x="-3621921" y="4675787"/>
                  <a:ext cx="1329886" cy="763013"/>
                </a:xfrm>
                <a:custGeom>
                  <a:avLst/>
                  <a:gdLst>
                    <a:gd name="T0" fmla="*/ 40 w 2407"/>
                    <a:gd name="T1" fmla="*/ 1381 h 1381"/>
                    <a:gd name="T2" fmla="*/ 2407 w 2407"/>
                    <a:gd name="T3" fmla="*/ 203 h 1381"/>
                    <a:gd name="T4" fmla="*/ 1849 w 2407"/>
                    <a:gd name="T5" fmla="*/ 0 h 1381"/>
                    <a:gd name="T6" fmla="*/ 0 w 2407"/>
                    <a:gd name="T7" fmla="*/ 1296 h 1381"/>
                    <a:gd name="T8" fmla="*/ 40 w 2407"/>
                    <a:gd name="T9" fmla="*/ 1381 h 1381"/>
                  </a:gdLst>
                  <a:ahLst/>
                  <a:cxnLst>
                    <a:cxn ang="0">
                      <a:pos x="T0" y="T1"/>
                    </a:cxn>
                    <a:cxn ang="0">
                      <a:pos x="T2" y="T3"/>
                    </a:cxn>
                    <a:cxn ang="0">
                      <a:pos x="T4" y="T5"/>
                    </a:cxn>
                    <a:cxn ang="0">
                      <a:pos x="T6" y="T7"/>
                    </a:cxn>
                    <a:cxn ang="0">
                      <a:pos x="T8" y="T9"/>
                    </a:cxn>
                  </a:cxnLst>
                  <a:rect l="0" t="0" r="r" b="b"/>
                  <a:pathLst>
                    <a:path w="2407" h="1381">
                      <a:moveTo>
                        <a:pt x="40" y="1381"/>
                      </a:moveTo>
                      <a:lnTo>
                        <a:pt x="2407" y="203"/>
                      </a:lnTo>
                      <a:lnTo>
                        <a:pt x="1849" y="0"/>
                      </a:lnTo>
                      <a:lnTo>
                        <a:pt x="0" y="1296"/>
                      </a:lnTo>
                      <a:lnTo>
                        <a:pt x="40" y="1381"/>
                      </a:lnTo>
                      <a:close/>
                    </a:path>
                  </a:pathLst>
                </a:custGeom>
                <a:solidFill>
                  <a:srgbClr val="E6E7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11">
                  <a:extLst>
                    <a:ext uri="{FF2B5EF4-FFF2-40B4-BE49-F238E27FC236}">
                      <a16:creationId xmlns:a16="http://schemas.microsoft.com/office/drawing/2014/main" id="{4D583A8C-4FF8-4678-B3E4-926E6D0D8372}"/>
                    </a:ext>
                  </a:extLst>
                </p:cNvPr>
                <p:cNvSpPr>
                  <a:spLocks/>
                </p:cNvSpPr>
                <p:nvPr/>
              </p:nvSpPr>
              <p:spPr bwMode="auto">
                <a:xfrm>
                  <a:off x="-2162196" y="4787946"/>
                  <a:ext cx="1308890" cy="692292"/>
                </a:xfrm>
                <a:custGeom>
                  <a:avLst/>
                  <a:gdLst>
                    <a:gd name="T0" fmla="*/ 2369 w 2369"/>
                    <a:gd name="T1" fmla="*/ 1168 h 1253"/>
                    <a:gd name="T2" fmla="*/ 0 w 2369"/>
                    <a:gd name="T3" fmla="*/ 0 h 1253"/>
                    <a:gd name="T4" fmla="*/ 175 w 2369"/>
                    <a:gd name="T5" fmla="*/ 568 h 1253"/>
                    <a:gd name="T6" fmla="*/ 2327 w 2369"/>
                    <a:gd name="T7" fmla="*/ 1253 h 1253"/>
                    <a:gd name="T8" fmla="*/ 2369 w 2369"/>
                    <a:gd name="T9" fmla="*/ 1168 h 1253"/>
                  </a:gdLst>
                  <a:ahLst/>
                  <a:cxnLst>
                    <a:cxn ang="0">
                      <a:pos x="T0" y="T1"/>
                    </a:cxn>
                    <a:cxn ang="0">
                      <a:pos x="T2" y="T3"/>
                    </a:cxn>
                    <a:cxn ang="0">
                      <a:pos x="T4" y="T5"/>
                    </a:cxn>
                    <a:cxn ang="0">
                      <a:pos x="T6" y="T7"/>
                    </a:cxn>
                    <a:cxn ang="0">
                      <a:pos x="T8" y="T9"/>
                    </a:cxn>
                  </a:cxnLst>
                  <a:rect l="0" t="0" r="r" b="b"/>
                  <a:pathLst>
                    <a:path w="2369" h="1253">
                      <a:moveTo>
                        <a:pt x="2369" y="1168"/>
                      </a:moveTo>
                      <a:lnTo>
                        <a:pt x="0" y="0"/>
                      </a:lnTo>
                      <a:lnTo>
                        <a:pt x="175" y="568"/>
                      </a:lnTo>
                      <a:lnTo>
                        <a:pt x="2327" y="1253"/>
                      </a:lnTo>
                      <a:lnTo>
                        <a:pt x="2369" y="1168"/>
                      </a:lnTo>
                      <a:close/>
                    </a:path>
                  </a:pathLst>
                </a:custGeom>
                <a:solidFill>
                  <a:srgbClr val="D1D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12">
                  <a:extLst>
                    <a:ext uri="{FF2B5EF4-FFF2-40B4-BE49-F238E27FC236}">
                      <a16:creationId xmlns:a16="http://schemas.microsoft.com/office/drawing/2014/main" id="{5F154092-865C-4543-BCE5-5504E83F247A}"/>
                    </a:ext>
                  </a:extLst>
                </p:cNvPr>
                <p:cNvSpPr>
                  <a:spLocks/>
                </p:cNvSpPr>
                <p:nvPr/>
              </p:nvSpPr>
              <p:spPr bwMode="auto">
                <a:xfrm>
                  <a:off x="-2162196" y="4674682"/>
                  <a:ext cx="1331543" cy="758593"/>
                </a:xfrm>
                <a:custGeom>
                  <a:avLst/>
                  <a:gdLst>
                    <a:gd name="T0" fmla="*/ 2369 w 2410"/>
                    <a:gd name="T1" fmla="*/ 1373 h 1373"/>
                    <a:gd name="T2" fmla="*/ 0 w 2410"/>
                    <a:gd name="T3" fmla="*/ 205 h 1373"/>
                    <a:gd name="T4" fmla="*/ 555 w 2410"/>
                    <a:gd name="T5" fmla="*/ 0 h 1373"/>
                    <a:gd name="T6" fmla="*/ 2410 w 2410"/>
                    <a:gd name="T7" fmla="*/ 1291 h 1373"/>
                    <a:gd name="T8" fmla="*/ 2369 w 2410"/>
                    <a:gd name="T9" fmla="*/ 1373 h 1373"/>
                  </a:gdLst>
                  <a:ahLst/>
                  <a:cxnLst>
                    <a:cxn ang="0">
                      <a:pos x="T0" y="T1"/>
                    </a:cxn>
                    <a:cxn ang="0">
                      <a:pos x="T2" y="T3"/>
                    </a:cxn>
                    <a:cxn ang="0">
                      <a:pos x="T4" y="T5"/>
                    </a:cxn>
                    <a:cxn ang="0">
                      <a:pos x="T6" y="T7"/>
                    </a:cxn>
                    <a:cxn ang="0">
                      <a:pos x="T8" y="T9"/>
                    </a:cxn>
                  </a:cxnLst>
                  <a:rect l="0" t="0" r="r" b="b"/>
                  <a:pathLst>
                    <a:path w="2410" h="1373">
                      <a:moveTo>
                        <a:pt x="2369" y="1373"/>
                      </a:moveTo>
                      <a:lnTo>
                        <a:pt x="0" y="205"/>
                      </a:lnTo>
                      <a:lnTo>
                        <a:pt x="555" y="0"/>
                      </a:lnTo>
                      <a:lnTo>
                        <a:pt x="2410" y="1291"/>
                      </a:lnTo>
                      <a:lnTo>
                        <a:pt x="2369" y="1373"/>
                      </a:lnTo>
                      <a:close/>
                    </a:path>
                  </a:pathLst>
                </a:custGeom>
                <a:solidFill>
                  <a:srgbClr val="E6E7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13">
                  <a:extLst>
                    <a:ext uri="{FF2B5EF4-FFF2-40B4-BE49-F238E27FC236}">
                      <a16:creationId xmlns:a16="http://schemas.microsoft.com/office/drawing/2014/main" id="{350F9D53-1624-4727-9009-DA69D265836D}"/>
                    </a:ext>
                  </a:extLst>
                </p:cNvPr>
                <p:cNvSpPr>
                  <a:spLocks/>
                </p:cNvSpPr>
                <p:nvPr/>
              </p:nvSpPr>
              <p:spPr bwMode="auto">
                <a:xfrm>
                  <a:off x="-2465524" y="3283468"/>
                  <a:ext cx="237578" cy="1459172"/>
                </a:xfrm>
                <a:custGeom>
                  <a:avLst/>
                  <a:gdLst>
                    <a:gd name="T0" fmla="*/ 428 w 430"/>
                    <a:gd name="T1" fmla="*/ 0 h 2641"/>
                    <a:gd name="T2" fmla="*/ 430 w 430"/>
                    <a:gd name="T3" fmla="*/ 2641 h 2641"/>
                    <a:gd name="T4" fmla="*/ 0 w 430"/>
                    <a:gd name="T5" fmla="*/ 2234 h 2641"/>
                    <a:gd name="T6" fmla="*/ 333 w 430"/>
                    <a:gd name="T7" fmla="*/ 0 h 2641"/>
                    <a:gd name="T8" fmla="*/ 428 w 430"/>
                    <a:gd name="T9" fmla="*/ 0 h 2641"/>
                  </a:gdLst>
                  <a:ahLst/>
                  <a:cxnLst>
                    <a:cxn ang="0">
                      <a:pos x="T0" y="T1"/>
                    </a:cxn>
                    <a:cxn ang="0">
                      <a:pos x="T2" y="T3"/>
                    </a:cxn>
                    <a:cxn ang="0">
                      <a:pos x="T4" y="T5"/>
                    </a:cxn>
                    <a:cxn ang="0">
                      <a:pos x="T6" y="T7"/>
                    </a:cxn>
                    <a:cxn ang="0">
                      <a:pos x="T8" y="T9"/>
                    </a:cxn>
                  </a:cxnLst>
                  <a:rect l="0" t="0" r="r" b="b"/>
                  <a:pathLst>
                    <a:path w="430" h="2641">
                      <a:moveTo>
                        <a:pt x="428" y="0"/>
                      </a:moveTo>
                      <a:lnTo>
                        <a:pt x="430" y="2641"/>
                      </a:lnTo>
                      <a:lnTo>
                        <a:pt x="0" y="2234"/>
                      </a:lnTo>
                      <a:lnTo>
                        <a:pt x="333" y="0"/>
                      </a:lnTo>
                      <a:lnTo>
                        <a:pt x="428" y="0"/>
                      </a:lnTo>
                      <a:close/>
                    </a:path>
                  </a:pathLst>
                </a:custGeom>
                <a:solidFill>
                  <a:srgbClr val="D1D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Freeform 14">
                  <a:extLst>
                    <a:ext uri="{FF2B5EF4-FFF2-40B4-BE49-F238E27FC236}">
                      <a16:creationId xmlns:a16="http://schemas.microsoft.com/office/drawing/2014/main" id="{A37F840D-6E97-47B1-B311-A378E045AA52}"/>
                    </a:ext>
                  </a:extLst>
                </p:cNvPr>
                <p:cNvSpPr>
                  <a:spLocks/>
                </p:cNvSpPr>
                <p:nvPr/>
              </p:nvSpPr>
              <p:spPr bwMode="auto">
                <a:xfrm>
                  <a:off x="-2229049" y="3283468"/>
                  <a:ext cx="240341" cy="1459172"/>
                </a:xfrm>
                <a:custGeom>
                  <a:avLst/>
                  <a:gdLst>
                    <a:gd name="T0" fmla="*/ 0 w 435"/>
                    <a:gd name="T1" fmla="*/ 0 h 2641"/>
                    <a:gd name="T2" fmla="*/ 2 w 435"/>
                    <a:gd name="T3" fmla="*/ 2641 h 2641"/>
                    <a:gd name="T4" fmla="*/ 435 w 435"/>
                    <a:gd name="T5" fmla="*/ 2232 h 2641"/>
                    <a:gd name="T6" fmla="*/ 92 w 435"/>
                    <a:gd name="T7" fmla="*/ 0 h 2641"/>
                    <a:gd name="T8" fmla="*/ 0 w 435"/>
                    <a:gd name="T9" fmla="*/ 0 h 2641"/>
                  </a:gdLst>
                  <a:ahLst/>
                  <a:cxnLst>
                    <a:cxn ang="0">
                      <a:pos x="T0" y="T1"/>
                    </a:cxn>
                    <a:cxn ang="0">
                      <a:pos x="T2" y="T3"/>
                    </a:cxn>
                    <a:cxn ang="0">
                      <a:pos x="T4" y="T5"/>
                    </a:cxn>
                    <a:cxn ang="0">
                      <a:pos x="T6" y="T7"/>
                    </a:cxn>
                    <a:cxn ang="0">
                      <a:pos x="T8" y="T9"/>
                    </a:cxn>
                  </a:cxnLst>
                  <a:rect l="0" t="0" r="r" b="b"/>
                  <a:pathLst>
                    <a:path w="435" h="2641">
                      <a:moveTo>
                        <a:pt x="0" y="0"/>
                      </a:moveTo>
                      <a:lnTo>
                        <a:pt x="2" y="2641"/>
                      </a:lnTo>
                      <a:lnTo>
                        <a:pt x="435" y="2232"/>
                      </a:lnTo>
                      <a:lnTo>
                        <a:pt x="92" y="0"/>
                      </a:lnTo>
                      <a:lnTo>
                        <a:pt x="0" y="0"/>
                      </a:lnTo>
                      <a:close/>
                    </a:path>
                  </a:pathLst>
                </a:custGeom>
                <a:solidFill>
                  <a:srgbClr val="E6E7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Freeform 15">
                  <a:extLst>
                    <a:ext uri="{FF2B5EF4-FFF2-40B4-BE49-F238E27FC236}">
                      <a16:creationId xmlns:a16="http://schemas.microsoft.com/office/drawing/2014/main" id="{9D853DB7-1C8C-4AD3-A1C0-ACE1AF59717F}"/>
                    </a:ext>
                  </a:extLst>
                </p:cNvPr>
                <p:cNvSpPr>
                  <a:spLocks/>
                </p:cNvSpPr>
                <p:nvPr/>
              </p:nvSpPr>
              <p:spPr bwMode="auto">
                <a:xfrm>
                  <a:off x="-2432923" y="4565839"/>
                  <a:ext cx="427088" cy="427641"/>
                </a:xfrm>
                <a:custGeom>
                  <a:avLst/>
                  <a:gdLst>
                    <a:gd name="T0" fmla="*/ 0 w 327"/>
                    <a:gd name="T1" fmla="*/ 164 h 327"/>
                    <a:gd name="T2" fmla="*/ 164 w 327"/>
                    <a:gd name="T3" fmla="*/ 327 h 327"/>
                    <a:gd name="T4" fmla="*/ 327 w 327"/>
                    <a:gd name="T5" fmla="*/ 164 h 327"/>
                    <a:gd name="T6" fmla="*/ 163 w 327"/>
                    <a:gd name="T7" fmla="*/ 0 h 327"/>
                    <a:gd name="T8" fmla="*/ 0 w 327"/>
                    <a:gd name="T9" fmla="*/ 164 h 327"/>
                  </a:gdLst>
                  <a:ahLst/>
                  <a:cxnLst>
                    <a:cxn ang="0">
                      <a:pos x="T0" y="T1"/>
                    </a:cxn>
                    <a:cxn ang="0">
                      <a:pos x="T2" y="T3"/>
                    </a:cxn>
                    <a:cxn ang="0">
                      <a:pos x="T4" y="T5"/>
                    </a:cxn>
                    <a:cxn ang="0">
                      <a:pos x="T6" y="T7"/>
                    </a:cxn>
                    <a:cxn ang="0">
                      <a:pos x="T8" y="T9"/>
                    </a:cxn>
                  </a:cxnLst>
                  <a:rect l="0" t="0" r="r" b="b"/>
                  <a:pathLst>
                    <a:path w="327" h="327">
                      <a:moveTo>
                        <a:pt x="0" y="164"/>
                      </a:moveTo>
                      <a:cubicBezTo>
                        <a:pt x="0" y="254"/>
                        <a:pt x="74" y="327"/>
                        <a:pt x="164" y="327"/>
                      </a:cubicBezTo>
                      <a:cubicBezTo>
                        <a:pt x="254" y="327"/>
                        <a:pt x="327" y="254"/>
                        <a:pt x="327" y="164"/>
                      </a:cubicBezTo>
                      <a:cubicBezTo>
                        <a:pt x="327" y="73"/>
                        <a:pt x="254" y="0"/>
                        <a:pt x="163" y="0"/>
                      </a:cubicBezTo>
                      <a:cubicBezTo>
                        <a:pt x="73" y="0"/>
                        <a:pt x="0" y="74"/>
                        <a:pt x="0" y="164"/>
                      </a:cubicBezTo>
                      <a:close/>
                    </a:path>
                  </a:pathLst>
                </a:custGeom>
                <a:solidFill>
                  <a:srgbClr val="BCBE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Freeform 16">
                  <a:extLst>
                    <a:ext uri="{FF2B5EF4-FFF2-40B4-BE49-F238E27FC236}">
                      <a16:creationId xmlns:a16="http://schemas.microsoft.com/office/drawing/2014/main" id="{1815D399-834B-497F-91A7-02AA1B05D29E}"/>
                    </a:ext>
                  </a:extLst>
                </p:cNvPr>
                <p:cNvSpPr>
                  <a:spLocks/>
                </p:cNvSpPr>
                <p:nvPr/>
              </p:nvSpPr>
              <p:spPr bwMode="auto">
                <a:xfrm>
                  <a:off x="-2335126" y="4664186"/>
                  <a:ext cx="231501" cy="230948"/>
                </a:xfrm>
                <a:custGeom>
                  <a:avLst/>
                  <a:gdLst>
                    <a:gd name="T0" fmla="*/ 0 w 177"/>
                    <a:gd name="T1" fmla="*/ 89 h 177"/>
                    <a:gd name="T2" fmla="*/ 89 w 177"/>
                    <a:gd name="T3" fmla="*/ 177 h 177"/>
                    <a:gd name="T4" fmla="*/ 177 w 177"/>
                    <a:gd name="T5" fmla="*/ 89 h 177"/>
                    <a:gd name="T6" fmla="*/ 88 w 177"/>
                    <a:gd name="T7" fmla="*/ 0 h 177"/>
                    <a:gd name="T8" fmla="*/ 0 w 177"/>
                    <a:gd name="T9" fmla="*/ 89 h 177"/>
                  </a:gdLst>
                  <a:ahLst/>
                  <a:cxnLst>
                    <a:cxn ang="0">
                      <a:pos x="T0" y="T1"/>
                    </a:cxn>
                    <a:cxn ang="0">
                      <a:pos x="T2" y="T3"/>
                    </a:cxn>
                    <a:cxn ang="0">
                      <a:pos x="T4" y="T5"/>
                    </a:cxn>
                    <a:cxn ang="0">
                      <a:pos x="T6" y="T7"/>
                    </a:cxn>
                    <a:cxn ang="0">
                      <a:pos x="T8" y="T9"/>
                    </a:cxn>
                  </a:cxnLst>
                  <a:rect l="0" t="0" r="r" b="b"/>
                  <a:pathLst>
                    <a:path w="177" h="177">
                      <a:moveTo>
                        <a:pt x="0" y="89"/>
                      </a:moveTo>
                      <a:cubicBezTo>
                        <a:pt x="0" y="138"/>
                        <a:pt x="40" y="177"/>
                        <a:pt x="89" y="177"/>
                      </a:cubicBezTo>
                      <a:cubicBezTo>
                        <a:pt x="138" y="177"/>
                        <a:pt x="177" y="137"/>
                        <a:pt x="177" y="89"/>
                      </a:cubicBezTo>
                      <a:cubicBezTo>
                        <a:pt x="177" y="40"/>
                        <a:pt x="137" y="0"/>
                        <a:pt x="88" y="0"/>
                      </a:cubicBezTo>
                      <a:cubicBezTo>
                        <a:pt x="40" y="0"/>
                        <a:pt x="0" y="40"/>
                        <a:pt x="0" y="89"/>
                      </a:cubicBezTo>
                      <a:close/>
                    </a:path>
                  </a:pathLst>
                </a:custGeom>
                <a:solidFill>
                  <a:srgbClr val="8082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37" name="Freeform 130">
                <a:extLst>
                  <a:ext uri="{FF2B5EF4-FFF2-40B4-BE49-F238E27FC236}">
                    <a16:creationId xmlns:a16="http://schemas.microsoft.com/office/drawing/2014/main" id="{D8F99AD8-1A22-46AC-A6C0-0E0C841A5076}"/>
                  </a:ext>
                </a:extLst>
              </p:cNvPr>
              <p:cNvSpPr>
                <a:spLocks/>
              </p:cNvSpPr>
              <p:nvPr/>
            </p:nvSpPr>
            <p:spPr bwMode="auto">
              <a:xfrm>
                <a:off x="1780964" y="6502314"/>
                <a:ext cx="663770" cy="514641"/>
              </a:xfrm>
              <a:custGeom>
                <a:avLst/>
                <a:gdLst>
                  <a:gd name="T0" fmla="*/ 192 w 192"/>
                  <a:gd name="T1" fmla="*/ 0 h 149"/>
                  <a:gd name="T2" fmla="*/ 0 w 192"/>
                  <a:gd name="T3" fmla="*/ 149 h 149"/>
                  <a:gd name="T4" fmla="*/ 192 w 192"/>
                  <a:gd name="T5" fmla="*/ 149 h 149"/>
                  <a:gd name="T6" fmla="*/ 192 w 192"/>
                  <a:gd name="T7" fmla="*/ 0 h 149"/>
                </a:gdLst>
                <a:ahLst/>
                <a:cxnLst>
                  <a:cxn ang="0">
                    <a:pos x="T0" y="T1"/>
                  </a:cxn>
                  <a:cxn ang="0">
                    <a:pos x="T2" y="T3"/>
                  </a:cxn>
                  <a:cxn ang="0">
                    <a:pos x="T4" y="T5"/>
                  </a:cxn>
                  <a:cxn ang="0">
                    <a:pos x="T6" y="T7"/>
                  </a:cxn>
                </a:cxnLst>
                <a:rect l="0" t="0" r="r" b="b"/>
                <a:pathLst>
                  <a:path w="192" h="149">
                    <a:moveTo>
                      <a:pt x="192" y="0"/>
                    </a:moveTo>
                    <a:cubicBezTo>
                      <a:pt x="86" y="0"/>
                      <a:pt x="0" y="67"/>
                      <a:pt x="0" y="149"/>
                    </a:cubicBezTo>
                    <a:cubicBezTo>
                      <a:pt x="192" y="149"/>
                      <a:pt x="192" y="149"/>
                      <a:pt x="192" y="149"/>
                    </a:cubicBezTo>
                    <a:lnTo>
                      <a:pt x="192" y="0"/>
                    </a:lnTo>
                    <a:close/>
                  </a:path>
                </a:pathLst>
              </a:custGeom>
              <a:solidFill>
                <a:srgbClr val="8AA3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131">
                <a:extLst>
                  <a:ext uri="{FF2B5EF4-FFF2-40B4-BE49-F238E27FC236}">
                    <a16:creationId xmlns:a16="http://schemas.microsoft.com/office/drawing/2014/main" id="{B69935DF-767C-4B31-AA34-43754DB1066E}"/>
                  </a:ext>
                </a:extLst>
              </p:cNvPr>
              <p:cNvSpPr>
                <a:spLocks/>
              </p:cNvSpPr>
              <p:nvPr/>
            </p:nvSpPr>
            <p:spPr bwMode="auto">
              <a:xfrm>
                <a:off x="2444734" y="6502314"/>
                <a:ext cx="663770" cy="514641"/>
              </a:xfrm>
              <a:custGeom>
                <a:avLst/>
                <a:gdLst>
                  <a:gd name="T0" fmla="*/ 192 w 192"/>
                  <a:gd name="T1" fmla="*/ 149 h 149"/>
                  <a:gd name="T2" fmla="*/ 0 w 192"/>
                  <a:gd name="T3" fmla="*/ 0 h 149"/>
                  <a:gd name="T4" fmla="*/ 0 w 192"/>
                  <a:gd name="T5" fmla="*/ 149 h 149"/>
                  <a:gd name="T6" fmla="*/ 192 w 192"/>
                  <a:gd name="T7" fmla="*/ 149 h 149"/>
                </a:gdLst>
                <a:ahLst/>
                <a:cxnLst>
                  <a:cxn ang="0">
                    <a:pos x="T0" y="T1"/>
                  </a:cxn>
                  <a:cxn ang="0">
                    <a:pos x="T2" y="T3"/>
                  </a:cxn>
                  <a:cxn ang="0">
                    <a:pos x="T4" y="T5"/>
                  </a:cxn>
                  <a:cxn ang="0">
                    <a:pos x="T6" y="T7"/>
                  </a:cxn>
                </a:cxnLst>
                <a:rect l="0" t="0" r="r" b="b"/>
                <a:pathLst>
                  <a:path w="192" h="149">
                    <a:moveTo>
                      <a:pt x="192" y="149"/>
                    </a:moveTo>
                    <a:cubicBezTo>
                      <a:pt x="192" y="67"/>
                      <a:pt x="106" y="0"/>
                      <a:pt x="0" y="0"/>
                    </a:cubicBezTo>
                    <a:cubicBezTo>
                      <a:pt x="0" y="149"/>
                      <a:pt x="0" y="149"/>
                      <a:pt x="0" y="149"/>
                    </a:cubicBezTo>
                    <a:lnTo>
                      <a:pt x="192" y="149"/>
                    </a:lnTo>
                    <a:close/>
                  </a:path>
                </a:pathLst>
              </a:custGeom>
              <a:solidFill>
                <a:srgbClr val="798C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39" name="Group 38">
                <a:extLst>
                  <a:ext uri="{FF2B5EF4-FFF2-40B4-BE49-F238E27FC236}">
                    <a16:creationId xmlns:a16="http://schemas.microsoft.com/office/drawing/2014/main" id="{57742458-40C6-439B-91DC-7CAA32B4ED42}"/>
                  </a:ext>
                </a:extLst>
              </p:cNvPr>
              <p:cNvGrpSpPr/>
              <p:nvPr/>
            </p:nvGrpSpPr>
            <p:grpSpPr>
              <a:xfrm>
                <a:off x="2315878" y="6783951"/>
                <a:ext cx="281503" cy="311134"/>
                <a:chOff x="-24706263" y="3438525"/>
                <a:chExt cx="542926" cy="600075"/>
              </a:xfrm>
            </p:grpSpPr>
            <p:sp>
              <p:nvSpPr>
                <p:cNvPr id="46" name="Freeform 105">
                  <a:extLst>
                    <a:ext uri="{FF2B5EF4-FFF2-40B4-BE49-F238E27FC236}">
                      <a16:creationId xmlns:a16="http://schemas.microsoft.com/office/drawing/2014/main" id="{F02B9432-FA0A-4FA8-ABD3-923E6DC0C266}"/>
                    </a:ext>
                  </a:extLst>
                </p:cNvPr>
                <p:cNvSpPr>
                  <a:spLocks/>
                </p:cNvSpPr>
                <p:nvPr/>
              </p:nvSpPr>
              <p:spPr bwMode="auto">
                <a:xfrm>
                  <a:off x="-24706263" y="3498850"/>
                  <a:ext cx="239713" cy="457200"/>
                </a:xfrm>
                <a:custGeom>
                  <a:avLst/>
                  <a:gdLst>
                    <a:gd name="T0" fmla="*/ 64 w 64"/>
                    <a:gd name="T1" fmla="*/ 42 h 122"/>
                    <a:gd name="T2" fmla="*/ 35 w 64"/>
                    <a:gd name="T3" fmla="*/ 11 h 122"/>
                    <a:gd name="T4" fmla="*/ 0 w 64"/>
                    <a:gd name="T5" fmla="*/ 0 h 122"/>
                    <a:gd name="T6" fmla="*/ 59 w 64"/>
                    <a:gd name="T7" fmla="*/ 58 h 122"/>
                    <a:gd name="T8" fmla="*/ 59 w 64"/>
                    <a:gd name="T9" fmla="*/ 122 h 122"/>
                    <a:gd name="T10" fmla="*/ 63 w 64"/>
                    <a:gd name="T11" fmla="*/ 122 h 122"/>
                    <a:gd name="T12" fmla="*/ 63 w 64"/>
                    <a:gd name="T13" fmla="*/ 52 h 122"/>
                    <a:gd name="T14" fmla="*/ 64 w 64"/>
                    <a:gd name="T15" fmla="*/ 42 h 1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4" h="122">
                      <a:moveTo>
                        <a:pt x="64" y="42"/>
                      </a:moveTo>
                      <a:cubicBezTo>
                        <a:pt x="64" y="21"/>
                        <a:pt x="44" y="11"/>
                        <a:pt x="35" y="11"/>
                      </a:cubicBezTo>
                      <a:cubicBezTo>
                        <a:pt x="12" y="11"/>
                        <a:pt x="0" y="0"/>
                        <a:pt x="0" y="0"/>
                      </a:cubicBezTo>
                      <a:cubicBezTo>
                        <a:pt x="8" y="74"/>
                        <a:pt x="50" y="62"/>
                        <a:pt x="59" y="58"/>
                      </a:cubicBezTo>
                      <a:cubicBezTo>
                        <a:pt x="59" y="122"/>
                        <a:pt x="59" y="122"/>
                        <a:pt x="59" y="122"/>
                      </a:cubicBezTo>
                      <a:cubicBezTo>
                        <a:pt x="63" y="122"/>
                        <a:pt x="63" y="122"/>
                        <a:pt x="63" y="122"/>
                      </a:cubicBezTo>
                      <a:cubicBezTo>
                        <a:pt x="63" y="52"/>
                        <a:pt x="63" y="52"/>
                        <a:pt x="63" y="52"/>
                      </a:cubicBezTo>
                      <a:cubicBezTo>
                        <a:pt x="64" y="50"/>
                        <a:pt x="64" y="47"/>
                        <a:pt x="64" y="42"/>
                      </a:cubicBezTo>
                      <a:close/>
                    </a:path>
                  </a:pathLst>
                </a:custGeom>
                <a:solidFill>
                  <a:srgbClr val="CDDD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106">
                  <a:extLst>
                    <a:ext uri="{FF2B5EF4-FFF2-40B4-BE49-F238E27FC236}">
                      <a16:creationId xmlns:a16="http://schemas.microsoft.com/office/drawing/2014/main" id="{18737928-C029-4694-A70B-8491633944BB}"/>
                    </a:ext>
                  </a:extLst>
                </p:cNvPr>
                <p:cNvSpPr>
                  <a:spLocks/>
                </p:cNvSpPr>
                <p:nvPr/>
              </p:nvSpPr>
              <p:spPr bwMode="auto">
                <a:xfrm>
                  <a:off x="-24469725" y="3438525"/>
                  <a:ext cx="306388" cy="517525"/>
                </a:xfrm>
                <a:custGeom>
                  <a:avLst/>
                  <a:gdLst>
                    <a:gd name="T0" fmla="*/ 1 w 82"/>
                    <a:gd name="T1" fmla="*/ 52 h 138"/>
                    <a:gd name="T2" fmla="*/ 38 w 82"/>
                    <a:gd name="T3" fmla="*/ 13 h 138"/>
                    <a:gd name="T4" fmla="*/ 82 w 82"/>
                    <a:gd name="T5" fmla="*/ 0 h 138"/>
                    <a:gd name="T6" fmla="*/ 6 w 82"/>
                    <a:gd name="T7" fmla="*/ 71 h 138"/>
                    <a:gd name="T8" fmla="*/ 6 w 82"/>
                    <a:gd name="T9" fmla="*/ 138 h 138"/>
                    <a:gd name="T10" fmla="*/ 0 w 82"/>
                    <a:gd name="T11" fmla="*/ 138 h 138"/>
                    <a:gd name="T12" fmla="*/ 1 w 82"/>
                    <a:gd name="T13" fmla="*/ 52 h 138"/>
                  </a:gdLst>
                  <a:ahLst/>
                  <a:cxnLst>
                    <a:cxn ang="0">
                      <a:pos x="T0" y="T1"/>
                    </a:cxn>
                    <a:cxn ang="0">
                      <a:pos x="T2" y="T3"/>
                    </a:cxn>
                    <a:cxn ang="0">
                      <a:pos x="T4" y="T5"/>
                    </a:cxn>
                    <a:cxn ang="0">
                      <a:pos x="T6" y="T7"/>
                    </a:cxn>
                    <a:cxn ang="0">
                      <a:pos x="T8" y="T9"/>
                    </a:cxn>
                    <a:cxn ang="0">
                      <a:pos x="T10" y="T11"/>
                    </a:cxn>
                    <a:cxn ang="0">
                      <a:pos x="T12" y="T13"/>
                    </a:cxn>
                  </a:cxnLst>
                  <a:rect l="0" t="0" r="r" b="b"/>
                  <a:pathLst>
                    <a:path w="82" h="138">
                      <a:moveTo>
                        <a:pt x="1" y="52"/>
                      </a:moveTo>
                      <a:cubicBezTo>
                        <a:pt x="1" y="27"/>
                        <a:pt x="23" y="13"/>
                        <a:pt x="38" y="13"/>
                      </a:cubicBezTo>
                      <a:cubicBezTo>
                        <a:pt x="66" y="13"/>
                        <a:pt x="82" y="0"/>
                        <a:pt x="82" y="0"/>
                      </a:cubicBezTo>
                      <a:cubicBezTo>
                        <a:pt x="71" y="92"/>
                        <a:pt x="17" y="77"/>
                        <a:pt x="6" y="71"/>
                      </a:cubicBezTo>
                      <a:cubicBezTo>
                        <a:pt x="6" y="138"/>
                        <a:pt x="6" y="138"/>
                        <a:pt x="6" y="138"/>
                      </a:cubicBezTo>
                      <a:cubicBezTo>
                        <a:pt x="0" y="138"/>
                        <a:pt x="0" y="138"/>
                        <a:pt x="0" y="138"/>
                      </a:cubicBezTo>
                      <a:cubicBezTo>
                        <a:pt x="0" y="138"/>
                        <a:pt x="1" y="58"/>
                        <a:pt x="1" y="52"/>
                      </a:cubicBezTo>
                      <a:close/>
                    </a:path>
                  </a:pathLst>
                </a:custGeom>
                <a:solidFill>
                  <a:srgbClr val="B3C6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107">
                  <a:extLst>
                    <a:ext uri="{FF2B5EF4-FFF2-40B4-BE49-F238E27FC236}">
                      <a16:creationId xmlns:a16="http://schemas.microsoft.com/office/drawing/2014/main" id="{F61D774D-534F-40E5-9774-AEBF17504CF1}"/>
                    </a:ext>
                  </a:extLst>
                </p:cNvPr>
                <p:cNvSpPr>
                  <a:spLocks/>
                </p:cNvSpPr>
                <p:nvPr/>
              </p:nvSpPr>
              <p:spPr bwMode="auto">
                <a:xfrm>
                  <a:off x="-24647525" y="3940175"/>
                  <a:ext cx="376238" cy="98425"/>
                </a:xfrm>
                <a:custGeom>
                  <a:avLst/>
                  <a:gdLst>
                    <a:gd name="T0" fmla="*/ 0 w 100"/>
                    <a:gd name="T1" fmla="*/ 26 h 26"/>
                    <a:gd name="T2" fmla="*/ 38 w 100"/>
                    <a:gd name="T3" fmla="*/ 4 h 26"/>
                    <a:gd name="T4" fmla="*/ 60 w 100"/>
                    <a:gd name="T5" fmla="*/ 5 h 26"/>
                    <a:gd name="T6" fmla="*/ 100 w 100"/>
                    <a:gd name="T7" fmla="*/ 26 h 26"/>
                    <a:gd name="T8" fmla="*/ 0 w 100"/>
                    <a:gd name="T9" fmla="*/ 26 h 26"/>
                  </a:gdLst>
                  <a:ahLst/>
                  <a:cxnLst>
                    <a:cxn ang="0">
                      <a:pos x="T0" y="T1"/>
                    </a:cxn>
                    <a:cxn ang="0">
                      <a:pos x="T2" y="T3"/>
                    </a:cxn>
                    <a:cxn ang="0">
                      <a:pos x="T4" y="T5"/>
                    </a:cxn>
                    <a:cxn ang="0">
                      <a:pos x="T6" y="T7"/>
                    </a:cxn>
                    <a:cxn ang="0">
                      <a:pos x="T8" y="T9"/>
                    </a:cxn>
                  </a:cxnLst>
                  <a:rect l="0" t="0" r="r" b="b"/>
                  <a:pathLst>
                    <a:path w="100" h="26">
                      <a:moveTo>
                        <a:pt x="0" y="26"/>
                      </a:moveTo>
                      <a:cubicBezTo>
                        <a:pt x="0" y="26"/>
                        <a:pt x="34" y="5"/>
                        <a:pt x="38" y="4"/>
                      </a:cubicBezTo>
                      <a:cubicBezTo>
                        <a:pt x="41" y="2"/>
                        <a:pt x="50" y="0"/>
                        <a:pt x="60" y="5"/>
                      </a:cubicBezTo>
                      <a:cubicBezTo>
                        <a:pt x="71" y="11"/>
                        <a:pt x="100" y="26"/>
                        <a:pt x="100" y="26"/>
                      </a:cubicBezTo>
                      <a:lnTo>
                        <a:pt x="0" y="26"/>
                      </a:lnTo>
                      <a:close/>
                    </a:path>
                  </a:pathLst>
                </a:custGeom>
                <a:solidFill>
                  <a:srgbClr val="778C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40" name="Group 39">
                <a:extLst>
                  <a:ext uri="{FF2B5EF4-FFF2-40B4-BE49-F238E27FC236}">
                    <a16:creationId xmlns:a16="http://schemas.microsoft.com/office/drawing/2014/main" id="{7289AAAE-DF0F-4597-9720-98CDF61D582A}"/>
                  </a:ext>
                </a:extLst>
              </p:cNvPr>
              <p:cNvGrpSpPr/>
              <p:nvPr/>
            </p:nvGrpSpPr>
            <p:grpSpPr>
              <a:xfrm>
                <a:off x="2017328" y="6722139"/>
                <a:ext cx="112766" cy="139928"/>
                <a:chOff x="-26214388" y="3490913"/>
                <a:chExt cx="217488" cy="269875"/>
              </a:xfrm>
            </p:grpSpPr>
            <p:sp>
              <p:nvSpPr>
                <p:cNvPr id="44" name="Freeform 134">
                  <a:extLst>
                    <a:ext uri="{FF2B5EF4-FFF2-40B4-BE49-F238E27FC236}">
                      <a16:creationId xmlns:a16="http://schemas.microsoft.com/office/drawing/2014/main" id="{A87DFD46-4292-434C-A1F7-DA5633AC6082}"/>
                    </a:ext>
                  </a:extLst>
                </p:cNvPr>
                <p:cNvSpPr>
                  <a:spLocks/>
                </p:cNvSpPr>
                <p:nvPr/>
              </p:nvSpPr>
              <p:spPr bwMode="auto">
                <a:xfrm>
                  <a:off x="-26214388" y="3490913"/>
                  <a:ext cx="119063" cy="225425"/>
                </a:xfrm>
                <a:custGeom>
                  <a:avLst/>
                  <a:gdLst>
                    <a:gd name="T0" fmla="*/ 32 w 32"/>
                    <a:gd name="T1" fmla="*/ 21 h 60"/>
                    <a:gd name="T2" fmla="*/ 18 w 32"/>
                    <a:gd name="T3" fmla="*/ 6 h 60"/>
                    <a:gd name="T4" fmla="*/ 0 w 32"/>
                    <a:gd name="T5" fmla="*/ 0 h 60"/>
                    <a:gd name="T6" fmla="*/ 30 w 32"/>
                    <a:gd name="T7" fmla="*/ 29 h 60"/>
                    <a:gd name="T8" fmla="*/ 30 w 32"/>
                    <a:gd name="T9" fmla="*/ 60 h 60"/>
                    <a:gd name="T10" fmla="*/ 32 w 32"/>
                    <a:gd name="T11" fmla="*/ 60 h 60"/>
                    <a:gd name="T12" fmla="*/ 32 w 32"/>
                    <a:gd name="T13" fmla="*/ 26 h 60"/>
                    <a:gd name="T14" fmla="*/ 32 w 32"/>
                    <a:gd name="T15" fmla="*/ 21 h 6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60">
                      <a:moveTo>
                        <a:pt x="32" y="21"/>
                      </a:moveTo>
                      <a:cubicBezTo>
                        <a:pt x="32" y="10"/>
                        <a:pt x="22" y="6"/>
                        <a:pt x="18" y="6"/>
                      </a:cubicBezTo>
                      <a:cubicBezTo>
                        <a:pt x="7" y="6"/>
                        <a:pt x="0" y="0"/>
                        <a:pt x="0" y="0"/>
                      </a:cubicBezTo>
                      <a:cubicBezTo>
                        <a:pt x="5" y="37"/>
                        <a:pt x="25" y="31"/>
                        <a:pt x="30" y="29"/>
                      </a:cubicBezTo>
                      <a:cubicBezTo>
                        <a:pt x="30" y="60"/>
                        <a:pt x="30" y="60"/>
                        <a:pt x="30" y="60"/>
                      </a:cubicBezTo>
                      <a:cubicBezTo>
                        <a:pt x="32" y="60"/>
                        <a:pt x="32" y="60"/>
                        <a:pt x="32" y="60"/>
                      </a:cubicBezTo>
                      <a:cubicBezTo>
                        <a:pt x="32" y="26"/>
                        <a:pt x="32" y="26"/>
                        <a:pt x="32" y="26"/>
                      </a:cubicBezTo>
                      <a:cubicBezTo>
                        <a:pt x="32" y="25"/>
                        <a:pt x="32" y="23"/>
                        <a:pt x="32" y="21"/>
                      </a:cubicBezTo>
                      <a:close/>
                    </a:path>
                  </a:pathLst>
                </a:custGeom>
                <a:solidFill>
                  <a:srgbClr val="CDDD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135">
                  <a:extLst>
                    <a:ext uri="{FF2B5EF4-FFF2-40B4-BE49-F238E27FC236}">
                      <a16:creationId xmlns:a16="http://schemas.microsoft.com/office/drawing/2014/main" id="{29307F08-856C-469B-A1D4-7BD9F0D052CE}"/>
                    </a:ext>
                  </a:extLst>
                </p:cNvPr>
                <p:cNvSpPr>
                  <a:spLocks/>
                </p:cNvSpPr>
                <p:nvPr/>
              </p:nvSpPr>
              <p:spPr bwMode="auto">
                <a:xfrm>
                  <a:off x="-26185813" y="3711575"/>
                  <a:ext cx="188913" cy="49213"/>
                </a:xfrm>
                <a:custGeom>
                  <a:avLst/>
                  <a:gdLst>
                    <a:gd name="T0" fmla="*/ 0 w 50"/>
                    <a:gd name="T1" fmla="*/ 13 h 13"/>
                    <a:gd name="T2" fmla="*/ 19 w 50"/>
                    <a:gd name="T3" fmla="*/ 1 h 13"/>
                    <a:gd name="T4" fmla="*/ 30 w 50"/>
                    <a:gd name="T5" fmla="*/ 2 h 13"/>
                    <a:gd name="T6" fmla="*/ 50 w 50"/>
                    <a:gd name="T7" fmla="*/ 13 h 13"/>
                    <a:gd name="T8" fmla="*/ 0 w 50"/>
                    <a:gd name="T9" fmla="*/ 13 h 13"/>
                  </a:gdLst>
                  <a:ahLst/>
                  <a:cxnLst>
                    <a:cxn ang="0">
                      <a:pos x="T0" y="T1"/>
                    </a:cxn>
                    <a:cxn ang="0">
                      <a:pos x="T2" y="T3"/>
                    </a:cxn>
                    <a:cxn ang="0">
                      <a:pos x="T4" y="T5"/>
                    </a:cxn>
                    <a:cxn ang="0">
                      <a:pos x="T6" y="T7"/>
                    </a:cxn>
                    <a:cxn ang="0">
                      <a:pos x="T8" y="T9"/>
                    </a:cxn>
                  </a:cxnLst>
                  <a:rect l="0" t="0" r="r" b="b"/>
                  <a:pathLst>
                    <a:path w="50" h="13">
                      <a:moveTo>
                        <a:pt x="0" y="13"/>
                      </a:moveTo>
                      <a:cubicBezTo>
                        <a:pt x="0" y="13"/>
                        <a:pt x="17" y="2"/>
                        <a:pt x="19" y="1"/>
                      </a:cubicBezTo>
                      <a:cubicBezTo>
                        <a:pt x="21" y="1"/>
                        <a:pt x="25" y="0"/>
                        <a:pt x="30" y="2"/>
                      </a:cubicBezTo>
                      <a:cubicBezTo>
                        <a:pt x="36" y="5"/>
                        <a:pt x="50" y="13"/>
                        <a:pt x="50" y="13"/>
                      </a:cubicBezTo>
                      <a:lnTo>
                        <a:pt x="0" y="13"/>
                      </a:lnTo>
                      <a:close/>
                    </a:path>
                  </a:pathLst>
                </a:custGeom>
                <a:solidFill>
                  <a:srgbClr val="778C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41" name="Group 40">
                <a:extLst>
                  <a:ext uri="{FF2B5EF4-FFF2-40B4-BE49-F238E27FC236}">
                    <a16:creationId xmlns:a16="http://schemas.microsoft.com/office/drawing/2014/main" id="{679EFA1C-2AB8-4930-933F-9520243505EE}"/>
                  </a:ext>
                </a:extLst>
              </p:cNvPr>
              <p:cNvGrpSpPr/>
              <p:nvPr/>
            </p:nvGrpSpPr>
            <p:grpSpPr>
              <a:xfrm>
                <a:off x="2083139" y="6582204"/>
                <a:ext cx="251047" cy="319365"/>
                <a:chOff x="-26114375" y="3430588"/>
                <a:chExt cx="484187" cy="615950"/>
              </a:xfrm>
            </p:grpSpPr>
            <p:sp>
              <p:nvSpPr>
                <p:cNvPr id="42" name="Freeform 132">
                  <a:extLst>
                    <a:ext uri="{FF2B5EF4-FFF2-40B4-BE49-F238E27FC236}">
                      <a16:creationId xmlns:a16="http://schemas.microsoft.com/office/drawing/2014/main" id="{22A44D49-ECFA-43B5-8760-FBADB38195FE}"/>
                    </a:ext>
                  </a:extLst>
                </p:cNvPr>
                <p:cNvSpPr>
                  <a:spLocks/>
                </p:cNvSpPr>
                <p:nvPr/>
              </p:nvSpPr>
              <p:spPr bwMode="auto">
                <a:xfrm>
                  <a:off x="-25938163" y="3430588"/>
                  <a:ext cx="307975" cy="517525"/>
                </a:xfrm>
                <a:custGeom>
                  <a:avLst/>
                  <a:gdLst>
                    <a:gd name="T0" fmla="*/ 1 w 82"/>
                    <a:gd name="T1" fmla="*/ 52 h 138"/>
                    <a:gd name="T2" fmla="*/ 38 w 82"/>
                    <a:gd name="T3" fmla="*/ 13 h 138"/>
                    <a:gd name="T4" fmla="*/ 82 w 82"/>
                    <a:gd name="T5" fmla="*/ 0 h 138"/>
                    <a:gd name="T6" fmla="*/ 6 w 82"/>
                    <a:gd name="T7" fmla="*/ 71 h 138"/>
                    <a:gd name="T8" fmla="*/ 6 w 82"/>
                    <a:gd name="T9" fmla="*/ 138 h 138"/>
                    <a:gd name="T10" fmla="*/ 0 w 82"/>
                    <a:gd name="T11" fmla="*/ 138 h 138"/>
                    <a:gd name="T12" fmla="*/ 1 w 82"/>
                    <a:gd name="T13" fmla="*/ 52 h 138"/>
                  </a:gdLst>
                  <a:ahLst/>
                  <a:cxnLst>
                    <a:cxn ang="0">
                      <a:pos x="T0" y="T1"/>
                    </a:cxn>
                    <a:cxn ang="0">
                      <a:pos x="T2" y="T3"/>
                    </a:cxn>
                    <a:cxn ang="0">
                      <a:pos x="T4" y="T5"/>
                    </a:cxn>
                    <a:cxn ang="0">
                      <a:pos x="T6" y="T7"/>
                    </a:cxn>
                    <a:cxn ang="0">
                      <a:pos x="T8" y="T9"/>
                    </a:cxn>
                    <a:cxn ang="0">
                      <a:pos x="T10" y="T11"/>
                    </a:cxn>
                    <a:cxn ang="0">
                      <a:pos x="T12" y="T13"/>
                    </a:cxn>
                  </a:cxnLst>
                  <a:rect l="0" t="0" r="r" b="b"/>
                  <a:pathLst>
                    <a:path w="82" h="138">
                      <a:moveTo>
                        <a:pt x="1" y="52"/>
                      </a:moveTo>
                      <a:cubicBezTo>
                        <a:pt x="1" y="27"/>
                        <a:pt x="23" y="13"/>
                        <a:pt x="38" y="13"/>
                      </a:cubicBezTo>
                      <a:cubicBezTo>
                        <a:pt x="66" y="13"/>
                        <a:pt x="82" y="0"/>
                        <a:pt x="82" y="0"/>
                      </a:cubicBezTo>
                      <a:cubicBezTo>
                        <a:pt x="71" y="92"/>
                        <a:pt x="17" y="77"/>
                        <a:pt x="6" y="71"/>
                      </a:cubicBezTo>
                      <a:cubicBezTo>
                        <a:pt x="6" y="138"/>
                        <a:pt x="6" y="138"/>
                        <a:pt x="6" y="138"/>
                      </a:cubicBezTo>
                      <a:cubicBezTo>
                        <a:pt x="0" y="138"/>
                        <a:pt x="0" y="138"/>
                        <a:pt x="0" y="138"/>
                      </a:cubicBezTo>
                      <a:cubicBezTo>
                        <a:pt x="0" y="138"/>
                        <a:pt x="1" y="58"/>
                        <a:pt x="1" y="52"/>
                      </a:cubicBezTo>
                      <a:close/>
                    </a:path>
                  </a:pathLst>
                </a:custGeom>
                <a:solidFill>
                  <a:srgbClr val="B3C6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133">
                  <a:extLst>
                    <a:ext uri="{FF2B5EF4-FFF2-40B4-BE49-F238E27FC236}">
                      <a16:creationId xmlns:a16="http://schemas.microsoft.com/office/drawing/2014/main" id="{2759149E-E94C-40EA-AFD1-73697AD1A997}"/>
                    </a:ext>
                  </a:extLst>
                </p:cNvPr>
                <p:cNvSpPr>
                  <a:spLocks/>
                </p:cNvSpPr>
                <p:nvPr/>
              </p:nvSpPr>
              <p:spPr bwMode="auto">
                <a:xfrm>
                  <a:off x="-26114375" y="3944938"/>
                  <a:ext cx="376238" cy="101600"/>
                </a:xfrm>
                <a:custGeom>
                  <a:avLst/>
                  <a:gdLst>
                    <a:gd name="T0" fmla="*/ 0 w 100"/>
                    <a:gd name="T1" fmla="*/ 27 h 27"/>
                    <a:gd name="T2" fmla="*/ 38 w 100"/>
                    <a:gd name="T3" fmla="*/ 4 h 27"/>
                    <a:gd name="T4" fmla="*/ 60 w 100"/>
                    <a:gd name="T5" fmla="*/ 6 h 27"/>
                    <a:gd name="T6" fmla="*/ 100 w 100"/>
                    <a:gd name="T7" fmla="*/ 27 h 27"/>
                    <a:gd name="T8" fmla="*/ 0 w 100"/>
                    <a:gd name="T9" fmla="*/ 27 h 27"/>
                  </a:gdLst>
                  <a:ahLst/>
                  <a:cxnLst>
                    <a:cxn ang="0">
                      <a:pos x="T0" y="T1"/>
                    </a:cxn>
                    <a:cxn ang="0">
                      <a:pos x="T2" y="T3"/>
                    </a:cxn>
                    <a:cxn ang="0">
                      <a:pos x="T4" y="T5"/>
                    </a:cxn>
                    <a:cxn ang="0">
                      <a:pos x="T6" y="T7"/>
                    </a:cxn>
                    <a:cxn ang="0">
                      <a:pos x="T8" y="T9"/>
                    </a:cxn>
                  </a:cxnLst>
                  <a:rect l="0" t="0" r="r" b="b"/>
                  <a:pathLst>
                    <a:path w="100" h="27">
                      <a:moveTo>
                        <a:pt x="0" y="27"/>
                      </a:moveTo>
                      <a:cubicBezTo>
                        <a:pt x="0" y="27"/>
                        <a:pt x="34" y="5"/>
                        <a:pt x="38" y="4"/>
                      </a:cubicBezTo>
                      <a:cubicBezTo>
                        <a:pt x="41" y="3"/>
                        <a:pt x="50" y="0"/>
                        <a:pt x="60" y="6"/>
                      </a:cubicBezTo>
                      <a:cubicBezTo>
                        <a:pt x="71" y="12"/>
                        <a:pt x="100" y="27"/>
                        <a:pt x="100" y="27"/>
                      </a:cubicBezTo>
                      <a:lnTo>
                        <a:pt x="0" y="27"/>
                      </a:lnTo>
                      <a:close/>
                    </a:path>
                  </a:pathLst>
                </a:custGeom>
                <a:solidFill>
                  <a:srgbClr val="778C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26" name="Group 25">
              <a:extLst>
                <a:ext uri="{FF2B5EF4-FFF2-40B4-BE49-F238E27FC236}">
                  <a16:creationId xmlns:a16="http://schemas.microsoft.com/office/drawing/2014/main" id="{E23FC56D-435D-415A-BA86-D0C68F991820}"/>
                </a:ext>
              </a:extLst>
            </p:cNvPr>
            <p:cNvGrpSpPr/>
            <p:nvPr/>
          </p:nvGrpSpPr>
          <p:grpSpPr>
            <a:xfrm flipH="1">
              <a:off x="5724861" y="1794281"/>
              <a:ext cx="3300680" cy="3085202"/>
              <a:chOff x="366056" y="2853371"/>
              <a:chExt cx="3300680" cy="3085202"/>
            </a:xfrm>
          </p:grpSpPr>
          <p:sp>
            <p:nvSpPr>
              <p:cNvPr id="27" name="Freeform 17">
                <a:extLst>
                  <a:ext uri="{FF2B5EF4-FFF2-40B4-BE49-F238E27FC236}">
                    <a16:creationId xmlns:a16="http://schemas.microsoft.com/office/drawing/2014/main" id="{568072DD-3380-472C-9DBF-823DBC50AA6B}"/>
                  </a:ext>
                </a:extLst>
              </p:cNvPr>
              <p:cNvSpPr>
                <a:spLocks/>
              </p:cNvSpPr>
              <p:nvPr/>
            </p:nvSpPr>
            <p:spPr bwMode="auto">
              <a:xfrm>
                <a:off x="995915" y="5363965"/>
                <a:ext cx="2038752" cy="574608"/>
              </a:xfrm>
              <a:custGeom>
                <a:avLst/>
                <a:gdLst>
                  <a:gd name="T0" fmla="*/ 1513 w 1560"/>
                  <a:gd name="T1" fmla="*/ 26 h 440"/>
                  <a:gd name="T2" fmla="*/ 48 w 1560"/>
                  <a:gd name="T3" fmla="*/ 19 h 440"/>
                  <a:gd name="T4" fmla="*/ 19 w 1560"/>
                  <a:gd name="T5" fmla="*/ 48 h 440"/>
                  <a:gd name="T6" fmla="*/ 1542 w 1560"/>
                  <a:gd name="T7" fmla="*/ 55 h 440"/>
                  <a:gd name="T8" fmla="*/ 1513 w 1560"/>
                  <a:gd name="T9" fmla="*/ 26 h 440"/>
                </a:gdLst>
                <a:ahLst/>
                <a:cxnLst>
                  <a:cxn ang="0">
                    <a:pos x="T0" y="T1"/>
                  </a:cxn>
                  <a:cxn ang="0">
                    <a:pos x="T2" y="T3"/>
                  </a:cxn>
                  <a:cxn ang="0">
                    <a:pos x="T4" y="T5"/>
                  </a:cxn>
                  <a:cxn ang="0">
                    <a:pos x="T6" y="T7"/>
                  </a:cxn>
                  <a:cxn ang="0">
                    <a:pos x="T8" y="T9"/>
                  </a:cxn>
                </a:cxnLst>
                <a:rect l="0" t="0" r="r" b="b"/>
                <a:pathLst>
                  <a:path w="1560" h="440">
                    <a:moveTo>
                      <a:pt x="1513" y="26"/>
                    </a:moveTo>
                    <a:cubicBezTo>
                      <a:pt x="1138" y="391"/>
                      <a:pt x="420" y="395"/>
                      <a:pt x="48" y="19"/>
                    </a:cubicBezTo>
                    <a:cubicBezTo>
                      <a:pt x="29" y="0"/>
                      <a:pt x="0" y="29"/>
                      <a:pt x="19" y="48"/>
                    </a:cubicBezTo>
                    <a:cubicBezTo>
                      <a:pt x="407" y="440"/>
                      <a:pt x="1151" y="435"/>
                      <a:pt x="1542" y="55"/>
                    </a:cubicBezTo>
                    <a:cubicBezTo>
                      <a:pt x="1560" y="37"/>
                      <a:pt x="1531" y="8"/>
                      <a:pt x="1513" y="26"/>
                    </a:cubicBezTo>
                    <a:close/>
                  </a:path>
                </a:pathLst>
              </a:custGeom>
              <a:solidFill>
                <a:srgbClr val="DCEEF1">
                  <a:alpha val="56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18">
                <a:extLst>
                  <a:ext uri="{FF2B5EF4-FFF2-40B4-BE49-F238E27FC236}">
                    <a16:creationId xmlns:a16="http://schemas.microsoft.com/office/drawing/2014/main" id="{35EA65CE-0194-495E-8493-252FBA54F292}"/>
                  </a:ext>
                </a:extLst>
              </p:cNvPr>
              <p:cNvSpPr>
                <a:spLocks/>
              </p:cNvSpPr>
              <p:nvPr/>
            </p:nvSpPr>
            <p:spPr bwMode="auto">
              <a:xfrm>
                <a:off x="1221890" y="5249043"/>
                <a:ext cx="1600614" cy="430956"/>
              </a:xfrm>
              <a:custGeom>
                <a:avLst/>
                <a:gdLst>
                  <a:gd name="T0" fmla="*/ 1176 w 1225"/>
                  <a:gd name="T1" fmla="*/ 17 h 330"/>
                  <a:gd name="T2" fmla="*/ 49 w 1225"/>
                  <a:gd name="T3" fmla="*/ 21 h 330"/>
                  <a:gd name="T4" fmla="*/ 20 w 1225"/>
                  <a:gd name="T5" fmla="*/ 50 h 330"/>
                  <a:gd name="T6" fmla="*/ 1205 w 1225"/>
                  <a:gd name="T7" fmla="*/ 46 h 330"/>
                  <a:gd name="T8" fmla="*/ 1176 w 1225"/>
                  <a:gd name="T9" fmla="*/ 17 h 330"/>
                </a:gdLst>
                <a:ahLst/>
                <a:cxnLst>
                  <a:cxn ang="0">
                    <a:pos x="T0" y="T1"/>
                  </a:cxn>
                  <a:cxn ang="0">
                    <a:pos x="T2" y="T3"/>
                  </a:cxn>
                  <a:cxn ang="0">
                    <a:pos x="T4" y="T5"/>
                  </a:cxn>
                  <a:cxn ang="0">
                    <a:pos x="T6" y="T7"/>
                  </a:cxn>
                  <a:cxn ang="0">
                    <a:pos x="T8" y="T9"/>
                  </a:cxn>
                </a:cxnLst>
                <a:rect l="0" t="0" r="r" b="b"/>
                <a:pathLst>
                  <a:path w="1225" h="330">
                    <a:moveTo>
                      <a:pt x="1176" y="17"/>
                    </a:moveTo>
                    <a:cubicBezTo>
                      <a:pt x="878" y="267"/>
                      <a:pt x="347" y="286"/>
                      <a:pt x="49" y="21"/>
                    </a:cubicBezTo>
                    <a:cubicBezTo>
                      <a:pt x="29" y="3"/>
                      <a:pt x="0" y="32"/>
                      <a:pt x="20" y="50"/>
                    </a:cubicBezTo>
                    <a:cubicBezTo>
                      <a:pt x="335" y="330"/>
                      <a:pt x="889" y="311"/>
                      <a:pt x="1205" y="46"/>
                    </a:cubicBezTo>
                    <a:cubicBezTo>
                      <a:pt x="1225" y="29"/>
                      <a:pt x="1196" y="0"/>
                      <a:pt x="1176" y="17"/>
                    </a:cubicBezTo>
                    <a:close/>
                  </a:path>
                </a:pathLst>
              </a:custGeom>
              <a:solidFill>
                <a:srgbClr val="DCEEF1">
                  <a:alpha val="56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19">
                <a:extLst>
                  <a:ext uri="{FF2B5EF4-FFF2-40B4-BE49-F238E27FC236}">
                    <a16:creationId xmlns:a16="http://schemas.microsoft.com/office/drawing/2014/main" id="{8DC2B101-82AA-40FD-9147-6881B856A8A4}"/>
                  </a:ext>
                </a:extLst>
              </p:cNvPr>
              <p:cNvSpPr>
                <a:spLocks/>
              </p:cNvSpPr>
              <p:nvPr/>
            </p:nvSpPr>
            <p:spPr bwMode="auto">
              <a:xfrm>
                <a:off x="1445103" y="5145725"/>
                <a:ext cx="1133193" cy="264099"/>
              </a:xfrm>
              <a:custGeom>
                <a:avLst/>
                <a:gdLst>
                  <a:gd name="T0" fmla="*/ 824 w 867"/>
                  <a:gd name="T1" fmla="*/ 15 h 202"/>
                  <a:gd name="T2" fmla="*/ 43 w 867"/>
                  <a:gd name="T3" fmla="*/ 23 h 202"/>
                  <a:gd name="T4" fmla="*/ 23 w 867"/>
                  <a:gd name="T5" fmla="*/ 58 h 202"/>
                  <a:gd name="T6" fmla="*/ 845 w 867"/>
                  <a:gd name="T7" fmla="*/ 50 h 202"/>
                  <a:gd name="T8" fmla="*/ 824 w 867"/>
                  <a:gd name="T9" fmla="*/ 15 h 202"/>
                </a:gdLst>
                <a:ahLst/>
                <a:cxnLst>
                  <a:cxn ang="0">
                    <a:pos x="T0" y="T1"/>
                  </a:cxn>
                  <a:cxn ang="0">
                    <a:pos x="T2" y="T3"/>
                  </a:cxn>
                  <a:cxn ang="0">
                    <a:pos x="T4" y="T5"/>
                  </a:cxn>
                  <a:cxn ang="0">
                    <a:pos x="T6" y="T7"/>
                  </a:cxn>
                  <a:cxn ang="0">
                    <a:pos x="T8" y="T9"/>
                  </a:cxn>
                </a:cxnLst>
                <a:rect l="0" t="0" r="r" b="b"/>
                <a:pathLst>
                  <a:path w="867" h="202">
                    <a:moveTo>
                      <a:pt x="824" y="15"/>
                    </a:moveTo>
                    <a:cubicBezTo>
                      <a:pt x="603" y="159"/>
                      <a:pt x="270" y="160"/>
                      <a:pt x="43" y="23"/>
                    </a:cubicBezTo>
                    <a:cubicBezTo>
                      <a:pt x="21" y="9"/>
                      <a:pt x="0" y="45"/>
                      <a:pt x="23" y="58"/>
                    </a:cubicBezTo>
                    <a:cubicBezTo>
                      <a:pt x="261" y="202"/>
                      <a:pt x="612" y="202"/>
                      <a:pt x="845" y="50"/>
                    </a:cubicBezTo>
                    <a:cubicBezTo>
                      <a:pt x="867" y="36"/>
                      <a:pt x="846" y="0"/>
                      <a:pt x="824" y="15"/>
                    </a:cubicBezTo>
                    <a:close/>
                  </a:path>
                </a:pathLst>
              </a:custGeom>
              <a:solidFill>
                <a:srgbClr val="DCEEF1">
                  <a:alpha val="56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20">
                <a:extLst>
                  <a:ext uri="{FF2B5EF4-FFF2-40B4-BE49-F238E27FC236}">
                    <a16:creationId xmlns:a16="http://schemas.microsoft.com/office/drawing/2014/main" id="{48F9C26A-338D-4167-82C7-ADC946A7DF9F}"/>
                  </a:ext>
                </a:extLst>
              </p:cNvPr>
              <p:cNvSpPr>
                <a:spLocks/>
              </p:cNvSpPr>
              <p:nvPr/>
            </p:nvSpPr>
            <p:spPr bwMode="auto">
              <a:xfrm>
                <a:off x="366056" y="2857239"/>
                <a:ext cx="1266347" cy="1728244"/>
              </a:xfrm>
              <a:custGeom>
                <a:avLst/>
                <a:gdLst>
                  <a:gd name="T0" fmla="*/ 165 w 969"/>
                  <a:gd name="T1" fmla="*/ 1287 h 1323"/>
                  <a:gd name="T2" fmla="*/ 943 w 969"/>
                  <a:gd name="T3" fmla="*/ 45 h 1323"/>
                  <a:gd name="T4" fmla="*/ 932 w 969"/>
                  <a:gd name="T5" fmla="*/ 6 h 1323"/>
                  <a:gd name="T6" fmla="*/ 125 w 969"/>
                  <a:gd name="T7" fmla="*/ 1298 h 1323"/>
                  <a:gd name="T8" fmla="*/ 165 w 969"/>
                  <a:gd name="T9" fmla="*/ 1287 h 1323"/>
                </a:gdLst>
                <a:ahLst/>
                <a:cxnLst>
                  <a:cxn ang="0">
                    <a:pos x="T0" y="T1"/>
                  </a:cxn>
                  <a:cxn ang="0">
                    <a:pos x="T2" y="T3"/>
                  </a:cxn>
                  <a:cxn ang="0">
                    <a:pos x="T4" y="T5"/>
                  </a:cxn>
                  <a:cxn ang="0">
                    <a:pos x="T6" y="T7"/>
                  </a:cxn>
                  <a:cxn ang="0">
                    <a:pos x="T8" y="T9"/>
                  </a:cxn>
                </a:cxnLst>
                <a:rect l="0" t="0" r="r" b="b"/>
                <a:pathLst>
                  <a:path w="969" h="1323">
                    <a:moveTo>
                      <a:pt x="165" y="1287"/>
                    </a:moveTo>
                    <a:cubicBezTo>
                      <a:pt x="45" y="773"/>
                      <a:pt x="421" y="159"/>
                      <a:pt x="943" y="45"/>
                    </a:cubicBezTo>
                    <a:cubicBezTo>
                      <a:pt x="969" y="40"/>
                      <a:pt x="958" y="0"/>
                      <a:pt x="932" y="6"/>
                    </a:cubicBezTo>
                    <a:cubicBezTo>
                      <a:pt x="387" y="125"/>
                      <a:pt x="0" y="763"/>
                      <a:pt x="125" y="1298"/>
                    </a:cubicBezTo>
                    <a:cubicBezTo>
                      <a:pt x="131" y="1323"/>
                      <a:pt x="171" y="1312"/>
                      <a:pt x="165" y="1287"/>
                    </a:cubicBezTo>
                    <a:close/>
                  </a:path>
                </a:pathLst>
              </a:custGeom>
              <a:solidFill>
                <a:srgbClr val="DCEEF1">
                  <a:alpha val="56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21">
                <a:extLst>
                  <a:ext uri="{FF2B5EF4-FFF2-40B4-BE49-F238E27FC236}">
                    <a16:creationId xmlns:a16="http://schemas.microsoft.com/office/drawing/2014/main" id="{72B66BF6-C51E-498E-8BD8-5DE1E8C5D32D}"/>
                  </a:ext>
                </a:extLst>
              </p:cNvPr>
              <p:cNvSpPr>
                <a:spLocks/>
              </p:cNvSpPr>
              <p:nvPr/>
            </p:nvSpPr>
            <p:spPr bwMode="auto">
              <a:xfrm>
                <a:off x="662752" y="3108077"/>
                <a:ext cx="944788" cy="1363589"/>
              </a:xfrm>
              <a:custGeom>
                <a:avLst/>
                <a:gdLst>
                  <a:gd name="T0" fmla="*/ 107 w 723"/>
                  <a:gd name="T1" fmla="*/ 1007 h 1044"/>
                  <a:gd name="T2" fmla="*/ 697 w 723"/>
                  <a:gd name="T3" fmla="*/ 47 h 1044"/>
                  <a:gd name="T4" fmla="*/ 686 w 723"/>
                  <a:gd name="T5" fmla="*/ 7 h 1044"/>
                  <a:gd name="T6" fmla="*/ 68 w 723"/>
                  <a:gd name="T7" fmla="*/ 1018 h 1044"/>
                  <a:gd name="T8" fmla="*/ 107 w 723"/>
                  <a:gd name="T9" fmla="*/ 1007 h 1044"/>
                </a:gdLst>
                <a:ahLst/>
                <a:cxnLst>
                  <a:cxn ang="0">
                    <a:pos x="T0" y="T1"/>
                  </a:cxn>
                  <a:cxn ang="0">
                    <a:pos x="T2" y="T3"/>
                  </a:cxn>
                  <a:cxn ang="0">
                    <a:pos x="T4" y="T5"/>
                  </a:cxn>
                  <a:cxn ang="0">
                    <a:pos x="T6" y="T7"/>
                  </a:cxn>
                  <a:cxn ang="0">
                    <a:pos x="T8" y="T9"/>
                  </a:cxn>
                </a:cxnLst>
                <a:rect l="0" t="0" r="r" b="b"/>
                <a:pathLst>
                  <a:path w="723" h="1044">
                    <a:moveTo>
                      <a:pt x="107" y="1007"/>
                    </a:moveTo>
                    <a:cubicBezTo>
                      <a:pt x="43" y="618"/>
                      <a:pt x="309" y="156"/>
                      <a:pt x="697" y="47"/>
                    </a:cubicBezTo>
                    <a:cubicBezTo>
                      <a:pt x="723" y="40"/>
                      <a:pt x="712" y="0"/>
                      <a:pt x="686" y="7"/>
                    </a:cubicBezTo>
                    <a:cubicBezTo>
                      <a:pt x="275" y="123"/>
                      <a:pt x="0" y="607"/>
                      <a:pt x="68" y="1018"/>
                    </a:cubicBezTo>
                    <a:cubicBezTo>
                      <a:pt x="72" y="1044"/>
                      <a:pt x="111" y="1033"/>
                      <a:pt x="107" y="1007"/>
                    </a:cubicBezTo>
                    <a:close/>
                  </a:path>
                </a:pathLst>
              </a:custGeom>
              <a:solidFill>
                <a:srgbClr val="DCEEF1">
                  <a:alpha val="56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Freeform 22">
                <a:extLst>
                  <a:ext uri="{FF2B5EF4-FFF2-40B4-BE49-F238E27FC236}">
                    <a16:creationId xmlns:a16="http://schemas.microsoft.com/office/drawing/2014/main" id="{8596A8E5-21E4-4FA7-AC3B-C95CB0B43853}"/>
                  </a:ext>
                </a:extLst>
              </p:cNvPr>
              <p:cNvSpPr>
                <a:spLocks/>
              </p:cNvSpPr>
              <p:nvPr/>
            </p:nvSpPr>
            <p:spPr bwMode="auto">
              <a:xfrm>
                <a:off x="942322" y="3344550"/>
                <a:ext cx="633726" cy="967993"/>
              </a:xfrm>
              <a:custGeom>
                <a:avLst/>
                <a:gdLst>
                  <a:gd name="T0" fmla="*/ 57 w 485"/>
                  <a:gd name="T1" fmla="*/ 715 h 741"/>
                  <a:gd name="T2" fmla="*/ 462 w 485"/>
                  <a:gd name="T3" fmla="*/ 47 h 741"/>
                  <a:gd name="T4" fmla="*/ 441 w 485"/>
                  <a:gd name="T5" fmla="*/ 11 h 741"/>
                  <a:gd name="T6" fmla="*/ 16 w 485"/>
                  <a:gd name="T7" fmla="*/ 715 h 741"/>
                  <a:gd name="T8" fmla="*/ 57 w 485"/>
                  <a:gd name="T9" fmla="*/ 715 h 741"/>
                </a:gdLst>
                <a:ahLst/>
                <a:cxnLst>
                  <a:cxn ang="0">
                    <a:pos x="T0" y="T1"/>
                  </a:cxn>
                  <a:cxn ang="0">
                    <a:pos x="T2" y="T3"/>
                  </a:cxn>
                  <a:cxn ang="0">
                    <a:pos x="T4" y="T5"/>
                  </a:cxn>
                  <a:cxn ang="0">
                    <a:pos x="T6" y="T7"/>
                  </a:cxn>
                  <a:cxn ang="0">
                    <a:pos x="T8" y="T9"/>
                  </a:cxn>
                </a:cxnLst>
                <a:rect l="0" t="0" r="r" b="b"/>
                <a:pathLst>
                  <a:path w="485" h="741">
                    <a:moveTo>
                      <a:pt x="57" y="715"/>
                    </a:moveTo>
                    <a:cubicBezTo>
                      <a:pt x="42" y="449"/>
                      <a:pt x="219" y="160"/>
                      <a:pt x="462" y="47"/>
                    </a:cubicBezTo>
                    <a:cubicBezTo>
                      <a:pt x="485" y="36"/>
                      <a:pt x="465" y="0"/>
                      <a:pt x="441" y="11"/>
                    </a:cubicBezTo>
                    <a:cubicBezTo>
                      <a:pt x="187" y="130"/>
                      <a:pt x="0" y="435"/>
                      <a:pt x="16" y="715"/>
                    </a:cubicBezTo>
                    <a:cubicBezTo>
                      <a:pt x="17" y="741"/>
                      <a:pt x="58" y="741"/>
                      <a:pt x="57" y="715"/>
                    </a:cubicBezTo>
                    <a:close/>
                  </a:path>
                </a:pathLst>
              </a:custGeom>
              <a:solidFill>
                <a:srgbClr val="DCEEF1">
                  <a:alpha val="56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Freeform 23">
                <a:extLst>
                  <a:ext uri="{FF2B5EF4-FFF2-40B4-BE49-F238E27FC236}">
                    <a16:creationId xmlns:a16="http://schemas.microsoft.com/office/drawing/2014/main" id="{251E4406-416E-4C2B-B78D-CFC35A81B4D9}"/>
                  </a:ext>
                </a:extLst>
              </p:cNvPr>
              <p:cNvSpPr>
                <a:spLocks/>
              </p:cNvSpPr>
              <p:nvPr/>
            </p:nvSpPr>
            <p:spPr bwMode="auto">
              <a:xfrm>
                <a:off x="2408677" y="2853371"/>
                <a:ext cx="1258059" cy="1735978"/>
              </a:xfrm>
              <a:custGeom>
                <a:avLst/>
                <a:gdLst>
                  <a:gd name="T0" fmla="*/ 835 w 963"/>
                  <a:gd name="T1" fmla="*/ 1303 h 1329"/>
                  <a:gd name="T2" fmla="*/ 37 w 963"/>
                  <a:gd name="T3" fmla="*/ 6 h 1329"/>
                  <a:gd name="T4" fmla="*/ 26 w 963"/>
                  <a:gd name="T5" fmla="*/ 46 h 1329"/>
                  <a:gd name="T6" fmla="*/ 795 w 963"/>
                  <a:gd name="T7" fmla="*/ 1293 h 1329"/>
                  <a:gd name="T8" fmla="*/ 835 w 963"/>
                  <a:gd name="T9" fmla="*/ 1303 h 1329"/>
                </a:gdLst>
                <a:ahLst/>
                <a:cxnLst>
                  <a:cxn ang="0">
                    <a:pos x="T0" y="T1"/>
                  </a:cxn>
                  <a:cxn ang="0">
                    <a:pos x="T2" y="T3"/>
                  </a:cxn>
                  <a:cxn ang="0">
                    <a:pos x="T4" y="T5"/>
                  </a:cxn>
                  <a:cxn ang="0">
                    <a:pos x="T6" y="T7"/>
                  </a:cxn>
                  <a:cxn ang="0">
                    <a:pos x="T8" y="T9"/>
                  </a:cxn>
                </a:cxnLst>
                <a:rect l="0" t="0" r="r" b="b"/>
                <a:pathLst>
                  <a:path w="963" h="1329">
                    <a:moveTo>
                      <a:pt x="835" y="1303"/>
                    </a:moveTo>
                    <a:cubicBezTo>
                      <a:pt x="963" y="769"/>
                      <a:pt x="581" y="129"/>
                      <a:pt x="37" y="6"/>
                    </a:cubicBezTo>
                    <a:cubicBezTo>
                      <a:pt x="11" y="0"/>
                      <a:pt x="0" y="40"/>
                      <a:pt x="26" y="46"/>
                    </a:cubicBezTo>
                    <a:cubicBezTo>
                      <a:pt x="548" y="163"/>
                      <a:pt x="919" y="780"/>
                      <a:pt x="795" y="1293"/>
                    </a:cubicBezTo>
                    <a:cubicBezTo>
                      <a:pt x="789" y="1318"/>
                      <a:pt x="828" y="1329"/>
                      <a:pt x="835" y="1303"/>
                    </a:cubicBezTo>
                    <a:close/>
                  </a:path>
                </a:pathLst>
              </a:custGeom>
              <a:solidFill>
                <a:srgbClr val="DCEEF1">
                  <a:alpha val="56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24">
                <a:extLst>
                  <a:ext uri="{FF2B5EF4-FFF2-40B4-BE49-F238E27FC236}">
                    <a16:creationId xmlns:a16="http://schemas.microsoft.com/office/drawing/2014/main" id="{61DFBC72-5779-47D8-85B2-D6C07D06F81B}"/>
                  </a:ext>
                </a:extLst>
              </p:cNvPr>
              <p:cNvSpPr>
                <a:spLocks/>
              </p:cNvSpPr>
              <p:nvPr/>
            </p:nvSpPr>
            <p:spPr bwMode="auto">
              <a:xfrm>
                <a:off x="2431881" y="3104210"/>
                <a:ext cx="938158" cy="1369114"/>
              </a:xfrm>
              <a:custGeom>
                <a:avLst/>
                <a:gdLst>
                  <a:gd name="T0" fmla="*/ 648 w 718"/>
                  <a:gd name="T1" fmla="*/ 1022 h 1048"/>
                  <a:gd name="T2" fmla="*/ 36 w 718"/>
                  <a:gd name="T3" fmla="*/ 8 h 1048"/>
                  <a:gd name="T4" fmla="*/ 25 w 718"/>
                  <a:gd name="T5" fmla="*/ 47 h 1048"/>
                  <a:gd name="T6" fmla="*/ 609 w 718"/>
                  <a:gd name="T7" fmla="*/ 1011 h 1048"/>
                  <a:gd name="T8" fmla="*/ 648 w 718"/>
                  <a:gd name="T9" fmla="*/ 1022 h 1048"/>
                </a:gdLst>
                <a:ahLst/>
                <a:cxnLst>
                  <a:cxn ang="0">
                    <a:pos x="T0" y="T1"/>
                  </a:cxn>
                  <a:cxn ang="0">
                    <a:pos x="T2" y="T3"/>
                  </a:cxn>
                  <a:cxn ang="0">
                    <a:pos x="T4" y="T5"/>
                  </a:cxn>
                  <a:cxn ang="0">
                    <a:pos x="T6" y="T7"/>
                  </a:cxn>
                  <a:cxn ang="0">
                    <a:pos x="T8" y="T9"/>
                  </a:cxn>
                </a:cxnLst>
                <a:rect l="0" t="0" r="r" b="b"/>
                <a:pathLst>
                  <a:path w="718" h="1048">
                    <a:moveTo>
                      <a:pt x="648" y="1022"/>
                    </a:moveTo>
                    <a:cubicBezTo>
                      <a:pt x="718" y="612"/>
                      <a:pt x="447" y="126"/>
                      <a:pt x="36" y="8"/>
                    </a:cubicBezTo>
                    <a:cubicBezTo>
                      <a:pt x="11" y="0"/>
                      <a:pt x="0" y="40"/>
                      <a:pt x="25" y="47"/>
                    </a:cubicBezTo>
                    <a:cubicBezTo>
                      <a:pt x="413" y="159"/>
                      <a:pt x="675" y="623"/>
                      <a:pt x="609" y="1011"/>
                    </a:cubicBezTo>
                    <a:cubicBezTo>
                      <a:pt x="604" y="1037"/>
                      <a:pt x="644" y="1048"/>
                      <a:pt x="648" y="1022"/>
                    </a:cubicBezTo>
                    <a:close/>
                  </a:path>
                </a:pathLst>
              </a:custGeom>
              <a:solidFill>
                <a:srgbClr val="DCEEF1">
                  <a:alpha val="56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Freeform 25">
                <a:extLst>
                  <a:ext uri="{FF2B5EF4-FFF2-40B4-BE49-F238E27FC236}">
                    <a16:creationId xmlns:a16="http://schemas.microsoft.com/office/drawing/2014/main" id="{D5FB4D7C-DCFB-4090-91BD-1ACC453E1AE6}"/>
                  </a:ext>
                </a:extLst>
              </p:cNvPr>
              <p:cNvSpPr>
                <a:spLocks/>
              </p:cNvSpPr>
              <p:nvPr/>
            </p:nvSpPr>
            <p:spPr bwMode="auto">
              <a:xfrm>
                <a:off x="2460611" y="3341789"/>
                <a:ext cx="629859" cy="971860"/>
              </a:xfrm>
              <a:custGeom>
                <a:avLst/>
                <a:gdLst>
                  <a:gd name="T0" fmla="*/ 464 w 482"/>
                  <a:gd name="T1" fmla="*/ 717 h 744"/>
                  <a:gd name="T2" fmla="*/ 44 w 482"/>
                  <a:gd name="T3" fmla="*/ 11 h 744"/>
                  <a:gd name="T4" fmla="*/ 24 w 482"/>
                  <a:gd name="T5" fmla="*/ 46 h 744"/>
                  <a:gd name="T6" fmla="*/ 424 w 482"/>
                  <a:gd name="T7" fmla="*/ 717 h 744"/>
                  <a:gd name="T8" fmla="*/ 464 w 482"/>
                  <a:gd name="T9" fmla="*/ 717 h 744"/>
                </a:gdLst>
                <a:ahLst/>
                <a:cxnLst>
                  <a:cxn ang="0">
                    <a:pos x="T0" y="T1"/>
                  </a:cxn>
                  <a:cxn ang="0">
                    <a:pos x="T2" y="T3"/>
                  </a:cxn>
                  <a:cxn ang="0">
                    <a:pos x="T4" y="T5"/>
                  </a:cxn>
                  <a:cxn ang="0">
                    <a:pos x="T6" y="T7"/>
                  </a:cxn>
                  <a:cxn ang="0">
                    <a:pos x="T8" y="T9"/>
                  </a:cxn>
                </a:cxnLst>
                <a:rect l="0" t="0" r="r" b="b"/>
                <a:pathLst>
                  <a:path w="482" h="744">
                    <a:moveTo>
                      <a:pt x="464" y="717"/>
                    </a:moveTo>
                    <a:cubicBezTo>
                      <a:pt x="482" y="438"/>
                      <a:pt x="298" y="132"/>
                      <a:pt x="44" y="11"/>
                    </a:cubicBezTo>
                    <a:cubicBezTo>
                      <a:pt x="21" y="0"/>
                      <a:pt x="0" y="35"/>
                      <a:pt x="24" y="46"/>
                    </a:cubicBezTo>
                    <a:cubicBezTo>
                      <a:pt x="265" y="161"/>
                      <a:pt x="440" y="451"/>
                      <a:pt x="424" y="717"/>
                    </a:cubicBezTo>
                    <a:cubicBezTo>
                      <a:pt x="422" y="744"/>
                      <a:pt x="463" y="744"/>
                      <a:pt x="464" y="717"/>
                    </a:cubicBezTo>
                    <a:close/>
                  </a:path>
                </a:pathLst>
              </a:custGeom>
              <a:solidFill>
                <a:srgbClr val="DCEEF1">
                  <a:alpha val="56000"/>
                </a:srgbClr>
              </a:solidFill>
              <a:ln>
                <a:noFill/>
              </a:ln>
            </p:spPr>
            <p:txBody>
              <a:bodyPr vert="horz" wrap="square" lIns="91440" tIns="45720" rIns="91440" bIns="45720" numCol="1" anchor="t" anchorCtr="0" compatLnSpc="1">
                <a:prstTxWarp prst="textNoShape">
                  <a:avLst/>
                </a:prstTxWarp>
              </a:bodyPr>
              <a:lstStyle/>
              <a:p>
                <a:endParaRPr lang="en-US"/>
              </a:p>
            </p:txBody>
          </p:sp>
        </p:grpSp>
      </p:grpSp>
      <p:sp>
        <p:nvSpPr>
          <p:cNvPr id="59" name="Rectangle 58">
            <a:extLst>
              <a:ext uri="{FF2B5EF4-FFF2-40B4-BE49-F238E27FC236}">
                <a16:creationId xmlns:a16="http://schemas.microsoft.com/office/drawing/2014/main" id="{889322D5-0D35-41D4-9885-176C8B5FDAF6}"/>
              </a:ext>
            </a:extLst>
          </p:cNvPr>
          <p:cNvSpPr/>
          <p:nvPr/>
        </p:nvSpPr>
        <p:spPr>
          <a:xfrm>
            <a:off x="790472" y="1806972"/>
            <a:ext cx="10406959" cy="369332"/>
          </a:xfrm>
          <a:prstGeom prst="rect">
            <a:avLst/>
          </a:prstGeom>
        </p:spPr>
        <p:txBody>
          <a:bodyPr wrap="square">
            <a:spAutoFit/>
          </a:bodyPr>
          <a:lstStyle/>
          <a:p>
            <a:pPr marL="285750" indent="-285750">
              <a:buFont typeface="Arial" panose="020B0604020202020204" pitchFamily="34" charset="0"/>
              <a:buChar char="•"/>
            </a:pPr>
            <a:r>
              <a:rPr lang="en-US" sz="1600" b="1" dirty="0">
                <a:cs typeface="Calibri" panose="020F0502020204030204" pitchFamily="34" charset="0"/>
              </a:rPr>
              <a:t>The correlation coefficient between </a:t>
            </a:r>
            <a:r>
              <a:rPr lang="en-US" sz="1600" b="1" dirty="0">
                <a:solidFill>
                  <a:srgbClr val="2A9B18"/>
                </a:solidFill>
                <a:cs typeface="Calibri" panose="020F0502020204030204" pitchFamily="34" charset="0"/>
              </a:rPr>
              <a:t>P</a:t>
            </a:r>
            <a:r>
              <a:rPr lang="en-US" b="1" dirty="0">
                <a:solidFill>
                  <a:srgbClr val="2A9B18"/>
                </a:solidFill>
                <a:cs typeface="Calibri" panose="020F0502020204030204" pitchFamily="34" charset="0"/>
              </a:rPr>
              <a:t>opulation Density &amp; Mean % Change in Home Values </a:t>
            </a:r>
            <a:r>
              <a:rPr lang="en-US" sz="1600" b="1" dirty="0">
                <a:cs typeface="Calibri" panose="020F0502020204030204" pitchFamily="34" charset="0"/>
              </a:rPr>
              <a:t>differs by only 2%</a:t>
            </a:r>
          </a:p>
        </p:txBody>
      </p:sp>
      <p:pic>
        <p:nvPicPr>
          <p:cNvPr id="3" name="Picture 2">
            <a:extLst>
              <a:ext uri="{FF2B5EF4-FFF2-40B4-BE49-F238E27FC236}">
                <a16:creationId xmlns:a16="http://schemas.microsoft.com/office/drawing/2014/main" id="{B50EC60B-607F-46F4-A1E2-08ED913ABF65}"/>
              </a:ext>
            </a:extLst>
          </p:cNvPr>
          <p:cNvPicPr>
            <a:picLocks noChangeAspect="1"/>
          </p:cNvPicPr>
          <p:nvPr/>
        </p:nvPicPr>
        <p:blipFill>
          <a:blip r:embed="rId2"/>
          <a:stretch>
            <a:fillRect/>
          </a:stretch>
        </p:blipFill>
        <p:spPr>
          <a:xfrm>
            <a:off x="3018502" y="3020376"/>
            <a:ext cx="5384078" cy="3429583"/>
          </a:xfrm>
          <a:prstGeom prst="rect">
            <a:avLst/>
          </a:prstGeom>
        </p:spPr>
      </p:pic>
      <p:sp>
        <p:nvSpPr>
          <p:cNvPr id="5" name="Rectangle 4">
            <a:extLst>
              <a:ext uri="{FF2B5EF4-FFF2-40B4-BE49-F238E27FC236}">
                <a16:creationId xmlns:a16="http://schemas.microsoft.com/office/drawing/2014/main" id="{701B0DC0-BCC2-48DC-8BDF-446D6B560C50}"/>
              </a:ext>
            </a:extLst>
          </p:cNvPr>
          <p:cNvSpPr/>
          <p:nvPr/>
        </p:nvSpPr>
        <p:spPr>
          <a:xfrm>
            <a:off x="137962" y="3355491"/>
            <a:ext cx="2536412" cy="584775"/>
          </a:xfrm>
          <a:prstGeom prst="rect">
            <a:avLst/>
          </a:prstGeom>
        </p:spPr>
        <p:txBody>
          <a:bodyPr wrap="square">
            <a:spAutoFit/>
          </a:bodyPr>
          <a:lstStyle/>
          <a:p>
            <a:pPr algn="ctr"/>
            <a:r>
              <a:rPr lang="en-US" sz="1600" b="1" dirty="0">
                <a:cs typeface="Calibri" panose="020F0502020204030204" pitchFamily="34" charset="0"/>
              </a:rPr>
              <a:t>Correlation of zip codes with windfarms:</a:t>
            </a:r>
          </a:p>
        </p:txBody>
      </p:sp>
      <p:sp>
        <p:nvSpPr>
          <p:cNvPr id="61" name="Rectangle 60">
            <a:extLst>
              <a:ext uri="{FF2B5EF4-FFF2-40B4-BE49-F238E27FC236}">
                <a16:creationId xmlns:a16="http://schemas.microsoft.com/office/drawing/2014/main" id="{7A063871-9AC1-42DB-A212-192E22BE74EF}"/>
              </a:ext>
            </a:extLst>
          </p:cNvPr>
          <p:cNvSpPr/>
          <p:nvPr/>
        </p:nvSpPr>
        <p:spPr>
          <a:xfrm>
            <a:off x="9242322" y="3355491"/>
            <a:ext cx="2536412" cy="584775"/>
          </a:xfrm>
          <a:prstGeom prst="rect">
            <a:avLst/>
          </a:prstGeom>
        </p:spPr>
        <p:txBody>
          <a:bodyPr wrap="square">
            <a:spAutoFit/>
          </a:bodyPr>
          <a:lstStyle/>
          <a:p>
            <a:pPr algn="ctr"/>
            <a:r>
              <a:rPr lang="en-US" sz="1600" b="1" dirty="0">
                <a:cs typeface="Calibri" panose="020F0502020204030204" pitchFamily="34" charset="0"/>
              </a:rPr>
              <a:t>Correlation of zip codes without windfarms:</a:t>
            </a:r>
          </a:p>
        </p:txBody>
      </p:sp>
      <p:sp>
        <p:nvSpPr>
          <p:cNvPr id="6" name="TextBox 5">
            <a:extLst>
              <a:ext uri="{FF2B5EF4-FFF2-40B4-BE49-F238E27FC236}">
                <a16:creationId xmlns:a16="http://schemas.microsoft.com/office/drawing/2014/main" id="{1A14420B-0A9B-434C-BD56-EFA4B52CE014}"/>
              </a:ext>
            </a:extLst>
          </p:cNvPr>
          <p:cNvSpPr txBox="1"/>
          <p:nvPr/>
        </p:nvSpPr>
        <p:spPr>
          <a:xfrm>
            <a:off x="1071347" y="4038289"/>
            <a:ext cx="583814" cy="369332"/>
          </a:xfrm>
          <a:prstGeom prst="rect">
            <a:avLst/>
          </a:prstGeom>
          <a:noFill/>
        </p:spPr>
        <p:txBody>
          <a:bodyPr wrap="none" rtlCol="0">
            <a:spAutoFit/>
          </a:bodyPr>
          <a:lstStyle/>
          <a:p>
            <a:r>
              <a:rPr lang="en-US" b="1" dirty="0">
                <a:solidFill>
                  <a:srgbClr val="2A9B18"/>
                </a:solidFill>
              </a:rPr>
              <a:t>23%</a:t>
            </a:r>
          </a:p>
        </p:txBody>
      </p:sp>
      <p:sp>
        <p:nvSpPr>
          <p:cNvPr id="62" name="TextBox 61">
            <a:extLst>
              <a:ext uri="{FF2B5EF4-FFF2-40B4-BE49-F238E27FC236}">
                <a16:creationId xmlns:a16="http://schemas.microsoft.com/office/drawing/2014/main" id="{4A3DB8FE-87A3-4FD5-9F3D-06A3DB813632}"/>
              </a:ext>
            </a:extLst>
          </p:cNvPr>
          <p:cNvSpPr txBox="1"/>
          <p:nvPr/>
        </p:nvSpPr>
        <p:spPr>
          <a:xfrm>
            <a:off x="10218621" y="4038289"/>
            <a:ext cx="587020" cy="369332"/>
          </a:xfrm>
          <a:prstGeom prst="rect">
            <a:avLst/>
          </a:prstGeom>
          <a:noFill/>
        </p:spPr>
        <p:txBody>
          <a:bodyPr wrap="none" rtlCol="0">
            <a:spAutoFit/>
          </a:bodyPr>
          <a:lstStyle/>
          <a:p>
            <a:r>
              <a:rPr lang="en-US" b="1" dirty="0">
                <a:solidFill>
                  <a:srgbClr val="2A9B18"/>
                </a:solidFill>
              </a:rPr>
              <a:t>25%</a:t>
            </a:r>
          </a:p>
        </p:txBody>
      </p:sp>
      <p:sp>
        <p:nvSpPr>
          <p:cNvPr id="65" name="Slide Number Placeholder 2">
            <a:extLst>
              <a:ext uri="{FF2B5EF4-FFF2-40B4-BE49-F238E27FC236}">
                <a16:creationId xmlns:a16="http://schemas.microsoft.com/office/drawing/2014/main" id="{7F09E69C-B1DB-49E5-BCC6-C63F0F811561}"/>
              </a:ext>
            </a:extLst>
          </p:cNvPr>
          <p:cNvSpPr>
            <a:spLocks noGrp="1"/>
          </p:cNvSpPr>
          <p:nvPr>
            <p:ph type="sldNum" sz="quarter" idx="12"/>
          </p:nvPr>
        </p:nvSpPr>
        <p:spPr>
          <a:xfrm>
            <a:off x="656167" y="6356351"/>
            <a:ext cx="2743200" cy="365125"/>
          </a:xfrm>
        </p:spPr>
        <p:txBody>
          <a:bodyPr/>
          <a:lstStyle/>
          <a:p>
            <a:fld id="{1855AA73-D913-4E8C-95D0-AE01A1CEE061}" type="slidenum">
              <a:rPr lang="en-US" altLang="en-US" smtClean="0"/>
              <a:pPr/>
              <a:t>9</a:t>
            </a:fld>
            <a:endParaRPr lang="en-US" altLang="en-US" dirty="0"/>
          </a:p>
        </p:txBody>
      </p:sp>
    </p:spTree>
    <p:extLst>
      <p:ext uri="{BB962C8B-B14F-4D97-AF65-F5344CB8AC3E}">
        <p14:creationId xmlns:p14="http://schemas.microsoft.com/office/powerpoint/2010/main" val="345170102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8"/>
  <p:tag name="ISPRING_RESOURCE_PATHS_HASH_2" val="2778b623941ea492bf22a6e2f07ae09792b82"/>
  <p:tag name="ARTICULATE_PROJECT_OPEN" val="0"/>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Custom 54">
      <a:dk1>
        <a:sysClr val="windowText" lastClr="000000"/>
      </a:dk1>
      <a:lt1>
        <a:sysClr val="window" lastClr="FFFFFF"/>
      </a:lt1>
      <a:dk2>
        <a:srgbClr val="7F7F7F"/>
      </a:dk2>
      <a:lt2>
        <a:srgbClr val="F3F3F3"/>
      </a:lt2>
      <a:accent1>
        <a:srgbClr val="306EAB"/>
      </a:accent1>
      <a:accent2>
        <a:srgbClr val="CE202A"/>
      </a:accent2>
      <a:accent3>
        <a:srgbClr val="219D0D"/>
      </a:accent3>
      <a:accent4>
        <a:srgbClr val="FFC000"/>
      </a:accent4>
      <a:accent5>
        <a:srgbClr val="4472C4"/>
      </a:accent5>
      <a:accent6>
        <a:srgbClr val="70AD47"/>
      </a:accent6>
      <a:hlink>
        <a:srgbClr val="0563C1"/>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11048</TotalTime>
  <Words>759</Words>
  <Application>Microsoft Office PowerPoint</Application>
  <PresentationFormat>Widescreen</PresentationFormat>
  <Paragraphs>99</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Calibri Light</vt:lpstr>
      <vt:lpstr>Symbol</vt:lpstr>
      <vt:lpstr>Times New Roman</vt:lpstr>
      <vt:lpstr>Office Theme</vt:lpstr>
      <vt:lpstr>PowerPoint Presentation</vt:lpstr>
      <vt:lpstr>PowerPoint Presentation</vt:lpstr>
      <vt:lpstr>Contents</vt:lpstr>
      <vt:lpstr>About the Data Sources</vt:lpstr>
      <vt:lpstr>About the Data Features of Highest Interest</vt:lpstr>
      <vt:lpstr>Observations  Windfarm Locations</vt:lpstr>
      <vt:lpstr>Observations Population and Income (1 of 2)</vt:lpstr>
      <vt:lpstr>Observations Population and Income (2 of 2)</vt:lpstr>
      <vt:lpstr>Observations Correlations (1 of 2)</vt:lpstr>
      <vt:lpstr>Observations Correlations (2 of 2)</vt:lpstr>
      <vt:lpstr>Observations Significance</vt:lpstr>
      <vt:lpstr>Machine Learning</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Nugroho Ade</dc:creator>
  <cp:lastModifiedBy>Ken</cp:lastModifiedBy>
  <cp:revision>423</cp:revision>
  <dcterms:created xsi:type="dcterms:W3CDTF">2012-03-20T08:38:34Z</dcterms:created>
  <dcterms:modified xsi:type="dcterms:W3CDTF">2018-12-12T22:37:41Z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3DBFC19F-24D4-430D-83B0-964759386BE7</vt:lpwstr>
  </property>
  <property fmtid="{D5CDD505-2E9C-101B-9397-08002B2CF9AE}" pid="3" name="ArticulatePath">
    <vt:lpwstr>Slideshop-New-Matrix-Chart</vt:lpwstr>
  </property>
</Properties>
</file>