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6"/>
  </p:notesMasterIdLst>
  <p:sldIdLst>
    <p:sldId id="257" r:id="rId2"/>
    <p:sldId id="264" r:id="rId3"/>
    <p:sldId id="259" r:id="rId4"/>
    <p:sldId id="288" r:id="rId5"/>
    <p:sldId id="260" r:id="rId6"/>
    <p:sldId id="289" r:id="rId7"/>
    <p:sldId id="290" r:id="rId8"/>
    <p:sldId id="291" r:id="rId9"/>
    <p:sldId id="261" r:id="rId10"/>
    <p:sldId id="262" r:id="rId11"/>
    <p:sldId id="263" r:id="rId12"/>
    <p:sldId id="265" r:id="rId13"/>
    <p:sldId id="266" r:id="rId14"/>
    <p:sldId id="267" r:id="rId15"/>
    <p:sldId id="268" r:id="rId16"/>
    <p:sldId id="28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823" autoAdjust="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C33B2-72B8-4AA3-A84C-FEFA116E9B8A}" type="datetimeFigureOut">
              <a:rPr lang="en-US" smtClean="0"/>
              <a:t>9/26/2022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33A6E-EB01-4B8F-BC89-AF3CC0E30608}" type="slidenum">
              <a:rPr lang="en-US" smtClean="0"/>
              <a:t>‹#›</a:t>
            </a:fld>
            <a:endParaRPr lang="en-US"/>
          </a:p>
        </p:txBody>
      </p:sp>
    </p:spTree>
    <p:extLst>
      <p:ext uri="{BB962C8B-B14F-4D97-AF65-F5344CB8AC3E}">
        <p14:creationId xmlns:p14="http://schemas.microsoft.com/office/powerpoint/2010/main" val="3991915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33A6E-EB01-4B8F-BC89-AF3CC0E30608}" type="slidenum">
              <a:rPr lang="en-US" smtClean="0"/>
              <a:t>11</a:t>
            </a:fld>
            <a:endParaRPr lang="en-US"/>
          </a:p>
        </p:txBody>
      </p:sp>
    </p:spTree>
    <p:extLst>
      <p:ext uri="{BB962C8B-B14F-4D97-AF65-F5344CB8AC3E}">
        <p14:creationId xmlns:p14="http://schemas.microsoft.com/office/powerpoint/2010/main" val="334576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33A6E-EB01-4B8F-BC89-AF3CC0E30608}" type="slidenum">
              <a:rPr lang="en-US" smtClean="0"/>
              <a:t>12</a:t>
            </a:fld>
            <a:endParaRPr lang="en-US"/>
          </a:p>
        </p:txBody>
      </p:sp>
    </p:spTree>
    <p:extLst>
      <p:ext uri="{BB962C8B-B14F-4D97-AF65-F5344CB8AC3E}">
        <p14:creationId xmlns:p14="http://schemas.microsoft.com/office/powerpoint/2010/main" val="51639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33A6E-EB01-4B8F-BC89-AF3CC0E30608}" type="slidenum">
              <a:rPr lang="en-US" smtClean="0"/>
              <a:t>13</a:t>
            </a:fld>
            <a:endParaRPr lang="en-US"/>
          </a:p>
        </p:txBody>
      </p:sp>
    </p:spTree>
    <p:extLst>
      <p:ext uri="{BB962C8B-B14F-4D97-AF65-F5344CB8AC3E}">
        <p14:creationId xmlns:p14="http://schemas.microsoft.com/office/powerpoint/2010/main" val="790945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33A6E-EB01-4B8F-BC89-AF3CC0E30608}" type="slidenum">
              <a:rPr lang="en-US" smtClean="0"/>
              <a:t>14</a:t>
            </a:fld>
            <a:endParaRPr lang="en-US"/>
          </a:p>
        </p:txBody>
      </p:sp>
    </p:spTree>
    <p:extLst>
      <p:ext uri="{BB962C8B-B14F-4D97-AF65-F5344CB8AC3E}">
        <p14:creationId xmlns:p14="http://schemas.microsoft.com/office/powerpoint/2010/main" val="126983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33A6E-EB01-4B8F-BC89-AF3CC0E30608}" type="slidenum">
              <a:rPr lang="en-US" smtClean="0"/>
              <a:t>15</a:t>
            </a:fld>
            <a:endParaRPr lang="en-US"/>
          </a:p>
        </p:txBody>
      </p:sp>
    </p:spTree>
    <p:extLst>
      <p:ext uri="{BB962C8B-B14F-4D97-AF65-F5344CB8AC3E}">
        <p14:creationId xmlns:p14="http://schemas.microsoft.com/office/powerpoint/2010/main" val="114149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33A6E-EB01-4B8F-BC89-AF3CC0E30608}" type="slidenum">
              <a:rPr lang="en-US" smtClean="0"/>
              <a:t>16</a:t>
            </a:fld>
            <a:endParaRPr lang="en-US"/>
          </a:p>
        </p:txBody>
      </p:sp>
    </p:spTree>
    <p:extLst>
      <p:ext uri="{BB962C8B-B14F-4D97-AF65-F5344CB8AC3E}">
        <p14:creationId xmlns:p14="http://schemas.microsoft.com/office/powerpoint/2010/main" val="3732010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BB8CF0D-1F8E-44C2-B2DB-ADA52E20242C}" type="datetimeFigureOut">
              <a:rPr lang="en-US" smtClean="0"/>
              <a:t>9/26/2022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50C847-D59B-45B8-A280-24C223AD8C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0C847-D59B-45B8-A280-24C223AD8C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0C847-D59B-45B8-A280-24C223AD8C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0C847-D59B-45B8-A280-24C223AD8CA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0C847-D59B-45B8-A280-24C223AD8CA2}"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50C847-D59B-45B8-A280-24C223AD8CA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50C847-D59B-45B8-A280-24C223AD8C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50C847-D59B-45B8-A280-24C223AD8CA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BB8CF0D-1F8E-44C2-B2DB-ADA52E20242C}" type="datetimeFigureOut">
              <a:rPr lang="en-US" smtClean="0"/>
              <a:t>9/26/2022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50C847-D59B-45B8-A280-24C223AD8C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BB8CF0D-1F8E-44C2-B2DB-ADA52E20242C}" type="datetimeFigureOut">
              <a:rPr lang="en-US" smtClean="0"/>
              <a:t>9/26/2022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50C847-D59B-45B8-A280-24C223AD8C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BB8CF0D-1F8E-44C2-B2DB-ADA52E20242C}" type="datetimeFigureOut">
              <a:rPr lang="en-US" smtClean="0"/>
              <a:t>9/26/2022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50C847-D59B-45B8-A280-24C223AD8CA2}"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BB8CF0D-1F8E-44C2-B2DB-ADA52E20242C}" type="datetimeFigureOut">
              <a:rPr lang="en-US" smtClean="0"/>
              <a:t>9/26/2022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A50C847-D59B-45B8-A280-24C223AD8C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10.png"/><Relationship Id="rId4" Type="http://schemas.microsoft.com/office/2007/relationships/hdphoto" Target="../media/hdphoto5.wdp"/><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7139" y="844061"/>
            <a:ext cx="9671539" cy="1950793"/>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US" sz="8900" b="1" dirty="0" smtClean="0">
                <a:solidFill>
                  <a:srgbClr val="FF0000"/>
                </a:solidFill>
                <a:effectLst>
                  <a:outerShdw blurRad="38100" dist="38100" dir="2700000" algn="tl">
                    <a:srgbClr val="000000">
                      <a:alpha val="43137"/>
                    </a:srgbClr>
                  </a:outerShdw>
                </a:effectLst>
                <a:latin typeface="Bahnschrift" panose="020B0502040204020203" pitchFamily="34" charset="0"/>
              </a:rPr>
              <a:t>Capstone Project-1</a:t>
            </a:r>
            <a:r>
              <a:rPr lang="en-US" sz="8900" dirty="0" smtClean="0">
                <a:solidFill>
                  <a:srgbClr val="FF0000"/>
                </a:solidFill>
              </a:rPr>
              <a:t/>
            </a:r>
            <a:br>
              <a:rPr lang="en-US" sz="8900" dirty="0" smtClean="0">
                <a:solidFill>
                  <a:srgbClr val="FF0000"/>
                </a:solidFill>
              </a:rPr>
            </a:br>
            <a:r>
              <a:rPr lang="en-US" dirty="0" smtClean="0">
                <a:solidFill>
                  <a:srgbClr val="FF0000"/>
                </a:solidFill>
                <a:latin typeface="Bahnschrift" panose="020B0502040204020203" pitchFamily="34" charset="0"/>
              </a:rPr>
              <a:t>Topic: </a:t>
            </a:r>
            <a:r>
              <a:rPr lang="en-US" dirty="0" smtClean="0">
                <a:solidFill>
                  <a:srgbClr val="0070C0"/>
                </a:solidFill>
                <a:effectLst>
                  <a:outerShdw blurRad="38100" dist="38100" dir="2700000" algn="tl">
                    <a:srgbClr val="000000">
                      <a:alpha val="43137"/>
                    </a:srgbClr>
                  </a:outerShdw>
                </a:effectLst>
                <a:latin typeface="Bahnschrift" panose="020B0502040204020203" pitchFamily="34" charset="0"/>
              </a:rPr>
              <a:t>Hotel Booking Analysis</a:t>
            </a:r>
            <a:endParaRPr lang="en-US" dirty="0">
              <a:solidFill>
                <a:srgbClr val="0070C0"/>
              </a:solidFill>
              <a:effectLst>
                <a:outerShdw blurRad="38100" dist="38100" dir="2700000" algn="tl">
                  <a:srgbClr val="000000">
                    <a:alpha val="43137"/>
                  </a:srgbClr>
                </a:outerShdw>
              </a:effectLst>
              <a:latin typeface="Bahnschrift" panose="020B0502040204020203" pitchFamily="34" charset="0"/>
            </a:endParaRPr>
          </a:p>
        </p:txBody>
      </p:sp>
      <p:sp>
        <p:nvSpPr>
          <p:cNvPr id="3" name="Subtitle 2"/>
          <p:cNvSpPr>
            <a:spLocks noGrp="1"/>
          </p:cNvSpPr>
          <p:nvPr>
            <p:ph type="subTitle" idx="1"/>
          </p:nvPr>
        </p:nvSpPr>
        <p:spPr>
          <a:xfrm>
            <a:off x="1758462" y="3012831"/>
            <a:ext cx="9144000" cy="2414954"/>
          </a:xfrm>
        </p:spPr>
        <p:txBody>
          <a:bodyPr>
            <a:normAutofit fontScale="85000" lnSpcReduction="20000"/>
          </a:bodyPr>
          <a:lstStyle/>
          <a:p>
            <a:r>
              <a:rPr lang="en-US" sz="4700" b="1" u="sng" dirty="0" smtClean="0">
                <a:solidFill>
                  <a:srgbClr val="FF0000"/>
                </a:solidFill>
                <a:latin typeface="Maiandra GD" panose="020E0502030308020204" pitchFamily="34" charset="0"/>
              </a:rPr>
              <a:t>Team </a:t>
            </a:r>
            <a:r>
              <a:rPr lang="en-US" sz="4700" b="1" u="sng" smtClean="0">
                <a:solidFill>
                  <a:srgbClr val="FF0000"/>
                </a:solidFill>
                <a:latin typeface="Maiandra GD" panose="020E0502030308020204" pitchFamily="34" charset="0"/>
              </a:rPr>
              <a:t>: </a:t>
            </a:r>
            <a:r>
              <a:rPr lang="en-US" sz="4700" b="1" u="sng" smtClean="0">
                <a:solidFill>
                  <a:srgbClr val="FF0000"/>
                </a:solidFill>
                <a:latin typeface="Maiandra GD" panose="020E0502030308020204" pitchFamily="34" charset="0"/>
              </a:rPr>
              <a:t>overflow </a:t>
            </a:r>
            <a:r>
              <a:rPr lang="en-US" sz="4700" b="1" u="sng" dirty="0" smtClean="0">
                <a:solidFill>
                  <a:srgbClr val="FF0000"/>
                </a:solidFill>
                <a:latin typeface="Maiandra GD" panose="020E0502030308020204" pitchFamily="34" charset="0"/>
              </a:rPr>
              <a:t>archives</a:t>
            </a:r>
            <a:endParaRPr lang="en-US" sz="4700" b="1" u="sng" dirty="0" smtClean="0">
              <a:solidFill>
                <a:srgbClr val="002060"/>
              </a:solidFill>
              <a:latin typeface="Maiandra GD" panose="020E0502030308020204" pitchFamily="34" charset="0"/>
            </a:endParaRPr>
          </a:p>
          <a:p>
            <a:r>
              <a:rPr lang="en-US" sz="3600" dirty="0" smtClean="0">
                <a:solidFill>
                  <a:srgbClr val="002060"/>
                </a:solidFill>
                <a:latin typeface="Maiandra GD" panose="020E0502030308020204" pitchFamily="34" charset="0"/>
              </a:rPr>
              <a:t>Pradeep Kumar Yadav</a:t>
            </a:r>
            <a:endParaRPr lang="en-US" sz="3600" dirty="0">
              <a:solidFill>
                <a:srgbClr val="002060"/>
              </a:solidFill>
              <a:latin typeface="Maiandra GD" panose="020E0502030308020204" pitchFamily="34" charset="0"/>
            </a:endParaRPr>
          </a:p>
          <a:p>
            <a:r>
              <a:rPr lang="en-US" sz="3600" dirty="0" smtClean="0">
                <a:solidFill>
                  <a:srgbClr val="002060"/>
                </a:solidFill>
                <a:latin typeface="Maiandra GD" panose="020E0502030308020204" pitchFamily="34" charset="0"/>
              </a:rPr>
              <a:t>Y Ishwar Rao</a:t>
            </a:r>
          </a:p>
          <a:p>
            <a:r>
              <a:rPr lang="en-US" sz="3600" dirty="0" smtClean="0">
                <a:solidFill>
                  <a:srgbClr val="002060"/>
                </a:solidFill>
                <a:latin typeface="Maiandra GD" panose="020E0502030308020204" pitchFamily="34" charset="0"/>
              </a:rPr>
              <a:t>Ganesh </a:t>
            </a:r>
            <a:r>
              <a:rPr lang="en-US" sz="3600" dirty="0" err="1" smtClean="0">
                <a:solidFill>
                  <a:srgbClr val="002060"/>
                </a:solidFill>
                <a:latin typeface="Maiandra GD" panose="020E0502030308020204" pitchFamily="34" charset="0"/>
              </a:rPr>
              <a:t>Patil</a:t>
            </a:r>
            <a:endParaRPr lang="en-US" sz="3600" dirty="0" smtClean="0">
              <a:solidFill>
                <a:srgbClr val="002060"/>
              </a:solidFill>
              <a:latin typeface="Maiandra GD" panose="020E0502030308020204" pitchFamily="34" charset="0"/>
            </a:endParaRPr>
          </a:p>
          <a:p>
            <a:r>
              <a:rPr lang="en-US" sz="3600" dirty="0" smtClean="0">
                <a:solidFill>
                  <a:srgbClr val="002060"/>
                </a:solidFill>
                <a:latin typeface="Maiandra GD" panose="020E0502030308020204" pitchFamily="34" charset="0"/>
              </a:rPr>
              <a:t>Shashank Mishra</a:t>
            </a:r>
          </a:p>
        </p:txBody>
      </p:sp>
      <p:pic>
        <p:nvPicPr>
          <p:cNvPr id="4" name="Picture 3"/>
          <p:cNvPicPr>
            <a:picLocks noChangeAspect="1"/>
          </p:cNvPicPr>
          <p:nvPr/>
        </p:nvPicPr>
        <p:blipFill>
          <a:blip r:embed="rId2"/>
          <a:stretch>
            <a:fillRect/>
          </a:stretch>
        </p:blipFill>
        <p:spPr>
          <a:xfrm>
            <a:off x="11362764" y="0"/>
            <a:ext cx="829235" cy="632012"/>
          </a:xfrm>
          <a:prstGeom prst="rect">
            <a:avLst/>
          </a:prstGeom>
        </p:spPr>
      </p:pic>
    </p:spTree>
    <p:extLst>
      <p:ext uri="{BB962C8B-B14F-4D97-AF65-F5344CB8AC3E}">
        <p14:creationId xmlns:p14="http://schemas.microsoft.com/office/powerpoint/2010/main" val="2241122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832" y="505086"/>
            <a:ext cx="5054589" cy="730906"/>
          </a:xfrm>
          <a:prstGeom prst="rect">
            <a:avLst/>
          </a:prstGeom>
          <a:noFill/>
        </p:spPr>
        <p:txBody>
          <a:bodyPr wrap="none" rtlCol="0">
            <a:spAutoFit/>
          </a:bodyPr>
          <a:lstStyle/>
          <a:p>
            <a:pPr marL="457200" indent="-457200">
              <a:lnSpc>
                <a:spcPct val="150000"/>
              </a:lnSpc>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Data Summary(contd..)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p:cNvSpPr txBox="1"/>
          <p:nvPr/>
        </p:nvSpPr>
        <p:spPr>
          <a:xfrm>
            <a:off x="630569" y="1105939"/>
            <a:ext cx="11397308" cy="5078313"/>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smtClean="0">
                <a:solidFill>
                  <a:srgbClr val="C00000"/>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Country </a:t>
            </a:r>
            <a:r>
              <a:rPr lang="en-US" sz="2000" dirty="0" smtClean="0">
                <a:solidFill>
                  <a:srgbClr val="C00000"/>
                </a:solidFill>
                <a:latin typeface="Maiandra GD" panose="020E0502030308020204" pitchFamily="34" charset="0"/>
              </a:rPr>
              <a:t>:</a:t>
            </a:r>
            <a:r>
              <a:rPr lang="en-US" sz="2000" dirty="0" smtClean="0">
                <a:latin typeface="Maiandra GD" panose="020E0502030308020204" pitchFamily="34" charset="0"/>
              </a:rPr>
              <a:t>  </a:t>
            </a:r>
            <a:r>
              <a:rPr lang="en-US" sz="2400" dirty="0" smtClean="0">
                <a:latin typeface="Maiandra GD" panose="020E0502030308020204" pitchFamily="34" charset="0"/>
              </a:rPr>
              <a:t>The </a:t>
            </a:r>
            <a:r>
              <a:rPr lang="en-US" sz="2400" dirty="0">
                <a:latin typeface="Maiandra GD" panose="020E0502030308020204" pitchFamily="34" charset="0"/>
              </a:rPr>
              <a:t>origin country of guest.</a:t>
            </a:r>
          </a:p>
          <a:p>
            <a:pPr marL="342900" indent="-342900">
              <a:lnSpc>
                <a:spcPct val="150000"/>
              </a:lnSpc>
              <a:buFont typeface="Wingdings" panose="05000000000000000000" pitchFamily="2" charset="2"/>
              <a:buChar char="§"/>
            </a:pPr>
            <a:r>
              <a:rPr lang="en-US" sz="2000" dirty="0" err="1" smtClean="0">
                <a:solidFill>
                  <a:srgbClr val="C00000"/>
                </a:solidFill>
                <a:effectLst>
                  <a:outerShdw blurRad="38100" dist="38100" dir="2700000" algn="tl">
                    <a:srgbClr val="000000">
                      <a:alpha val="43137"/>
                    </a:srgbClr>
                  </a:outerShdw>
                </a:effectLst>
              </a:rPr>
              <a:t>market_segment</a:t>
            </a:r>
            <a:r>
              <a:rPr lang="en-US" sz="2000" dirty="0" smtClean="0">
                <a:solidFill>
                  <a:srgbClr val="C00000"/>
                </a:solidFill>
                <a:effectLst>
                  <a:outerShdw blurRad="38100" dist="38100" dir="2700000" algn="tl">
                    <a:srgbClr val="000000">
                      <a:alpha val="43137"/>
                    </a:srgbClr>
                  </a:outerShdw>
                </a:effectLst>
              </a:rPr>
              <a:t> </a:t>
            </a:r>
            <a:r>
              <a:rPr lang="en-US" sz="2000" b="1" dirty="0" smtClean="0">
                <a:solidFill>
                  <a:srgbClr val="C00000"/>
                </a:solidFill>
                <a:effectLst>
                  <a:outerShdw blurRad="38100" dist="38100" dir="2700000" algn="tl">
                    <a:srgbClr val="000000">
                      <a:alpha val="43137"/>
                    </a:srgbClr>
                  </a:outerShdw>
                </a:effectLst>
              </a:rPr>
              <a:t>:</a:t>
            </a:r>
            <a:r>
              <a:rPr lang="en-US" sz="2000" dirty="0" smtClean="0">
                <a:solidFill>
                  <a:srgbClr val="FF0000"/>
                </a:solidFill>
                <a:effectLst>
                  <a:outerShdw blurRad="38100" dist="38100" dir="2700000" algn="tl">
                    <a:srgbClr val="000000">
                      <a:alpha val="43137"/>
                    </a:srgbClr>
                  </a:outerShdw>
                </a:effectLst>
              </a:rPr>
              <a:t> </a:t>
            </a:r>
            <a:r>
              <a:rPr lang="en-US" sz="2400" dirty="0" smtClean="0">
                <a:latin typeface="Maiandra GD" panose="020E0502030308020204" pitchFamily="34" charset="0"/>
              </a:rPr>
              <a:t>This column show how reservation was made and what is the purpose of reservation. </a:t>
            </a:r>
            <a:r>
              <a:rPr lang="en-US" sz="2400" dirty="0" err="1" smtClean="0">
                <a:latin typeface="Maiandra GD" panose="020E0502030308020204" pitchFamily="34" charset="0"/>
              </a:rPr>
              <a:t>Eg</a:t>
            </a:r>
            <a:r>
              <a:rPr lang="en-US" sz="2400" dirty="0" smtClean="0">
                <a:latin typeface="Maiandra GD" panose="020E0502030308020204" pitchFamily="34" charset="0"/>
              </a:rPr>
              <a:t>, corporate means corporate trip, TA for travel agency. </a:t>
            </a:r>
            <a:endParaRPr lang="en-US" sz="2400" dirty="0">
              <a:latin typeface="Maiandra GD" panose="020E0502030308020204" pitchFamily="34" charset="0"/>
            </a:endParaRP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rPr>
              <a:t>distribution_channel</a:t>
            </a:r>
            <a:r>
              <a:rPr lang="en-US" sz="2000" b="1" dirty="0">
                <a:solidFill>
                  <a:schemeClr val="accent2">
                    <a:lumMod val="75000"/>
                  </a:schemeClr>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 </a:t>
            </a:r>
            <a:r>
              <a:rPr lang="en-US" sz="2400" dirty="0" smtClean="0">
                <a:latin typeface="Maiandra GD" panose="020E0502030308020204" pitchFamily="34" charset="0"/>
              </a:rPr>
              <a:t>The medium through booking was made</a:t>
            </a:r>
            <a:r>
              <a:rPr lang="en-US" sz="2400" dirty="0" smtClean="0">
                <a:latin typeface="Maiandra GD" panose="020E0502030308020204" pitchFamily="34" charset="0"/>
              </a:rPr>
              <a:t>. [</a:t>
            </a:r>
            <a:r>
              <a:rPr lang="en-US" sz="2400" dirty="0" err="1" smtClean="0">
                <a:latin typeface="Maiandra GD" panose="020E0502030308020204" pitchFamily="34" charset="0"/>
              </a:rPr>
              <a:t>Direct,Corporate,TA</a:t>
            </a:r>
            <a:r>
              <a:rPr lang="en-US" sz="2400" dirty="0" smtClean="0">
                <a:latin typeface="Maiandra GD" panose="020E0502030308020204" pitchFamily="34" charset="0"/>
              </a:rPr>
              <a:t>/</a:t>
            </a:r>
            <a:r>
              <a:rPr lang="en-US" sz="2400" dirty="0" err="1" smtClean="0">
                <a:latin typeface="Maiandra GD" panose="020E0502030308020204" pitchFamily="34" charset="0"/>
              </a:rPr>
              <a:t>TO,undefined,GDS</a:t>
            </a:r>
            <a:r>
              <a:rPr lang="en-US" sz="2400" dirty="0" smtClean="0">
                <a:latin typeface="Maiandra GD" panose="020E0502030308020204" pitchFamily="34" charset="0"/>
              </a:rPr>
              <a:t>] </a:t>
            </a:r>
            <a:endParaRPr lang="en-US" sz="2400" dirty="0">
              <a:latin typeface="Maiandra GD" panose="020E0502030308020204" pitchFamily="34" charset="0"/>
            </a:endParaRP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rPr>
              <a:t>Is_repeated_guest</a:t>
            </a:r>
            <a:r>
              <a:rPr lang="en-US" sz="2000" b="1" dirty="0">
                <a:solidFill>
                  <a:schemeClr val="accent2">
                    <a:lumMod val="75000"/>
                  </a:schemeClr>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 </a:t>
            </a:r>
            <a:r>
              <a:rPr lang="en-US" sz="2400" dirty="0" smtClean="0">
                <a:latin typeface="Maiandra GD" panose="020E0502030308020204" pitchFamily="34" charset="0"/>
              </a:rPr>
              <a:t>Shows if the guest is who has arrived earlier or not</a:t>
            </a:r>
            <a:r>
              <a:rPr lang="en-US" sz="2400" dirty="0" smtClean="0">
                <a:latin typeface="Maiandra GD" panose="020E0502030308020204" pitchFamily="34" charset="0"/>
              </a:rPr>
              <a:t>. Values[0,1</a:t>
            </a:r>
            <a:r>
              <a:rPr lang="en-US" sz="2400" dirty="0" smtClean="0">
                <a:latin typeface="Maiandra GD" panose="020E0502030308020204" pitchFamily="34" charset="0"/>
              </a:rPr>
              <a:t>]--&gt;0 indicates no and 1 indicated yes person is repeated guest.</a:t>
            </a:r>
            <a:endParaRPr lang="en-US" sz="2400" dirty="0">
              <a:latin typeface="Maiandra GD" panose="020E0502030308020204" pitchFamily="34" charset="0"/>
            </a:endParaRP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rPr>
              <a:t>days_in_waiting_list</a:t>
            </a:r>
            <a:r>
              <a:rPr lang="en-US" sz="2000" b="1" dirty="0">
                <a:solidFill>
                  <a:schemeClr val="accent2">
                    <a:lumMod val="75000"/>
                  </a:schemeClr>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 </a:t>
            </a:r>
            <a:r>
              <a:rPr lang="en-US" sz="2400" dirty="0" smtClean="0">
                <a:latin typeface="Maiandra GD" panose="020E0502030308020204" pitchFamily="34" charset="0"/>
              </a:rPr>
              <a:t>Number of days between actual booking and transact.</a:t>
            </a:r>
            <a:r>
              <a:rPr lang="en-US" sz="2000" dirty="0" smtClean="0"/>
              <a:t> </a:t>
            </a:r>
            <a:endParaRPr lang="en-US" sz="2000" dirty="0"/>
          </a:p>
          <a:p>
            <a:pPr marL="342900" indent="-342900">
              <a:lnSpc>
                <a:spcPct val="150000"/>
              </a:lnSpc>
              <a:buFont typeface="Wingdings" panose="05000000000000000000" pitchFamily="2" charset="2"/>
              <a:buChar char="§"/>
            </a:pPr>
            <a:r>
              <a:rPr lang="en-US" sz="2000" dirty="0" err="1" smtClean="0">
                <a:solidFill>
                  <a:srgbClr val="C00000"/>
                </a:solidFill>
                <a:effectLst>
                  <a:outerShdw blurRad="38100" dist="38100" dir="2700000" algn="tl">
                    <a:srgbClr val="000000">
                      <a:alpha val="43137"/>
                    </a:srgbClr>
                  </a:outerShdw>
                </a:effectLst>
              </a:rPr>
              <a:t>customer_type</a:t>
            </a:r>
            <a:r>
              <a:rPr lang="en-US" sz="2000" b="1" dirty="0">
                <a:solidFill>
                  <a:srgbClr val="C00000"/>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 </a:t>
            </a:r>
            <a:r>
              <a:rPr lang="en-US" sz="2400" dirty="0" smtClean="0">
                <a:latin typeface="Maiandra GD" panose="020E0502030308020204" pitchFamily="34" charset="0"/>
              </a:rPr>
              <a:t>Type of customers( Transient, group, etc.) </a:t>
            </a:r>
            <a:endParaRPr lang="en-US" sz="2400" dirty="0">
              <a:latin typeface="Maiandra GD" panose="020E0502030308020204" pitchFamily="34" charset="0"/>
            </a:endParaRPr>
          </a:p>
        </p:txBody>
      </p:sp>
      <p:pic>
        <p:nvPicPr>
          <p:cNvPr id="3" name="Picture 2"/>
          <p:cNvPicPr>
            <a:picLocks noChangeAspect="1"/>
          </p:cNvPicPr>
          <p:nvPr/>
        </p:nvPicPr>
        <p:blipFill>
          <a:blip r:embed="rId2"/>
          <a:stretch>
            <a:fillRect/>
          </a:stretch>
        </p:blipFill>
        <p:spPr>
          <a:xfrm>
            <a:off x="11362872" y="0"/>
            <a:ext cx="829128" cy="634039"/>
          </a:xfrm>
          <a:prstGeom prst="rect">
            <a:avLst/>
          </a:prstGeom>
        </p:spPr>
      </p:pic>
    </p:spTree>
    <p:extLst>
      <p:ext uri="{BB962C8B-B14F-4D97-AF65-F5344CB8AC3E}">
        <p14:creationId xmlns:p14="http://schemas.microsoft.com/office/powerpoint/2010/main" val="2080300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487" y="441501"/>
            <a:ext cx="4394152" cy="730906"/>
          </a:xfrm>
          <a:prstGeom prst="rect">
            <a:avLst/>
          </a:prstGeom>
          <a:noFill/>
        </p:spPr>
        <p:txBody>
          <a:bodyPr wrap="none" rtlCol="0">
            <a:spAutoFit/>
          </a:bodyPr>
          <a:lstStyle/>
          <a:p>
            <a:pPr marL="457200" indent="-457200">
              <a:lnSpc>
                <a:spcPct val="150000"/>
              </a:lnSpc>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Univariate Analysis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768287" y="1412032"/>
            <a:ext cx="9672495" cy="3970318"/>
          </a:xfrm>
          <a:prstGeom prst="rect">
            <a:avLst/>
          </a:prstGeom>
          <a:noFill/>
        </p:spPr>
        <p:txBody>
          <a:bodyPr wrap="square" rtlCol="0">
            <a:spAutoFit/>
          </a:bodyPr>
          <a:lstStyle/>
          <a:p>
            <a:pPr>
              <a:lnSpc>
                <a:spcPct val="150000"/>
              </a:lnSpc>
            </a:pPr>
            <a:r>
              <a:rPr lang="en-US" sz="2400" dirty="0" smtClean="0">
                <a:latin typeface="Maiandra GD" panose="020E0502030308020204" pitchFamily="34" charset="0"/>
              </a:rPr>
              <a:t>While doing univariate analysis of given hotel booking dataset, we answered following questions:</a:t>
            </a:r>
            <a:endParaRPr lang="en-US" sz="2400" dirty="0">
              <a:latin typeface="Maiandra GD" panose="020E0502030308020204" pitchFamily="34" charset="0"/>
            </a:endParaRPr>
          </a:p>
          <a:p>
            <a:pPr marL="457200" indent="-457200" algn="just">
              <a:lnSpc>
                <a:spcPct val="150000"/>
              </a:lnSpc>
              <a:buAutoNum type="arabicParenBoth"/>
            </a:pPr>
            <a:r>
              <a:rPr lang="en-US" sz="2400" dirty="0" smtClean="0">
                <a:latin typeface="Maiandra GD" panose="020E0502030308020204" pitchFamily="34" charset="0"/>
              </a:rPr>
              <a:t>Which agent made most of bookings?</a:t>
            </a:r>
          </a:p>
          <a:p>
            <a:pPr marL="457200" indent="-457200" algn="just">
              <a:lnSpc>
                <a:spcPct val="150000"/>
              </a:lnSpc>
              <a:buAutoNum type="arabicParenBoth" startAt="2"/>
            </a:pPr>
            <a:r>
              <a:rPr lang="en-US" sz="2400" dirty="0" smtClean="0">
                <a:latin typeface="Maiandra GD" panose="020E0502030308020204" pitchFamily="34" charset="0"/>
              </a:rPr>
              <a:t>Which room type is in most demand and which room type generates highest </a:t>
            </a:r>
            <a:r>
              <a:rPr lang="en-US" sz="2400" dirty="0" err="1" smtClean="0">
                <a:latin typeface="Maiandra GD" panose="020E0502030308020204" pitchFamily="34" charset="0"/>
              </a:rPr>
              <a:t>adr</a:t>
            </a:r>
            <a:r>
              <a:rPr lang="en-US" sz="2400" dirty="0" smtClean="0">
                <a:latin typeface="Maiandra GD" panose="020E0502030308020204" pitchFamily="34" charset="0"/>
              </a:rPr>
              <a:t>?</a:t>
            </a:r>
          </a:p>
          <a:p>
            <a:pPr marL="457200" indent="-457200" algn="just">
              <a:lnSpc>
                <a:spcPct val="150000"/>
              </a:lnSpc>
              <a:buAutoNum type="arabicParenBoth" startAt="3"/>
            </a:pPr>
            <a:r>
              <a:rPr lang="en-US" sz="2400" dirty="0" smtClean="0">
                <a:latin typeface="Maiandra GD" panose="020E0502030308020204" pitchFamily="34" charset="0"/>
              </a:rPr>
              <a:t>From which country most of the customers are coming? </a:t>
            </a:r>
          </a:p>
          <a:p>
            <a:pPr algn="just">
              <a:lnSpc>
                <a:spcPct val="150000"/>
              </a:lnSpc>
            </a:pPr>
            <a:r>
              <a:rPr lang="en-US" sz="2400" dirty="0" smtClean="0">
                <a:latin typeface="Maiandra GD" panose="020E0502030308020204" pitchFamily="34" charset="0"/>
              </a:rPr>
              <a:t>(4)  What is the most preferred meal by customers?</a:t>
            </a:r>
            <a:endParaRPr lang="en-US" sz="2400" dirty="0">
              <a:latin typeface="Maiandra GD" panose="020E0502030308020204" pitchFamily="34" charset="0"/>
            </a:endParaRPr>
          </a:p>
        </p:txBody>
      </p:sp>
      <p:pic>
        <p:nvPicPr>
          <p:cNvPr id="4" name="Picture 3"/>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1553701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E/CAYAAAApN5W5AAAABHNCSVQICAgIfAhkiAAAAAlwSFlzAAALEgAACxIB0t1+/AAAADh0RVh0U29mdHdhcmUAbWF0cGxvdGxpYiB2ZXJzaW9uMy4yLjIsIGh0dHA6Ly9tYXRwbG90bGliLm9yZy+WH4yJAAAd4ElEQVR4nO3df7RdZX3n8ffHIEpFDUikFGITMf6IdhkxQixWrbQQ6Eyj1TrQqWQcNG2Fqi3tFO1ahdoyS5ejdqzKKg5pg6Mi4i9qY5FBxKUdfgQMkICUyA9JBiE1/GqpaPA7f5wn0zPh3ptzknvuyb68X2uddfZ+zt77fJ91z7355Nn7OTtVhSRJkrrlCeMuQJIkScMzxEmSJHWQIU6SJKmDDHGSJEkdZIiTJEnqIEOcJElSB400xCV5cpKrk1yfZGOSP23tC5NclWRTks8k2be1P6mtb2qvL+g71rta+y1JjutrX97aNiU5Y5T9kSRJ2luMeiTuEeA1VfViYAmwPMky4H3Ah6rqOcB9wClt+1OA+1r7h9p2JFkMnAi8EFgOfCzJnCRzgI8CxwOLgZPatpIkSbPaPqM8ePW+Sfif2+oT26OA1wC/0drXAGcB5wAr2jLARcBHkqS1X1BVjwC3J9kEHNm221RVtwEkuaBte9NUdR100EG1YMGCPeydJEnS6F177bX/VFXzdm4faYgDaKNl1wLPoTdq9l3g/qra3jbZDBzalg8F7gKoqu1JHgCe0dqv7Dts/z537dR+1CR1rAJWATzrWc9i3bp1e9YxSZKkGZDkzonaRz6xoaoeraolwGH0Rs+eP+r3nKSOc6tqaVUtnTfvMWFWkiSpU2ZsdmpV3Q9cDrwcmJtkxyjgYcCWtrwFmA/QXn868IP+9p32maxdkiRpVhv17NR5Sea25f2AXwZuphfm3tA2Wwl8qS1f3NZpr3+tXVd3MXBim726EFgEXA1cAyxqs133pTf54eJR9kmSJGlvMOpr4g4B1rTr4p4AXFhVX05yE3BBkj8Hvg2c17Y/D/hEm7iwjV4oo6o2JrmQ3oSF7cCpVfUoQJLTgEuAOcDqqto44j5JkiSNXXoDXY8vS5cuLSc2SJKkLkhybVUt3bndOzZIkiR1kCFOkiSpgwxxkiRJHWSIkyRJ6iBDnCRJUgcZ4iRJkjpo5PdO7YqX/uH54y5haNe+/+RxlyBJksbEkThJkqQOMsRJkiR1kCFOkiSpgwxxkiRJHWSIkyRJ6iBDnCRJUgcZ4iRJkjrIECdJktRBhjhJkqQOMsRJkiR1kCFOkiSpgwxxkiRJHWSIkyRJ6iBDnCRJUgcZ4iRJkjrIECdJktRBhjhJkqQOMsRJkiR1kCFOkiSpgwxxkiRJHWSIkyRJ6iBDnCRJUgcZ4iRJkjrIECdJktRBhjhJkqQOMsRJkiR1kCFOkiSpgwxxkiRJHWSIkyRJ6qCRhrgk85NcnuSmJBuTvKO1n5VkS5L17XFC3z7vSrIpyS1JjutrX97aNiU5o699YZKrWvtnkuw7yj5JkiTtDUY9ErcdOL2qFgPLgFOTLG6vfaiqlrTHWoD22onAC4HlwMeSzEkyB/gocDywGDip7zjva8d6DnAfcMqI+yRJkjR2Iw1xVXV3VV3Xlh8CbgYOnWKXFcAFVfVIVd0ObAKObI9NVXVbVf0IuABYkSTAa4CL2v5rgNeOpjeSJEl7jxm7Ji7JAuAlwFWt6bQkNyRZneSA1nYocFffbptb22TtzwDur6rtO7VP9P6rkqxLsm7r1q3T0CNJkqTxmZEQl2R/4HPAO6vqQeAc4HBgCXA38IFR11BV51bV0qpaOm/evFG/nSRJ0kjtM+o3SPJEegHuk1X1eYCquqfv9Y8DX26rW4D5fbsf1tqYpP0HwNwk+7TRuP7tJUmSZq1Rz04NcB5wc1V9sK/9kL7NXgdsaMsXAycmeVKShcAi4GrgGmBRm4m6L73JDxdXVQGXA29o+68EvjTKPkmSJO0NRj0SdzTwJuDGJOtb27vpzS5dAhRwB/BbAFW1McmFwE30ZraeWlWPAiQ5DbgEmAOsrqqN7Xh/BFyQ5M+Bb9MLjZIkSbPaSENcVX0TyAQvrZ1in7OBsydoXzvRflV1G73Zq5IkSY8b3rFBkiSpgwxxkiRJHWSIkyRJ6iBDnCRJUgcZ4iRJkjrIECdJktRBhjhJkqQOMsRJkiR1kCFOkiSpgwxxkiRJHWSIkyRJ6iBDnCRJUgcZ4iRJkjrIECdJktRBhjhJkqQOMsRJkiR1kCFOkiSpgwxxkiRJHWSIkyRJ6iBDnCRJUgcZ4iRJkjrIECdJktRBhjhJkqQOMsRJkiR1kCFOkiSpgwxxkiRJHWSIkyRJ6iBDnCRJUgcZ4iRJkjrIECdJktRBhjhJkqQOMsRJkiR1kCFOkiSpgwxxkiRJHWSIkyRJ6iBDnCRJUgeNNMQlmZ/k8iQ3JdmY5B2t/cAklya5tT0f0NqT5MNJNiW5IckRfcda2ba/NcnKvvaXJrmx7fPhJBllnyRJkvYGox6J2w6cXlWLgWXAqUkWA2cAl1XVIuCytg5wPLCoPVYB50Av9AFnAkcBRwJn7gh+bZu39u23fMR9kiRJGruRhriquruqrmvLDwE3A4cCK4A1bbM1wGvb8grg/Oq5Epib5BDgOODSqtpWVfcBlwLL22tPq6orq6qA8/uOJUmSNGvN2DVxSRYALwGuAg6uqrvbS98HDm7LhwJ39e22ubVN1b55gnZJkqRZbUZCXJL9gc8B76yqB/tfayNoNQM1rEqyLsm6rVu3jvrtJEmSRmrkIS7JE+kFuE9W1edb8z3tVCjt+d7WvgWY37f7Ya1tqvbDJmh/jKo6t6qWVtXSefPm7VmnJEmSxmzUs1MDnAfcXFUf7HvpYmDHDNOVwJf62k9us1SXAQ+0066XAMcmOaBNaDgWuKS99mCSZe29Tu47liRJ0qy1z6AbJnkK8K9V9ZMkzwWeD3ylqn48xW5HA28CbkyyvrW9G3gvcGGSU4A7gTe219YCJwCbgIeBNwNU1bYkfwZc07Z7T1Vta8tvA/4G2A/4SntIkiTNagOHOOAbwC+0kbCv0gtU/wH4j5PtUFXfBCb73rZjJti+gFMnOdZqYPUE7euAF+2qeEmSpNlkmNOpqaqHgV8DPlZVvw68cDRlSZIkaSpDhbgkL6c38vZ3rW3O9JckSZKkXRkmxL0TeBfwharamOTZwOWjKUuSJElTGfiauKq6Ariib/024O2jKEqSJElTG2Z26t/y2C/lfQBYB/xVVf1wOguTJEnS5IY5nXob8M/Ax9vjQeAh4LltXZIkSTNkmK8Y+fmqelnf+t8muaaqXpZk43QXJkmSpMkNMxK3f5Jn7Vhpy/u31R9Na1WSJEma0jAjcacD30zyXXpf4LsQeFu7k8OaURQnSZKkiQ0zO3VtkkX0brcFcEvfZIa/mPbKJEmSNKlhRuIAXgosaPu9OAlVdf60VyVJkqQpDfMVI58ADgfWA4+25gIMcZIkSTNsmJG4pcDidpN6SZIkjdEws1M3AD89qkIkSZI0uGFG4g4CbkpyNfDIjsaq+tVpr0qSJElTGibEnTWqIiRJkjScYb5i5IpRFiJJkqTB7TLEJflmVb0iyUP0ZqP+v5eAqqqnjaw6SZIkTWiXIa6qXtGenzr6ciRJkjSIgWenJjllgrb3Tm85kiRJGsQwExten+SHVfVJgCQfBfYbTVmSJEmaylAhDrg4yU+A5cD9VfWfR1OWJEmSpjLIxIYD+1bfAnwR+Bbwp0kOrKptoypOkiRJExtkJO5aerNS0/f8K+1RwLNHVp0kSZImNMjs1IUzUYgkSZIGN/A1cUmeCPwO8MrW9HXgr6rqxyOoS5IkSVMYZmLDOcATgY+19Te1trdMd1GSJEma2jAh7mVV9eK+9a8luX66C5IkSdKuDfxlv8CjSQ7fsZLk2cCj01+SJEmSdmWYkbg/BC5Pchu9Gao/C7x5JFVJkiRpSgOHuKq6LMki4Hmt6ZaqemQ0ZUmSJGkqw85O/S36ZqcmcXaqJEnSGDg7VZIkqYOcnSpJktRBzk6VJEnqIGenSpIkddDAI3FVdRmwCHg78LvA86rq8qn2SbI6yb1JNvS1nZVkS5L17XFC32vvSrIpyS1JjutrX97aNiU5o699YZKrWvtnkuw7aH8kSZK6bOAQl+TJwKnAWcCZwO+0tqn8DbB8gvYPVdWS9ljbjr8YOBF4YdvnY0nmJJkDfBQ4HlgMnNS2BXhfO9ZzgPuAUwbtjyRJUpcNc03c+fQC1l8CH2nLn5hqh6r6BrBtwOOvAC6oqkeq6nZgE3Bke2yqqtuq6kfABcCKJAFeA1zU9l8DvHaI/kiSJHXWMNfEvaiqFvetX57kpt1839OSnAysA06vqvuAQ4Er+7bZ3NoA7tqp/SjgGcD9VbV9gu0lSZJmtWFG4q5LsmzHSpKj6IWwYZ0DHA4sAe4GPrAbxxhaklVJ1iVZt3Xr1pl4S0mSpJHZ5UhckhuBovdFv/+Q5Htt/WeB7wz7hlV1T9+xPw58ua1uAeb3bXpYa2OS9h8Ac5Ps00bj+ref6H3PBc4FWLp0aQ1btyRJ0t5kkNOp/26QAyU5oJ0W3dV2h1TV3W31dcCOmasXA59K8kHgZ+jNhL2a3teZLEqykF5IOxH4jaqqJJcDb6B3ndxK4EuD1CpJktR1uwxxVXXngMe6DDiivyHJp4FXAwcl2UxvVuurkyyhN5p3B737sVJVG5NcCNwEbAdOrapH23FOAy4B5gCrq2pje4s/Ai5I8ufAt4HzBqxVkiSp04aZ2LAr2bmhqk6aYLtJg1ZVnQ2cPUH7WmDtBO230Zu9KkmS9LgyzMSGXfE6M0mSpBkynSFOkiRJM2SXIa5NKBjEY06nSpIkaTQGGYm7CCDJZbvY7pg9L0eSJEmDGGRiwxOSvBt4bpLf3/nFqvpgex709lqSJEnaQ4OMxJ0IPEov8D11gockSZJm2CDfE3cL8L4kN1TVV2agJkmSJO3CMLNT/yHJB3fcfzTJB5I8fWSVSZIkaVLDhLjVwEPAG9vjQeCvR1GUJEmSpjbMHRsOr6rX963/aZL1012QJEmSdm2Ykbh/TfKKHStJjgb+dfpLkiRJ0q4MMxL328D5fdfB3QesnP6SJEmStCsDh7iquh54cZKntfUH+19PsrKq1kxzfZom33vPz427hKE9609uHHcJkiTttYa+d2pVPbhzgGveMQ31SJIkaQBDh7gpeO9USZKkGTKdIa6m8ViSJEmagiNxkiRJHTSdIe5b03gsSZIkTWHg2alJ5gInAwv696uqt7fn06a7OEmSJE1smO+JWwtcCdwI/GQ05UiSJGkQw4S4J1fV74+sEkmSJA1smGviPpHkrUkOSXLgjsfIKpMkSdKkhhmJ+xHwfuCP+bevEyng2dNdlCRJkqY2TIg7HXhOVf3TqIqRJEnSYIY5nboJeHhUhUiSJGlww4zE/QuwPsnlwCM7Gnd8xYgkSZJmzjAh7ovtIUmSpDEbOMRV1ZpRFiJJkqTBDXPHhtuZ4Cb3VeXsVEmSpBk2zOnUpX3LTwZ+HfB74iRJksZg4NmpVfWDvseWqvoL4FdGWJskSZImMczp1CP6Vp9Ab2RumJE8SZIkTZNhQtgH+Ldr4rYDd9A7pSpJkqQZNkyIOx54PbCgb78TgfdMc02SJEnahWG/J+5+4Drgh6MpR5IkSYMYJsQdVlXLR1aJJEmSBjbMvVP/IcnPDXPwJKuT3JtkQ1/bgUkuTXJrez6gtSfJh5NsSnJD/0SKJCvb9rcmWdnX/tIkN7Z9Ppwkw9QnSZLUVcOEuFcA1ya5pYWsG5PcsIt9/gbYefTuDOCyqloEXNbWoXfN3aL2WAWcA73QB5wJHAUcCZy5I/i1bd7at58jhZIk6XFh2IkNQ6mqbyRZsFPzCuDVbXkN8HXgj1r7+VVVwJVJ5iY5pG17aVVtA0hyKbA8ydeBp1XVla39fOC1wFeGrVOSJKlrhrl36p3T9J4HV9Xdbfn7wMFt+VDgrr7tNre2qdo3T9AuSZI06w1zOnXatVG3x9yPdRSSrEqyLsm6rVu3zsRbSpIkjcw4Qtw97TQp7fne1r4FmN+33WGtbar2wyZon1BVnVtVS6tq6bx58/a4E5IkSeM0jhB3MbBjhulK4Et97Se3WarLgAfaaddLgGOTHNAmNBwLXNJeezDJsjYr9eS+Y0mSJM1qI733aZJP05uYcFCSzfRmmb4XuDDJKcCdwBvb5muBE4BNwMPAmwGqaluSPwOuadu9Z8ckB+Bt9GbA7kdvQoOTGiRJ0uPCSENcVZ00yUvHTLBtAadOcpzVwOoJ2tcBL9qTGiVJkrporBMbJEmStHsMcZIkSR1kiJMkSeogQ5wkSVIHGeIkSZI6yBAnSZLUQYY4SZKkDjLESZIkdZAhTpIkqYMMcZIkSR1kiJMkSeogQ5wkSVIHGeIkSZI6yBAnSZLUQYY4SZKkDjLESZIkdZAhTpIkqYMMcZIkSR1kiJMkSeogQ5wkSVIHGeIkSZI6yBAnSZLUQYY4SZKkDjLESZIkdZAhTpIkqYMMcZIkSR1kiJMkSeogQ5wkSVIHGeIkSZI6yBAnSZLUQYY4SZKkDjLESZIkdZAhTpIkqYMMcZIkSR1kiJMkSeogQ5wkSVIHGeIkSZI6aGwhLskdSW5Msj7JutZ2YJJLk9zang9o7Uny4SSbktyQ5Ii+46xs29+aZOW4+iNJkjSTxj0S94tVtaSqlrb1M4DLqmoRcFlbBzgeWNQeq4BzoBf6gDOBo4AjgTN3BD9JkqTZbNwhbmcrgDVteQ3w2r7286vnSmBukkOA44BLq2pbVd0HXAosn+miJUmSZto4Q1wBX01ybZJVre3gqrq7LX8fOLgtHwrc1bfv5tY2WftjJFmVZF2SdVu3bp2uPkiSJI3FPmN871dU1ZYkzwQuTfKd/herqpLUdL1ZVZ0LnAuwdOnSaTuuJEnSOIxtJK6qtrTne4Ev0Lum7Z52mpT2fG/bfAswv2/3w1rbZO2SJEmz2lhCXJKnJHnqjmXgWGADcDGwY4bpSuBLbfli4OQ2S3UZ8EA77XoJcGySA9qEhmNbmyRJ0qw2rtOpBwNfSLKjhk9V1d8nuQa4MMkpwJ3AG9v2a4ETgE3Aw8CbAapqW5I/A65p272nqrbNXDckSZLGYywhrqpuA148QfsPgGMmaC/g1EmOtRpYPd01SpIk7c32tq8YkSRJ0gAMcZIkSR1kiJMkSeogQ5wkSVIHGeIkSZI6yBAnSZLUQYY4SZKkDjLESZIkdZAhTpIkqYPGddstaVod/ZdHj7uEoXzrd7811PZXvPJVI6pkNF71jSvGXYIkzXqOxEmSJHWQIU6SJKmDDHGSJEkdZIiTJEnqICc2SBqrj5z+t+MuYWinfeDfj7sESXIkTpIkqYsMcZIkSR1kiJMkSeogQ5wkSVIHGeIkSZI6yBAnSZLUQYY4SZKkDjLESZIkdZAhTpIkqYO8Y4MkjdDZv/mGcZcwtD/+nxeNuwRJAzDESZJ2281nf23cJQztBX/8mnGXIE0LQ5wkSZM466yzxl3CULpWr/aM18RJkiR1kCNxkiQ9Tl342SPHXcJQ3vjrV4+7hL2KIU6SJM06L77oknGXMLTr33DcUNt7OlWSJKmDDHGSJEkdZIiTJEnqIEOcJElSBxniJEmSOsgQJ0mS1EGzIsQlWZ7kliSbkpwx7nokSZJGrfMhLskc4KPA8cBi4KQki8dblSRJ0mh1PsQBRwKbquq2qvoRcAGwYsw1SZIkjVSqatw17JEkbwCWV9Vb2vqbgKOq6rSdtlsFrGqrzwNumcEyDwL+aQbfbybN5r6B/es6+9dds7lvYP+6bqb797NVNW/nxsfNbbeq6lzg3HG8d5J1VbV0HO89arO5b2D/us7+ddds7hvYv67bW/o3G06nbgHm960f1tokSZJmrdkQ4q4BFiVZmGRf4ETg4jHXJEmSNFKdP51aVduTnAZcAswBVlfVxjGXtbOxnMadIbO5b2D/us7+ddds7hvYv67bK/rX+YkNkiRJj0ez4XSqJEnS444hTpIkqYMMcSOU5B1JNiTZmOSd465ndySZn+TyJDe1frxjp9dPT1JJDmrrSfLhdgu0G5IcMZ7Kh5dkdZJ7k2yY4LX/r59dl+R5Sdb3PR7s2md0ss9mkrOSbOnr2wl9+7yrfTZvSXLc+Krftd343Xt+kv+d5JEkfzCeqnfPFD/LJUmubD/HdUmOHHet0yHJ77V+bkjy6SRPHndN02Wqv6OzQZK5SS5K8p0kNyd5+VgLqiofI3gALwI2AD9FbwLJ/wKeM+66dqMfhwBHtOWnAv8ILG7r8+lNKLkTOKi1nQB8BQiwDLhq3H0Yoq+vBI4ANuzU/ph+zqYHvQlB36f3ZZJjr2eIuif8bAJnAX8wwfaLgeuBJwELge8Cc8bdj2H719Yn+t17JvAy4OyJ+r83P6b4WX4VOL61nwB8fdy1TkNfDwVuB/Zr6xcC/2ncdU1j/yb8OzpbHsAa4C1teV9g7jjrcSRudF5AL8A8XFXbgSuAXxtzTUOrqrur6rq2/BBwM70/QgAfAv4L0D87ZgVwfvVcCcxNcshM1ry7quobwLYJXpqon7PJMcB3q+rOcRcyjF18NieyArigqh6pqtuBTfRu27dXGvZ3r6ruraprgB/PdK17aoq+FvC0ttnTgf8zngqn3T7Afkn2ofcf/dnSr6n+jnZekqfTC6nnAVTVj6rq/nHWZIgbnQ3ALyR5RpKfove/yPm72GevlmQB8BLgqiQrgC1Vdf1Omx0K3NW3vpmp/2Hdq03Rz9nkRODT4y5iT/R/NlvTae10/uokB7S2zn42B/zdmxV2+lm+E3h/kruA/wa8a3yVTY+q2kKvL98D7gYeqKqvjrcqDWghsBX46yTfTvI/kjxlnAUZ4kakqm4G3kfvdMDfA+uBR8da1B5Isj/wOXp/VLcD7wb+ZKxFjVgL37O6n+0Lsn8V+Oy4a9ld/Z/NqnoQOAc4HFhC7x/JD4yxvD32ePrdm+Bn+TvA71XVfOD3aCMgXdb+U7GCXiD4GeApSX5zvFVpQPvQO1V8TlW9BPgX4IxxFmSIG6GqOq+qXlpVrwTuo3edR+ckeSK9P6yfrKrP0/sHciFwfZI76N3q7LokP83sug3aVP2cLY4Hrquqe8ZdyO6Y4LNJVd1TVY9W1U+Aj/Nvp0w799kc8nev0yb6WQIrgR3Ln2UvPv09hF8Cbq+qrVX1Y3r9+/kx16TBbAY2V9WOEf+L6IW6sTHEjVCSZ7bnZ9G7Hu5T461oeElC73+/N1fVBwGq6saqemZVLaiqBfQ+2EdU1ffp3fLs5DZLdRm9UwV3j6v+PbGLfs4WJ9HRU6kTfTZbe/81mK+jd2kD9D6bJyZ5UpKFwCLg6pmqd1i78bvXWZP9LOldK/aqtvwa4NaZrm0EvgcsS/JTrd/H0LsGUHu59nt2V5LntaZjgJvGWFL3b7u1l/tckmfQu9D41HFfALmbjgbeBNyYZH1re3dVrZ1k+7X0rv/bBDwMvHn0JU6PJJ8GXg0clGQzcGZVdf70zWTatRy/DPzWuGvZTRN+NoGTkiyhd1H8HbT+VdXGJBfS+6O7nd7v5N58icNQv3ttNG4dvYkAP2lfGbO4nZbc2032s3wr8N/bBIAfAqvGVN+0qaqrklwEXEfvc/ht9pJbOE2Hx8Hf0d8FPtkuRbmNMf8b5223JEmSOsjTqZIkSR1kiJMkSeogQ5wkSVIHGeIkSZI6yBAnSZLUQYY4SZphSeYmedu465DUbYY4SZp5cwFDnKQ9YoiTpAkk+WKSa5NsTLKqtZ2S5B+TXJ3k40k+0trnJflckmva4+jWflaS1Um+nuS2JG9vh38vcHiS9UneP54eSuo6v+xXkiaQ5MCq2pZkP+Aa4DjgW/TulfgQ8DXg+qo6LcmngI9V1TfbbfYuqaoXJDkLOBb4ReCpwC3ATwOHAl+uqhfNeMckzRredkuSJvb2JK9ry/Pp3RbqiqraBpDks8Bz2+u/BCzu3QoTgKcl2b8t/11VPQI8kuRe4OAZqV7SrGeIk6SdJHk1vWD28qp6OMnXge8AL5hklycAy6rqhzsdB+CRvqZH8e+upGniNXGS9FhPB+5rAe75wDLgKcCrkhzQbsj++r7tv0rvxtgAJFmyi+M/RO/0qiTtNkOcJD3W3wP7JLmZ3iSEK4EtwH8FrqZ3bdwdwANt+7cDS5PckOQm4LenOnhV/QD4VpINTmyQtLuc2CBJA0qyf1X9cxuJ+wKwuqq+MO66JD0+ORInSYM7K8l6YANwO/DFMdcj6XHMkThJkqQOciROkiSpgwxxkiRJHWSIkyRJ6iBDnCRJUgcZ4iRJkjro/wKUL8MlVvI8B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nEAAAE/CAYAAAApN5W5AAAABHNCSVQICAgIfAhkiAAAAAlwSFlzAAALEgAACxIB0t1+/AAAADh0RVh0U29mdHdhcmUAbWF0cGxvdGxpYiB2ZXJzaW9uMy4yLjIsIGh0dHA6Ly9tYXRwbG90bGliLm9yZy+WH4yJAAAd4ElEQVR4nO3df7RdZX3n8ffHIEpFDUikFGITMf6IdhkxQixWrbQQ6Eyj1TrQqWQcNG2Fqi3tFO1ahdoyS5ejdqzKKg5pg6Mi4i9qY5FBxKUdfgQMkICUyA9JBiE1/GqpaPA7f5wn0zPh3ptzknvuyb68X2uddfZ+zt77fJ91z7355Nn7OTtVhSRJkrrlCeMuQJIkScMzxEmSJHWQIU6SJKmDDHGSJEkdZIiTJEnqIEOcJElSB400xCV5cpKrk1yfZGOSP23tC5NclWRTks8k2be1P6mtb2qvL+g71rta+y1JjutrX97aNiU5Y5T9kSRJ2luMeiTuEeA1VfViYAmwPMky4H3Ah6rqOcB9wClt+1OA+1r7h9p2JFkMnAi8EFgOfCzJnCRzgI8CxwOLgZPatpIkSbPaPqM8ePW+Sfif2+oT26OA1wC/0drXAGcB5wAr2jLARcBHkqS1X1BVjwC3J9kEHNm221RVtwEkuaBte9NUdR100EG1YMGCPeydJEnS6F177bX/VFXzdm4faYgDaKNl1wLPoTdq9l3g/qra3jbZDBzalg8F7gKoqu1JHgCe0dqv7Dts/z537dR+1CR1rAJWATzrWc9i3bp1e9YxSZKkGZDkzonaRz6xoaoeraolwGH0Rs+eP+r3nKSOc6tqaVUtnTfvMWFWkiSpU2ZsdmpV3Q9cDrwcmJtkxyjgYcCWtrwFmA/QXn868IP+9p32maxdkiRpVhv17NR5Sea25f2AXwZuphfm3tA2Wwl8qS1f3NZpr3+tXVd3MXBim726EFgEXA1cAyxqs133pTf54eJR9kmSJGlvMOpr4g4B1rTr4p4AXFhVX05yE3BBkj8Hvg2c17Y/D/hEm7iwjV4oo6o2JrmQ3oSF7cCpVfUoQJLTgEuAOcDqqto44j5JkiSNXXoDXY8vS5cuLSc2SJKkLkhybVUt3bndOzZIkiR1kCFOkiSpgwxxkiRJHWSIkyRJ6iBDnCRJUgcZ4iRJkjpo5PdO7YqX/uH54y5haNe+/+RxlyBJksbEkThJkqQOMsRJkiR1kCFOkiSpgwxxkiRJHWSIkyRJ6iBDnCRJUgcZ4iRJkjrIECdJktRBhjhJkqQOMsRJkiR1kCFOkiSpgwxxkiRJHWSIkyRJ6iBDnCRJUgcZ4iRJkjrIECdJktRBhjhJkqQOMsRJkiR1kCFOkiSpgwxxkiRJHWSIkyRJ6iBDnCRJUgcZ4iRJkjrIECdJktRBhjhJkqQOMsRJkiR1kCFOkiSpgwxxkiRJHWSIkyRJ6qCRhrgk85NcnuSmJBuTvKO1n5VkS5L17XFC3z7vSrIpyS1JjutrX97aNiU5o699YZKrWvtnkuw7yj5JkiTtDUY9ErcdOL2qFgPLgFOTLG6vfaiqlrTHWoD22onAC4HlwMeSzEkyB/gocDywGDip7zjva8d6DnAfcMqI+yRJkjR2Iw1xVXV3VV3Xlh8CbgYOnWKXFcAFVfVIVd0ObAKObI9NVXVbVf0IuABYkSTAa4CL2v5rgNeOpjeSJEl7jxm7Ji7JAuAlwFWt6bQkNyRZneSA1nYocFffbptb22TtzwDur6rtO7VP9P6rkqxLsm7r1q3T0CNJkqTxmZEQl2R/4HPAO6vqQeAc4HBgCXA38IFR11BV51bV0qpaOm/evFG/nSRJ0kjtM+o3SPJEegHuk1X1eYCquqfv9Y8DX26rW4D5fbsf1tqYpP0HwNwk+7TRuP7tJUmSZq1Rz04NcB5wc1V9sK/9kL7NXgdsaMsXAycmeVKShcAi4GrgGmBRm4m6L73JDxdXVQGXA29o+68EvjTKPkmSJO0NRj0SdzTwJuDGJOtb27vpzS5dAhRwB/BbAFW1McmFwE30ZraeWlWPAiQ5DbgEmAOsrqqN7Xh/BFyQ5M+Bb9MLjZIkSbPaSENcVX0TyAQvrZ1in7OBsydoXzvRflV1G73Zq5IkSY8b3rFBkiSpgwxxkiRJHWSIkyRJ6iBDnCRJUgcZ4iRJkjrIECdJktRBhjhJkqQOMsRJkiR1kCFOkiSpgwxxkiRJHWSIkyRJ6iBDnCRJUgcZ4iRJkjrIECdJktRBhjhJkqQOMsRJkiR1kCFOkiSpgwxxkiRJHWSIkyRJ6iBDnCRJUgcZ4iRJkjrIECdJktRBhjhJkqQOMsRJkiR1kCFOkiSpgwxxkiRJHWSIkyRJ6iBDnCRJUgcZ4iRJkjrIECdJktRBhjhJkqQOMsRJkiR1kCFOkiSpgwxxkiRJHWSIkyRJ6iBDnCRJUgeNNMQlmZ/k8iQ3JdmY5B2t/cAklya5tT0f0NqT5MNJNiW5IckRfcda2ba/NcnKvvaXJrmx7fPhJBllnyRJkvYGox6J2w6cXlWLgWXAqUkWA2cAl1XVIuCytg5wPLCoPVYB50Av9AFnAkcBRwJn7gh+bZu39u23fMR9kiRJGruRhriquruqrmvLDwE3A4cCK4A1bbM1wGvb8grg/Oq5Epib5BDgOODSqtpWVfcBlwLL22tPq6orq6qA8/uOJUmSNGvN2DVxSRYALwGuAg6uqrvbS98HDm7LhwJ39e22ubVN1b55gnZJkqRZbUZCXJL9gc8B76yqB/tfayNoNQM1rEqyLsm6rVu3jvrtJEmSRmrkIS7JE+kFuE9W1edb8z3tVCjt+d7WvgWY37f7Ya1tqvbDJmh/jKo6t6qWVtXSefPm7VmnJEmSxmzUs1MDnAfcXFUf7HvpYmDHDNOVwJf62k9us1SXAQ+0066XAMcmOaBNaDgWuKS99mCSZe29Tu47liRJ0qy1z6AbJnkK8K9V9ZMkzwWeD3ylqn48xW5HA28CbkyyvrW9G3gvcGGSU4A7gTe219YCJwCbgIeBNwNU1bYkfwZc07Z7T1Vta8tvA/4G2A/4SntIkiTNagOHOOAbwC+0kbCv0gtU/wH4j5PtUFXfBCb73rZjJti+gFMnOdZqYPUE7euAF+2qeEmSpNlkmNOpqaqHgV8DPlZVvw68cDRlSZIkaSpDhbgkL6c38vZ3rW3O9JckSZKkXRkmxL0TeBfwharamOTZwOWjKUuSJElTGfiauKq6Ariib/024O2jKEqSJElTG2Z26t/y2C/lfQBYB/xVVf1wOguTJEnS5IY5nXob8M/Ax9vjQeAh4LltXZIkSTNkmK8Y+fmqelnf+t8muaaqXpZk43QXJkmSpMkNMxK3f5Jn7Vhpy/u31R9Na1WSJEma0jAjcacD30zyXXpf4LsQeFu7k8OaURQnSZKkiQ0zO3VtkkX0brcFcEvfZIa/mPbKJEmSNKlhRuIAXgosaPu9OAlVdf60VyVJkqQpDfMVI58ADgfWA4+25gIMcZIkSTNsmJG4pcDidpN6SZIkjdEws1M3AD89qkIkSZI0uGFG4g4CbkpyNfDIjsaq+tVpr0qSJElTGibEnTWqIiRJkjScYb5i5IpRFiJJkqTB7TLEJflmVb0iyUP0ZqP+v5eAqqqnjaw6SZIkTWiXIa6qXtGenzr6ciRJkjSIgWenJjllgrb3Tm85kiRJGsQwExten+SHVfVJgCQfBfYbTVmSJEmaylAhDrg4yU+A5cD9VfWfR1OWJEmSpjLIxIYD+1bfAnwR+Bbwp0kOrKptoypOkiRJExtkJO5aerNS0/f8K+1RwLNHVp0kSZImNMjs1IUzUYgkSZIGN/A1cUmeCPwO8MrW9HXgr6rqxyOoS5IkSVMYZmLDOcATgY+19Te1trdMd1GSJEma2jAh7mVV9eK+9a8luX66C5IkSdKuDfxlv8CjSQ7fsZLk2cCj01+SJEmSdmWYkbg/BC5Pchu9Gao/C7x5JFVJkiRpSgOHuKq6LMki4Hmt6ZaqemQ0ZUmSJGkqw85O/S36ZqcmcXaqJEnSGDg7VZIkqYOcnSpJktRBzk6VJEnqIGenSpIkddDAI3FVdRmwCHg78LvA86rq8qn2SbI6yb1JNvS1nZVkS5L17XFC32vvSrIpyS1JjutrX97aNiU5o699YZKrWvtnkuw7aH8kSZK6bOAQl+TJwKnAWcCZwO+0tqn8DbB8gvYPVdWS9ljbjr8YOBF4YdvnY0nmJJkDfBQ4HlgMnNS2BXhfO9ZzgPuAUwbtjyRJUpcNc03c+fQC1l8CH2nLn5hqh6r6BrBtwOOvAC6oqkeq6nZgE3Bke2yqqtuq6kfABcCKJAFeA1zU9l8DvHaI/kiSJHXWMNfEvaiqFvetX57kpt1839OSnAysA06vqvuAQ4Er+7bZ3NoA7tqp/SjgGcD9VbV9gu0lSZJmtWFG4q5LsmzHSpKj6IWwYZ0DHA4sAe4GPrAbxxhaklVJ1iVZt3Xr1pl4S0mSpJHZ5UhckhuBovdFv/+Q5Htt/WeB7wz7hlV1T9+xPw58ua1uAeb3bXpYa2OS9h8Ac5Ps00bj+ref6H3PBc4FWLp0aQ1btyRJ0t5kkNOp/26QAyU5oJ0W3dV2h1TV3W31dcCOmasXA59K8kHgZ+jNhL2a3teZLEqykF5IOxH4jaqqJJcDb6B3ndxK4EuD1CpJktR1uwxxVXXngMe6DDiivyHJp4FXAwcl2UxvVuurkyyhN5p3B737sVJVG5NcCNwEbAdOrapH23FOAy4B5gCrq2pje4s/Ai5I8ufAt4HzBqxVkiSp04aZ2LAr2bmhqk6aYLtJg1ZVnQ2cPUH7WmDtBO230Zu9KkmS9LgyzMSGXfE6M0mSpBkynSFOkiRJM2SXIa5NKBjEY06nSpIkaTQGGYm7CCDJZbvY7pg9L0eSJEmDGGRiwxOSvBt4bpLf3/nFqvpgex709lqSJEnaQ4OMxJ0IPEov8D11gockSZJm2CDfE3cL8L4kN1TVV2agJkmSJO3CMLNT/yHJB3fcfzTJB5I8fWSVSZIkaVLDhLjVwEPAG9vjQeCvR1GUJEmSpjbMHRsOr6rX963/aZL1012QJEmSdm2Ykbh/TfKKHStJjgb+dfpLkiRJ0q4MMxL328D5fdfB3QesnP6SJEmStCsDh7iquh54cZKntfUH+19PsrKq1kxzfZom33vPz427hKE9609uHHcJkiTttYa+d2pVPbhzgGveMQ31SJIkaQBDh7gpeO9USZKkGTKdIa6m8ViSJEmagiNxkiRJHTSdIe5b03gsSZIkTWHg2alJ5gInAwv696uqt7fn06a7OEmSJE1smO+JWwtcCdwI/GQ05UiSJGkQw4S4J1fV74+sEkmSJA1smGviPpHkrUkOSXLgjsfIKpMkSdKkhhmJ+xHwfuCP+bevEyng2dNdlCRJkqY2TIg7HXhOVf3TqIqRJEnSYIY5nboJeHhUhUiSJGlww4zE/QuwPsnlwCM7Gnd8xYgkSZJmzjAh7ovtIUmSpDEbOMRV1ZpRFiJJkqTBDXPHhtuZ4Cb3VeXsVEmSpBk2zOnUpX3LTwZ+HfB74iRJksZg4NmpVfWDvseWqvoL4FdGWJskSZImMczp1CP6Vp9Ab2RumJE8SZIkTZNhQtgH+Ldr4rYDd9A7pSpJkqQZNkyIOx54PbCgb78TgfdMc02SJEnahWG/J+5+4Drgh6MpR5IkSYMYJsQdVlXLR1aJJEmSBjbMvVP/IcnPDXPwJKuT3JtkQ1/bgUkuTXJrez6gtSfJh5NsSnJD/0SKJCvb9rcmWdnX/tIkN7Z9Ppwkw9QnSZLUVcOEuFcA1ya5pYWsG5PcsIt9/gbYefTuDOCyqloEXNbWoXfN3aL2WAWcA73QB5wJHAUcCZy5I/i1bd7at58jhZIk6XFh2IkNQ6mqbyRZsFPzCuDVbXkN8HXgj1r7+VVVwJVJ5iY5pG17aVVtA0hyKbA8ydeBp1XVla39fOC1wFeGrVOSJKlrhrl36p3T9J4HV9Xdbfn7wMFt+VDgrr7tNre2qdo3T9AuSZI06w1zOnXatVG3x9yPdRSSrEqyLsm6rVu3zsRbSpIkjcw4Qtw97TQp7fne1r4FmN+33WGtbar2wyZon1BVnVtVS6tq6bx58/a4E5IkSeM0jhB3MbBjhulK4Et97Se3WarLgAfaaddLgGOTHNAmNBwLXNJeezDJsjYr9eS+Y0mSJM1qI733aZJP05uYcFCSzfRmmb4XuDDJKcCdwBvb5muBE4BNwMPAmwGqaluSPwOuadu9Z8ckB+Bt9GbA7kdvQoOTGiRJ0uPCSENcVZ00yUvHTLBtAadOcpzVwOoJ2tcBL9qTGiVJkrporBMbJEmStHsMcZIkSR1kiJMkSeogQ5wkSVIHGeIkSZI6yBAnSZLUQYY4SZKkDjLESZIkdZAhTpIkqYMMcZIkSR1kiJMkSeogQ5wkSVIHGeIkSZI6yBAnSZLUQYY4SZKkDjLESZIkdZAhTpIkqYMMcZIkSR1kiJMkSeogQ5wkSVIHGeIkSZI6yBAnSZLUQYY4SZKkDjLESZIkdZAhTpIkqYMMcZIkSR1kiJMkSeogQ5wkSVIHGeIkSZI6yBAnSZLUQYY4SZKkDjLESZIkdZAhTpIkqYMMcZIkSR1kiJMkSeogQ5wkSVIHGeIkSZI6aGwhLskdSW5Msj7JutZ2YJJLk9zang9o7Uny4SSbktyQ5Ii+46xs29+aZOW4+iNJkjSTxj0S94tVtaSqlrb1M4DLqmoRcFlbBzgeWNQeq4BzoBf6gDOBo4AjgTN3BD9JkqTZbNwhbmcrgDVteQ3w2r7286vnSmBukkOA44BLq2pbVd0HXAosn+miJUmSZto4Q1wBX01ybZJVre3gqrq7LX8fOLgtHwrc1bfv5tY2WftjJFmVZF2SdVu3bp2uPkiSJI3FPmN871dU1ZYkzwQuTfKd/herqpLUdL1ZVZ0LnAuwdOnSaTuuJEnSOIxtJK6qtrTne4Ev0Lum7Z52mpT2fG/bfAswv2/3w1rbZO2SJEmz2lhCXJKnJHnqjmXgWGADcDGwY4bpSuBLbfli4OQ2S3UZ8EA77XoJcGySA9qEhmNbmyRJ0qw2rtOpBwNfSLKjhk9V1d8nuQa4MMkpwJ3AG9v2a4ETgE3Aw8CbAapqW5I/A65p272nqrbNXDckSZLGYywhrqpuA148QfsPgGMmaC/g1EmOtRpYPd01SpIk7c32tq8YkSRJ0gAMcZIkSR1kiJMkSeogQ5wkSVIHGeIkSZI6yBAnSZLUQYY4SZKkDjLESZIkdZAhTpIkqYPGddstaVod/ZdHj7uEoXzrd7811PZXvPJVI6pkNF71jSvGXYIkzXqOxEmSJHWQIU6SJKmDDHGSJEkdZIiTJEnqICc2SBqrj5z+t+MuYWinfeDfj7sESXIkTpIkqYsMcZIkSR1kiJMkSeogQ5wkSVIHGeIkSZI6yBAnSZLUQYY4SZKkDjLESZIkdZAhTpIkqYO8Y4MkjdDZv/mGcZcwtD/+nxeNuwRJAzDESZJ2281nf23cJQztBX/8mnGXIE0LQ5wkSZM466yzxl3CULpWr/aM18RJkiR1kCNxkiQ9Tl342SPHXcJQ3vjrV4+7hL2KIU6SJM06L77oknGXMLTr33DcUNt7OlWSJKmDDHGSJEkdZIiTJEnqIEOcJElSBxniJEmSOsgQJ0mS1EGzIsQlWZ7kliSbkpwx7nokSZJGrfMhLskc4KPA8cBi4KQki8dblSRJ0mh1PsQBRwKbquq2qvoRcAGwYsw1SZIkjVSqatw17JEkbwCWV9Vb2vqbgKOq6rSdtlsFrGqrzwNumcEyDwL+aQbfbybN5r6B/es6+9dds7lvYP+6bqb797NVNW/nxsfNbbeq6lzg3HG8d5J1VbV0HO89arO5b2D/us7+ddds7hvYv67bW/o3G06nbgHm960f1tokSZJmrdkQ4q4BFiVZmGRf4ETg4jHXJEmSNFKdP51aVduTnAZcAswBVlfVxjGXtbOxnMadIbO5b2D/us7+ddds7hvYv67bK/rX+YkNkiRJj0ez4XSqJEnS444hTpIkqYMMcSOU5B1JNiTZmOSd465ndySZn+TyJDe1frxjp9dPT1JJDmrrSfLhdgu0G5IcMZ7Kh5dkdZJ7k2yY4LX/r59dl+R5Sdb3PR7s2md0ss9mkrOSbOnr2wl9+7yrfTZvSXLc+Krftd343Xt+kv+d5JEkfzCeqnfPFD/LJUmubD/HdUmOHHet0yHJ77V+bkjy6SRPHndN02Wqv6OzQZK5SS5K8p0kNyd5+VgLqiofI3gALwI2AD9FbwLJ/wKeM+66dqMfhwBHtOWnAv8ILG7r8+lNKLkTOKi1nQB8BQiwDLhq3H0Yoq+vBI4ANuzU/ph+zqYHvQlB36f3ZZJjr2eIuif8bAJnAX8wwfaLgeuBJwELge8Cc8bdj2H719Yn+t17JvAy4OyJ+r83P6b4WX4VOL61nwB8fdy1TkNfDwVuB/Zr6xcC/2ncdU1j/yb8OzpbHsAa4C1teV9g7jjrcSRudF5AL8A8XFXbgSuAXxtzTUOrqrur6rq2/BBwM70/QgAfAv4L0D87ZgVwfvVcCcxNcshM1ry7quobwLYJXpqon7PJMcB3q+rOcRcyjF18NieyArigqh6pqtuBTfRu27dXGvZ3r6ruraprgB/PdK17aoq+FvC0ttnTgf8zngqn3T7Afkn2ofcf/dnSr6n+jnZekqfTC6nnAVTVj6rq/nHWZIgbnQ3ALyR5RpKfove/yPm72GevlmQB8BLgqiQrgC1Vdf1Omx0K3NW3vpmp/2Hdq03Rz9nkRODT4y5iT/R/NlvTae10/uokB7S2zn42B/zdmxV2+lm+E3h/kruA/wa8a3yVTY+q2kKvL98D7gYeqKqvjrcqDWghsBX46yTfTvI/kjxlnAUZ4kakqm4G3kfvdMDfA+uBR8da1B5Isj/wOXp/VLcD7wb+ZKxFjVgL37O6n+0Lsn8V+Oy4a9ld/Z/NqnoQOAc4HFhC7x/JD4yxvD32ePrdm+Bn+TvA71XVfOD3aCMgXdb+U7GCXiD4GeApSX5zvFVpQPvQO1V8TlW9BPgX4IxxFmSIG6GqOq+qXlpVrwTuo3edR+ckeSK9P6yfrKrP0/sHciFwfZI76N3q7LokP83sug3aVP2cLY4Hrquqe8ZdyO6Y4LNJVd1TVY9W1U+Aj/Nvp0w799kc8nev0yb6WQIrgR3Ln2UvPv09hF8Cbq+qrVX1Y3r9+/kx16TBbAY2V9WOEf+L6IW6sTHEjVCSZ7bnZ9G7Hu5T461oeElC73+/N1fVBwGq6saqemZVLaiqBfQ+2EdU1ffp3fLs5DZLdRm9UwV3j6v+PbGLfs4WJ9HRU6kTfTZbe/81mK+jd2kD9D6bJyZ5UpKFwCLg6pmqd1i78bvXWZP9LOldK/aqtvwa4NaZrm0EvgcsS/JTrd/H0LsGUHu59nt2V5LntaZjgJvGWFL3b7u1l/tckmfQu9D41HFfALmbjgbeBNyYZH1re3dVrZ1k+7X0rv/bBDwMvHn0JU6PJJ8GXg0clGQzcGZVdf70zWTatRy/DPzWuGvZTRN+NoGTkiyhd1H8HbT+VdXGJBfS+6O7nd7v5N58icNQv3ttNG4dvYkAP2lfGbO4nZbc2032s3wr8N/bBIAfAqvGVN+0qaqrklwEXEfvc/ht9pJbOE2Hx8Hf0d8FPtkuRbmNMf8b5223JEmSOsjTqZIkSR1kiJMkSeogQ5wkSVIHGeIkSZI6yBAnSZLUQYY4SZphSeYmedu465DUbYY4SZp5cwFDnKQ9YoiTpAkk+WKSa5NsTLKqtZ2S5B+TXJ3k40k+0trnJflckmva4+jWflaS1Um+nuS2JG9vh38vcHiS9UneP54eSuo6v+xXkiaQ5MCq2pZkP+Aa4DjgW/TulfgQ8DXg+qo6LcmngI9V1TfbbfYuqaoXJDkLOBb4ReCpwC3ATwOHAl+uqhfNeMckzRredkuSJvb2JK9ry/Pp3RbqiqraBpDks8Bz2+u/BCzu3QoTgKcl2b8t/11VPQI8kuRe4OAZqV7SrGeIk6SdJHk1vWD28qp6OMnXge8AL5hklycAy6rqhzsdB+CRvqZH8e+upGniNXGS9FhPB+5rAe75wDLgKcCrkhzQbsj++r7tv0rvxtgAJFmyi+M/RO/0qiTtNkOcJD3W3wP7JLmZ3iSEK4EtwH8FrqZ3bdwdwANt+7cDS5PckOQm4LenOnhV/QD4VpINTmyQtLuc2CBJA0qyf1X9cxuJ+wKwuqq+MO66JD0+ORInSYM7K8l6YANwO/DFMdcj6XHMkThJkqQOciROkiSpgwxxkiRJHWSIkyRJ6iBDnCRJUgcZ4iRJkjro/wKUL8MlVvI8BwAAAABJRU5ErkJggg=="/>
          <p:cNvSpPr>
            <a:spLocks noChangeAspect="1" noChangeArrowheads="1"/>
          </p:cNvSpPr>
          <p:nvPr/>
        </p:nvSpPr>
        <p:spPr bwMode="auto">
          <a:xfrm>
            <a:off x="1687133" y="1656433"/>
            <a:ext cx="5629186" cy="5629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brightnessContrast contrast="-20000"/>
                    </a14:imgEffect>
                  </a14:imgLayer>
                </a14:imgProps>
              </a:ext>
            </a:extLst>
          </a:blip>
          <a:stretch>
            <a:fillRect/>
          </a:stretch>
        </p:blipFill>
        <p:spPr>
          <a:xfrm>
            <a:off x="307975" y="160339"/>
            <a:ext cx="11054897" cy="3068032"/>
          </a:xfrm>
          <a:prstGeom prst="rect">
            <a:avLst/>
          </a:prstGeom>
        </p:spPr>
      </p:pic>
      <p:sp>
        <p:nvSpPr>
          <p:cNvPr id="11" name="TextBox 10"/>
          <p:cNvSpPr txBox="1"/>
          <p:nvPr/>
        </p:nvSpPr>
        <p:spPr>
          <a:xfrm>
            <a:off x="155575" y="3085710"/>
            <a:ext cx="6163163" cy="263149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200" dirty="0" smtClean="0">
                <a:latin typeface="Maiandra GD" panose="020E0502030308020204" pitchFamily="34" charset="0"/>
              </a:rPr>
              <a:t>Type A room is most demanded by customers.</a:t>
            </a:r>
          </a:p>
          <a:p>
            <a:pPr marL="342900" indent="-342900">
              <a:lnSpc>
                <a:spcPct val="150000"/>
              </a:lnSpc>
              <a:buFont typeface="Wingdings" panose="05000000000000000000" pitchFamily="2" charset="2"/>
              <a:buChar char="q"/>
            </a:pPr>
            <a:r>
              <a:rPr lang="en-US" sz="2200" dirty="0" smtClean="0">
                <a:latin typeface="Maiandra GD" panose="020E0502030308020204" pitchFamily="34" charset="0"/>
              </a:rPr>
              <a:t>Room types C, G and H are some of the highest </a:t>
            </a:r>
            <a:r>
              <a:rPr lang="en-US" sz="2200" dirty="0" err="1" smtClean="0">
                <a:latin typeface="Maiandra GD" panose="020E0502030308020204" pitchFamily="34" charset="0"/>
              </a:rPr>
              <a:t>adr</a:t>
            </a:r>
            <a:r>
              <a:rPr lang="en-US" sz="2200" dirty="0" smtClean="0">
                <a:latin typeface="Maiandra GD" panose="020E0502030308020204" pitchFamily="34" charset="0"/>
              </a:rPr>
              <a:t> (average </a:t>
            </a:r>
            <a:r>
              <a:rPr lang="en-US" sz="2200" dirty="0" smtClean="0">
                <a:latin typeface="Maiandra GD" panose="020E0502030308020204" pitchFamily="34" charset="0"/>
              </a:rPr>
              <a:t>daily rate) generating rooms.</a:t>
            </a:r>
          </a:p>
          <a:p>
            <a:pPr marL="342900" indent="-342900">
              <a:lnSpc>
                <a:spcPct val="150000"/>
              </a:lnSpc>
              <a:buFont typeface="Wingdings" panose="05000000000000000000" pitchFamily="2" charset="2"/>
              <a:buChar char="q"/>
            </a:pPr>
            <a:r>
              <a:rPr lang="en-US" sz="2200" dirty="0" smtClean="0">
                <a:latin typeface="Maiandra GD" panose="020E0502030308020204" pitchFamily="34" charset="0"/>
              </a:rPr>
              <a:t>Agent with id no. 9 made most of bookings.</a:t>
            </a:r>
            <a:endParaRPr lang="en-US" sz="2200" dirty="0">
              <a:latin typeface="Maiandra GD" panose="020E0502030308020204" pitchFamily="34" charset="0"/>
            </a:endParaRPr>
          </a:p>
        </p:txBody>
      </p:sp>
      <p:pic>
        <p:nvPicPr>
          <p:cNvPr id="13" name="Picture 12"/>
          <p:cNvPicPr>
            <a:picLocks noChangeAspect="1"/>
          </p:cNvPicPr>
          <p:nvPr/>
        </p:nvPicPr>
        <p:blipFill>
          <a:blip r:embed="rId5">
            <a:extLst>
              <a:ext uri="{BEBA8EAE-BF5A-486C-A8C5-ECC9F3942E4B}">
                <a14:imgProps xmlns:a14="http://schemas.microsoft.com/office/drawing/2010/main">
                  <a14:imgLayer r:embed="rId6">
                    <a14:imgEffect>
                      <a14:artisticTexturizer/>
                    </a14:imgEffect>
                    <a14:imgEffect>
                      <a14:saturation sat="400000"/>
                    </a14:imgEffect>
                  </a14:imgLayer>
                </a14:imgProps>
              </a:ext>
            </a:extLst>
          </a:blip>
          <a:stretch>
            <a:fillRect/>
          </a:stretch>
        </p:blipFill>
        <p:spPr>
          <a:xfrm>
            <a:off x="6119446" y="3228371"/>
            <a:ext cx="5628144" cy="2758145"/>
          </a:xfrm>
          <a:prstGeom prst="rect">
            <a:avLst/>
          </a:prstGeom>
        </p:spPr>
      </p:pic>
      <p:pic>
        <p:nvPicPr>
          <p:cNvPr id="2" name="Picture 1"/>
          <p:cNvPicPr>
            <a:picLocks noChangeAspect="1"/>
          </p:cNvPicPr>
          <p:nvPr/>
        </p:nvPicPr>
        <p:blipFill>
          <a:blip r:embed="rId7"/>
          <a:stretch>
            <a:fillRect/>
          </a:stretch>
        </p:blipFill>
        <p:spPr>
          <a:xfrm>
            <a:off x="11362872" y="0"/>
            <a:ext cx="829128" cy="634039"/>
          </a:xfrm>
          <a:prstGeom prst="rect">
            <a:avLst/>
          </a:prstGeom>
        </p:spPr>
      </p:pic>
    </p:spTree>
    <p:extLst>
      <p:ext uri="{BB962C8B-B14F-4D97-AF65-F5344CB8AC3E}">
        <p14:creationId xmlns:p14="http://schemas.microsoft.com/office/powerpoint/2010/main" val="2081412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0" y="1"/>
            <a:ext cx="8108123" cy="4420722"/>
          </a:xfrm>
          <a:prstGeom prst="rect">
            <a:avLst/>
          </a:prstGeom>
        </p:spPr>
      </p:pic>
      <p:pic>
        <p:nvPicPr>
          <p:cNvPr id="12" name="Picture 11"/>
          <p:cNvPicPr>
            <a:picLocks noChangeAspect="1"/>
          </p:cNvPicPr>
          <p:nvPr/>
        </p:nvPicPr>
        <p:blipFill>
          <a:blip r:embed="rId5">
            <a:extLst>
              <a:ext uri="{BEBA8EAE-BF5A-486C-A8C5-ECC9F3942E4B}">
                <a14:imgProps xmlns:a14="http://schemas.microsoft.com/office/drawing/2010/main">
                  <a14:imgLayer r:embed="rId6">
                    <a14:imgEffect>
                      <a14:artisticTexturizer/>
                    </a14:imgEffect>
                  </a14:imgLayer>
                </a14:imgProps>
              </a:ext>
            </a:extLst>
          </a:blip>
          <a:stretch>
            <a:fillRect/>
          </a:stretch>
        </p:blipFill>
        <p:spPr>
          <a:xfrm>
            <a:off x="8108123" y="1324708"/>
            <a:ext cx="3819525" cy="5533291"/>
          </a:xfrm>
          <a:prstGeom prst="rect">
            <a:avLst/>
          </a:prstGeom>
        </p:spPr>
      </p:pic>
      <p:sp>
        <p:nvSpPr>
          <p:cNvPr id="13" name="TextBox 12"/>
          <p:cNvSpPr txBox="1"/>
          <p:nvPr/>
        </p:nvSpPr>
        <p:spPr>
          <a:xfrm>
            <a:off x="473430" y="3757806"/>
            <a:ext cx="6929437"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Most of the customers from European countries like Portugal, Great Britain, France and Spain.</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Most preferred meal type is BB( Bed and breakfast). </a:t>
            </a:r>
            <a:endParaRPr lang="en-US" sz="2400" dirty="0">
              <a:latin typeface="Maiandra GD" panose="020E0502030308020204" pitchFamily="34" charset="0"/>
            </a:endParaRPr>
          </a:p>
        </p:txBody>
      </p:sp>
      <p:pic>
        <p:nvPicPr>
          <p:cNvPr id="2" name="Picture 1"/>
          <p:cNvPicPr>
            <a:picLocks noChangeAspect="1"/>
          </p:cNvPicPr>
          <p:nvPr/>
        </p:nvPicPr>
        <p:blipFill>
          <a:blip r:embed="rId7"/>
          <a:stretch>
            <a:fillRect/>
          </a:stretch>
        </p:blipFill>
        <p:spPr>
          <a:xfrm>
            <a:off x="11362872" y="0"/>
            <a:ext cx="829128" cy="634039"/>
          </a:xfrm>
          <a:prstGeom prst="rect">
            <a:avLst/>
          </a:prstGeom>
        </p:spPr>
      </p:pic>
    </p:spTree>
    <p:extLst>
      <p:ext uri="{BB962C8B-B14F-4D97-AF65-F5344CB8AC3E}">
        <p14:creationId xmlns:p14="http://schemas.microsoft.com/office/powerpoint/2010/main" val="188664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918" y="494961"/>
            <a:ext cx="6334755"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Hotel wise Analysis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651822" y="1079956"/>
            <a:ext cx="10520270" cy="5262979"/>
          </a:xfrm>
          <a:prstGeom prst="rect">
            <a:avLst/>
          </a:prstGeom>
          <a:noFill/>
        </p:spPr>
        <p:txBody>
          <a:bodyPr wrap="square" rtlCol="0">
            <a:spAutoFit/>
          </a:bodyPr>
          <a:lstStyle/>
          <a:p>
            <a:r>
              <a:rPr lang="en-US" sz="2400" dirty="0" smtClean="0">
                <a:latin typeface="Maiandra GD" panose="020E0502030308020204" pitchFamily="34" charset="0"/>
              </a:rPr>
              <a:t>While doing hotel-wise analysis of given hotel booking dataset, we answered following questions:</a:t>
            </a:r>
            <a:endParaRPr lang="en-US" sz="2400" dirty="0">
              <a:latin typeface="Maiandra GD" panose="020E0502030308020204" pitchFamily="34" charset="0"/>
            </a:endParaRPr>
          </a:p>
          <a:p>
            <a:pPr>
              <a:lnSpc>
                <a:spcPct val="150000"/>
              </a:lnSpc>
            </a:pPr>
            <a:r>
              <a:rPr lang="en-US" sz="2400" dirty="0" smtClean="0">
                <a:latin typeface="Maiandra GD" panose="020E0502030308020204" pitchFamily="34" charset="0"/>
              </a:rPr>
              <a:t>      (1) Percentage of bookings in each hotels?</a:t>
            </a:r>
          </a:p>
          <a:p>
            <a:pPr>
              <a:lnSpc>
                <a:spcPct val="150000"/>
              </a:lnSpc>
            </a:pPr>
            <a:r>
              <a:rPr lang="en-US" sz="2400" dirty="0">
                <a:latin typeface="Maiandra GD" panose="020E0502030308020204" pitchFamily="34" charset="0"/>
              </a:rPr>
              <a:t> </a:t>
            </a:r>
            <a:r>
              <a:rPr lang="en-US" sz="2400" dirty="0" smtClean="0">
                <a:latin typeface="Maiandra GD" panose="020E0502030308020204" pitchFamily="34" charset="0"/>
              </a:rPr>
              <a:t>     (2) Which hotel makes more revenue?</a:t>
            </a:r>
          </a:p>
          <a:p>
            <a:pPr>
              <a:lnSpc>
                <a:spcPct val="150000"/>
              </a:lnSpc>
            </a:pPr>
            <a:r>
              <a:rPr lang="en-US" sz="2400" dirty="0" smtClean="0">
                <a:latin typeface="Maiandra GD" panose="020E0502030308020204" pitchFamily="34" charset="0"/>
              </a:rPr>
              <a:t>      (3) Which hotel has higher lead time?</a:t>
            </a:r>
          </a:p>
          <a:p>
            <a:pPr>
              <a:lnSpc>
                <a:spcPct val="150000"/>
              </a:lnSpc>
            </a:pPr>
            <a:r>
              <a:rPr lang="en-US" sz="2400" dirty="0">
                <a:latin typeface="Maiandra GD" panose="020E0502030308020204" pitchFamily="34" charset="0"/>
              </a:rPr>
              <a:t> </a:t>
            </a:r>
            <a:r>
              <a:rPr lang="en-US" sz="2400" dirty="0" smtClean="0">
                <a:latin typeface="Maiandra GD" panose="020E0502030308020204" pitchFamily="34" charset="0"/>
              </a:rPr>
              <a:t>     (4) What is most preferred stay length in each hotel?</a:t>
            </a:r>
          </a:p>
          <a:p>
            <a:pPr>
              <a:lnSpc>
                <a:spcPct val="150000"/>
              </a:lnSpc>
            </a:pPr>
            <a:r>
              <a:rPr lang="en-US" sz="2400" dirty="0" smtClean="0">
                <a:latin typeface="Maiandra GD" panose="020E0502030308020204" pitchFamily="34" charset="0"/>
              </a:rPr>
              <a:t>      (5) For which hotel, does people have to wait longer to get a booking confirmed?</a:t>
            </a:r>
          </a:p>
          <a:p>
            <a:pPr>
              <a:lnSpc>
                <a:spcPct val="150000"/>
              </a:lnSpc>
            </a:pPr>
            <a:r>
              <a:rPr lang="en-US" sz="2400" dirty="0">
                <a:latin typeface="Maiandra GD" panose="020E0502030308020204" pitchFamily="34" charset="0"/>
              </a:rPr>
              <a:t> </a:t>
            </a:r>
            <a:r>
              <a:rPr lang="en-US" sz="2400" dirty="0" smtClean="0">
                <a:latin typeface="Maiandra GD" panose="020E0502030308020204" pitchFamily="34" charset="0"/>
              </a:rPr>
              <a:t>     (6) Which hotel has higher booking cancellations rate?</a:t>
            </a:r>
          </a:p>
          <a:p>
            <a:pPr>
              <a:lnSpc>
                <a:spcPct val="150000"/>
              </a:lnSpc>
            </a:pPr>
            <a:r>
              <a:rPr lang="en-US" sz="2400" dirty="0">
                <a:latin typeface="Maiandra GD" panose="020E0502030308020204" pitchFamily="34" charset="0"/>
              </a:rPr>
              <a:t> </a:t>
            </a:r>
            <a:r>
              <a:rPr lang="en-US" sz="2400" dirty="0" smtClean="0">
                <a:latin typeface="Maiandra GD" panose="020E0502030308020204" pitchFamily="34" charset="0"/>
              </a:rPr>
              <a:t>     (7) Which hotel have higher and how much customer returning rate? </a:t>
            </a:r>
            <a:endParaRPr lang="en-US" sz="2400" dirty="0">
              <a:latin typeface="Maiandra GD" panose="020E0502030308020204" pitchFamily="34" charset="0"/>
            </a:endParaRPr>
          </a:p>
        </p:txBody>
      </p:sp>
      <p:pic>
        <p:nvPicPr>
          <p:cNvPr id="4" name="Picture 3"/>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2183871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06061" y="74524"/>
            <a:ext cx="6276801" cy="2380944"/>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Layer>
                </a14:imgProps>
              </a:ext>
            </a:extLst>
          </a:blip>
          <a:stretch>
            <a:fillRect/>
          </a:stretch>
        </p:blipFill>
        <p:spPr>
          <a:xfrm>
            <a:off x="6482862" y="74524"/>
            <a:ext cx="4657362" cy="2394812"/>
          </a:xfrm>
          <a:prstGeom prst="rect">
            <a:avLst/>
          </a:prstGeom>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colorTemperature colorTemp="5300"/>
                    </a14:imgEffect>
                  </a14:imgLayer>
                </a14:imgProps>
              </a:ext>
            </a:extLst>
          </a:blip>
          <a:stretch>
            <a:fillRect/>
          </a:stretch>
        </p:blipFill>
        <p:spPr>
          <a:xfrm>
            <a:off x="7033986" y="2455468"/>
            <a:ext cx="4743450" cy="3019425"/>
          </a:xfrm>
          <a:prstGeom prst="rect">
            <a:avLst/>
          </a:prstGeom>
        </p:spPr>
      </p:pic>
      <p:sp>
        <p:nvSpPr>
          <p:cNvPr id="11" name="TextBox 10"/>
          <p:cNvSpPr txBox="1"/>
          <p:nvPr/>
        </p:nvSpPr>
        <p:spPr>
          <a:xfrm>
            <a:off x="299845" y="2427905"/>
            <a:ext cx="6939857" cy="2923877"/>
          </a:xfrm>
          <a:prstGeom prst="rect">
            <a:avLst/>
          </a:prstGeom>
          <a:noFill/>
        </p:spPr>
        <p:txBody>
          <a:bodyPr wrap="square" rtlCol="0">
            <a:spAutoFit/>
          </a:bodyPr>
          <a:lstStyle/>
          <a:p>
            <a:pPr marL="342900" indent="-342900">
              <a:buFont typeface="Wingdings" panose="05000000000000000000" pitchFamily="2" charset="2"/>
              <a:buChar char="q"/>
            </a:pPr>
            <a:r>
              <a:rPr lang="en-US" sz="2300" dirty="0" smtClean="0">
                <a:latin typeface="Maiandra GD" panose="020E0502030308020204" pitchFamily="34" charset="0"/>
              </a:rPr>
              <a:t>Around 60% bookings are for City hotel and 40% bookings are for Resort hotel.</a:t>
            </a:r>
          </a:p>
          <a:p>
            <a:pPr marL="342900" indent="-342900">
              <a:buFont typeface="Wingdings" panose="05000000000000000000" pitchFamily="2" charset="2"/>
              <a:buChar char="q"/>
            </a:pPr>
            <a:r>
              <a:rPr lang="en-US" sz="2300" dirty="0" err="1" smtClean="0">
                <a:latin typeface="Maiandra GD" panose="020E0502030308020204" pitchFamily="34" charset="0"/>
              </a:rPr>
              <a:t>Avg</a:t>
            </a:r>
            <a:r>
              <a:rPr lang="en-US" sz="2300" dirty="0" smtClean="0">
                <a:latin typeface="Maiandra GD" panose="020E0502030308020204" pitchFamily="34" charset="0"/>
              </a:rPr>
              <a:t> </a:t>
            </a:r>
            <a:r>
              <a:rPr lang="en-US" sz="2300" dirty="0" err="1" smtClean="0">
                <a:latin typeface="Maiandra GD" panose="020E0502030308020204" pitchFamily="34" charset="0"/>
              </a:rPr>
              <a:t>adr</a:t>
            </a:r>
            <a:r>
              <a:rPr lang="en-US" sz="2300" dirty="0" smtClean="0">
                <a:latin typeface="Maiandra GD" panose="020E0502030308020204" pitchFamily="34" charset="0"/>
              </a:rPr>
              <a:t> of Resort hotel is slightly lower than that of City hotel. Hence, City hotel seems to be making slightly more revenue.</a:t>
            </a:r>
          </a:p>
          <a:p>
            <a:pPr marL="342900" indent="-342900">
              <a:buFont typeface="Wingdings" panose="05000000000000000000" pitchFamily="2" charset="2"/>
              <a:buChar char="q"/>
            </a:pPr>
            <a:r>
              <a:rPr lang="en-US" sz="2300" dirty="0" smtClean="0">
                <a:latin typeface="Maiandra GD" panose="020E0502030308020204" pitchFamily="34" charset="0"/>
              </a:rPr>
              <a:t>City hotel has significantly longer waiting time, hence City Hotel is much busier than Resort Hotel.</a:t>
            </a:r>
          </a:p>
        </p:txBody>
      </p:sp>
      <p:pic>
        <p:nvPicPr>
          <p:cNvPr id="2" name="Picture 1"/>
          <p:cNvPicPr>
            <a:picLocks noChangeAspect="1"/>
          </p:cNvPicPr>
          <p:nvPr/>
        </p:nvPicPr>
        <p:blipFill>
          <a:blip r:embed="rId9"/>
          <a:stretch>
            <a:fillRect/>
          </a:stretch>
        </p:blipFill>
        <p:spPr>
          <a:xfrm>
            <a:off x="11362872" y="0"/>
            <a:ext cx="829128" cy="634039"/>
          </a:xfrm>
          <a:prstGeom prst="rect">
            <a:avLst/>
          </a:prstGeom>
        </p:spPr>
      </p:pic>
      <p:sp>
        <p:nvSpPr>
          <p:cNvPr id="4" name="TextBox 3"/>
          <p:cNvSpPr txBox="1"/>
          <p:nvPr/>
        </p:nvSpPr>
        <p:spPr>
          <a:xfrm>
            <a:off x="299845" y="5385226"/>
            <a:ext cx="11739755" cy="1200329"/>
          </a:xfrm>
          <a:prstGeom prst="rect">
            <a:avLst/>
          </a:prstGeom>
          <a:noFill/>
        </p:spPr>
        <p:txBody>
          <a:bodyPr wrap="square" rtlCol="0">
            <a:spAutoFit/>
          </a:bodyPr>
          <a:lstStyle/>
          <a:p>
            <a:pPr marL="342900" indent="-342900" algn="r">
              <a:buFont typeface="Wingdings" panose="05000000000000000000" pitchFamily="2" charset="2"/>
              <a:buChar char="q"/>
            </a:pPr>
            <a:r>
              <a:rPr lang="en-US" sz="2400" dirty="0">
                <a:latin typeface="Maiandra GD" panose="020E0502030308020204" pitchFamily="34" charset="0"/>
              </a:rPr>
              <a:t>City hotel has slightly higher median lead time. Also median lead time is significantly higher in each case, this means customers generally plan their hotel visits </a:t>
            </a:r>
            <a:r>
              <a:rPr lang="en-US" sz="2400" dirty="0" smtClean="0">
                <a:latin typeface="Maiandra GD" panose="020E0502030308020204" pitchFamily="34" charset="0"/>
              </a:rPr>
              <a:t>way</a:t>
            </a:r>
          </a:p>
          <a:p>
            <a:pPr algn="r"/>
            <a:r>
              <a:rPr lang="en-US" sz="2400" dirty="0" smtClean="0">
                <a:latin typeface="Maiandra GD" panose="020E0502030308020204" pitchFamily="34" charset="0"/>
              </a:rPr>
              <a:t> too </a:t>
            </a:r>
            <a:r>
              <a:rPr lang="en-US" sz="2400" dirty="0">
                <a:latin typeface="Maiandra GD" panose="020E0502030308020204" pitchFamily="34" charset="0"/>
              </a:rPr>
              <a:t>early</a:t>
            </a:r>
            <a:r>
              <a:rPr lang="en-US" sz="2400" dirty="0" smtClean="0">
                <a:latin typeface="Maiandra GD" panose="020E0502030308020204" pitchFamily="34" charset="0"/>
              </a:rPr>
              <a:t>.</a:t>
            </a:r>
            <a:endParaRPr lang="en-US" sz="2400" dirty="0">
              <a:latin typeface="Maiandra GD" panose="020E0502030308020204" pitchFamily="34" charset="0"/>
            </a:endParaRPr>
          </a:p>
        </p:txBody>
      </p:sp>
    </p:spTree>
    <p:extLst>
      <p:ext uri="{BB962C8B-B14F-4D97-AF65-F5344CB8AC3E}">
        <p14:creationId xmlns:p14="http://schemas.microsoft.com/office/powerpoint/2010/main" val="319890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202" y="680931"/>
            <a:ext cx="7292381" cy="584775"/>
          </a:xfrm>
          <a:prstGeom prst="rect">
            <a:avLst/>
          </a:prstGeom>
          <a:noFill/>
        </p:spPr>
        <p:txBody>
          <a:bodyPr wrap="non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Distribution channel wise Analysis :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682416" y="1568416"/>
            <a:ext cx="10470524" cy="3785652"/>
          </a:xfrm>
          <a:prstGeom prst="rect">
            <a:avLst/>
          </a:prstGeom>
          <a:noFill/>
        </p:spPr>
        <p:txBody>
          <a:bodyPr wrap="square" rtlCol="0">
            <a:spAutoFit/>
          </a:bodyPr>
          <a:lstStyle/>
          <a:p>
            <a:r>
              <a:rPr lang="en-US" sz="2400" dirty="0" smtClean="0">
                <a:latin typeface="Maiandra GD" panose="020E0502030308020204" pitchFamily="34" charset="0"/>
              </a:rPr>
              <a:t>While doing Distribution channel wise analysis of given hotel booking dataset, we answered following questions:</a:t>
            </a:r>
          </a:p>
          <a:p>
            <a:endParaRPr lang="en-US" sz="2400" dirty="0">
              <a:latin typeface="Maiandra GD" panose="020E0502030308020204" pitchFamily="34" charset="0"/>
            </a:endParaRPr>
          </a:p>
          <a:p>
            <a:endParaRPr lang="en-US" sz="2400" dirty="0" smtClean="0">
              <a:latin typeface="Maiandra GD" panose="020E0502030308020204" pitchFamily="34" charset="0"/>
            </a:endParaRPr>
          </a:p>
          <a:p>
            <a:pPr marL="342900" indent="-342900">
              <a:buAutoNum type="arabicParenBoth"/>
            </a:pPr>
            <a:r>
              <a:rPr lang="en-US" sz="2400" dirty="0" smtClean="0">
                <a:latin typeface="Maiandra GD" panose="020E0502030308020204" pitchFamily="34" charset="0"/>
              </a:rPr>
              <a:t>Which is the most common channel for booking hotels?</a:t>
            </a:r>
          </a:p>
          <a:p>
            <a:pPr marL="342900" indent="-342900">
              <a:buAutoNum type="arabicParenBoth"/>
            </a:pPr>
            <a:endParaRPr lang="en-US" sz="2400" dirty="0" smtClean="0">
              <a:latin typeface="Maiandra GD" panose="020E0502030308020204" pitchFamily="34" charset="0"/>
            </a:endParaRPr>
          </a:p>
          <a:p>
            <a:pPr marL="342900" indent="-342900">
              <a:buAutoNum type="arabicParenBoth"/>
            </a:pPr>
            <a:r>
              <a:rPr lang="en-US" sz="2400" dirty="0" smtClean="0">
                <a:latin typeface="Maiandra GD" panose="020E0502030308020204" pitchFamily="34" charset="0"/>
              </a:rPr>
              <a:t>Which channel is mostly used for early booking of hotels?</a:t>
            </a:r>
          </a:p>
          <a:p>
            <a:pPr marL="342900" indent="-342900">
              <a:buAutoNum type="arabicParenBoth"/>
            </a:pPr>
            <a:endParaRPr lang="en-US" sz="2400" dirty="0" smtClean="0">
              <a:latin typeface="Maiandra GD" panose="020E0502030308020204" pitchFamily="34" charset="0"/>
            </a:endParaRPr>
          </a:p>
          <a:p>
            <a:pPr marL="342900" indent="-342900">
              <a:buAutoNum type="arabicParenBoth"/>
            </a:pPr>
            <a:r>
              <a:rPr lang="en-US" sz="2400" dirty="0" smtClean="0">
                <a:latin typeface="Maiandra GD" panose="020E0502030308020204" pitchFamily="34" charset="0"/>
              </a:rPr>
              <a:t>Which distribution channel brings better revenue generating deals for hotels?</a:t>
            </a:r>
            <a:endParaRPr lang="en-US" sz="2400" dirty="0">
              <a:latin typeface="Maiandra GD" panose="020E0502030308020204" pitchFamily="34" charset="0"/>
            </a:endParaRPr>
          </a:p>
        </p:txBody>
      </p:sp>
      <p:pic>
        <p:nvPicPr>
          <p:cNvPr id="4" name="Picture 3"/>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1814241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338" y="411085"/>
            <a:ext cx="7416124"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Distribution channel wise Analysis :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8800"/>
                    </a14:imgEffect>
                  </a14:imgLayer>
                </a14:imgProps>
              </a:ext>
            </a:extLst>
          </a:blip>
          <a:stretch>
            <a:fillRect/>
          </a:stretch>
        </p:blipFill>
        <p:spPr>
          <a:xfrm>
            <a:off x="775869" y="1445656"/>
            <a:ext cx="4455353" cy="5139609"/>
          </a:xfrm>
          <a:prstGeom prst="rect">
            <a:avLst/>
          </a:prstGeom>
        </p:spPr>
      </p:pic>
      <p:sp>
        <p:nvSpPr>
          <p:cNvPr id="6" name="TextBox 5"/>
          <p:cNvSpPr txBox="1"/>
          <p:nvPr/>
        </p:nvSpPr>
        <p:spPr>
          <a:xfrm>
            <a:off x="5662245" y="995860"/>
            <a:ext cx="6248399"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latin typeface="Maiandra GD" panose="020E0502030308020204" pitchFamily="34" charset="0"/>
              </a:rPr>
              <a:t>Here we can see that the most of guest are making reservation through TA/TO channels which is travel agency and tour operator.</a:t>
            </a:r>
          </a:p>
          <a:p>
            <a:pPr marL="342900" indent="-342900">
              <a:buFont typeface="Wingdings" panose="05000000000000000000" pitchFamily="2" charset="2"/>
              <a:buChar char="q"/>
            </a:pPr>
            <a:r>
              <a:rPr lang="en-US" sz="2400" dirty="0" smtClean="0">
                <a:latin typeface="Maiandra GD" panose="020E0502030308020204" pitchFamily="34" charset="0"/>
              </a:rPr>
              <a:t>Than the second most used channel is direct.</a:t>
            </a:r>
          </a:p>
          <a:p>
            <a:pPr marL="342900" indent="-342900">
              <a:buFont typeface="Wingdings" panose="05000000000000000000" pitchFamily="2" charset="2"/>
              <a:buChar char="q"/>
            </a:pPr>
            <a:r>
              <a:rPr lang="en-US" sz="2400" dirty="0" smtClean="0">
                <a:latin typeface="Maiandra GD" panose="020E0502030308020204" pitchFamily="34" charset="0"/>
              </a:rPr>
              <a:t>Channel which is mostly used for early booking of hotels is also TA/TO.</a:t>
            </a:r>
          </a:p>
          <a:p>
            <a:pPr marL="285750" indent="-285750">
              <a:buFont typeface="Wingdings" panose="05000000000000000000" pitchFamily="2" charset="2"/>
              <a:buChar char="q"/>
            </a:pPr>
            <a:endParaRPr lang="en-US" sz="2400" dirty="0">
              <a:latin typeface="Maiandra GD" panose="020E0502030308020204" pitchFamily="34" charset="0"/>
            </a:endParaRPr>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5776833" y="4015460"/>
            <a:ext cx="5692461" cy="2842540"/>
          </a:xfrm>
          <a:prstGeom prst="rect">
            <a:avLst/>
          </a:prstGeom>
        </p:spPr>
      </p:pic>
    </p:spTree>
    <p:extLst>
      <p:ext uri="{BB962C8B-B14F-4D97-AF65-F5344CB8AC3E}">
        <p14:creationId xmlns:p14="http://schemas.microsoft.com/office/powerpoint/2010/main" val="389052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315047" y="866209"/>
            <a:ext cx="4238625" cy="4748327"/>
          </a:xfrm>
          <a:prstGeom prst="rect">
            <a:avLst/>
          </a:prstGeom>
        </p:spPr>
      </p:pic>
      <p:sp>
        <p:nvSpPr>
          <p:cNvPr id="4" name="TextBox 3"/>
          <p:cNvSpPr txBox="1"/>
          <p:nvPr/>
        </p:nvSpPr>
        <p:spPr>
          <a:xfrm>
            <a:off x="5164428" y="643944"/>
            <a:ext cx="6709893" cy="707886"/>
          </a:xfrm>
          <a:prstGeom prst="rect">
            <a:avLst/>
          </a:prstGeom>
          <a:noFill/>
        </p:spPr>
        <p:txBody>
          <a:bodyPr wrap="square" rtlCol="0">
            <a:spAutoFit/>
          </a:bodyPr>
          <a:lstStyle/>
          <a:p>
            <a:r>
              <a:rPr lang="en-US" sz="2000" dirty="0" smtClean="0"/>
              <a:t> </a:t>
            </a:r>
          </a:p>
          <a:p>
            <a:pPr marL="342900" indent="-342900">
              <a:buFont typeface="Arial" panose="020B0604020202020204" pitchFamily="34" charset="0"/>
              <a:buChar char="•"/>
            </a:pPr>
            <a:endParaRPr lang="en-US" sz="2000" dirty="0"/>
          </a:p>
        </p:txBody>
      </p:sp>
      <p:sp>
        <p:nvSpPr>
          <p:cNvPr id="5" name="Rectangle 4"/>
          <p:cNvSpPr/>
          <p:nvPr/>
        </p:nvSpPr>
        <p:spPr>
          <a:xfrm>
            <a:off x="4987424" y="997887"/>
            <a:ext cx="6790012" cy="2862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smtClean="0">
                <a:latin typeface="Maiandra GD" panose="020E0502030308020204" pitchFamily="34" charset="0"/>
              </a:rPr>
              <a:t>GDS channel brings higher revenue generating deals for City hotel, in contrast to that most bookings come via TA/TO. City Hotel can work to increase outreach on GDS channels to get more higher revenue generating </a:t>
            </a:r>
            <a:r>
              <a:rPr lang="en-US" sz="2400" dirty="0" smtClean="0">
                <a:latin typeface="Maiandra GD" panose="020E0502030308020204" pitchFamily="34" charset="0"/>
              </a:rPr>
              <a:t>deals.</a:t>
            </a:r>
            <a:endParaRPr lang="en-US" sz="2400" dirty="0">
              <a:latin typeface="Maiandra GD" panose="020E0502030308020204" pitchFamily="34" charset="0"/>
            </a:endParaRPr>
          </a:p>
        </p:txBody>
      </p:sp>
      <p:sp>
        <p:nvSpPr>
          <p:cNvPr id="6" name="TextBox 5"/>
          <p:cNvSpPr txBox="1"/>
          <p:nvPr/>
        </p:nvSpPr>
        <p:spPr>
          <a:xfrm>
            <a:off x="4987424" y="4164936"/>
            <a:ext cx="6790012" cy="267765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dirty="0">
                <a:latin typeface="Maiandra GD" panose="020E0502030308020204" pitchFamily="34" charset="0"/>
              </a:rPr>
              <a:t>Resort hotel has more revenue generating deals by direct and TA/TO channel. Resort Hotel </a:t>
            </a:r>
            <a:r>
              <a:rPr lang="en-US" sz="2400" dirty="0" smtClean="0">
                <a:latin typeface="Maiandra GD" panose="020E0502030308020204" pitchFamily="34" charset="0"/>
              </a:rPr>
              <a:t>need to increase </a:t>
            </a:r>
            <a:r>
              <a:rPr lang="en-US" sz="2400" dirty="0">
                <a:latin typeface="Maiandra GD" panose="020E0502030308020204" pitchFamily="34" charset="0"/>
              </a:rPr>
              <a:t>outreach on GDS channel to </a:t>
            </a:r>
            <a:r>
              <a:rPr lang="en-US" sz="2400" dirty="0" smtClean="0">
                <a:latin typeface="Maiandra GD" panose="020E0502030308020204" pitchFamily="34" charset="0"/>
              </a:rPr>
              <a:t>increase </a:t>
            </a:r>
            <a:r>
              <a:rPr lang="en-US" sz="2400" dirty="0">
                <a:latin typeface="Maiandra GD" panose="020E0502030308020204" pitchFamily="34" charset="0"/>
              </a:rPr>
              <a:t>revenue. </a:t>
            </a:r>
          </a:p>
          <a:p>
            <a:pPr marL="457200" indent="-457200" algn="just">
              <a:buFont typeface="Wingdings" panose="05000000000000000000" pitchFamily="2" charset="2"/>
              <a:buChar char="q"/>
            </a:pPr>
            <a:endParaRPr lang="en-US" sz="2400" dirty="0">
              <a:latin typeface="Maiandra GD" panose="020E0502030308020204" pitchFamily="34" charset="0"/>
            </a:endParaRPr>
          </a:p>
        </p:txBody>
      </p:sp>
      <p:pic>
        <p:nvPicPr>
          <p:cNvPr id="2" name="Picture 1"/>
          <p:cNvPicPr>
            <a:picLocks noChangeAspect="1"/>
          </p:cNvPicPr>
          <p:nvPr/>
        </p:nvPicPr>
        <p:blipFill>
          <a:blip r:embed="rId4"/>
          <a:stretch>
            <a:fillRect/>
          </a:stretch>
        </p:blipFill>
        <p:spPr>
          <a:xfrm>
            <a:off x="11362872" y="9905"/>
            <a:ext cx="829128" cy="634039"/>
          </a:xfrm>
          <a:prstGeom prst="rect">
            <a:avLst/>
          </a:prstGeom>
        </p:spPr>
      </p:pic>
    </p:spTree>
    <p:extLst>
      <p:ext uri="{BB962C8B-B14F-4D97-AF65-F5344CB8AC3E}">
        <p14:creationId xmlns:p14="http://schemas.microsoft.com/office/powerpoint/2010/main" val="2894366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097" y="637805"/>
            <a:ext cx="8430380"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Booking cancellation Analysis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807405" y="1492464"/>
            <a:ext cx="9388699" cy="3970318"/>
          </a:xfrm>
          <a:prstGeom prst="rect">
            <a:avLst/>
          </a:prstGeom>
          <a:noFill/>
        </p:spPr>
        <p:txBody>
          <a:bodyPr wrap="square" rtlCol="0">
            <a:spAutoFit/>
          </a:bodyPr>
          <a:lstStyle/>
          <a:p>
            <a:pPr>
              <a:lnSpc>
                <a:spcPct val="150000"/>
              </a:lnSpc>
            </a:pPr>
            <a:r>
              <a:rPr lang="en-US" sz="2400" dirty="0" smtClean="0">
                <a:latin typeface="Maiandra GD" panose="020E0502030308020204" pitchFamily="34" charset="0"/>
              </a:rPr>
              <a:t>We analyze the following possible reasons for booking cancellations:</a:t>
            </a:r>
            <a:endParaRPr lang="en-US" sz="2400" dirty="0">
              <a:latin typeface="Maiandra GD" panose="020E0502030308020204" pitchFamily="34" charset="0"/>
            </a:endParaRPr>
          </a:p>
          <a:p>
            <a:pPr marL="457200" indent="-457200">
              <a:lnSpc>
                <a:spcPct val="150000"/>
              </a:lnSpc>
              <a:buAutoNum type="arabicParenBoth"/>
            </a:pPr>
            <a:r>
              <a:rPr lang="en-US" sz="2400" dirty="0" smtClean="0">
                <a:latin typeface="Maiandra GD" panose="020E0502030308020204" pitchFamily="34" charset="0"/>
              </a:rPr>
              <a:t>Which significant distribution channel has highest cancellation percentage? </a:t>
            </a:r>
          </a:p>
          <a:p>
            <a:pPr marL="457200" indent="-457200">
              <a:lnSpc>
                <a:spcPct val="150000"/>
              </a:lnSpc>
              <a:buAutoNum type="arabicParenBoth"/>
            </a:pPr>
            <a:r>
              <a:rPr lang="en-US" sz="2400" dirty="0" smtClean="0">
                <a:latin typeface="Maiandra GD" panose="020E0502030308020204" pitchFamily="34" charset="0"/>
              </a:rPr>
              <a:t>Longer lead time. </a:t>
            </a:r>
          </a:p>
          <a:p>
            <a:pPr marL="457200" indent="-457200">
              <a:lnSpc>
                <a:spcPct val="150000"/>
              </a:lnSpc>
              <a:buAutoNum type="arabicParenBoth"/>
            </a:pPr>
            <a:r>
              <a:rPr lang="en-US" sz="2400" dirty="0" smtClean="0">
                <a:latin typeface="Maiandra GD" panose="020E0502030308020204" pitchFamily="34" charset="0"/>
              </a:rPr>
              <a:t>Longer time (in days) in waiting list. </a:t>
            </a:r>
          </a:p>
          <a:p>
            <a:pPr marL="457200" indent="-457200">
              <a:lnSpc>
                <a:spcPct val="150000"/>
              </a:lnSpc>
              <a:buAutoNum type="arabicParenBoth"/>
            </a:pPr>
            <a:r>
              <a:rPr lang="en-US" sz="2400" dirty="0" smtClean="0">
                <a:latin typeface="Maiandra GD" panose="020E0502030308020204" pitchFamily="34" charset="0"/>
              </a:rPr>
              <a:t>Not getting same room as reserved.</a:t>
            </a:r>
          </a:p>
          <a:p>
            <a:pPr marL="457200" indent="-457200">
              <a:lnSpc>
                <a:spcPct val="150000"/>
              </a:lnSpc>
              <a:buAutoNum type="arabicParenBoth"/>
            </a:pPr>
            <a:r>
              <a:rPr lang="en-US" sz="2400" dirty="0" smtClean="0">
                <a:latin typeface="Maiandra GD" panose="020E0502030308020204" pitchFamily="34" charset="0"/>
              </a:rPr>
              <a:t>Does not getting same room as reserved effects </a:t>
            </a:r>
            <a:r>
              <a:rPr lang="en-US" sz="2400" dirty="0" err="1" smtClean="0">
                <a:latin typeface="Maiandra GD" panose="020E0502030308020204" pitchFamily="34" charset="0"/>
              </a:rPr>
              <a:t>adr</a:t>
            </a:r>
            <a:r>
              <a:rPr lang="en-US" sz="2400" dirty="0" smtClean="0">
                <a:latin typeface="Maiandra GD" panose="020E0502030308020204" pitchFamily="34" charset="0"/>
              </a:rPr>
              <a:t>? </a:t>
            </a:r>
            <a:endParaRPr lang="en-US" sz="2400" dirty="0">
              <a:latin typeface="Maiandra GD" panose="020E0502030308020204" pitchFamily="34" charset="0"/>
            </a:endParaRPr>
          </a:p>
        </p:txBody>
      </p:sp>
      <p:pic>
        <p:nvPicPr>
          <p:cNvPr id="4" name="Picture 3"/>
          <p:cNvPicPr>
            <a:picLocks noChangeAspect="1"/>
          </p:cNvPicPr>
          <p:nvPr/>
        </p:nvPicPr>
        <p:blipFill>
          <a:blip r:embed="rId2"/>
          <a:stretch>
            <a:fillRect/>
          </a:stretch>
        </p:blipFill>
        <p:spPr>
          <a:xfrm>
            <a:off x="11362872" y="-19680"/>
            <a:ext cx="829128" cy="634039"/>
          </a:xfrm>
          <a:prstGeom prst="rect">
            <a:avLst/>
          </a:prstGeom>
        </p:spPr>
      </p:pic>
    </p:spTree>
    <p:extLst>
      <p:ext uri="{BB962C8B-B14F-4D97-AF65-F5344CB8AC3E}">
        <p14:creationId xmlns:p14="http://schemas.microsoft.com/office/powerpoint/2010/main" val="404487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5459" y="283335"/>
            <a:ext cx="184731" cy="369332"/>
          </a:xfrm>
          <a:prstGeom prst="rect">
            <a:avLst/>
          </a:prstGeom>
          <a:noFill/>
        </p:spPr>
        <p:txBody>
          <a:bodyPr wrap="none" rtlCol="0">
            <a:spAutoFit/>
          </a:bodyPr>
          <a:lstStyle/>
          <a:p>
            <a:endParaRPr lang="en-US" dirty="0"/>
          </a:p>
        </p:txBody>
      </p:sp>
      <p:sp>
        <p:nvSpPr>
          <p:cNvPr id="5" name="TextBox 4"/>
          <p:cNvSpPr txBox="1"/>
          <p:nvPr/>
        </p:nvSpPr>
        <p:spPr>
          <a:xfrm>
            <a:off x="465608" y="652667"/>
            <a:ext cx="3071675" cy="584775"/>
          </a:xfrm>
          <a:prstGeom prst="rect">
            <a:avLst/>
          </a:prstGeom>
          <a:noFill/>
        </p:spPr>
        <p:txBody>
          <a:bodyPr wrap="non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Introduction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p:cNvSpPr txBox="1"/>
          <p:nvPr/>
        </p:nvSpPr>
        <p:spPr>
          <a:xfrm>
            <a:off x="695457" y="1365362"/>
            <a:ext cx="10972801" cy="4524315"/>
          </a:xfrm>
          <a:prstGeom prst="rect">
            <a:avLst/>
          </a:prstGeom>
          <a:noFill/>
        </p:spPr>
        <p:txBody>
          <a:bodyPr wrap="square" rtlCol="0">
            <a:spAutoFit/>
          </a:bodyPr>
          <a:lstStyle/>
          <a:p>
            <a:pPr>
              <a:lnSpc>
                <a:spcPct val="150000"/>
              </a:lnSpc>
            </a:pPr>
            <a:r>
              <a:rPr lang="en-US" sz="2400" dirty="0" smtClean="0">
                <a:latin typeface="Maiandra GD" panose="020E0502030308020204" pitchFamily="34" charset="0"/>
              </a:rPr>
              <a:t>Hotel industry is a very volatile industry and the bookings depend on variety of factors such as type of hotels, seasonality, days of week and many more. </a:t>
            </a:r>
          </a:p>
          <a:p>
            <a:pPr>
              <a:lnSpc>
                <a:spcPct val="150000"/>
              </a:lnSpc>
            </a:pPr>
            <a:r>
              <a:rPr lang="en-US" sz="2400" dirty="0" smtClean="0">
                <a:latin typeface="Maiandra GD" panose="020E0502030308020204" pitchFamily="34" charset="0"/>
              </a:rPr>
              <a:t>This makes analyzing the patterns available in the past data more important to help the hotels plan better. Using the historical data, hotels can perform various campaigns to boost the business. </a:t>
            </a:r>
          </a:p>
          <a:p>
            <a:pPr>
              <a:lnSpc>
                <a:spcPct val="150000"/>
              </a:lnSpc>
            </a:pPr>
            <a:r>
              <a:rPr lang="en-US" sz="2400" dirty="0" smtClean="0">
                <a:latin typeface="Maiandra GD" panose="020E0502030308020204" pitchFamily="34" charset="0"/>
              </a:rPr>
              <a:t>We can do EDA to predict the future bookings, most engaged months of coming year, additional facilities which can attract more customers and based upon the data, we can raise the revenue.</a:t>
            </a:r>
            <a:endParaRPr lang="en-US" sz="2400" dirty="0">
              <a:latin typeface="Maiandra GD" panose="020E0502030308020204" pitchFamily="34" charset="0"/>
            </a:endParaRPr>
          </a:p>
        </p:txBody>
      </p:sp>
      <p:pic>
        <p:nvPicPr>
          <p:cNvPr id="3" name="Picture 2"/>
          <p:cNvPicPr>
            <a:picLocks noChangeAspect="1"/>
          </p:cNvPicPr>
          <p:nvPr/>
        </p:nvPicPr>
        <p:blipFill>
          <a:blip r:embed="rId2"/>
          <a:stretch>
            <a:fillRect/>
          </a:stretch>
        </p:blipFill>
        <p:spPr>
          <a:xfrm>
            <a:off x="11362872" y="-33685"/>
            <a:ext cx="829128" cy="634039"/>
          </a:xfrm>
          <a:prstGeom prst="rect">
            <a:avLst/>
          </a:prstGeom>
        </p:spPr>
      </p:pic>
    </p:spTree>
    <p:extLst>
      <p:ext uri="{BB962C8B-B14F-4D97-AF65-F5344CB8AC3E}">
        <p14:creationId xmlns:p14="http://schemas.microsoft.com/office/powerpoint/2010/main" val="1747912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739" y="150946"/>
            <a:ext cx="5653825" cy="2907678"/>
          </a:xfrm>
          <a:prstGeom prst="rect">
            <a:avLst/>
          </a:prstGeom>
        </p:spPr>
      </p:pic>
      <p:pic>
        <p:nvPicPr>
          <p:cNvPr id="7" name="Picture 6"/>
          <p:cNvPicPr>
            <a:picLocks noChangeAspect="1"/>
          </p:cNvPicPr>
          <p:nvPr/>
        </p:nvPicPr>
        <p:blipFill>
          <a:blip r:embed="rId3"/>
          <a:stretch>
            <a:fillRect/>
          </a:stretch>
        </p:blipFill>
        <p:spPr>
          <a:xfrm>
            <a:off x="6424363" y="150946"/>
            <a:ext cx="4831774" cy="2907678"/>
          </a:xfrm>
          <a:prstGeom prst="rect">
            <a:avLst/>
          </a:prstGeom>
        </p:spPr>
      </p:pic>
      <p:pic>
        <p:nvPicPr>
          <p:cNvPr id="9" name="Picture 8"/>
          <p:cNvPicPr>
            <a:picLocks noChangeAspect="1"/>
          </p:cNvPicPr>
          <p:nvPr/>
        </p:nvPicPr>
        <p:blipFill>
          <a:blip r:embed="rId4"/>
          <a:stretch>
            <a:fillRect/>
          </a:stretch>
        </p:blipFill>
        <p:spPr>
          <a:xfrm>
            <a:off x="7291754" y="3247489"/>
            <a:ext cx="4646961" cy="2977032"/>
          </a:xfrm>
          <a:prstGeom prst="rect">
            <a:avLst/>
          </a:prstGeom>
        </p:spPr>
      </p:pic>
      <p:sp>
        <p:nvSpPr>
          <p:cNvPr id="10" name="TextBox 9"/>
          <p:cNvSpPr txBox="1"/>
          <p:nvPr/>
        </p:nvSpPr>
        <p:spPr>
          <a:xfrm>
            <a:off x="328247" y="2947513"/>
            <a:ext cx="7201602" cy="3170099"/>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smtClean="0">
                <a:latin typeface="Maiandra GD" panose="020E0502030308020204" pitchFamily="34" charset="0"/>
              </a:rPr>
              <a:t>TA/TO has highest booking cancellation %. Therefore, a booking via TA/TO is 30% likely to get cancelled.</a:t>
            </a:r>
          </a:p>
          <a:p>
            <a:pPr marL="342900" indent="-342900">
              <a:buFont typeface="Wingdings" panose="05000000000000000000" pitchFamily="2" charset="2"/>
              <a:buChar char="q"/>
            </a:pPr>
            <a:r>
              <a:rPr lang="en-US" sz="2000" dirty="0" smtClean="0">
                <a:latin typeface="Maiandra GD" panose="020E0502030308020204" pitchFamily="34" charset="0"/>
              </a:rPr>
              <a:t>Not getting same room as demanded is not the case of cancellation of rooms. A significant percentage of bookings are not cancelled even after getting different room as demanded.</a:t>
            </a:r>
          </a:p>
          <a:p>
            <a:pPr marL="342900" indent="-342900">
              <a:lnSpc>
                <a:spcPct val="150000"/>
              </a:lnSpc>
              <a:buFont typeface="Wingdings" panose="05000000000000000000" pitchFamily="2" charset="2"/>
              <a:buChar char="q"/>
            </a:pPr>
            <a:r>
              <a:rPr lang="en-US" sz="2000" dirty="0" smtClean="0">
                <a:latin typeface="Maiandra GD" panose="020E0502030308020204" pitchFamily="34" charset="0"/>
              </a:rPr>
              <a:t>But, customers who didn't got same room have paid a little lower </a:t>
            </a:r>
            <a:r>
              <a:rPr lang="en-US" sz="2000" dirty="0" err="1" smtClean="0">
                <a:latin typeface="Maiandra GD" panose="020E0502030308020204" pitchFamily="34" charset="0"/>
              </a:rPr>
              <a:t>adr</a:t>
            </a:r>
            <a:r>
              <a:rPr lang="en-US" sz="2000" dirty="0" smtClean="0">
                <a:latin typeface="Maiandra GD" panose="020E0502030308020204" pitchFamily="34" charset="0"/>
              </a:rPr>
              <a:t>, except for few exceptions.</a:t>
            </a:r>
          </a:p>
        </p:txBody>
      </p:sp>
      <p:pic>
        <p:nvPicPr>
          <p:cNvPr id="2" name="Picture 1"/>
          <p:cNvPicPr>
            <a:picLocks noChangeAspect="1"/>
          </p:cNvPicPr>
          <p:nvPr/>
        </p:nvPicPr>
        <p:blipFill>
          <a:blip r:embed="rId5"/>
          <a:stretch>
            <a:fillRect/>
          </a:stretch>
        </p:blipFill>
        <p:spPr>
          <a:xfrm>
            <a:off x="11362872" y="0"/>
            <a:ext cx="829128" cy="634039"/>
          </a:xfrm>
          <a:prstGeom prst="rect">
            <a:avLst/>
          </a:prstGeom>
        </p:spPr>
      </p:pic>
    </p:spTree>
    <p:extLst>
      <p:ext uri="{BB962C8B-B14F-4D97-AF65-F5344CB8AC3E}">
        <p14:creationId xmlns:p14="http://schemas.microsoft.com/office/powerpoint/2010/main" val="3249222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0783" y="219768"/>
            <a:ext cx="10895527" cy="3039248"/>
          </a:xfrm>
          <a:prstGeom prst="rect">
            <a:avLst/>
          </a:prstGeom>
        </p:spPr>
      </p:pic>
      <p:sp>
        <p:nvSpPr>
          <p:cNvPr id="4" name="TextBox 3"/>
          <p:cNvSpPr txBox="1"/>
          <p:nvPr/>
        </p:nvSpPr>
        <p:spPr>
          <a:xfrm>
            <a:off x="360106" y="3441681"/>
            <a:ext cx="11579600" cy="263149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200" dirty="0" smtClean="0">
                <a:latin typeface="Maiandra GD" panose="020E0502030308020204" pitchFamily="34" charset="0"/>
              </a:rPr>
              <a:t>Most of the bookings that are cancelled have waiting period of less </a:t>
            </a:r>
            <a:r>
              <a:rPr lang="en-US" sz="2200" dirty="0" smtClean="0">
                <a:latin typeface="Maiandra GD" panose="020E0502030308020204" pitchFamily="34" charset="0"/>
              </a:rPr>
              <a:t>than 150 </a:t>
            </a:r>
            <a:r>
              <a:rPr lang="en-US" sz="2200" dirty="0" smtClean="0">
                <a:latin typeface="Maiandra GD" panose="020E0502030308020204" pitchFamily="34" charset="0"/>
              </a:rPr>
              <a:t>days but also most of bookings that are not cancelled also have waiting period of less than 150 days. Hence this shows that waiting period has no effect on cancellation of bookings.</a:t>
            </a:r>
          </a:p>
          <a:p>
            <a:pPr marL="342900" indent="-342900">
              <a:lnSpc>
                <a:spcPct val="150000"/>
              </a:lnSpc>
              <a:buFont typeface="Wingdings" panose="05000000000000000000" pitchFamily="2" charset="2"/>
              <a:buChar char="q"/>
            </a:pPr>
            <a:r>
              <a:rPr lang="en-US" sz="2200" dirty="0" smtClean="0">
                <a:latin typeface="Maiandra GD" panose="020E0502030308020204" pitchFamily="34" charset="0"/>
              </a:rPr>
              <a:t>Also, lead time has no effect on cancellation of bookings, as both curves of cancellation and not cancellation are similar for lead time too.</a:t>
            </a:r>
            <a:endParaRPr lang="en-US" sz="2200" dirty="0">
              <a:latin typeface="Maiandra GD" panose="020E0502030308020204" pitchFamily="34" charset="0"/>
            </a:endParaRPr>
          </a:p>
        </p:txBody>
      </p:sp>
      <p:pic>
        <p:nvPicPr>
          <p:cNvPr id="2" name="Picture 1"/>
          <p:cNvPicPr>
            <a:picLocks noChangeAspect="1"/>
          </p:cNvPicPr>
          <p:nvPr/>
        </p:nvPicPr>
        <p:blipFill>
          <a:blip r:embed="rId3"/>
          <a:stretch>
            <a:fillRect/>
          </a:stretch>
        </p:blipFill>
        <p:spPr>
          <a:xfrm>
            <a:off x="11396310" y="0"/>
            <a:ext cx="829128" cy="634039"/>
          </a:xfrm>
          <a:prstGeom prst="rect">
            <a:avLst/>
          </a:prstGeom>
        </p:spPr>
      </p:pic>
    </p:spTree>
    <p:extLst>
      <p:ext uri="{BB962C8B-B14F-4D97-AF65-F5344CB8AC3E}">
        <p14:creationId xmlns:p14="http://schemas.microsoft.com/office/powerpoint/2010/main" val="340089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5" y="634039"/>
            <a:ext cx="5318974"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Time-wise Analysis :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1094703" y="1596980"/>
            <a:ext cx="9684913" cy="3970318"/>
          </a:xfrm>
          <a:prstGeom prst="rect">
            <a:avLst/>
          </a:prstGeom>
          <a:noFill/>
        </p:spPr>
        <p:txBody>
          <a:bodyPr wrap="square" rtlCol="0">
            <a:spAutoFit/>
          </a:bodyPr>
          <a:lstStyle/>
          <a:p>
            <a:pPr>
              <a:lnSpc>
                <a:spcPct val="150000"/>
              </a:lnSpc>
            </a:pPr>
            <a:r>
              <a:rPr lang="en-US" sz="2400" dirty="0" smtClean="0">
                <a:latin typeface="Maiandra GD" panose="020E0502030308020204" pitchFamily="34" charset="0"/>
              </a:rPr>
              <a:t>While doing time-wise analysis of given hotel booking dataset, we answered following questions:</a:t>
            </a:r>
          </a:p>
          <a:p>
            <a:pPr marL="342900" indent="-342900">
              <a:lnSpc>
                <a:spcPct val="150000"/>
              </a:lnSpc>
              <a:buAutoNum type="arabicParenBoth"/>
            </a:pPr>
            <a:r>
              <a:rPr lang="en-US" sz="2400" dirty="0" smtClean="0">
                <a:latin typeface="Maiandra GD" panose="020E0502030308020204" pitchFamily="34" charset="0"/>
              </a:rPr>
              <a:t> What </a:t>
            </a:r>
            <a:r>
              <a:rPr lang="en-US" sz="2400" dirty="0" smtClean="0">
                <a:latin typeface="Maiandra GD" panose="020E0502030308020204" pitchFamily="34" charset="0"/>
              </a:rPr>
              <a:t>are the most busy months for hotels?</a:t>
            </a:r>
          </a:p>
          <a:p>
            <a:pPr marL="342900" indent="-342900">
              <a:lnSpc>
                <a:spcPct val="150000"/>
              </a:lnSpc>
              <a:buAutoNum type="arabicParenBoth"/>
            </a:pPr>
            <a:r>
              <a:rPr lang="en-US" sz="2400" dirty="0" smtClean="0">
                <a:latin typeface="Maiandra GD" panose="020E0502030308020204" pitchFamily="34" charset="0"/>
              </a:rPr>
              <a:t> In which months hotels charges higher </a:t>
            </a:r>
            <a:r>
              <a:rPr lang="en-US" sz="2400" dirty="0" err="1" smtClean="0">
                <a:latin typeface="Maiandra GD" panose="020E0502030308020204" pitchFamily="34" charset="0"/>
              </a:rPr>
              <a:t>adr</a:t>
            </a:r>
            <a:r>
              <a:rPr lang="en-US" sz="2400" dirty="0" smtClean="0">
                <a:latin typeface="Maiandra GD" panose="020E0502030308020204" pitchFamily="34" charset="0"/>
              </a:rPr>
              <a:t>?</a:t>
            </a:r>
          </a:p>
          <a:p>
            <a:pPr marL="342900" indent="-342900">
              <a:lnSpc>
                <a:spcPct val="150000"/>
              </a:lnSpc>
              <a:buAutoNum type="arabicParenBoth"/>
            </a:pPr>
            <a:r>
              <a:rPr lang="en-US" sz="2400" dirty="0" smtClean="0">
                <a:latin typeface="Maiandra GD" panose="020E0502030308020204" pitchFamily="34" charset="0"/>
              </a:rPr>
              <a:t>How does booking numbers and </a:t>
            </a:r>
            <a:r>
              <a:rPr lang="en-US" sz="2400" dirty="0" err="1" smtClean="0">
                <a:latin typeface="Maiandra GD" panose="020E0502030308020204" pitchFamily="34" charset="0"/>
              </a:rPr>
              <a:t>adr</a:t>
            </a:r>
            <a:r>
              <a:rPr lang="en-US" sz="2400" dirty="0" smtClean="0">
                <a:latin typeface="Maiandra GD" panose="020E0502030308020204" pitchFamily="34" charset="0"/>
              </a:rPr>
              <a:t> changes within a month?</a:t>
            </a:r>
          </a:p>
          <a:p>
            <a:pPr marL="342900" indent="-342900">
              <a:lnSpc>
                <a:spcPct val="150000"/>
              </a:lnSpc>
              <a:buAutoNum type="arabicParenBoth"/>
            </a:pPr>
            <a:r>
              <a:rPr lang="en-US" sz="2400" dirty="0" smtClean="0">
                <a:latin typeface="Maiandra GD" panose="020E0502030308020204" pitchFamily="34" charset="0"/>
              </a:rPr>
              <a:t>How does bookings varies along year for different types of customers. </a:t>
            </a:r>
            <a:endParaRPr lang="en-US" sz="2400" dirty="0">
              <a:latin typeface="Maiandra GD" panose="020E0502030308020204" pitchFamily="34" charset="0"/>
            </a:endParaRPr>
          </a:p>
        </p:txBody>
      </p:sp>
      <p:pic>
        <p:nvPicPr>
          <p:cNvPr id="4" name="Picture 3"/>
          <p:cNvPicPr>
            <a:picLocks noChangeAspect="1"/>
          </p:cNvPicPr>
          <p:nvPr/>
        </p:nvPicPr>
        <p:blipFill>
          <a:blip r:embed="rId2"/>
          <a:stretch>
            <a:fillRect/>
          </a:stretch>
        </p:blipFill>
        <p:spPr>
          <a:xfrm>
            <a:off x="11362872" y="0"/>
            <a:ext cx="829128" cy="634039"/>
          </a:xfrm>
          <a:prstGeom prst="rect">
            <a:avLst/>
          </a:prstGeom>
        </p:spPr>
      </p:pic>
    </p:spTree>
    <p:extLst>
      <p:ext uri="{BB962C8B-B14F-4D97-AF65-F5344CB8AC3E}">
        <p14:creationId xmlns:p14="http://schemas.microsoft.com/office/powerpoint/2010/main" val="2575504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0759" y="695569"/>
            <a:ext cx="8104731" cy="5344732"/>
          </a:xfrm>
          <a:prstGeom prst="rect">
            <a:avLst/>
          </a:prstGeom>
        </p:spPr>
      </p:pic>
      <p:sp>
        <p:nvSpPr>
          <p:cNvPr id="5" name="TextBox 4"/>
          <p:cNvSpPr txBox="1"/>
          <p:nvPr/>
        </p:nvSpPr>
        <p:spPr>
          <a:xfrm>
            <a:off x="8735798" y="739689"/>
            <a:ext cx="2776263" cy="5078313"/>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From the month of July to August the number of bookings increased and in August, City Hotel got most number of guests.</a:t>
            </a:r>
            <a:endParaRPr lang="en-US" sz="2400" dirty="0">
              <a:latin typeface="Maiandra GD" panose="020E0502030308020204" pitchFamily="34" charset="0"/>
            </a:endParaRPr>
          </a:p>
        </p:txBody>
      </p:sp>
      <p:pic>
        <p:nvPicPr>
          <p:cNvPr id="2" name="Picture 1"/>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565537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700" y="507977"/>
            <a:ext cx="8448540" cy="5610225"/>
          </a:xfrm>
          <a:prstGeom prst="rect">
            <a:avLst/>
          </a:prstGeom>
        </p:spPr>
      </p:pic>
      <p:sp>
        <p:nvSpPr>
          <p:cNvPr id="6" name="TextBox 5"/>
          <p:cNvSpPr txBox="1"/>
          <p:nvPr/>
        </p:nvSpPr>
        <p:spPr>
          <a:xfrm>
            <a:off x="8593015" y="521041"/>
            <a:ext cx="3387969" cy="563231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The revenue aspect looks different, the Resort Hotels receives more revenue with respect to City Hotel. From May to August there was rapid increase in </a:t>
            </a:r>
            <a:r>
              <a:rPr lang="en-US" sz="2400" dirty="0" err="1" smtClean="0">
                <a:latin typeface="Maiandra GD" panose="020E0502030308020204" pitchFamily="34" charset="0"/>
              </a:rPr>
              <a:t>adr</a:t>
            </a:r>
            <a:r>
              <a:rPr lang="en-US" sz="2400" dirty="0" smtClean="0">
                <a:latin typeface="Maiandra GD" panose="020E0502030308020204" pitchFamily="34" charset="0"/>
              </a:rPr>
              <a:t>. August recorded the highest.</a:t>
            </a:r>
            <a:endParaRPr lang="en-US" sz="2400" dirty="0">
              <a:latin typeface="Maiandra GD" panose="020E0502030308020204" pitchFamily="34" charset="0"/>
            </a:endParaRPr>
          </a:p>
        </p:txBody>
      </p:sp>
      <p:pic>
        <p:nvPicPr>
          <p:cNvPr id="2" name="Picture 1"/>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291655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3024" y="515156"/>
            <a:ext cx="10879848" cy="3787214"/>
          </a:xfrm>
          <a:prstGeom prst="rect">
            <a:avLst/>
          </a:prstGeom>
        </p:spPr>
      </p:pic>
      <p:sp>
        <p:nvSpPr>
          <p:cNvPr id="5" name="TextBox 4"/>
          <p:cNvSpPr txBox="1"/>
          <p:nvPr/>
        </p:nvSpPr>
        <p:spPr>
          <a:xfrm>
            <a:off x="511561" y="4346404"/>
            <a:ext cx="11265875" cy="1569660"/>
          </a:xfrm>
          <a:prstGeom prst="rect">
            <a:avLst/>
          </a:prstGeom>
          <a:noFill/>
        </p:spPr>
        <p:txBody>
          <a:bodyPr wrap="square" rtlCol="0">
            <a:spAutoFit/>
          </a:bodyPr>
          <a:lstStyle/>
          <a:p>
            <a:r>
              <a:rPr lang="en-US" sz="2400" dirty="0" smtClean="0">
                <a:latin typeface="Maiandra GD" panose="020E0502030308020204" pitchFamily="34" charset="0"/>
              </a:rPr>
              <a:t>We can see that graph </a:t>
            </a:r>
            <a:r>
              <a:rPr lang="en-US" sz="2400" dirty="0" err="1" smtClean="0">
                <a:latin typeface="Maiandra GD" panose="020E0502030308020204" pitchFamily="34" charset="0"/>
              </a:rPr>
              <a:t>Arrival_num</a:t>
            </a:r>
            <a:r>
              <a:rPr lang="en-US" sz="2400" dirty="0" smtClean="0">
                <a:latin typeface="Maiandra GD" panose="020E0502030308020204" pitchFamily="34" charset="0"/>
              </a:rPr>
              <a:t> has small peaks at regular interval of days. This can be due to increase in arrival weekend. </a:t>
            </a:r>
          </a:p>
          <a:p>
            <a:r>
              <a:rPr lang="en-US" sz="2400" dirty="0" smtClean="0">
                <a:latin typeface="Maiandra GD" panose="020E0502030308020204" pitchFamily="34" charset="0"/>
              </a:rPr>
              <a:t>Also, the </a:t>
            </a:r>
            <a:r>
              <a:rPr lang="en-US" sz="2400" dirty="0" err="1" smtClean="0">
                <a:latin typeface="Maiandra GD" panose="020E0502030308020204" pitchFamily="34" charset="0"/>
              </a:rPr>
              <a:t>avg</a:t>
            </a:r>
            <a:r>
              <a:rPr lang="en-US" sz="2400" dirty="0" smtClean="0">
                <a:latin typeface="Maiandra GD" panose="020E0502030308020204" pitchFamily="34" charset="0"/>
              </a:rPr>
              <a:t> </a:t>
            </a:r>
            <a:r>
              <a:rPr lang="en-US" sz="2400" dirty="0" err="1" smtClean="0">
                <a:latin typeface="Maiandra GD" panose="020E0502030308020204" pitchFamily="34" charset="0"/>
              </a:rPr>
              <a:t>adr</a:t>
            </a:r>
            <a:r>
              <a:rPr lang="en-US" sz="2400" dirty="0" smtClean="0">
                <a:latin typeface="Maiandra GD" panose="020E0502030308020204" pitchFamily="34" charset="0"/>
              </a:rPr>
              <a:t> tends to go up as month ends. Therefore charges are more at the end of month.</a:t>
            </a:r>
            <a:endParaRPr lang="en-US" sz="2400" dirty="0">
              <a:latin typeface="Maiandra GD" panose="020E0502030308020204" pitchFamily="34" charset="0"/>
            </a:endParaRPr>
          </a:p>
        </p:txBody>
      </p:sp>
      <p:pic>
        <p:nvPicPr>
          <p:cNvPr id="2" name="Picture 1"/>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161343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2316" y="317019"/>
            <a:ext cx="9800621" cy="4172919"/>
          </a:xfrm>
          <a:prstGeom prst="rect">
            <a:avLst/>
          </a:prstGeom>
        </p:spPr>
      </p:pic>
      <p:sp>
        <p:nvSpPr>
          <p:cNvPr id="5" name="TextBox 4"/>
          <p:cNvSpPr txBox="1"/>
          <p:nvPr/>
        </p:nvSpPr>
        <p:spPr>
          <a:xfrm>
            <a:off x="477509" y="4489938"/>
            <a:ext cx="11573813" cy="1569660"/>
          </a:xfrm>
          <a:prstGeom prst="rect">
            <a:avLst/>
          </a:prstGeom>
          <a:noFill/>
        </p:spPr>
        <p:txBody>
          <a:bodyPr wrap="square" rtlCol="0">
            <a:spAutoFit/>
          </a:bodyPr>
          <a:lstStyle/>
          <a:p>
            <a:r>
              <a:rPr lang="en-US" sz="2400" dirty="0" smtClean="0">
                <a:latin typeface="Maiandra GD" panose="020E0502030308020204" pitchFamily="34" charset="0"/>
              </a:rPr>
              <a:t>Mostly bookings are done by couples.</a:t>
            </a:r>
            <a:endParaRPr lang="en-US" sz="2400" dirty="0">
              <a:latin typeface="Maiandra GD" panose="020E0502030308020204" pitchFamily="34" charset="0"/>
            </a:endParaRPr>
          </a:p>
          <a:p>
            <a:r>
              <a:rPr lang="en-US" sz="2400" dirty="0" smtClean="0">
                <a:latin typeface="Maiandra GD" panose="020E0502030308020204" pitchFamily="34" charset="0"/>
              </a:rPr>
              <a:t>It is clear from graph that there is a sudden surge in arrival </a:t>
            </a:r>
            <a:r>
              <a:rPr lang="en-US" sz="2400" dirty="0" err="1" smtClean="0">
                <a:latin typeface="Maiandra GD" panose="020E0502030308020204" pitchFamily="34" charset="0"/>
              </a:rPr>
              <a:t>num</a:t>
            </a:r>
            <a:r>
              <a:rPr lang="en-US" sz="2400" dirty="0" smtClean="0">
                <a:latin typeface="Maiandra GD" panose="020E0502030308020204" pitchFamily="34" charset="0"/>
              </a:rPr>
              <a:t> of couples and family</a:t>
            </a:r>
          </a:p>
          <a:p>
            <a:r>
              <a:rPr lang="en-US" sz="2400" dirty="0" smtClean="0">
                <a:latin typeface="Maiandra GD" panose="020E0502030308020204" pitchFamily="34" charset="0"/>
              </a:rPr>
              <a:t>in months of July and August. So better plans can be planned accordingly at that time for these type of customers.</a:t>
            </a:r>
            <a:endParaRPr lang="en-US" sz="2400" dirty="0">
              <a:latin typeface="Maiandra GD" panose="020E0502030308020204" pitchFamily="34" charset="0"/>
            </a:endParaRPr>
          </a:p>
        </p:txBody>
      </p:sp>
      <p:pic>
        <p:nvPicPr>
          <p:cNvPr id="2" name="Picture 1"/>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155447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292" y="612926"/>
            <a:ext cx="5493812" cy="730906"/>
          </a:xfrm>
          <a:prstGeom prst="rect">
            <a:avLst/>
          </a:prstGeom>
          <a:noFill/>
        </p:spPr>
        <p:txBody>
          <a:bodyPr wrap="none" rtlCol="0">
            <a:spAutoFit/>
          </a:bodyPr>
          <a:lstStyle/>
          <a:p>
            <a:pPr marL="457200" indent="-457200">
              <a:lnSpc>
                <a:spcPct val="150000"/>
              </a:lnSpc>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Some important questions</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868499" y="1607053"/>
            <a:ext cx="7942158" cy="2862322"/>
          </a:xfrm>
          <a:prstGeom prst="rect">
            <a:avLst/>
          </a:prstGeom>
          <a:noFill/>
        </p:spPr>
        <p:txBody>
          <a:bodyPr wrap="square" rtlCol="0">
            <a:spAutoFit/>
          </a:bodyPr>
          <a:lstStyle/>
          <a:p>
            <a:pPr>
              <a:lnSpc>
                <a:spcPct val="150000"/>
              </a:lnSpc>
            </a:pPr>
            <a:r>
              <a:rPr lang="en-US" sz="2400" dirty="0" smtClean="0">
                <a:latin typeface="Maiandra GD" panose="020E0502030308020204" pitchFamily="34" charset="0"/>
              </a:rPr>
              <a:t>Some other analysis are also done, which are as follows:</a:t>
            </a:r>
          </a:p>
          <a:p>
            <a:pPr marL="342900" indent="-342900">
              <a:lnSpc>
                <a:spcPct val="150000"/>
              </a:lnSpc>
              <a:buAutoNum type="arabicParenBoth"/>
            </a:pPr>
            <a:r>
              <a:rPr lang="en-US" sz="2400" dirty="0" smtClean="0">
                <a:latin typeface="Maiandra GD" panose="020E0502030308020204" pitchFamily="34" charset="0"/>
              </a:rPr>
              <a:t>What are the different reason for special requests?</a:t>
            </a:r>
          </a:p>
          <a:p>
            <a:pPr marL="342900" indent="-342900">
              <a:lnSpc>
                <a:spcPct val="150000"/>
              </a:lnSpc>
              <a:buAutoNum type="arabicParenBoth"/>
            </a:pPr>
            <a:r>
              <a:rPr lang="en-US" sz="2400" dirty="0" smtClean="0">
                <a:latin typeface="Maiandra GD" panose="020E0502030308020204" pitchFamily="34" charset="0"/>
              </a:rPr>
              <a:t>What is the optimal stay length for better deal for customers?</a:t>
            </a:r>
          </a:p>
          <a:p>
            <a:pPr marL="342900" indent="-342900">
              <a:lnSpc>
                <a:spcPct val="150000"/>
              </a:lnSpc>
              <a:buAutoNum type="arabicParenBoth"/>
            </a:pPr>
            <a:r>
              <a:rPr lang="en-US" sz="2400" dirty="0" smtClean="0">
                <a:latin typeface="Maiandra GD" panose="020E0502030308020204" pitchFamily="34" charset="0"/>
              </a:rPr>
              <a:t>How </a:t>
            </a:r>
            <a:r>
              <a:rPr lang="en-US" sz="2400" dirty="0" err="1" smtClean="0">
                <a:latin typeface="Maiandra GD" panose="020E0502030308020204" pitchFamily="34" charset="0"/>
              </a:rPr>
              <a:t>adr</a:t>
            </a:r>
            <a:r>
              <a:rPr lang="en-US" sz="2400" dirty="0" smtClean="0">
                <a:latin typeface="Maiandra GD" panose="020E0502030308020204" pitchFamily="34" charset="0"/>
              </a:rPr>
              <a:t> is affected by total staying period in hotels? </a:t>
            </a:r>
            <a:endParaRPr lang="en-US" sz="2400" dirty="0">
              <a:latin typeface="Maiandra GD" panose="020E0502030308020204" pitchFamily="34" charset="0"/>
            </a:endParaRPr>
          </a:p>
        </p:txBody>
      </p:sp>
      <p:pic>
        <p:nvPicPr>
          <p:cNvPr id="4" name="Picture 3"/>
          <p:cNvPicPr>
            <a:picLocks noChangeAspect="1"/>
          </p:cNvPicPr>
          <p:nvPr/>
        </p:nvPicPr>
        <p:blipFill>
          <a:blip r:embed="rId2"/>
          <a:stretch>
            <a:fillRect/>
          </a:stretch>
        </p:blipFill>
        <p:spPr>
          <a:xfrm>
            <a:off x="11362872" y="0"/>
            <a:ext cx="829128" cy="634039"/>
          </a:xfrm>
          <a:prstGeom prst="rect">
            <a:avLst/>
          </a:prstGeom>
        </p:spPr>
      </p:pic>
    </p:spTree>
    <p:extLst>
      <p:ext uri="{BB962C8B-B14F-4D97-AF65-F5344CB8AC3E}">
        <p14:creationId xmlns:p14="http://schemas.microsoft.com/office/powerpoint/2010/main" val="1782719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82" y="218540"/>
            <a:ext cx="6219972" cy="830997"/>
          </a:xfrm>
          <a:prstGeom prst="rect">
            <a:avLst/>
          </a:prstGeom>
          <a:noFill/>
        </p:spPr>
        <p:txBody>
          <a:bodyPr wrap="none" rtlCol="0">
            <a:spAutoFit/>
          </a:bodyPr>
          <a:lstStyle/>
          <a:p>
            <a:pPr marL="457200" indent="-457200">
              <a:lnSpc>
                <a:spcPct val="150000"/>
              </a:lnSpc>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Reasons for special requests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141667" y="1049537"/>
            <a:ext cx="5907441" cy="3897601"/>
          </a:xfrm>
          <a:prstGeom prst="rect">
            <a:avLst/>
          </a:prstGeom>
        </p:spPr>
      </p:pic>
      <p:pic>
        <p:nvPicPr>
          <p:cNvPr id="8" name="Picture 7"/>
          <p:cNvPicPr>
            <a:picLocks noChangeAspect="1"/>
          </p:cNvPicPr>
          <p:nvPr/>
        </p:nvPicPr>
        <p:blipFill>
          <a:blip r:embed="rId3"/>
          <a:stretch>
            <a:fillRect/>
          </a:stretch>
        </p:blipFill>
        <p:spPr>
          <a:xfrm>
            <a:off x="6049108" y="1049538"/>
            <a:ext cx="5853447" cy="3897600"/>
          </a:xfrm>
          <a:prstGeom prst="rect">
            <a:avLst/>
          </a:prstGeom>
        </p:spPr>
      </p:pic>
      <p:sp>
        <p:nvSpPr>
          <p:cNvPr id="10" name="TextBox 9"/>
          <p:cNvSpPr txBox="1"/>
          <p:nvPr/>
        </p:nvSpPr>
        <p:spPr>
          <a:xfrm>
            <a:off x="237966" y="5075253"/>
            <a:ext cx="11954034" cy="769441"/>
          </a:xfrm>
          <a:prstGeom prst="rect">
            <a:avLst/>
          </a:prstGeom>
          <a:noFill/>
        </p:spPr>
        <p:txBody>
          <a:bodyPr wrap="square" rtlCol="0">
            <a:spAutoFit/>
          </a:bodyPr>
          <a:lstStyle/>
          <a:p>
            <a:r>
              <a:rPr lang="en-US" sz="2200" dirty="0" smtClean="0">
                <a:latin typeface="Maiandra GD" panose="020E0502030308020204" pitchFamily="34" charset="0"/>
              </a:rPr>
              <a:t>The number of special request are almost the same in the kids section. But, we can see that if the         adults are more than 2 there are more chances that hotels will receive more special requests. </a:t>
            </a:r>
            <a:endParaRPr lang="en-US" sz="2200" dirty="0">
              <a:latin typeface="Maiandra GD" panose="020E0502030308020204" pitchFamily="34" charset="0"/>
            </a:endParaRPr>
          </a:p>
        </p:txBody>
      </p:sp>
      <p:pic>
        <p:nvPicPr>
          <p:cNvPr id="3" name="Picture 2"/>
          <p:cNvPicPr>
            <a:picLocks noChangeAspect="1"/>
          </p:cNvPicPr>
          <p:nvPr/>
        </p:nvPicPr>
        <p:blipFill>
          <a:blip r:embed="rId4"/>
          <a:stretch>
            <a:fillRect/>
          </a:stretch>
        </p:blipFill>
        <p:spPr>
          <a:xfrm>
            <a:off x="11382484" y="0"/>
            <a:ext cx="829128" cy="634039"/>
          </a:xfrm>
          <a:prstGeom prst="rect">
            <a:avLst/>
          </a:prstGeom>
        </p:spPr>
      </p:pic>
    </p:spTree>
    <p:extLst>
      <p:ext uri="{BB962C8B-B14F-4D97-AF65-F5344CB8AC3E}">
        <p14:creationId xmlns:p14="http://schemas.microsoft.com/office/powerpoint/2010/main" val="2843315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276" y="158922"/>
            <a:ext cx="7385355" cy="830997"/>
          </a:xfrm>
          <a:prstGeom prst="rect">
            <a:avLst/>
          </a:prstGeom>
          <a:noFill/>
        </p:spPr>
        <p:txBody>
          <a:bodyPr wrap="none" rtlCol="0">
            <a:spAutoFit/>
          </a:bodyPr>
          <a:lstStyle/>
          <a:p>
            <a:pPr marL="457200" indent="-457200">
              <a:lnSpc>
                <a:spcPct val="150000"/>
              </a:lnSpc>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Reasons for special requests(cont.)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180304" y="965917"/>
            <a:ext cx="11642502" cy="3887438"/>
          </a:xfrm>
          <a:prstGeom prst="rect">
            <a:avLst/>
          </a:prstGeom>
        </p:spPr>
      </p:pic>
      <p:sp>
        <p:nvSpPr>
          <p:cNvPr id="6" name="TextBox 5"/>
          <p:cNvSpPr txBox="1"/>
          <p:nvPr/>
        </p:nvSpPr>
        <p:spPr>
          <a:xfrm>
            <a:off x="502276" y="4818523"/>
            <a:ext cx="11320530" cy="1200329"/>
          </a:xfrm>
          <a:prstGeom prst="rect">
            <a:avLst/>
          </a:prstGeom>
          <a:noFill/>
        </p:spPr>
        <p:txBody>
          <a:bodyPr wrap="square" rtlCol="0">
            <a:spAutoFit/>
          </a:bodyPr>
          <a:lstStyle/>
          <a:p>
            <a:r>
              <a:rPr lang="en-US" sz="2400" dirty="0" smtClean="0">
                <a:latin typeface="Maiandra GD" panose="020E0502030308020204" pitchFamily="34" charset="0"/>
              </a:rPr>
              <a:t>Here we can see that all market segment mostly have special request. </a:t>
            </a:r>
            <a:endParaRPr lang="en-US" sz="2400" dirty="0">
              <a:latin typeface="Maiandra GD" panose="020E0502030308020204" pitchFamily="34" charset="0"/>
            </a:endParaRPr>
          </a:p>
          <a:p>
            <a:r>
              <a:rPr lang="en-US" sz="2400" dirty="0" smtClean="0">
                <a:latin typeface="Maiandra GD" panose="020E0502030308020204" pitchFamily="34" charset="0"/>
              </a:rPr>
              <a:t>There is one segment which is complementary, having more than average number of special request. </a:t>
            </a:r>
            <a:endParaRPr lang="en-US" sz="2400" dirty="0">
              <a:latin typeface="Maiandra GD" panose="020E0502030308020204" pitchFamily="34" charset="0"/>
            </a:endParaRPr>
          </a:p>
        </p:txBody>
      </p:sp>
      <p:pic>
        <p:nvPicPr>
          <p:cNvPr id="3" name="Picture 2"/>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265968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208" y="634039"/>
            <a:ext cx="4555953"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Points to Discuss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632057" y="1310807"/>
            <a:ext cx="5159144"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Understanding the problem</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Agenda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ETL pipeline</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Variable/Column(s)</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Data summary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Univariate analysis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Hotel wise analysis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Distribution Channel wise analysis</a:t>
            </a:r>
          </a:p>
        </p:txBody>
      </p:sp>
      <p:pic>
        <p:nvPicPr>
          <p:cNvPr id="5" name="Picture 4"/>
          <p:cNvPicPr>
            <a:picLocks noChangeAspect="1"/>
          </p:cNvPicPr>
          <p:nvPr/>
        </p:nvPicPr>
        <p:blipFill>
          <a:blip r:embed="rId2"/>
          <a:stretch>
            <a:fillRect/>
          </a:stretch>
        </p:blipFill>
        <p:spPr>
          <a:xfrm>
            <a:off x="11397575" y="0"/>
            <a:ext cx="829128" cy="634039"/>
          </a:xfrm>
          <a:prstGeom prst="rect">
            <a:avLst/>
          </a:prstGeom>
        </p:spPr>
      </p:pic>
      <p:sp>
        <p:nvSpPr>
          <p:cNvPr id="6" name="TextBox 5"/>
          <p:cNvSpPr txBox="1"/>
          <p:nvPr/>
        </p:nvSpPr>
        <p:spPr>
          <a:xfrm>
            <a:off x="6653985" y="1533545"/>
            <a:ext cx="5158154" cy="3231654"/>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latin typeface="Maiandra GD" panose="020E0502030308020204" pitchFamily="34" charset="0"/>
                <a:cs typeface="Arial" panose="020B0604020202020204" pitchFamily="34" charset="0"/>
              </a:rPr>
              <a:t>Booking cancellation analysis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Timewise </a:t>
            </a:r>
            <a:r>
              <a:rPr lang="en-US" sz="2400" dirty="0">
                <a:latin typeface="Maiandra GD" panose="020E0502030308020204" pitchFamily="34" charset="0"/>
                <a:cs typeface="Arial" panose="020B0604020202020204" pitchFamily="34" charset="0"/>
              </a:rPr>
              <a:t>analysis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Some </a:t>
            </a:r>
            <a:r>
              <a:rPr lang="en-US" sz="2400" dirty="0">
                <a:latin typeface="Maiandra GD" panose="020E0502030308020204" pitchFamily="34" charset="0"/>
                <a:cs typeface="Arial" panose="020B0604020202020204" pitchFamily="34" charset="0"/>
              </a:rPr>
              <a:t>important </a:t>
            </a:r>
            <a:r>
              <a:rPr lang="en-US" sz="2400" dirty="0" smtClean="0">
                <a:latin typeface="Maiandra GD" panose="020E0502030308020204" pitchFamily="34" charset="0"/>
                <a:cs typeface="Arial" panose="020B0604020202020204" pitchFamily="34" charset="0"/>
              </a:rPr>
              <a:t>questions</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cs typeface="Arial" panose="020B0604020202020204" pitchFamily="34" charset="0"/>
              </a:rPr>
              <a:t>Correlation </a:t>
            </a:r>
            <a:r>
              <a:rPr lang="en-US" sz="2400" dirty="0">
                <a:latin typeface="Maiandra GD" panose="020E0502030308020204" pitchFamily="34" charset="0"/>
                <a:cs typeface="Arial" panose="020B0604020202020204" pitchFamily="34" charset="0"/>
              </a:rPr>
              <a:t>heat map </a:t>
            </a:r>
          </a:p>
          <a:p>
            <a:pPr marL="342900" indent="-342900">
              <a:lnSpc>
                <a:spcPct val="150000"/>
              </a:lnSpc>
              <a:buFont typeface="Wingdings" panose="05000000000000000000" pitchFamily="2" charset="2"/>
              <a:buChar char="q"/>
            </a:pPr>
            <a:r>
              <a:rPr lang="en-US" sz="2400" dirty="0">
                <a:latin typeface="Maiandra GD" panose="020E0502030308020204" pitchFamily="34" charset="0"/>
                <a:cs typeface="Arial" panose="020B0604020202020204" pitchFamily="34" charset="0"/>
              </a:rPr>
              <a:t>Conclusion</a:t>
            </a:r>
          </a:p>
          <a:p>
            <a:endParaRPr lang="en-US" sz="2400" dirty="0"/>
          </a:p>
        </p:txBody>
      </p:sp>
    </p:spTree>
    <p:extLst>
      <p:ext uri="{BB962C8B-B14F-4D97-AF65-F5344CB8AC3E}">
        <p14:creationId xmlns:p14="http://schemas.microsoft.com/office/powerpoint/2010/main" val="3056540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48" y="508591"/>
            <a:ext cx="5172880" cy="730906"/>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Correlation </a:t>
            </a:r>
            <a:r>
              <a:rPr lang="en-US" sz="3200" u="sng" dirty="0" err="1" smtClean="0">
                <a:solidFill>
                  <a:srgbClr val="002060"/>
                </a:solidFill>
                <a:effectLst>
                  <a:outerShdw blurRad="38100" dist="38100" dir="2700000" algn="tl">
                    <a:srgbClr val="000000">
                      <a:alpha val="43137"/>
                    </a:srgbClr>
                  </a:outerShdw>
                </a:effectLst>
                <a:latin typeface="Bahnschrift" panose="020B0502040204020203" pitchFamily="34" charset="0"/>
              </a:rPr>
              <a:t>Heatmap</a:t>
            </a: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249208" y="1275008"/>
            <a:ext cx="7457807" cy="5149238"/>
          </a:xfrm>
          <a:prstGeom prst="rect">
            <a:avLst/>
          </a:prstGeom>
        </p:spPr>
      </p:pic>
      <p:sp>
        <p:nvSpPr>
          <p:cNvPr id="10" name="TextBox 9"/>
          <p:cNvSpPr txBox="1"/>
          <p:nvPr/>
        </p:nvSpPr>
        <p:spPr>
          <a:xfrm>
            <a:off x="7707015" y="695311"/>
            <a:ext cx="4367754" cy="618630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smtClean="0">
                <a:latin typeface="Maiandra GD" panose="020E0502030308020204" pitchFamily="34" charset="0"/>
              </a:rPr>
              <a:t>Total stay length and lead time are slightly correlated. This may means that for longer hotel stays, people generally plan little before the actual arrival.</a:t>
            </a:r>
          </a:p>
          <a:p>
            <a:pPr marL="342900" indent="-342900">
              <a:lnSpc>
                <a:spcPct val="150000"/>
              </a:lnSpc>
              <a:buFont typeface="Wingdings" panose="05000000000000000000" pitchFamily="2" charset="2"/>
              <a:buChar char="Ø"/>
            </a:pPr>
            <a:r>
              <a:rPr lang="en-US" sz="2400" dirty="0" err="1" smtClean="0">
                <a:latin typeface="Maiandra GD" panose="020E0502030308020204" pitchFamily="34" charset="0"/>
              </a:rPr>
              <a:t>adr</a:t>
            </a:r>
            <a:r>
              <a:rPr lang="en-US" sz="2400" dirty="0">
                <a:latin typeface="Maiandra GD" panose="020E0502030308020204" pitchFamily="34" charset="0"/>
              </a:rPr>
              <a:t> </a:t>
            </a:r>
            <a:r>
              <a:rPr lang="en-US" sz="2400" dirty="0" smtClean="0">
                <a:latin typeface="Maiandra GD" panose="020E0502030308020204" pitchFamily="34" charset="0"/>
              </a:rPr>
              <a:t>is slightly correlated with total people, which makes sense as more no. of people means more service to deliver, therefore more </a:t>
            </a:r>
            <a:r>
              <a:rPr lang="en-US" sz="2400" dirty="0" err="1" smtClean="0">
                <a:latin typeface="Maiandra GD" panose="020E0502030308020204" pitchFamily="34" charset="0"/>
              </a:rPr>
              <a:t>adr</a:t>
            </a:r>
            <a:r>
              <a:rPr lang="en-US" sz="2400" dirty="0" smtClean="0">
                <a:latin typeface="Maiandra GD" panose="020E0502030308020204" pitchFamily="34" charset="0"/>
              </a:rPr>
              <a:t>. </a:t>
            </a:r>
          </a:p>
        </p:txBody>
      </p:sp>
      <p:pic>
        <p:nvPicPr>
          <p:cNvPr id="2" name="Picture 1"/>
          <p:cNvPicPr>
            <a:picLocks noChangeAspect="1"/>
          </p:cNvPicPr>
          <p:nvPr/>
        </p:nvPicPr>
        <p:blipFill>
          <a:blip r:embed="rId3"/>
          <a:stretch>
            <a:fillRect/>
          </a:stretch>
        </p:blipFill>
        <p:spPr>
          <a:xfrm>
            <a:off x="11362872" y="0"/>
            <a:ext cx="829128" cy="634039"/>
          </a:xfrm>
          <a:prstGeom prst="rect">
            <a:avLst/>
          </a:prstGeom>
        </p:spPr>
      </p:pic>
    </p:spTree>
    <p:extLst>
      <p:ext uri="{BB962C8B-B14F-4D97-AF65-F5344CB8AC3E}">
        <p14:creationId xmlns:p14="http://schemas.microsoft.com/office/powerpoint/2010/main" val="1357554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5" y="341651"/>
            <a:ext cx="9296135" cy="584775"/>
          </a:xfrm>
          <a:prstGeom prst="rect">
            <a:avLst/>
          </a:prstGeom>
          <a:noFill/>
        </p:spPr>
        <p:txBody>
          <a:bodyPr wrap="non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rPr>
              <a:t>Optimal stay length for better deals in </a:t>
            </a:r>
            <a:r>
              <a:rPr lang="en-US" sz="3200" u="sng" dirty="0" err="1" smtClean="0">
                <a:solidFill>
                  <a:srgbClr val="002060"/>
                </a:solidFill>
                <a:effectLst>
                  <a:outerShdw blurRad="38100" dist="38100" dir="2700000" algn="tl">
                    <a:srgbClr val="000000">
                      <a:alpha val="43137"/>
                    </a:srgbClr>
                  </a:outerShdw>
                </a:effectLst>
              </a:rPr>
              <a:t>adr</a:t>
            </a:r>
            <a:r>
              <a:rPr lang="en-US" sz="3200" u="sng" dirty="0" smtClean="0">
                <a:solidFill>
                  <a:srgbClr val="002060"/>
                </a:solidFill>
                <a:effectLst>
                  <a:outerShdw blurRad="38100" dist="38100" dir="2700000" algn="tl">
                    <a:srgbClr val="000000">
                      <a:alpha val="43137"/>
                    </a:srgbClr>
                  </a:outerShdw>
                </a:effectLst>
              </a:rPr>
              <a:t> :</a:t>
            </a:r>
            <a:endParaRPr lang="en-US" sz="3200" u="sng" dirty="0">
              <a:solidFill>
                <a:srgbClr val="002060"/>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515154" y="926426"/>
            <a:ext cx="10277341" cy="3809697"/>
          </a:xfrm>
          <a:prstGeom prst="rect">
            <a:avLst/>
          </a:prstGeom>
        </p:spPr>
      </p:pic>
      <p:sp>
        <p:nvSpPr>
          <p:cNvPr id="6" name="TextBox 5"/>
          <p:cNvSpPr txBox="1"/>
          <p:nvPr/>
        </p:nvSpPr>
        <p:spPr>
          <a:xfrm>
            <a:off x="515155" y="4736123"/>
            <a:ext cx="10650828" cy="1200329"/>
          </a:xfrm>
          <a:prstGeom prst="rect">
            <a:avLst/>
          </a:prstGeom>
          <a:noFill/>
        </p:spPr>
        <p:txBody>
          <a:bodyPr wrap="square" rtlCol="0">
            <a:spAutoFit/>
          </a:bodyPr>
          <a:lstStyle/>
          <a:p>
            <a:r>
              <a:rPr lang="en-US" sz="2400" dirty="0" smtClean="0">
                <a:latin typeface="Maiandra GD" panose="020E0502030308020204" pitchFamily="34" charset="0"/>
              </a:rPr>
              <a:t>For shorter stays the </a:t>
            </a:r>
            <a:r>
              <a:rPr lang="en-US" sz="2400" dirty="0" err="1" smtClean="0">
                <a:latin typeface="Maiandra GD" panose="020E0502030308020204" pitchFamily="34" charset="0"/>
              </a:rPr>
              <a:t>adr</a:t>
            </a:r>
            <a:r>
              <a:rPr lang="en-US" sz="2400" dirty="0" smtClean="0">
                <a:latin typeface="Maiandra GD" panose="020E0502030308020204" pitchFamily="34" charset="0"/>
              </a:rPr>
              <a:t>(average daily rate varies greatly) but for longer stays (&gt; 15 days) </a:t>
            </a:r>
            <a:r>
              <a:rPr lang="en-US" sz="2400" dirty="0" err="1" smtClean="0">
                <a:latin typeface="Maiandra GD" panose="020E0502030308020204" pitchFamily="34" charset="0"/>
              </a:rPr>
              <a:t>adr</a:t>
            </a:r>
            <a:r>
              <a:rPr lang="en-US" sz="2400" dirty="0" smtClean="0">
                <a:latin typeface="Maiandra GD" panose="020E0502030308020204" pitchFamily="34" charset="0"/>
              </a:rPr>
              <a:t> is comparatively very less. Therefore, customers can get better deal for longer stays more than 15 days</a:t>
            </a:r>
            <a:endParaRPr lang="en-US" sz="2400" dirty="0">
              <a:latin typeface="Maiandra GD" panose="020E0502030308020204" pitchFamily="34" charset="0"/>
            </a:endParaRPr>
          </a:p>
        </p:txBody>
      </p:sp>
      <p:pic>
        <p:nvPicPr>
          <p:cNvPr id="3" name="Picture 2"/>
          <p:cNvPicPr>
            <a:picLocks noChangeAspect="1"/>
          </p:cNvPicPr>
          <p:nvPr/>
        </p:nvPicPr>
        <p:blipFill>
          <a:blip r:embed="rId4"/>
          <a:stretch>
            <a:fillRect/>
          </a:stretch>
        </p:blipFill>
        <p:spPr>
          <a:xfrm>
            <a:off x="11362872" y="0"/>
            <a:ext cx="829128" cy="634039"/>
          </a:xfrm>
          <a:prstGeom prst="rect">
            <a:avLst/>
          </a:prstGeom>
        </p:spPr>
      </p:pic>
    </p:spTree>
    <p:extLst>
      <p:ext uri="{BB962C8B-B14F-4D97-AF65-F5344CB8AC3E}">
        <p14:creationId xmlns:p14="http://schemas.microsoft.com/office/powerpoint/2010/main" val="2183480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124" y="260278"/>
            <a:ext cx="2940228" cy="584775"/>
          </a:xfrm>
          <a:prstGeom prst="rect">
            <a:avLst/>
          </a:prstGeom>
          <a:noFill/>
        </p:spPr>
        <p:txBody>
          <a:bodyPr wrap="non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Conclusion :</a:t>
            </a:r>
            <a:r>
              <a:rPr lang="en-US" dirty="0" smtClean="0">
                <a:solidFill>
                  <a:srgbClr val="002060"/>
                </a:solidFill>
                <a:effectLst>
                  <a:outerShdw blurRad="38100" dist="38100" dir="2700000" algn="tl">
                    <a:srgbClr val="000000">
                      <a:alpha val="43137"/>
                    </a:srgbClr>
                  </a:outerShdw>
                </a:effectLst>
                <a:latin typeface="Bahnschrift" panose="020B0502040204020203" pitchFamily="34" charset="0"/>
              </a:rPr>
              <a:t> </a:t>
            </a:r>
            <a:endParaRPr lang="en-US"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267191" y="845053"/>
            <a:ext cx="11510245" cy="5224507"/>
          </a:xfrm>
          <a:prstGeom prst="rect">
            <a:avLst/>
          </a:prstGeom>
          <a:noFill/>
        </p:spPr>
        <p:txBody>
          <a:bodyPr wrap="square" rtlCol="0">
            <a:spAutoFit/>
          </a:bodyPr>
          <a:lstStyle/>
          <a:p>
            <a:pPr marL="457200" indent="-457200">
              <a:lnSpc>
                <a:spcPct val="150000"/>
              </a:lnSpc>
              <a:buFont typeface="+mj-lt"/>
              <a:buAutoNum type="arabicPeriod"/>
            </a:pPr>
            <a:r>
              <a:rPr lang="en-US" sz="2300" dirty="0" smtClean="0">
                <a:latin typeface="Maiandra GD" panose="020E0502030308020204" pitchFamily="34" charset="0"/>
              </a:rPr>
              <a:t>Around 60% bookings are for city hotels and around 40% bookings are for resort hotels therefore city hotel is busier than resort hotel , also overall </a:t>
            </a:r>
            <a:r>
              <a:rPr lang="en-US" sz="2300" dirty="0" err="1" smtClean="0">
                <a:latin typeface="Maiandra GD" panose="020E0502030308020204" pitchFamily="34" charset="0"/>
              </a:rPr>
              <a:t>adr</a:t>
            </a:r>
            <a:r>
              <a:rPr lang="en-US" sz="2300" dirty="0" smtClean="0">
                <a:latin typeface="Maiandra GD" panose="020E0502030308020204" pitchFamily="34" charset="0"/>
              </a:rPr>
              <a:t> of city hotel is slightly higher than resort hotel. </a:t>
            </a:r>
          </a:p>
          <a:p>
            <a:pPr marL="457200" indent="-457200">
              <a:lnSpc>
                <a:spcPct val="150000"/>
              </a:lnSpc>
              <a:buFont typeface="+mj-lt"/>
              <a:buAutoNum type="arabicPeriod"/>
            </a:pPr>
            <a:r>
              <a:rPr lang="en-US" sz="2300" dirty="0">
                <a:latin typeface="Maiandra GD" panose="020E0502030308020204" pitchFamily="34" charset="0"/>
              </a:rPr>
              <a:t>T</a:t>
            </a:r>
            <a:r>
              <a:rPr lang="en-US" sz="2300" dirty="0" smtClean="0">
                <a:latin typeface="Maiandra GD" panose="020E0502030308020204" pitchFamily="34" charset="0"/>
              </a:rPr>
              <a:t>he majority of reservations are for city hotels.</a:t>
            </a:r>
          </a:p>
          <a:p>
            <a:pPr marL="457200" indent="-457200">
              <a:lnSpc>
                <a:spcPct val="150000"/>
              </a:lnSpc>
              <a:buFont typeface="+mj-lt"/>
              <a:buAutoNum type="arabicPeriod"/>
            </a:pPr>
            <a:r>
              <a:rPr lang="en-US" sz="2300" dirty="0" smtClean="0">
                <a:latin typeface="Maiandra GD" panose="020E0502030308020204" pitchFamily="34" charset="0"/>
              </a:rPr>
              <a:t>The number of repeated guests is too low.</a:t>
            </a:r>
          </a:p>
          <a:p>
            <a:pPr marL="457200" indent="-457200">
              <a:lnSpc>
                <a:spcPct val="150000"/>
              </a:lnSpc>
              <a:buFont typeface="+mj-lt"/>
              <a:buAutoNum type="arabicPeriod"/>
            </a:pPr>
            <a:r>
              <a:rPr lang="en-US" sz="2300" dirty="0" smtClean="0">
                <a:latin typeface="Maiandra GD" panose="020E0502030308020204" pitchFamily="34" charset="0"/>
              </a:rPr>
              <a:t>Most of the bookings either in the canceled or checkout done by online TA.</a:t>
            </a:r>
          </a:p>
          <a:p>
            <a:pPr marL="457200" indent="-457200">
              <a:lnSpc>
                <a:spcPct val="150000"/>
              </a:lnSpc>
              <a:buFont typeface="+mj-lt"/>
              <a:buAutoNum type="arabicPeriod"/>
            </a:pPr>
            <a:r>
              <a:rPr lang="en-US" sz="2300" dirty="0">
                <a:latin typeface="Maiandra GD" panose="020E0502030308020204" pitchFamily="34" charset="0"/>
              </a:rPr>
              <a:t>C</a:t>
            </a:r>
            <a:r>
              <a:rPr lang="en-US" sz="2300" dirty="0" smtClean="0">
                <a:latin typeface="Maiandra GD" panose="020E0502030308020204" pitchFamily="34" charset="0"/>
              </a:rPr>
              <a:t>ity hotels and resort hotels maximum number of bookings by online TA.</a:t>
            </a:r>
          </a:p>
          <a:p>
            <a:pPr marL="457200" indent="-457200">
              <a:buFont typeface="+mj-lt"/>
              <a:buAutoNum type="arabicPeriod"/>
            </a:pPr>
            <a:r>
              <a:rPr lang="en-US" sz="2300" dirty="0">
                <a:latin typeface="Maiandra GD" panose="020E0502030308020204" pitchFamily="34" charset="0"/>
              </a:rPr>
              <a:t>T</a:t>
            </a:r>
            <a:r>
              <a:rPr lang="en-US" sz="2300" dirty="0" smtClean="0">
                <a:latin typeface="Maiandra GD" panose="020E0502030308020204" pitchFamily="34" charset="0"/>
              </a:rPr>
              <a:t>hat aviation industry has the minimum number of days on the waiting list.</a:t>
            </a:r>
          </a:p>
          <a:p>
            <a:pPr marL="457200" indent="-457200">
              <a:buFont typeface="+mj-lt"/>
              <a:buAutoNum type="arabicPeriod"/>
            </a:pPr>
            <a:r>
              <a:rPr lang="en-US" sz="2300" dirty="0" smtClean="0">
                <a:latin typeface="Maiandra GD" panose="020E0502030308020204" pitchFamily="34" charset="0"/>
              </a:rPr>
              <a:t>More visitors are from western </a:t>
            </a:r>
            <a:r>
              <a:rPr lang="en-US" sz="2300" dirty="0" smtClean="0">
                <a:latin typeface="Maiandra GD" panose="020E0502030308020204" pitchFamily="34" charset="0"/>
              </a:rPr>
              <a:t>Europe, </a:t>
            </a:r>
            <a:r>
              <a:rPr lang="en-US" sz="2300" dirty="0" smtClean="0">
                <a:latin typeface="Maiandra GD" panose="020E0502030308020204" pitchFamily="34" charset="0"/>
              </a:rPr>
              <a:t>namely Portugal, France, Great Britain, and Spain being the highest.</a:t>
            </a:r>
          </a:p>
          <a:p>
            <a:pPr marL="457200" indent="-457200">
              <a:buFont typeface="+mj-lt"/>
              <a:buAutoNum type="arabicPeriod"/>
            </a:pPr>
            <a:r>
              <a:rPr lang="en-US" sz="2300" dirty="0" smtClean="0">
                <a:latin typeface="Maiandra GD" panose="020E0502030308020204" pitchFamily="34" charset="0"/>
              </a:rPr>
              <a:t>Families with children have no particular preference for the hotel type.</a:t>
            </a:r>
            <a:endParaRPr lang="en-US" sz="2300" dirty="0">
              <a:latin typeface="Maiandra GD" panose="020E0502030308020204" pitchFamily="34" charset="0"/>
            </a:endParaRPr>
          </a:p>
        </p:txBody>
      </p:sp>
      <p:pic>
        <p:nvPicPr>
          <p:cNvPr id="4" name="Picture 3"/>
          <p:cNvPicPr>
            <a:picLocks noChangeAspect="1"/>
          </p:cNvPicPr>
          <p:nvPr/>
        </p:nvPicPr>
        <p:blipFill>
          <a:blip r:embed="rId2"/>
          <a:stretch>
            <a:fillRect/>
          </a:stretch>
        </p:blipFill>
        <p:spPr>
          <a:xfrm>
            <a:off x="11362872" y="0"/>
            <a:ext cx="829128" cy="634039"/>
          </a:xfrm>
          <a:prstGeom prst="rect">
            <a:avLst/>
          </a:prstGeom>
        </p:spPr>
      </p:pic>
    </p:spTree>
    <p:extLst>
      <p:ext uri="{BB962C8B-B14F-4D97-AF65-F5344CB8AC3E}">
        <p14:creationId xmlns:p14="http://schemas.microsoft.com/office/powerpoint/2010/main" val="166646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501" y="251223"/>
            <a:ext cx="5327099" cy="584775"/>
          </a:xfrm>
          <a:prstGeom prst="rect">
            <a:avLst/>
          </a:prstGeom>
          <a:noFill/>
        </p:spPr>
        <p:txBody>
          <a:bodyPr wrap="non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Few more Conclusions…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407501" y="1280787"/>
            <a:ext cx="11608654" cy="3785652"/>
          </a:xfrm>
          <a:prstGeom prst="rect">
            <a:avLst/>
          </a:prstGeom>
          <a:noFill/>
        </p:spPr>
        <p:txBody>
          <a:bodyPr wrap="square" rtlCol="0">
            <a:spAutoFit/>
          </a:bodyPr>
          <a:lstStyle/>
          <a:p>
            <a:r>
              <a:rPr lang="en-US" sz="2400" dirty="0" smtClean="0">
                <a:latin typeface="Maiandra GD" panose="020E0502030308020204" pitchFamily="34" charset="0"/>
              </a:rPr>
              <a:t>9.  August and </a:t>
            </a:r>
            <a:r>
              <a:rPr lang="en-US" sz="2400" dirty="0">
                <a:latin typeface="Maiandra GD" panose="020E0502030308020204" pitchFamily="34" charset="0"/>
              </a:rPr>
              <a:t>J</a:t>
            </a:r>
            <a:r>
              <a:rPr lang="en-US" sz="2400" dirty="0" smtClean="0">
                <a:latin typeface="Maiandra GD" panose="020E0502030308020204" pitchFamily="34" charset="0"/>
              </a:rPr>
              <a:t>uly are the most profitable and busiest months for both the hotels.</a:t>
            </a:r>
          </a:p>
          <a:p>
            <a:r>
              <a:rPr lang="en-US" sz="2400" dirty="0" smtClean="0">
                <a:latin typeface="Maiandra GD" panose="020E0502030308020204" pitchFamily="34" charset="0"/>
              </a:rPr>
              <a:t>10. The confirmed bookings goes from their lower value in </a:t>
            </a:r>
            <a:r>
              <a:rPr lang="en-US" sz="2400" dirty="0" err="1" smtClean="0">
                <a:latin typeface="Maiandra GD" panose="020E0502030308020204" pitchFamily="34" charset="0"/>
              </a:rPr>
              <a:t>january</a:t>
            </a:r>
            <a:r>
              <a:rPr lang="en-US" sz="2400" dirty="0" smtClean="0">
                <a:latin typeface="Maiandra GD" panose="020E0502030308020204" pitchFamily="34" charset="0"/>
              </a:rPr>
              <a:t> to their highest value in august.</a:t>
            </a:r>
          </a:p>
          <a:p>
            <a:r>
              <a:rPr lang="en-US" sz="2400" dirty="0" smtClean="0">
                <a:latin typeface="Maiandra GD" panose="020E0502030308020204" pitchFamily="34" charset="0"/>
              </a:rPr>
              <a:t>11. Transients are the most common customer type, they represent 75% of the total customers.</a:t>
            </a:r>
          </a:p>
          <a:p>
            <a:r>
              <a:rPr lang="en-US" sz="2400" dirty="0" smtClean="0">
                <a:latin typeface="Maiandra GD" panose="020E0502030308020204" pitchFamily="34" charset="0"/>
              </a:rPr>
              <a:t>12. There is a disproportionate amount of cancellations on hotel bookings . Bookers are not required to send in a deposit in most bookings which could explain the high rate of cancellations.</a:t>
            </a:r>
          </a:p>
          <a:p>
            <a:r>
              <a:rPr lang="en-US" sz="2400" dirty="0" smtClean="0">
                <a:latin typeface="Maiandra GD" panose="020E0502030308020204" pitchFamily="34" charset="0"/>
              </a:rPr>
              <a:t>13. Data suggests that hotel business could be improved by targeting working travelers or improving daily rates for weekdays.</a:t>
            </a:r>
            <a:endParaRPr lang="en-US" sz="2400" dirty="0">
              <a:latin typeface="Maiandra GD" panose="020E0502030308020204" pitchFamily="34" charset="0"/>
            </a:endParaRPr>
          </a:p>
        </p:txBody>
      </p:sp>
      <p:pic>
        <p:nvPicPr>
          <p:cNvPr id="4" name="Picture 3"/>
          <p:cNvPicPr>
            <a:picLocks noChangeAspect="1"/>
          </p:cNvPicPr>
          <p:nvPr/>
        </p:nvPicPr>
        <p:blipFill>
          <a:blip r:embed="rId2"/>
          <a:stretch>
            <a:fillRect/>
          </a:stretch>
        </p:blipFill>
        <p:spPr>
          <a:xfrm>
            <a:off x="11362872" y="0"/>
            <a:ext cx="829128" cy="634039"/>
          </a:xfrm>
          <a:prstGeom prst="rect">
            <a:avLst/>
          </a:prstGeom>
        </p:spPr>
      </p:pic>
    </p:spTree>
    <p:extLst>
      <p:ext uri="{BB962C8B-B14F-4D97-AF65-F5344CB8AC3E}">
        <p14:creationId xmlns:p14="http://schemas.microsoft.com/office/powerpoint/2010/main" val="1885692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esktop\04e09d2acf988be7cad32aea56bf6614.png"/>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93786" y="222739"/>
            <a:ext cx="12098214" cy="55332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1362872" y="0"/>
            <a:ext cx="829128" cy="634039"/>
          </a:xfrm>
          <a:prstGeom prst="rect">
            <a:avLst/>
          </a:prstGeom>
        </p:spPr>
      </p:pic>
    </p:spTree>
    <p:extLst>
      <p:ext uri="{BB962C8B-B14F-4D97-AF65-F5344CB8AC3E}">
        <p14:creationId xmlns:p14="http://schemas.microsoft.com/office/powerpoint/2010/main" val="2170098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4768" y="1312984"/>
            <a:ext cx="10175631" cy="4524315"/>
          </a:xfrm>
          <a:prstGeom prst="rect">
            <a:avLst/>
          </a:prstGeom>
          <a:noFill/>
        </p:spPr>
        <p:txBody>
          <a:bodyPr wrap="square" rtlCol="0">
            <a:spAutoFit/>
          </a:bodyPr>
          <a:lstStyle/>
          <a:p>
            <a:r>
              <a:rPr lang="en-US" sz="2400" dirty="0">
                <a:latin typeface="Maiandra GD" panose="020E0502030308020204" pitchFamily="34" charset="0"/>
              </a:rPr>
              <a:t>While doing hotel-wise analysis of given hotel booking dataset, we answered following questions</a:t>
            </a:r>
            <a:r>
              <a:rPr lang="en-US" sz="2400" dirty="0" smtClean="0">
                <a:latin typeface="Maiandra GD" panose="020E0502030308020204" pitchFamily="34" charset="0"/>
              </a:rPr>
              <a:t>:</a:t>
            </a:r>
          </a:p>
          <a:p>
            <a:endParaRPr lang="en-US" sz="2400" dirty="0">
              <a:latin typeface="Maiandra GD" panose="020E0502030308020204" pitchFamily="34" charset="0"/>
            </a:endParaRPr>
          </a:p>
          <a:p>
            <a:pPr marL="457200" indent="-457200">
              <a:buFont typeface="+mj-lt"/>
              <a:buAutoNum type="arabicPeriod"/>
            </a:pPr>
            <a:r>
              <a:rPr lang="en-US" sz="2400" dirty="0">
                <a:latin typeface="Maiandra GD" panose="020E0502030308020204" pitchFamily="34" charset="0"/>
              </a:rPr>
              <a:t>Percentage of bookings in each hotels?</a:t>
            </a:r>
          </a:p>
          <a:p>
            <a:pPr marL="457200" indent="-457200">
              <a:buFont typeface="+mj-lt"/>
              <a:buAutoNum type="arabicPeriod"/>
            </a:pPr>
            <a:r>
              <a:rPr lang="en-US" sz="2400" dirty="0">
                <a:latin typeface="Maiandra GD" panose="020E0502030308020204" pitchFamily="34" charset="0"/>
              </a:rPr>
              <a:t>Which hotel makes more revenue?</a:t>
            </a:r>
          </a:p>
          <a:p>
            <a:pPr marL="457200" indent="-457200">
              <a:buFont typeface="+mj-lt"/>
              <a:buAutoNum type="arabicPeriod"/>
            </a:pPr>
            <a:r>
              <a:rPr lang="en-US" sz="2400" dirty="0">
                <a:latin typeface="Maiandra GD" panose="020E0502030308020204" pitchFamily="34" charset="0"/>
              </a:rPr>
              <a:t>Which hotel has higher lead time?</a:t>
            </a:r>
          </a:p>
          <a:p>
            <a:pPr marL="457200" indent="-457200">
              <a:buFont typeface="+mj-lt"/>
              <a:buAutoNum type="arabicPeriod"/>
            </a:pPr>
            <a:r>
              <a:rPr lang="en-US" sz="2400" dirty="0">
                <a:latin typeface="Maiandra GD" panose="020E0502030308020204" pitchFamily="34" charset="0"/>
              </a:rPr>
              <a:t>What is most preferred stay length in each hotel?</a:t>
            </a:r>
          </a:p>
          <a:p>
            <a:pPr marL="457200" indent="-457200">
              <a:buFont typeface="+mj-lt"/>
              <a:buAutoNum type="arabicPeriod"/>
            </a:pPr>
            <a:r>
              <a:rPr lang="en-US" sz="2400" dirty="0">
                <a:latin typeface="Maiandra GD" panose="020E0502030308020204" pitchFamily="34" charset="0"/>
              </a:rPr>
              <a:t>For which hotel, does people have to wait longer to get a booking confirmed?</a:t>
            </a:r>
          </a:p>
          <a:p>
            <a:pPr marL="457200" indent="-457200">
              <a:buFont typeface="+mj-lt"/>
              <a:buAutoNum type="arabicPeriod"/>
            </a:pPr>
            <a:r>
              <a:rPr lang="en-US" sz="2400" dirty="0">
                <a:latin typeface="Maiandra GD" panose="020E0502030308020204" pitchFamily="34" charset="0"/>
              </a:rPr>
              <a:t>Which hotel has higher booking cancellations rate?</a:t>
            </a:r>
          </a:p>
          <a:p>
            <a:pPr marL="457200" indent="-457200">
              <a:buFont typeface="+mj-lt"/>
              <a:buAutoNum type="arabicPeriod"/>
            </a:pPr>
            <a:r>
              <a:rPr lang="en-US" sz="2400" dirty="0">
                <a:latin typeface="Maiandra GD" panose="020E0502030308020204" pitchFamily="34" charset="0"/>
              </a:rPr>
              <a:t>Which hotel have higher and how much customer returning rate?</a:t>
            </a:r>
          </a:p>
          <a:p>
            <a:endParaRPr lang="en-US" sz="2400" dirty="0">
              <a:latin typeface="Maiandra GD" panose="020E0502030308020204" pitchFamily="34" charset="0"/>
            </a:endParaRPr>
          </a:p>
        </p:txBody>
      </p:sp>
      <p:sp>
        <p:nvSpPr>
          <p:cNvPr id="3" name="TextBox 2"/>
          <p:cNvSpPr txBox="1"/>
          <p:nvPr/>
        </p:nvSpPr>
        <p:spPr>
          <a:xfrm>
            <a:off x="418582" y="632066"/>
            <a:ext cx="6064280"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Understanding the problem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131614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582" y="632066"/>
            <a:ext cx="2404711"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Agenda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676490" y="1261666"/>
            <a:ext cx="12210308" cy="4524315"/>
          </a:xfrm>
          <a:prstGeom prst="rect">
            <a:avLst/>
          </a:prstGeom>
          <a:noFill/>
        </p:spPr>
        <p:txBody>
          <a:bodyPr wrap="square" rtlCol="0">
            <a:spAutoFit/>
          </a:bodyPr>
          <a:lstStyle/>
          <a:p>
            <a:pPr>
              <a:lnSpc>
                <a:spcPct val="150000"/>
              </a:lnSpc>
            </a:pPr>
            <a:r>
              <a:rPr lang="en-US" sz="2400" dirty="0" smtClean="0">
                <a:latin typeface="Maiandra GD" panose="020E0502030308020204" pitchFamily="34" charset="0"/>
              </a:rPr>
              <a:t>To discuss the analysis of given hotel bookings data set from 2015-2017.</a:t>
            </a:r>
            <a:endParaRPr lang="en-US" sz="2400" dirty="0">
              <a:latin typeface="Maiandra GD" panose="020E0502030308020204" pitchFamily="34" charset="0"/>
            </a:endParaRPr>
          </a:p>
          <a:p>
            <a:pPr>
              <a:lnSpc>
                <a:spcPct val="150000"/>
              </a:lnSpc>
            </a:pPr>
            <a:r>
              <a:rPr lang="en-US" sz="2400" dirty="0" smtClean="0">
                <a:latin typeface="Maiandra GD" panose="020E0502030308020204" pitchFamily="34" charset="0"/>
              </a:rPr>
              <a:t>We’ll be doing analysis of given data set in following ways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Univariate analysis </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Hotel wise analysis</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Distribution Channel wise analysis</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Booking cancellation analysis</a:t>
            </a:r>
          </a:p>
          <a:p>
            <a:pPr marL="342900" indent="-342900">
              <a:lnSpc>
                <a:spcPct val="150000"/>
              </a:lnSpc>
              <a:buFont typeface="Wingdings" panose="05000000000000000000" pitchFamily="2" charset="2"/>
              <a:buChar char="q"/>
            </a:pPr>
            <a:r>
              <a:rPr lang="en-US" sz="2400" dirty="0" smtClean="0">
                <a:latin typeface="Maiandra GD" panose="020E0502030308020204" pitchFamily="34" charset="0"/>
              </a:rPr>
              <a:t>Timewise analysis</a:t>
            </a:r>
            <a:endParaRPr lang="en-US" sz="2400" dirty="0">
              <a:latin typeface="Maiandra GD" panose="020E0502030308020204" pitchFamily="34" charset="0"/>
            </a:endParaRPr>
          </a:p>
          <a:p>
            <a:pPr algn="just">
              <a:lnSpc>
                <a:spcPct val="150000"/>
              </a:lnSpc>
            </a:pPr>
            <a:r>
              <a:rPr lang="en-US" sz="2400" dirty="0" smtClean="0">
                <a:latin typeface="Maiandra GD" panose="020E0502030308020204" pitchFamily="34" charset="0"/>
              </a:rPr>
              <a:t>By doing this we’ll try to find out key factors driving the hotel bookings trends. </a:t>
            </a:r>
            <a:endParaRPr lang="en-US" sz="2400" dirty="0">
              <a:latin typeface="Maiandra GD" panose="020E0502030308020204" pitchFamily="34" charset="0"/>
            </a:endParaRPr>
          </a:p>
        </p:txBody>
      </p:sp>
      <p:pic>
        <p:nvPicPr>
          <p:cNvPr id="8" name="Picture 7"/>
          <p:cNvPicPr>
            <a:picLocks noChangeAspect="1"/>
          </p:cNvPicPr>
          <p:nvPr/>
        </p:nvPicPr>
        <p:blipFill>
          <a:blip r:embed="rId2"/>
          <a:stretch>
            <a:fillRect/>
          </a:stretch>
        </p:blipFill>
        <p:spPr>
          <a:xfrm>
            <a:off x="11362872" y="-1973"/>
            <a:ext cx="829128" cy="634039"/>
          </a:xfrm>
          <a:prstGeom prst="rect">
            <a:avLst/>
          </a:prstGeom>
        </p:spPr>
      </p:pic>
    </p:spTree>
    <p:extLst>
      <p:ext uri="{BB962C8B-B14F-4D97-AF65-F5344CB8AC3E}">
        <p14:creationId xmlns:p14="http://schemas.microsoft.com/office/powerpoint/2010/main" val="773931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65" y="552498"/>
            <a:ext cx="5498072" cy="3136795"/>
          </a:xfrm>
          <a:prstGeom prst="rect">
            <a:avLst/>
          </a:prstGeom>
        </p:spPr>
      </p:pic>
      <p:sp>
        <p:nvSpPr>
          <p:cNvPr id="2" name="TextBox 1"/>
          <p:cNvSpPr txBox="1"/>
          <p:nvPr/>
        </p:nvSpPr>
        <p:spPr>
          <a:xfrm>
            <a:off x="418581" y="350421"/>
            <a:ext cx="5278833"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ETL </a:t>
            </a:r>
            <a:r>
              <a:rPr lang="en-US" sz="3200" u="sng" dirty="0" err="1" smtClean="0">
                <a:solidFill>
                  <a:srgbClr val="002060"/>
                </a:solidFill>
                <a:effectLst>
                  <a:outerShdw blurRad="38100" dist="38100" dir="2700000" algn="tl">
                    <a:srgbClr val="000000">
                      <a:alpha val="43137"/>
                    </a:srgbClr>
                  </a:outerShdw>
                </a:effectLst>
                <a:latin typeface="Bahnschrift" panose="020B0502040204020203" pitchFamily="34" charset="0"/>
              </a:rPr>
              <a:t>pipepline</a:t>
            </a: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251925" y="1161706"/>
            <a:ext cx="11525511" cy="4516621"/>
          </a:xfrm>
          <a:prstGeom prst="rect">
            <a:avLst/>
          </a:prstGeom>
          <a:noFill/>
        </p:spPr>
        <p:txBody>
          <a:bodyPr wrap="square" rtlCol="0">
            <a:spAutoFit/>
          </a:bodyPr>
          <a:lstStyle/>
          <a:p>
            <a:r>
              <a:rPr lang="en-US" sz="2300" b="1" dirty="0" smtClean="0">
                <a:latin typeface="Maiandra GD" panose="020E0502030308020204" pitchFamily="34" charset="0"/>
              </a:rPr>
              <a:t>E</a:t>
            </a:r>
            <a:r>
              <a:rPr lang="en-US" sz="2300" dirty="0" smtClean="0">
                <a:latin typeface="Maiandra GD" panose="020E0502030308020204" pitchFamily="34" charset="0"/>
              </a:rPr>
              <a:t>xtracting data from the source databases.</a:t>
            </a:r>
          </a:p>
          <a:p>
            <a:r>
              <a:rPr lang="en-US" sz="2300" b="1" dirty="0" smtClean="0">
                <a:latin typeface="Maiandra GD" panose="020E0502030308020204" pitchFamily="34" charset="0"/>
              </a:rPr>
              <a:t>T</a:t>
            </a:r>
            <a:r>
              <a:rPr lang="en-US" sz="2300" dirty="0" smtClean="0">
                <a:latin typeface="Maiandra GD" panose="020E0502030308020204" pitchFamily="34" charset="0"/>
              </a:rPr>
              <a:t>ransforming data to match a unified format for </a:t>
            </a:r>
          </a:p>
          <a:p>
            <a:r>
              <a:rPr lang="en-US" sz="2300" dirty="0" smtClean="0">
                <a:latin typeface="Maiandra GD" panose="020E0502030308020204" pitchFamily="34" charset="0"/>
              </a:rPr>
              <a:t>specific business purposes.</a:t>
            </a:r>
          </a:p>
          <a:p>
            <a:r>
              <a:rPr lang="en-US" sz="2300" b="1" dirty="0" smtClean="0">
                <a:effectLst>
                  <a:outerShdw blurRad="38100" dist="38100" dir="2700000" algn="tl">
                    <a:srgbClr val="000000">
                      <a:alpha val="43137"/>
                    </a:srgbClr>
                  </a:outerShdw>
                </a:effectLst>
                <a:latin typeface="Maiandra GD" panose="020E0502030308020204" pitchFamily="34" charset="0"/>
              </a:rPr>
              <a:t>L</a:t>
            </a:r>
            <a:r>
              <a:rPr lang="en-US" sz="2300" dirty="0" smtClean="0">
                <a:latin typeface="Maiandra GD" panose="020E0502030308020204" pitchFamily="34" charset="0"/>
              </a:rPr>
              <a:t>oading reformatted data to the storage (mainly,</a:t>
            </a:r>
          </a:p>
          <a:p>
            <a:r>
              <a:rPr lang="en-US" sz="2300" dirty="0" smtClean="0">
                <a:latin typeface="Maiandra GD" panose="020E0502030308020204" pitchFamily="34" charset="0"/>
              </a:rPr>
              <a:t> data warehouses).</a:t>
            </a:r>
          </a:p>
          <a:p>
            <a:pPr marL="342900" indent="-342900">
              <a:lnSpc>
                <a:spcPct val="150000"/>
              </a:lnSpc>
              <a:buFont typeface="Wingdings" panose="05000000000000000000" pitchFamily="2" charset="2"/>
              <a:buChar char="q"/>
            </a:pPr>
            <a:r>
              <a:rPr lang="en-US" sz="2300" dirty="0" smtClean="0">
                <a:latin typeface="Maiandra GD" panose="020E0502030308020204" pitchFamily="34" charset="0"/>
              </a:rPr>
              <a:t>A </a:t>
            </a:r>
            <a:r>
              <a:rPr lang="en-US" sz="2300" b="1" dirty="0" smtClean="0">
                <a:effectLst>
                  <a:outerShdw blurRad="38100" dist="38100" dir="2700000" algn="tl">
                    <a:srgbClr val="000000">
                      <a:alpha val="43137"/>
                    </a:srgbClr>
                  </a:outerShdw>
                </a:effectLst>
                <a:latin typeface="Maiandra GD" panose="020E0502030308020204" pitchFamily="34" charset="0"/>
              </a:rPr>
              <a:t>data pipeline </a:t>
            </a:r>
            <a:r>
              <a:rPr lang="en-US" sz="2300" dirty="0" smtClean="0">
                <a:latin typeface="Maiandra GD" panose="020E0502030308020204" pitchFamily="34" charset="0"/>
              </a:rPr>
              <a:t>is basically a set of tools and</a:t>
            </a:r>
          </a:p>
          <a:p>
            <a:pPr>
              <a:lnSpc>
                <a:spcPct val="150000"/>
              </a:lnSpc>
            </a:pPr>
            <a:r>
              <a:rPr lang="en-US" sz="2300" dirty="0" smtClean="0">
                <a:latin typeface="Maiandra GD" panose="020E0502030308020204" pitchFamily="34" charset="0"/>
              </a:rPr>
              <a:t> processes for moving data from one system to another for storage and further handling.</a:t>
            </a:r>
          </a:p>
          <a:p>
            <a:pPr marL="342900" indent="-342900">
              <a:lnSpc>
                <a:spcPct val="150000"/>
              </a:lnSpc>
              <a:buFont typeface="Wingdings" panose="05000000000000000000" pitchFamily="2" charset="2"/>
              <a:buChar char="q"/>
            </a:pPr>
            <a:r>
              <a:rPr lang="en-US" sz="2300" dirty="0" smtClean="0">
                <a:latin typeface="Maiandra GD" panose="020E0502030308020204" pitchFamily="34" charset="0"/>
              </a:rPr>
              <a:t>Captures datasets from multiple sources and inserts them into some form of database.</a:t>
            </a:r>
          </a:p>
          <a:p>
            <a:pPr marL="342900" indent="-342900">
              <a:buFont typeface="Wingdings" panose="05000000000000000000" pitchFamily="2" charset="2"/>
              <a:buChar char="q"/>
            </a:pPr>
            <a:r>
              <a:rPr lang="en-US" sz="2300" dirty="0" smtClean="0">
                <a:latin typeface="Maiandra GD" panose="020E0502030308020204" pitchFamily="34" charset="0"/>
              </a:rPr>
              <a:t>Constructing data pipelines </a:t>
            </a:r>
            <a:r>
              <a:rPr lang="en-US" sz="2300" dirty="0" smtClean="0">
                <a:latin typeface="Maiandra GD" panose="020E0502030308020204" pitchFamily="34" charset="0"/>
              </a:rPr>
              <a:t>is </a:t>
            </a:r>
            <a:r>
              <a:rPr lang="en-US" sz="2300" dirty="0" smtClean="0">
                <a:latin typeface="Maiandra GD" panose="020E0502030308020204" pitchFamily="34" charset="0"/>
              </a:rPr>
              <a:t>the core responsibility of data engineering.</a:t>
            </a:r>
          </a:p>
          <a:p>
            <a:r>
              <a:rPr lang="en-US" sz="2300" dirty="0" smtClean="0">
                <a:latin typeface="Maiandra GD" panose="020E0502030308020204" pitchFamily="34" charset="0"/>
              </a:rPr>
              <a:t>We also created our project based upon this process as it is being part of B</a:t>
            </a:r>
            <a:r>
              <a:rPr lang="en-US" sz="2300" dirty="0">
                <a:latin typeface="Maiandra GD" panose="020E0502030308020204" pitchFamily="34" charset="0"/>
              </a:rPr>
              <a:t>i</a:t>
            </a:r>
            <a:r>
              <a:rPr lang="en-US" sz="2300" dirty="0" smtClean="0">
                <a:latin typeface="Maiandra GD" panose="020E0502030308020204" pitchFamily="34" charset="0"/>
              </a:rPr>
              <a:t>g data, very useful these days.</a:t>
            </a:r>
            <a:endParaRPr lang="en-US" sz="2300" dirty="0">
              <a:latin typeface="Maiandra GD" panose="020E0502030308020204" pitchFamily="34" charset="0"/>
            </a:endParaRPr>
          </a:p>
        </p:txBody>
      </p:sp>
      <p:pic>
        <p:nvPicPr>
          <p:cNvPr id="4" name="Picture 3"/>
          <p:cNvPicPr>
            <a:picLocks noChangeAspect="1"/>
          </p:cNvPicPr>
          <p:nvPr/>
        </p:nvPicPr>
        <p:blipFill>
          <a:blip r:embed="rId3"/>
          <a:stretch>
            <a:fillRect/>
          </a:stretch>
        </p:blipFill>
        <p:spPr>
          <a:xfrm>
            <a:off x="11362872" y="-1973"/>
            <a:ext cx="829128" cy="634039"/>
          </a:xfrm>
          <a:prstGeom prst="rect">
            <a:avLst/>
          </a:prstGeom>
        </p:spPr>
      </p:pic>
    </p:spTree>
    <p:extLst>
      <p:ext uri="{BB962C8B-B14F-4D97-AF65-F5344CB8AC3E}">
        <p14:creationId xmlns:p14="http://schemas.microsoft.com/office/powerpoint/2010/main" val="1757231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580" y="372091"/>
            <a:ext cx="7002127"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Variable/Column(s)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p:cNvSpPr txBox="1"/>
          <p:nvPr/>
        </p:nvSpPr>
        <p:spPr>
          <a:xfrm>
            <a:off x="676489" y="956866"/>
            <a:ext cx="12210308" cy="5262979"/>
          </a:xfrm>
          <a:prstGeom prst="rect">
            <a:avLst/>
          </a:prstGeom>
          <a:noFill/>
        </p:spPr>
        <p:txBody>
          <a:bodyPr wrap="square" rtlCol="0">
            <a:spAutoFit/>
          </a:bodyPr>
          <a:lstStyle/>
          <a:p>
            <a:r>
              <a:rPr lang="en-US" sz="2400" dirty="0">
                <a:latin typeface="Maiandra GD" panose="020E0502030308020204" pitchFamily="34" charset="0"/>
              </a:rPr>
              <a:t>Let us try to </a:t>
            </a:r>
            <a:r>
              <a:rPr lang="en-US" sz="2400" dirty="0" smtClean="0">
                <a:latin typeface="Maiandra GD" panose="020E0502030308020204" pitchFamily="34" charset="0"/>
              </a:rPr>
              <a:t>analyze</a:t>
            </a:r>
            <a:r>
              <a:rPr lang="en-US" sz="2400" dirty="0">
                <a:latin typeface="Maiandra GD" panose="020E0502030308020204" pitchFamily="34" charset="0"/>
              </a:rPr>
              <a:t> the type of data stored in various columns</a:t>
            </a:r>
            <a:r>
              <a:rPr lang="en-US" sz="2400" dirty="0" smtClean="0">
                <a:latin typeface="Maiandra GD" panose="020E0502030308020204" pitchFamily="34" charset="0"/>
              </a:rPr>
              <a:t>:</a:t>
            </a:r>
            <a:endParaRPr lang="en-US" sz="2400" dirty="0">
              <a:latin typeface="Maiandra GD" panose="020E0502030308020204" pitchFamily="34" charset="0"/>
            </a:endParaRPr>
          </a:p>
          <a:p>
            <a:r>
              <a:rPr lang="en-US" sz="2400" dirty="0">
                <a:latin typeface="Maiandra GD" panose="020E0502030308020204" pitchFamily="34" charset="0"/>
              </a:rPr>
              <a:t>1. Columns/Variables having textual values(Categorical data</a:t>
            </a:r>
            <a:r>
              <a:rPr lang="en-US" sz="2400" dirty="0" smtClean="0">
                <a:latin typeface="Maiandra GD" panose="020E0502030308020204" pitchFamily="34" charset="0"/>
              </a:rPr>
              <a:t>):</a:t>
            </a:r>
          </a:p>
          <a:p>
            <a:r>
              <a:rPr lang="en-US" sz="2400" dirty="0">
                <a:latin typeface="Maiandra GD" panose="020E0502030308020204" pitchFamily="34" charset="0"/>
              </a:rPr>
              <a:t/>
            </a:r>
            <a:br>
              <a:rPr lang="en-US" sz="2400" dirty="0">
                <a:latin typeface="Maiandra GD" panose="020E0502030308020204" pitchFamily="34" charset="0"/>
              </a:rPr>
            </a:br>
            <a:r>
              <a:rPr lang="en-US" sz="2400" dirty="0">
                <a:latin typeface="Maiandra GD" panose="020E0502030308020204" pitchFamily="34" charset="0"/>
              </a:rPr>
              <a:t>  </a:t>
            </a:r>
            <a:r>
              <a:rPr lang="en-US" sz="2400" dirty="0" err="1">
                <a:latin typeface="Maiandra GD" panose="020E0502030308020204" pitchFamily="34" charset="0"/>
              </a:rPr>
              <a:t>i</a:t>
            </a:r>
            <a:r>
              <a:rPr lang="en-US" sz="2400" dirty="0">
                <a:latin typeface="Maiandra GD" panose="020E0502030308020204" pitchFamily="34" charset="0"/>
              </a:rPr>
              <a:t>. </a:t>
            </a:r>
            <a:r>
              <a:rPr lang="en-US" sz="2400" dirty="0">
                <a:solidFill>
                  <a:srgbClr val="C00000"/>
                </a:solidFill>
                <a:latin typeface="Maiandra GD" panose="020E0502030308020204" pitchFamily="34" charset="0"/>
              </a:rPr>
              <a:t>hotel:</a:t>
            </a:r>
            <a:r>
              <a:rPr lang="en-US" sz="2400" dirty="0">
                <a:latin typeface="Maiandra GD" panose="020E0502030308020204" pitchFamily="34" charset="0"/>
              </a:rPr>
              <a:t> type of hotel ('Resort Hotel', 'City Hotel</a:t>
            </a:r>
            <a:r>
              <a:rPr lang="en-US" sz="2400" dirty="0" smtClean="0">
                <a:latin typeface="Maiandra GD" panose="020E0502030308020204" pitchFamily="34" charset="0"/>
              </a:rPr>
              <a:t>')</a:t>
            </a:r>
          </a:p>
          <a:p>
            <a:r>
              <a:rPr lang="en-US" sz="2400" dirty="0">
                <a:latin typeface="Maiandra GD" panose="020E0502030308020204" pitchFamily="34" charset="0"/>
              </a:rPr>
              <a:t/>
            </a:r>
            <a:br>
              <a:rPr lang="en-US" sz="2400" dirty="0">
                <a:latin typeface="Maiandra GD" panose="020E0502030308020204" pitchFamily="34" charset="0"/>
              </a:rPr>
            </a:br>
            <a:r>
              <a:rPr lang="en-US" sz="2400" dirty="0">
                <a:latin typeface="Maiandra GD" panose="020E0502030308020204" pitchFamily="34" charset="0"/>
              </a:rPr>
              <a:t>  ii. </a:t>
            </a:r>
            <a:r>
              <a:rPr lang="en-US" sz="2400" dirty="0" err="1">
                <a:solidFill>
                  <a:srgbClr val="C00000"/>
                </a:solidFill>
                <a:latin typeface="Maiandra GD" panose="020E0502030308020204" pitchFamily="34" charset="0"/>
              </a:rPr>
              <a:t>arrival_date_month</a:t>
            </a:r>
            <a:r>
              <a:rPr lang="en-US" sz="2400" dirty="0">
                <a:solidFill>
                  <a:srgbClr val="C00000"/>
                </a:solidFill>
                <a:latin typeface="Maiandra GD" panose="020E0502030308020204" pitchFamily="34" charset="0"/>
              </a:rPr>
              <a:t> :</a:t>
            </a:r>
            <a:r>
              <a:rPr lang="en-US" sz="2400" dirty="0">
                <a:latin typeface="Maiandra GD" panose="020E0502030308020204" pitchFamily="34" charset="0"/>
              </a:rPr>
              <a:t> arrival calendar month</a:t>
            </a:r>
            <a:r>
              <a:rPr lang="en-US" sz="2400" dirty="0" smtClean="0">
                <a:latin typeface="Maiandra GD" panose="020E0502030308020204" pitchFamily="34" charset="0"/>
              </a:rPr>
              <a:t>.</a:t>
            </a:r>
          </a:p>
          <a:p>
            <a:r>
              <a:rPr lang="en-US" sz="2400" dirty="0">
                <a:latin typeface="Maiandra GD" panose="020E0502030308020204" pitchFamily="34" charset="0"/>
              </a:rPr>
              <a:t/>
            </a:r>
            <a:br>
              <a:rPr lang="en-US" sz="2400" dirty="0">
                <a:latin typeface="Maiandra GD" panose="020E0502030308020204" pitchFamily="34" charset="0"/>
              </a:rPr>
            </a:br>
            <a:r>
              <a:rPr lang="en-US" sz="2400" dirty="0">
                <a:latin typeface="Maiandra GD" panose="020E0502030308020204" pitchFamily="34" charset="0"/>
              </a:rPr>
              <a:t>  iii. </a:t>
            </a:r>
            <a:r>
              <a:rPr lang="en-US" sz="2400" dirty="0">
                <a:solidFill>
                  <a:srgbClr val="C00000"/>
                </a:solidFill>
                <a:latin typeface="Maiandra GD" panose="020E0502030308020204" pitchFamily="34" charset="0"/>
              </a:rPr>
              <a:t>meal:</a:t>
            </a:r>
            <a:r>
              <a:rPr lang="en-US" sz="2400" dirty="0">
                <a:latin typeface="Maiandra GD" panose="020E0502030308020204" pitchFamily="34" charset="0"/>
              </a:rPr>
              <a:t> The values </a:t>
            </a:r>
            <a:r>
              <a:rPr lang="en-US" sz="2400" dirty="0" smtClean="0">
                <a:latin typeface="Maiandra GD" panose="020E0502030308020204" pitchFamily="34" charset="0"/>
              </a:rPr>
              <a:t>include     </a:t>
            </a:r>
            <a:r>
              <a:rPr lang="en-US" sz="2400" dirty="0">
                <a:latin typeface="Maiandra GD" panose="020E0502030308020204" pitchFamily="34" charset="0"/>
              </a:rPr>
              <a:t>- RO: Room only</a:t>
            </a:r>
            <a:br>
              <a:rPr lang="en-US" sz="2400" dirty="0">
                <a:latin typeface="Maiandra GD" panose="020E0502030308020204" pitchFamily="34" charset="0"/>
              </a:rPr>
            </a:br>
            <a:r>
              <a:rPr lang="en-US" sz="2400" dirty="0">
                <a:latin typeface="Maiandra GD" panose="020E0502030308020204" pitchFamily="34" charset="0"/>
              </a:rPr>
              <a:t>                                       </a:t>
            </a:r>
            <a:r>
              <a:rPr lang="en-US" sz="2400" dirty="0" smtClean="0">
                <a:latin typeface="Maiandra GD" panose="020E0502030308020204" pitchFamily="34" charset="0"/>
              </a:rPr>
              <a:t>          -</a:t>
            </a:r>
            <a:r>
              <a:rPr lang="en-US" sz="2400" dirty="0">
                <a:latin typeface="Maiandra GD" panose="020E0502030308020204" pitchFamily="34" charset="0"/>
              </a:rPr>
              <a:t> BB: Bed &amp; Breakfast</a:t>
            </a:r>
            <a:br>
              <a:rPr lang="en-US" sz="2400" dirty="0">
                <a:latin typeface="Maiandra GD" panose="020E0502030308020204" pitchFamily="34" charset="0"/>
              </a:rPr>
            </a:br>
            <a:r>
              <a:rPr lang="en-US" sz="2400" dirty="0">
                <a:latin typeface="Maiandra GD" panose="020E0502030308020204" pitchFamily="34" charset="0"/>
              </a:rPr>
              <a:t>                                       </a:t>
            </a:r>
            <a:r>
              <a:rPr lang="en-US" sz="2400" dirty="0" smtClean="0">
                <a:latin typeface="Maiandra GD" panose="020E0502030308020204" pitchFamily="34" charset="0"/>
              </a:rPr>
              <a:t>          -</a:t>
            </a:r>
            <a:r>
              <a:rPr lang="en-US" sz="2400" dirty="0">
                <a:latin typeface="Maiandra GD" panose="020E0502030308020204" pitchFamily="34" charset="0"/>
              </a:rPr>
              <a:t> HB: Half Board (Breakfast and Dinner normally)</a:t>
            </a:r>
            <a:br>
              <a:rPr lang="en-US" sz="2400" dirty="0">
                <a:latin typeface="Maiandra GD" panose="020E0502030308020204" pitchFamily="34" charset="0"/>
              </a:rPr>
            </a:br>
            <a:r>
              <a:rPr lang="en-US" sz="2400" dirty="0">
                <a:latin typeface="Maiandra GD" panose="020E0502030308020204" pitchFamily="34" charset="0"/>
              </a:rPr>
              <a:t>                                       </a:t>
            </a:r>
            <a:r>
              <a:rPr lang="en-US" sz="2400" dirty="0" smtClean="0">
                <a:latin typeface="Maiandra GD" panose="020E0502030308020204" pitchFamily="34" charset="0"/>
              </a:rPr>
              <a:t>          -</a:t>
            </a:r>
            <a:r>
              <a:rPr lang="en-US" sz="2400" dirty="0">
                <a:latin typeface="Maiandra GD" panose="020E0502030308020204" pitchFamily="34" charset="0"/>
              </a:rPr>
              <a:t> FB: Full Board (</a:t>
            </a:r>
            <a:r>
              <a:rPr lang="en-US" sz="2400" dirty="0" smtClean="0">
                <a:latin typeface="Maiandra GD" panose="020E0502030308020204" pitchFamily="34" charset="0"/>
              </a:rPr>
              <a:t>Breakfast</a:t>
            </a:r>
            <a:r>
              <a:rPr lang="en-US" sz="2400" dirty="0">
                <a:latin typeface="Maiandra GD" panose="020E0502030308020204" pitchFamily="34" charset="0"/>
              </a:rPr>
              <a:t>, Lunch and Dinner)</a:t>
            </a:r>
            <a:br>
              <a:rPr lang="en-US" sz="2400" dirty="0">
                <a:latin typeface="Maiandra GD" panose="020E0502030308020204" pitchFamily="34" charset="0"/>
              </a:rPr>
            </a:br>
            <a:r>
              <a:rPr lang="en-US" sz="2400" dirty="0">
                <a:latin typeface="Maiandra GD" panose="020E0502030308020204" pitchFamily="34" charset="0"/>
              </a:rPr>
              <a:t>                                       </a:t>
            </a:r>
            <a:r>
              <a:rPr lang="en-US" sz="2400" dirty="0" smtClean="0">
                <a:latin typeface="Maiandra GD" panose="020E0502030308020204" pitchFamily="34" charset="0"/>
              </a:rPr>
              <a:t>          -</a:t>
            </a:r>
            <a:r>
              <a:rPr lang="en-US" sz="2400" dirty="0">
                <a:latin typeface="Maiandra GD" panose="020E0502030308020204" pitchFamily="34" charset="0"/>
              </a:rPr>
              <a:t> SC: </a:t>
            </a:r>
            <a:r>
              <a:rPr lang="en-US" sz="2400" dirty="0" smtClean="0">
                <a:latin typeface="Maiandra GD" panose="020E0502030308020204" pitchFamily="34" charset="0"/>
              </a:rPr>
              <a:t>Self-catering                </a:t>
            </a:r>
            <a:r>
              <a:rPr lang="en-US" sz="2400" dirty="0">
                <a:latin typeface="Maiandra GD" panose="020E0502030308020204" pitchFamily="34" charset="0"/>
              </a:rPr>
              <a:t> </a:t>
            </a:r>
            <a:br>
              <a:rPr lang="en-US" sz="2400" dirty="0">
                <a:latin typeface="Maiandra GD" panose="020E0502030308020204" pitchFamily="34" charset="0"/>
              </a:rPr>
            </a:br>
            <a:r>
              <a:rPr lang="en-US" sz="2400" dirty="0" smtClean="0">
                <a:latin typeface="Maiandra GD" panose="020E0502030308020204" pitchFamily="34" charset="0"/>
              </a:rPr>
              <a:t>iv</a:t>
            </a:r>
            <a:r>
              <a:rPr lang="en-US" sz="2400" dirty="0">
                <a:latin typeface="Maiandra GD" panose="020E0502030308020204" pitchFamily="34" charset="0"/>
              </a:rPr>
              <a:t>. </a:t>
            </a:r>
            <a:r>
              <a:rPr lang="en-US" sz="2400" dirty="0">
                <a:solidFill>
                  <a:srgbClr val="C00000"/>
                </a:solidFill>
                <a:effectLst>
                  <a:outerShdw blurRad="38100" dist="38100" dir="2700000" algn="tl">
                    <a:srgbClr val="000000">
                      <a:alpha val="43137"/>
                    </a:srgbClr>
                  </a:outerShdw>
                </a:effectLst>
                <a:latin typeface="Maiandra GD" panose="020E0502030308020204" pitchFamily="34" charset="0"/>
              </a:rPr>
              <a:t>Country:</a:t>
            </a:r>
            <a:r>
              <a:rPr lang="en-US" sz="2400" dirty="0">
                <a:latin typeface="Maiandra GD" panose="020E0502030308020204" pitchFamily="34" charset="0"/>
              </a:rPr>
              <a:t> Names of countries in short form.</a:t>
            </a:r>
            <a:br>
              <a:rPr lang="en-US" sz="2400" dirty="0">
                <a:latin typeface="Maiandra GD" panose="020E0502030308020204" pitchFamily="34" charset="0"/>
              </a:rPr>
            </a:br>
            <a:endParaRPr lang="en-US" sz="2400" dirty="0">
              <a:latin typeface="Maiandra GD" panose="020E0502030308020204" pitchFamily="34" charset="0"/>
            </a:endParaRPr>
          </a:p>
        </p:txBody>
      </p:sp>
      <p:pic>
        <p:nvPicPr>
          <p:cNvPr id="4" name="Picture 3"/>
          <p:cNvPicPr>
            <a:picLocks noChangeAspect="1"/>
          </p:cNvPicPr>
          <p:nvPr/>
        </p:nvPicPr>
        <p:blipFill>
          <a:blip r:embed="rId2"/>
          <a:stretch>
            <a:fillRect/>
          </a:stretch>
        </p:blipFill>
        <p:spPr>
          <a:xfrm>
            <a:off x="11362871" y="-154373"/>
            <a:ext cx="829128" cy="634039"/>
          </a:xfrm>
          <a:prstGeom prst="rect">
            <a:avLst/>
          </a:prstGeom>
        </p:spPr>
      </p:pic>
    </p:spTree>
    <p:extLst>
      <p:ext uri="{BB962C8B-B14F-4D97-AF65-F5344CB8AC3E}">
        <p14:creationId xmlns:p14="http://schemas.microsoft.com/office/powerpoint/2010/main" val="1021349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260" y="504324"/>
            <a:ext cx="11172093" cy="5632311"/>
          </a:xfrm>
          <a:prstGeom prst="rect">
            <a:avLst/>
          </a:prstGeom>
        </p:spPr>
        <p:txBody>
          <a:bodyPr wrap="square">
            <a:spAutoFit/>
          </a:bodyPr>
          <a:lstStyle/>
          <a:p>
            <a:r>
              <a:rPr lang="en-US" sz="2400" dirty="0" smtClean="0">
                <a:latin typeface="Maiandra GD" panose="020E0502030308020204" pitchFamily="34" charset="0"/>
              </a:rPr>
              <a:t>v.</a:t>
            </a:r>
            <a:r>
              <a:rPr lang="en-US" sz="2400" dirty="0">
                <a:latin typeface="Maiandra GD" panose="020E0502030308020204" pitchFamily="34" charset="0"/>
              </a:rPr>
              <a:t> </a:t>
            </a:r>
            <a:r>
              <a:rPr lang="en-US" sz="2400" dirty="0" err="1" smtClean="0">
                <a:solidFill>
                  <a:srgbClr val="C00000"/>
                </a:solidFill>
                <a:latin typeface="Maiandra GD" panose="020E0502030308020204" pitchFamily="34" charset="0"/>
              </a:rPr>
              <a:t>market_segment</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'Direct', 'Corporate', 'Online TA'(Traveling Agency), 'Offline </a:t>
            </a:r>
            <a:r>
              <a:rPr lang="en-US" sz="2400" dirty="0" smtClean="0">
                <a:latin typeface="Maiandra GD" panose="020E0502030308020204" pitchFamily="34" charset="0"/>
              </a:rPr>
              <a:t>    TA/TO</a:t>
            </a:r>
            <a:r>
              <a:rPr lang="en-US" sz="2400" dirty="0">
                <a:latin typeface="Maiandra GD" panose="020E0502030308020204" pitchFamily="34" charset="0"/>
              </a:rPr>
              <a:t>', 'Complementary', 'Groups', 'Undefined', 'Aviation'</a:t>
            </a:r>
            <a:br>
              <a:rPr lang="en-US" sz="2400" dirty="0">
                <a:latin typeface="Maiandra GD" panose="020E0502030308020204" pitchFamily="34" charset="0"/>
              </a:rPr>
            </a:br>
            <a:r>
              <a:rPr lang="en-US" sz="2400" dirty="0">
                <a:latin typeface="Maiandra GD" panose="020E0502030308020204" pitchFamily="34" charset="0"/>
              </a:rPr>
              <a:t>  vi. </a:t>
            </a:r>
            <a:r>
              <a:rPr lang="en-US" sz="2400" dirty="0" err="1">
                <a:solidFill>
                  <a:srgbClr val="C00000"/>
                </a:solidFill>
                <a:latin typeface="Maiandra GD" panose="020E0502030308020204" pitchFamily="34" charset="0"/>
              </a:rPr>
              <a:t>distribution_channel</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It shows us the sector through which we got the booking like, 'Direct', 'Corporate', 'TA/TO', 'Undefined', 'GDS'.</a:t>
            </a:r>
            <a:br>
              <a:rPr lang="en-US" sz="2400" dirty="0">
                <a:latin typeface="Maiandra GD" panose="020E0502030308020204" pitchFamily="34" charset="0"/>
              </a:rPr>
            </a:br>
            <a:r>
              <a:rPr lang="en-US" sz="2400" dirty="0">
                <a:latin typeface="Maiandra GD" panose="020E0502030308020204" pitchFamily="34" charset="0"/>
              </a:rPr>
              <a:t>  vii. </a:t>
            </a:r>
            <a:r>
              <a:rPr lang="en-US" sz="2400" dirty="0" err="1">
                <a:solidFill>
                  <a:srgbClr val="C00000"/>
                </a:solidFill>
                <a:latin typeface="Maiandra GD" panose="020E0502030308020204" pitchFamily="34" charset="0"/>
              </a:rPr>
              <a:t>is_repeated_guest</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guest </a:t>
            </a:r>
            <a:r>
              <a:rPr lang="en-US" sz="2400" dirty="0" err="1">
                <a:latin typeface="Maiandra GD" panose="020E0502030308020204" pitchFamily="34" charset="0"/>
              </a:rPr>
              <a:t>repaeted</a:t>
            </a:r>
            <a:r>
              <a:rPr lang="en-US" sz="2400" dirty="0">
                <a:latin typeface="Maiandra GD" panose="020E0502030308020204" pitchFamily="34" charset="0"/>
              </a:rPr>
              <a:t> or not. 1 for yes, 0 for No.</a:t>
            </a:r>
            <a:br>
              <a:rPr lang="en-US" sz="2400" dirty="0">
                <a:latin typeface="Maiandra GD" panose="020E0502030308020204" pitchFamily="34" charset="0"/>
              </a:rPr>
            </a:br>
            <a:r>
              <a:rPr lang="en-US" sz="2400" dirty="0">
                <a:latin typeface="Maiandra GD" panose="020E0502030308020204" pitchFamily="34" charset="0"/>
              </a:rPr>
              <a:t>  viii. </a:t>
            </a:r>
            <a:r>
              <a:rPr lang="en-US" sz="2400" dirty="0" err="1">
                <a:solidFill>
                  <a:srgbClr val="C00000"/>
                </a:solidFill>
                <a:latin typeface="Maiandra GD" panose="020E0502030308020204" pitchFamily="34" charset="0"/>
              </a:rPr>
              <a:t>reserved_room_type</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Wing of the room like 'A', 'B", etc. for reserved rooms.</a:t>
            </a:r>
            <a:br>
              <a:rPr lang="en-US" sz="2400" dirty="0">
                <a:latin typeface="Maiandra GD" panose="020E0502030308020204" pitchFamily="34" charset="0"/>
              </a:rPr>
            </a:br>
            <a:r>
              <a:rPr lang="en-US" sz="2400" dirty="0">
                <a:latin typeface="Maiandra GD" panose="020E0502030308020204" pitchFamily="34" charset="0"/>
              </a:rPr>
              <a:t>   ix. </a:t>
            </a:r>
            <a:r>
              <a:rPr lang="en-US" sz="2400" dirty="0" err="1">
                <a:solidFill>
                  <a:srgbClr val="C00000"/>
                </a:solidFill>
                <a:latin typeface="Maiandra GD" panose="020E0502030308020204" pitchFamily="34" charset="0"/>
              </a:rPr>
              <a:t>assigned_room_type</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Wing of the room like 'A', 'B", etc. for assigned rooms.</a:t>
            </a:r>
            <a:br>
              <a:rPr lang="en-US" sz="2400" dirty="0">
                <a:latin typeface="Maiandra GD" panose="020E0502030308020204" pitchFamily="34" charset="0"/>
              </a:rPr>
            </a:br>
            <a:r>
              <a:rPr lang="en-US" sz="2400" dirty="0">
                <a:latin typeface="Maiandra GD" panose="020E0502030308020204" pitchFamily="34" charset="0"/>
              </a:rPr>
              <a:t>   x. </a:t>
            </a:r>
            <a:r>
              <a:rPr lang="en-US" sz="2400" dirty="0" err="1">
                <a:solidFill>
                  <a:srgbClr val="C00000"/>
                </a:solidFill>
                <a:latin typeface="Maiandra GD" panose="020E0502030308020204" pitchFamily="34" charset="0"/>
              </a:rPr>
              <a:t>deposit_type</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type of deposit like 'No Deposit', 'Refundable', 'Non Refund'.</a:t>
            </a:r>
            <a:br>
              <a:rPr lang="en-US" sz="2400" dirty="0">
                <a:latin typeface="Maiandra GD" panose="020E0502030308020204" pitchFamily="34" charset="0"/>
              </a:rPr>
            </a:br>
            <a:r>
              <a:rPr lang="en-US" sz="2400" dirty="0">
                <a:latin typeface="Maiandra GD" panose="020E0502030308020204" pitchFamily="34" charset="0"/>
              </a:rPr>
              <a:t>   xi. </a:t>
            </a:r>
            <a:r>
              <a:rPr lang="en-US" sz="2400" dirty="0" err="1">
                <a:solidFill>
                  <a:srgbClr val="C00000"/>
                </a:solidFill>
                <a:latin typeface="Maiandra GD" panose="020E0502030308020204" pitchFamily="34" charset="0"/>
              </a:rPr>
              <a:t>customer_type</a:t>
            </a:r>
            <a:r>
              <a:rPr lang="en-US" sz="2400" dirty="0">
                <a:solidFill>
                  <a:srgbClr val="C00000"/>
                </a:solidFill>
                <a:latin typeface="Maiandra GD" panose="020E0502030308020204" pitchFamily="34" charset="0"/>
              </a:rPr>
              <a:t> :</a:t>
            </a:r>
            <a:r>
              <a:rPr lang="en-US" sz="2400" dirty="0">
                <a:latin typeface="Maiandra GD" panose="020E0502030308020204" pitchFamily="34" charset="0"/>
              </a:rPr>
              <a:t> type of the customer like transient, etc.</a:t>
            </a:r>
            <a:br>
              <a:rPr lang="en-US" sz="2400" dirty="0">
                <a:latin typeface="Maiandra GD" panose="020E0502030308020204" pitchFamily="34" charset="0"/>
              </a:rPr>
            </a:br>
            <a:r>
              <a:rPr lang="en-US" sz="2400" dirty="0">
                <a:latin typeface="Maiandra GD" panose="020E0502030308020204" pitchFamily="34" charset="0"/>
              </a:rPr>
              <a:t>   xii. </a:t>
            </a:r>
            <a:r>
              <a:rPr lang="en-US" sz="2400" dirty="0" err="1">
                <a:solidFill>
                  <a:srgbClr val="C00000"/>
                </a:solidFill>
                <a:latin typeface="Maiandra GD" panose="020E0502030308020204" pitchFamily="34" charset="0"/>
              </a:rPr>
              <a:t>reservation_status</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values are 'Check-Out', 'Canceled', 'No-Show'.</a:t>
            </a:r>
            <a:br>
              <a:rPr lang="en-US" sz="2400" dirty="0">
                <a:latin typeface="Maiandra GD" panose="020E0502030308020204" pitchFamily="34" charset="0"/>
              </a:rPr>
            </a:br>
            <a:r>
              <a:rPr lang="en-US" sz="2400" dirty="0">
                <a:latin typeface="Maiandra GD" panose="020E0502030308020204" pitchFamily="34" charset="0"/>
              </a:rPr>
              <a:t>   xiii. </a:t>
            </a:r>
            <a:r>
              <a:rPr lang="en-US" sz="2400" dirty="0" err="1">
                <a:solidFill>
                  <a:srgbClr val="C00000"/>
                </a:solidFill>
                <a:latin typeface="Maiandra GD" panose="020E0502030308020204" pitchFamily="34" charset="0"/>
              </a:rPr>
              <a:t>reservation_status_date</a:t>
            </a:r>
            <a:r>
              <a:rPr lang="en-US" sz="2400" dirty="0">
                <a:solidFill>
                  <a:srgbClr val="C00000"/>
                </a:solidFill>
                <a:latin typeface="Maiandra GD" panose="020E0502030308020204" pitchFamily="34" charset="0"/>
              </a:rPr>
              <a:t>:</a:t>
            </a:r>
            <a:r>
              <a:rPr lang="en-US" sz="2400" dirty="0">
                <a:latin typeface="Maiandra GD" panose="020E0502030308020204" pitchFamily="34" charset="0"/>
              </a:rPr>
              <a:t> date of reservation in textual format</a:t>
            </a:r>
            <a:r>
              <a:rPr lang="en-US" sz="2400" dirty="0" smtClean="0">
                <a:latin typeface="Maiandra GD" panose="020E0502030308020204" pitchFamily="34" charset="0"/>
              </a:rPr>
              <a:t>.</a:t>
            </a:r>
          </a:p>
          <a:p>
            <a:r>
              <a:rPr lang="en-US" sz="2400" dirty="0">
                <a:latin typeface="Maiandra GD" panose="020E0502030308020204" pitchFamily="34" charset="0"/>
              </a:rPr>
              <a:t/>
            </a:r>
            <a:br>
              <a:rPr lang="en-US" sz="2400" dirty="0">
                <a:latin typeface="Maiandra GD" panose="020E0502030308020204" pitchFamily="34" charset="0"/>
              </a:rPr>
            </a:br>
            <a:r>
              <a:rPr lang="en-US" sz="2400" dirty="0">
                <a:latin typeface="Maiandra GD" panose="020E0502030308020204" pitchFamily="34" charset="0"/>
              </a:rPr>
              <a:t>   All other columns have data is in numerical form i.e. Numerical data. </a:t>
            </a:r>
            <a:endParaRPr lang="en-US" sz="2400" dirty="0" smtClean="0">
              <a:latin typeface="Maiandra GD" panose="020E0502030308020204" pitchFamily="34" charset="0"/>
            </a:endParaRPr>
          </a:p>
          <a:p>
            <a:r>
              <a:rPr lang="en-US" sz="2400" dirty="0" smtClean="0">
                <a:latin typeface="Maiandra GD" panose="020E0502030308020204" pitchFamily="34" charset="0"/>
              </a:rPr>
              <a:t>*</a:t>
            </a:r>
            <a:r>
              <a:rPr lang="en-US" sz="2400" dirty="0" smtClean="0">
                <a:solidFill>
                  <a:srgbClr val="C00000"/>
                </a:solidFill>
                <a:effectLst>
                  <a:outerShdw blurRad="38100" dist="38100" dir="2700000" algn="tl">
                    <a:srgbClr val="000000">
                      <a:alpha val="43137"/>
                    </a:srgbClr>
                  </a:outerShdw>
                </a:effectLst>
                <a:latin typeface="Maiandra GD" panose="020E0502030308020204" pitchFamily="34" charset="0"/>
              </a:rPr>
              <a:t>'</a:t>
            </a:r>
            <a:r>
              <a:rPr lang="en-US" sz="2400" dirty="0" err="1" smtClean="0">
                <a:solidFill>
                  <a:srgbClr val="C00000"/>
                </a:solidFill>
                <a:effectLst>
                  <a:outerShdw blurRad="38100" dist="38100" dir="2700000" algn="tl">
                    <a:srgbClr val="000000">
                      <a:alpha val="43137"/>
                    </a:srgbClr>
                  </a:outerShdw>
                </a:effectLst>
                <a:latin typeface="Maiandra GD" panose="020E0502030308020204" pitchFamily="34" charset="0"/>
              </a:rPr>
              <a:t>adr</a:t>
            </a:r>
            <a:r>
              <a:rPr lang="en-US" sz="2400" dirty="0">
                <a:solidFill>
                  <a:srgbClr val="C00000"/>
                </a:solidFill>
                <a:effectLst>
                  <a:outerShdw blurRad="38100" dist="38100" dir="2700000" algn="tl">
                    <a:srgbClr val="000000">
                      <a:alpha val="43137"/>
                    </a:srgbClr>
                  </a:outerShdw>
                </a:effectLst>
                <a:latin typeface="Maiandra GD" panose="020E0502030308020204" pitchFamily="34" charset="0"/>
              </a:rPr>
              <a:t>'</a:t>
            </a:r>
            <a:r>
              <a:rPr lang="en-US" sz="2400" dirty="0">
                <a:latin typeface="Maiandra GD" panose="020E0502030308020204" pitchFamily="34" charset="0"/>
              </a:rPr>
              <a:t> stands for average daily rate, which measures the average rental revenue </a:t>
            </a:r>
            <a:endParaRPr lang="en-US" sz="2400" dirty="0" smtClean="0">
              <a:latin typeface="Maiandra GD" panose="020E0502030308020204" pitchFamily="34" charset="0"/>
            </a:endParaRPr>
          </a:p>
          <a:p>
            <a:r>
              <a:rPr lang="en-US" sz="2400" dirty="0" smtClean="0">
                <a:latin typeface="Maiandra GD" panose="020E0502030308020204" pitchFamily="34" charset="0"/>
              </a:rPr>
              <a:t>earned</a:t>
            </a:r>
            <a:r>
              <a:rPr lang="en-US" sz="2400" dirty="0">
                <a:latin typeface="Maiandra GD" panose="020E0502030308020204" pitchFamily="34" charset="0"/>
              </a:rPr>
              <a:t> for an </a:t>
            </a:r>
            <a:r>
              <a:rPr lang="en-US" sz="2400" dirty="0" smtClean="0">
                <a:latin typeface="Maiandra GD" panose="020E0502030308020204" pitchFamily="34" charset="0"/>
              </a:rPr>
              <a:t>occupied</a:t>
            </a:r>
            <a:r>
              <a:rPr lang="en-US" sz="2400" dirty="0">
                <a:latin typeface="Maiandra GD" panose="020E0502030308020204" pitchFamily="34" charset="0"/>
              </a:rPr>
              <a:t> room per day.</a:t>
            </a:r>
          </a:p>
        </p:txBody>
      </p:sp>
    </p:spTree>
    <p:extLst>
      <p:ext uri="{BB962C8B-B14F-4D97-AF65-F5344CB8AC3E}">
        <p14:creationId xmlns:p14="http://schemas.microsoft.com/office/powerpoint/2010/main" val="3075942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705" y="660426"/>
            <a:ext cx="3575018" cy="584775"/>
          </a:xfrm>
          <a:prstGeom prst="rect">
            <a:avLst/>
          </a:prstGeom>
          <a:noFill/>
        </p:spPr>
        <p:txBody>
          <a:bodyPr wrap="none" rtlCol="0">
            <a:spAutoFit/>
          </a:bodyPr>
          <a:lstStyle/>
          <a:p>
            <a:pPr marL="457200" indent="-457200">
              <a:buFont typeface="Wingdings" panose="05000000000000000000" pitchFamily="2" charset="2"/>
              <a:buChar char="Ø"/>
            </a:pPr>
            <a:r>
              <a:rPr lang="en-US" sz="3200" u="sng" dirty="0" smtClean="0">
                <a:solidFill>
                  <a:srgbClr val="002060"/>
                </a:solidFill>
                <a:effectLst>
                  <a:outerShdw blurRad="38100" dist="38100" dir="2700000" algn="tl">
                    <a:srgbClr val="000000">
                      <a:alpha val="43137"/>
                    </a:srgbClr>
                  </a:outerShdw>
                </a:effectLst>
                <a:latin typeface="Bahnschrift" panose="020B0502040204020203" pitchFamily="34" charset="0"/>
              </a:rPr>
              <a:t>Data Summary :</a:t>
            </a:r>
            <a:endParaRPr lang="en-US" sz="3200" u="sng"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p:cNvSpPr txBox="1"/>
          <p:nvPr/>
        </p:nvSpPr>
        <p:spPr>
          <a:xfrm>
            <a:off x="494489" y="2136030"/>
            <a:ext cx="11695510" cy="3970318"/>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Hotel</a:t>
            </a:r>
            <a:r>
              <a:rPr lang="en-US" sz="2000" dirty="0" smtClean="0">
                <a:solidFill>
                  <a:schemeClr val="accent2">
                    <a:lumMod val="75000"/>
                  </a:schemeClr>
                </a:solidFill>
                <a:latin typeface="Lucida Sans Unicode" panose="020B0602030504020204" pitchFamily="34" charset="0"/>
                <a:cs typeface="Lucida Sans Unicode" panose="020B0602030504020204" pitchFamily="34" charset="0"/>
              </a:rPr>
              <a:t> </a:t>
            </a:r>
            <a:r>
              <a:rPr lang="en-US" sz="2400" dirty="0"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a:t>
            </a:r>
            <a:r>
              <a:rPr lang="en-US" sz="2400" dirty="0" smtClean="0">
                <a:solidFill>
                  <a:schemeClr val="bg2">
                    <a:lumMod val="50000"/>
                  </a:schemeClr>
                </a:solidFill>
                <a:latin typeface="Agency FB" panose="020B0503020202020204" pitchFamily="34" charset="0"/>
              </a:rPr>
              <a:t>  </a:t>
            </a:r>
            <a:r>
              <a:rPr lang="en-US" sz="2400" dirty="0" smtClean="0">
                <a:latin typeface="Maiandra GD" panose="020E0502030308020204" pitchFamily="34" charset="0"/>
              </a:rPr>
              <a:t>The category of hotels, which are two resort hotel and city hotel.</a:t>
            </a:r>
            <a:endParaRPr lang="en-US" sz="2400" dirty="0">
              <a:latin typeface="Maiandra GD" panose="020E0502030308020204" pitchFamily="34" charset="0"/>
            </a:endParaRP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is_cancelled</a:t>
            </a:r>
            <a:r>
              <a:rPr lang="en-US" sz="2400" dirty="0"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 :</a:t>
            </a:r>
            <a:r>
              <a:rPr lang="en-US" sz="2400" dirty="0" smtClean="0">
                <a:solidFill>
                  <a:srgbClr val="FF0000"/>
                </a:solidFill>
                <a:latin typeface="Maiandra GD" panose="020E0502030308020204" pitchFamily="34" charset="0"/>
              </a:rPr>
              <a:t> </a:t>
            </a:r>
            <a:r>
              <a:rPr lang="en-US" sz="2400" dirty="0" smtClean="0">
                <a:latin typeface="Maiandra GD" panose="020E0502030308020204" pitchFamily="34" charset="0"/>
              </a:rPr>
              <a:t>The value of column show the cancellation type. If the booking was cancelled or not. Values[0,1], where 0 indicates not cancelled.</a:t>
            </a: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lead_time</a:t>
            </a:r>
            <a:r>
              <a:rPr lang="en-US" sz="2400" dirty="0"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 :</a:t>
            </a:r>
            <a:r>
              <a:rPr lang="en-US" sz="2400" dirty="0" smtClean="0">
                <a:solidFill>
                  <a:schemeClr val="bg2">
                    <a:lumMod val="50000"/>
                  </a:schemeClr>
                </a:solidFill>
                <a:latin typeface="Maiandra GD" panose="020E0502030308020204" pitchFamily="34" charset="0"/>
              </a:rPr>
              <a:t> </a:t>
            </a:r>
            <a:r>
              <a:rPr lang="en-US" sz="2400" dirty="0" smtClean="0">
                <a:latin typeface="Maiandra GD" panose="020E0502030308020204" pitchFamily="34" charset="0"/>
              </a:rPr>
              <a:t>The time between reservation and actual arrival. </a:t>
            </a: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stayed_in_weekend_nights</a:t>
            </a:r>
            <a:r>
              <a:rPr lang="en-US" sz="2000" dirty="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 </a:t>
            </a:r>
            <a:r>
              <a:rPr lang="en-US" sz="2000" b="1" dirty="0">
                <a:solidFill>
                  <a:schemeClr val="accent2">
                    <a:lumMod val="75000"/>
                  </a:schemeClr>
                </a:solidFill>
                <a:latin typeface="Lucida Sans Unicode" panose="020B0602030504020204" pitchFamily="34" charset="0"/>
                <a:cs typeface="Lucida Sans Unicode" panose="020B0602030504020204" pitchFamily="34" charset="0"/>
              </a:rPr>
              <a:t>:</a:t>
            </a:r>
            <a:r>
              <a:rPr lang="en-US" sz="2000" dirty="0">
                <a:solidFill>
                  <a:schemeClr val="bg2">
                    <a:lumMod val="50000"/>
                  </a:schemeClr>
                </a:solidFill>
                <a:latin typeface="Maiandra GD" panose="020E0502030308020204" pitchFamily="34" charset="0"/>
              </a:rPr>
              <a:t> </a:t>
            </a:r>
            <a:r>
              <a:rPr lang="en-US" sz="2400" dirty="0" smtClean="0">
                <a:latin typeface="Maiandra GD" panose="020E0502030308020204" pitchFamily="34" charset="0"/>
              </a:rPr>
              <a:t>The number of weekend nights stay per reservation.</a:t>
            </a:r>
            <a:endParaRPr lang="en-US" sz="2400" dirty="0">
              <a:latin typeface="Maiandra GD" panose="020E0502030308020204" pitchFamily="34" charset="0"/>
            </a:endParaRPr>
          </a:p>
          <a:p>
            <a:pPr marL="342900" indent="-342900">
              <a:lnSpc>
                <a:spcPct val="150000"/>
              </a:lnSpc>
              <a:buFont typeface="Wingdings" panose="05000000000000000000" pitchFamily="2" charset="2"/>
              <a:buChar char="§"/>
            </a:pPr>
            <a:r>
              <a:rPr lang="en-US" sz="2000" dirty="0" err="1"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stayed_in_weekday_nights</a:t>
            </a:r>
            <a:r>
              <a:rPr lang="en-US" sz="2000" dirty="0"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 :</a:t>
            </a:r>
            <a:r>
              <a:rPr lang="en-US" sz="2400" dirty="0" smtClean="0">
                <a:solidFill>
                  <a:schemeClr val="bg2">
                    <a:lumMod val="50000"/>
                  </a:schemeClr>
                </a:solidFill>
                <a:latin typeface="Maiandra GD" panose="020E0502030308020204" pitchFamily="34" charset="0"/>
              </a:rPr>
              <a:t> </a:t>
            </a:r>
            <a:r>
              <a:rPr lang="en-US" sz="2400" dirty="0" smtClean="0">
                <a:latin typeface="Maiandra GD" panose="020E0502030308020204" pitchFamily="34" charset="0"/>
              </a:rPr>
              <a:t>The number of weekday nights stay per reservation.</a:t>
            </a:r>
            <a:endParaRPr lang="en-US" sz="2400" dirty="0">
              <a:latin typeface="Maiandra GD" panose="020E0502030308020204" pitchFamily="34" charset="0"/>
            </a:endParaRPr>
          </a:p>
          <a:p>
            <a:pPr marL="342900" indent="-342900">
              <a:lnSpc>
                <a:spcPct val="150000"/>
              </a:lnSpc>
              <a:buFont typeface="Wingdings" panose="05000000000000000000" pitchFamily="2" charset="2"/>
              <a:buChar char="§"/>
            </a:pPr>
            <a:r>
              <a:rPr lang="en-US" sz="2000" dirty="0" smtClean="0">
                <a:solidFill>
                  <a:schemeClr val="accent2">
                    <a:lumMod val="75000"/>
                  </a:schemeClr>
                </a:solidFill>
                <a:effectLst>
                  <a:outerShdw blurRad="38100" dist="38100" dir="2700000" algn="tl">
                    <a:srgbClr val="000000">
                      <a:alpha val="43137"/>
                    </a:srgbClr>
                  </a:outerShdw>
                </a:effectLst>
                <a:latin typeface="Lucida Sans Unicode" panose="020B0602030504020204" pitchFamily="34" charset="0"/>
                <a:cs typeface="Lucida Sans Unicode" panose="020B0602030504020204" pitchFamily="34" charset="0"/>
              </a:rPr>
              <a:t>meal :</a:t>
            </a:r>
            <a:r>
              <a:rPr lang="en-US" sz="2400" dirty="0" smtClean="0">
                <a:solidFill>
                  <a:schemeClr val="bg2">
                    <a:lumMod val="50000"/>
                  </a:schemeClr>
                </a:solidFill>
                <a:latin typeface="Maiandra GD" panose="020E0502030308020204" pitchFamily="34" charset="0"/>
              </a:rPr>
              <a:t> </a:t>
            </a:r>
            <a:r>
              <a:rPr lang="en-US" sz="2400" dirty="0" smtClean="0">
                <a:latin typeface="Maiandra GD" panose="020E0502030308020204" pitchFamily="34" charset="0"/>
              </a:rPr>
              <a:t>Meal preferences per reservation.[</a:t>
            </a:r>
            <a:r>
              <a:rPr lang="en-US" sz="2400" dirty="0" err="1" smtClean="0">
                <a:latin typeface="Maiandra GD" panose="020E0502030308020204" pitchFamily="34" charset="0"/>
              </a:rPr>
              <a:t>BB,FB,HB,SC,Undefined</a:t>
            </a:r>
            <a:r>
              <a:rPr lang="en-US" sz="2400" dirty="0" smtClean="0">
                <a:latin typeface="Maiandra GD" panose="020E0502030308020204" pitchFamily="34" charset="0"/>
              </a:rPr>
              <a:t>] </a:t>
            </a:r>
          </a:p>
        </p:txBody>
      </p:sp>
      <p:pic>
        <p:nvPicPr>
          <p:cNvPr id="7" name="Picture 6"/>
          <p:cNvPicPr>
            <a:picLocks noChangeAspect="1"/>
          </p:cNvPicPr>
          <p:nvPr/>
        </p:nvPicPr>
        <p:blipFill>
          <a:blip r:embed="rId2"/>
          <a:stretch>
            <a:fillRect/>
          </a:stretch>
        </p:blipFill>
        <p:spPr>
          <a:xfrm>
            <a:off x="11691118" y="-353015"/>
            <a:ext cx="829128" cy="634039"/>
          </a:xfrm>
          <a:prstGeom prst="rect">
            <a:avLst/>
          </a:prstGeom>
        </p:spPr>
      </p:pic>
      <p:sp>
        <p:nvSpPr>
          <p:cNvPr id="9" name="Rectangle 8"/>
          <p:cNvSpPr/>
          <p:nvPr/>
        </p:nvSpPr>
        <p:spPr>
          <a:xfrm>
            <a:off x="716425" y="1397603"/>
            <a:ext cx="11255640" cy="830997"/>
          </a:xfrm>
          <a:prstGeom prst="rect">
            <a:avLst/>
          </a:prstGeom>
        </p:spPr>
        <p:txBody>
          <a:bodyPr wrap="square">
            <a:spAutoFit/>
          </a:bodyPr>
          <a:lstStyle/>
          <a:p>
            <a:r>
              <a:rPr lang="en-US" sz="2400" dirty="0">
                <a:latin typeface="Maiandra GD" panose="020E0502030308020204" pitchFamily="34" charset="0"/>
              </a:rPr>
              <a:t>Given data set has different columns of variables crucial for hotel bookings. Some of them are:</a:t>
            </a:r>
          </a:p>
        </p:txBody>
      </p:sp>
    </p:spTree>
    <p:extLst>
      <p:ext uri="{BB962C8B-B14F-4D97-AF65-F5344CB8AC3E}">
        <p14:creationId xmlns:p14="http://schemas.microsoft.com/office/powerpoint/2010/main" val="1891547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3434</TotalTime>
  <Words>2027</Words>
  <Application>Microsoft Office PowerPoint</Application>
  <PresentationFormat>Custom</PresentationFormat>
  <Paragraphs>181</Paragraphs>
  <Slides>34</Slides>
  <Notes>6</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Capstone Project-1 Topic: Hotel Booking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saurav</dc:creator>
  <cp:lastModifiedBy>Windows User</cp:lastModifiedBy>
  <cp:revision>89</cp:revision>
  <dcterms:created xsi:type="dcterms:W3CDTF">2022-09-22T06:43:35Z</dcterms:created>
  <dcterms:modified xsi:type="dcterms:W3CDTF">2022-09-26T15:47:55Z</dcterms:modified>
</cp:coreProperties>
</file>