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6" r:id="rId7"/>
    <p:sldId id="271" r:id="rId8"/>
    <p:sldId id="272" r:id="rId9"/>
    <p:sldId id="281" r:id="rId10"/>
    <p:sldId id="282" r:id="rId11"/>
    <p:sldId id="283" r:id="rId12"/>
    <p:sldId id="278" r:id="rId13"/>
    <p:sldId id="279" r:id="rId14"/>
    <p:sldId id="280" r:id="rId15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DM Sans Italics" panose="020B0604020202020204" charset="0"/>
      <p:regular r:id="rId20"/>
    </p:embeddedFont>
    <p:embeddedFont>
      <p:font typeface="Oswald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yush Kumar" userId="2ec2799c078f26ae" providerId="LiveId" clId="{C2071494-F6A8-4534-8483-DD92361CF5B9}"/>
    <pc:docChg chg="custSel modSld">
      <pc:chgData name="Pratyush Kumar" userId="2ec2799c078f26ae" providerId="LiveId" clId="{C2071494-F6A8-4534-8483-DD92361CF5B9}" dt="2023-08-15T16:47:48.194" v="239" actId="6549"/>
      <pc:docMkLst>
        <pc:docMk/>
      </pc:docMkLst>
      <pc:sldChg chg="modSp mod">
        <pc:chgData name="Pratyush Kumar" userId="2ec2799c078f26ae" providerId="LiveId" clId="{C2071494-F6A8-4534-8483-DD92361CF5B9}" dt="2023-08-15T16:47:48.194" v="239" actId="6549"/>
        <pc:sldMkLst>
          <pc:docMk/>
          <pc:sldMk cId="0" sldId="258"/>
        </pc:sldMkLst>
        <pc:spChg chg="mod">
          <ac:chgData name="Pratyush Kumar" userId="2ec2799c078f26ae" providerId="LiveId" clId="{C2071494-F6A8-4534-8483-DD92361CF5B9}" dt="2023-08-15T16:47:48.194" v="239" actId="6549"/>
          <ac:spMkLst>
            <pc:docMk/>
            <pc:sldMk cId="0" sldId="258"/>
            <ac:spMk id="17" creationId="{6A851FCA-A059-F5D5-8EB1-99AFF1EA61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36347" y="4348786"/>
            <a:ext cx="9815307" cy="2411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7600" spc="161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 Operations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36347" y="3438109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 App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521774"/>
              </p:ext>
            </p:extLst>
          </p:nvPr>
        </p:nvGraphicFramePr>
        <p:xfrm>
          <a:off x="1028700" y="615842"/>
          <a:ext cx="16013160" cy="2105482"/>
        </p:xfrm>
        <a:graphic>
          <a:graphicData uri="http://schemas.openxmlformats.org/drawingml/2006/table">
            <a:tbl>
              <a:tblPr/>
              <a:tblGrid>
                <a:gridCol w="3177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7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09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4166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 ID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 </a:t>
                      </a: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 TYPE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HIERARCHY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813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R003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STATED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009948"/>
              </p:ext>
            </p:extLst>
          </p:nvPr>
        </p:nvGraphicFramePr>
        <p:xfrm>
          <a:off x="1028700" y="2917138"/>
          <a:ext cx="16013159" cy="7180433"/>
        </p:xfrm>
        <a:graphic>
          <a:graphicData uri="http://schemas.openxmlformats.org/drawingml/2006/table">
            <a:tbl>
              <a:tblPr/>
              <a:tblGrid>
                <a:gridCol w="404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4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8917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 </a:t>
                      </a:r>
                      <a:r>
                        <a:rPr lang="en-US" sz="2600" dirty="0">
                          <a:solidFill>
                            <a:srgbClr val="01010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800" dirty="0"/>
                        <a:t>Withdraw Money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8556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800" dirty="0"/>
                        <a:t>The method is visible in the class object that want to Withdraw money.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60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METHODOLOGICAL DETAILS of </a:t>
                      </a:r>
                      <a:r>
                        <a:rPr lang="en-US" sz="2600" spc="137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1341" lvl="1" indent="-280670" algn="l">
                        <a:lnSpc>
                          <a:spcPts val="36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financial aspect should remain stable throughout the entire process.</a:t>
                      </a:r>
                    </a:p>
                    <a:p>
                      <a:pPr marL="561341" lvl="1" indent="-280670" algn="l">
                        <a:lnSpc>
                          <a:spcPts val="36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Funds that are added and removed should be accurately represented in the relevant account.</a:t>
                      </a:r>
                    </a:p>
                    <a:p>
                      <a:pPr marL="561341" lvl="1" indent="-280670" algn="l">
                        <a:lnSpc>
                          <a:spcPts val="36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Withdraw() method will be visible to withdraw money.</a:t>
                      </a:r>
                    </a:p>
                    <a:p>
                      <a:pPr marL="561341" lvl="1" indent="-280670" algn="l">
                        <a:lnSpc>
                          <a:spcPts val="36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methods should be reused.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74111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358765"/>
              </p:ext>
            </p:extLst>
          </p:nvPr>
        </p:nvGraphicFramePr>
        <p:xfrm>
          <a:off x="1028700" y="615842"/>
          <a:ext cx="16013160" cy="2105482"/>
        </p:xfrm>
        <a:graphic>
          <a:graphicData uri="http://schemas.openxmlformats.org/drawingml/2006/table">
            <a:tbl>
              <a:tblPr/>
              <a:tblGrid>
                <a:gridCol w="3177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7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09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4166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 ID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 </a:t>
                      </a: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 TYPE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HIERARCHY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813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R004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STATED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870203"/>
              </p:ext>
            </p:extLst>
          </p:nvPr>
        </p:nvGraphicFramePr>
        <p:xfrm>
          <a:off x="1028700" y="2917138"/>
          <a:ext cx="16013159" cy="7180433"/>
        </p:xfrm>
        <a:graphic>
          <a:graphicData uri="http://schemas.openxmlformats.org/drawingml/2006/table">
            <a:tbl>
              <a:tblPr/>
              <a:tblGrid>
                <a:gridCol w="404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4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8917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 </a:t>
                      </a:r>
                      <a:r>
                        <a:rPr lang="en-US" sz="2600" dirty="0">
                          <a:solidFill>
                            <a:srgbClr val="01010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800" dirty="0"/>
                        <a:t>Transfer Money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8556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800" dirty="0"/>
                        <a:t>The method is visible in the class object that want to Transfer money.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60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METHODOLOGICAL DETAILS of </a:t>
                      </a:r>
                      <a:r>
                        <a:rPr lang="en-US" sz="2600" spc="137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1341" lvl="1" indent="-280670" algn="l">
                        <a:lnSpc>
                          <a:spcPts val="36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financial aspect should remain stable throughout the entire process.</a:t>
                      </a:r>
                    </a:p>
                    <a:p>
                      <a:pPr marL="561341" lvl="1" indent="-280670" algn="l">
                        <a:lnSpc>
                          <a:spcPts val="36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Funds that are added and removed during transfer should be accurately represented in the relevant account.</a:t>
                      </a:r>
                    </a:p>
                    <a:p>
                      <a:pPr marL="561341" lvl="1" indent="-280670" algn="l">
                        <a:lnSpc>
                          <a:spcPts val="36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Transfer() method will be visible to withdraw money.</a:t>
                      </a:r>
                    </a:p>
                    <a:p>
                      <a:pPr marL="561341" lvl="1" indent="-280670" algn="l">
                        <a:lnSpc>
                          <a:spcPts val="36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 will use deposit and withdraw functions in case of transfer funds.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193723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2779206" y="3903902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1589541" y="7468496"/>
            <a:ext cx="151089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3542437" y="5248080"/>
            <a:ext cx="501082" cy="50108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1" name="Freeform 11"/>
          <p:cNvSpPr/>
          <p:nvPr/>
        </p:nvSpPr>
        <p:spPr>
          <a:xfrm>
            <a:off x="6267504" y="3903902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7030737" y="7223828"/>
            <a:ext cx="501082" cy="50108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9758061" y="3903902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7" name="Group 17"/>
          <p:cNvGrpSpPr/>
          <p:nvPr/>
        </p:nvGrpSpPr>
        <p:grpSpPr>
          <a:xfrm>
            <a:off x="10521294" y="7223828"/>
            <a:ext cx="501082" cy="50108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>
            <a:off x="13222727" y="3992264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22" name="Group 22"/>
          <p:cNvGrpSpPr/>
          <p:nvPr/>
        </p:nvGrpSpPr>
        <p:grpSpPr>
          <a:xfrm>
            <a:off x="14011851" y="7223828"/>
            <a:ext cx="501082" cy="501082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9" name="Freeform 29"/>
          <p:cNvSpPr/>
          <p:nvPr/>
        </p:nvSpPr>
        <p:spPr>
          <a:xfrm rot="-10799999">
            <a:off x="-3791558" y="-6165174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5"/>
                </a:lnTo>
                <a:lnTo>
                  <a:pt x="0" y="109390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TextBox 30"/>
          <p:cNvSpPr txBox="1"/>
          <p:nvPr/>
        </p:nvSpPr>
        <p:spPr>
          <a:xfrm>
            <a:off x="1828800" y="1701347"/>
            <a:ext cx="15847778" cy="13328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291"/>
              </a:lnSpc>
            </a:pPr>
            <a:r>
              <a:rPr lang="en-US" sz="8182" spc="80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ENVIRONMENT</a:t>
            </a: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E481B0A6-F134-FBD5-BCB2-36ADFBA4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2897" y="4530116"/>
            <a:ext cx="2137493" cy="114300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</a:p>
        </p:txBody>
      </p:sp>
      <p:sp>
        <p:nvSpPr>
          <p:cNvPr id="28" name="Title 26">
            <a:extLst>
              <a:ext uri="{FF2B5EF4-FFF2-40B4-BE49-F238E27FC236}">
                <a16:creationId xmlns:a16="http://schemas.microsoft.com/office/drawing/2014/main" id="{7C79794B-84E8-135C-B1AC-0070FEF72A3C}"/>
              </a:ext>
            </a:extLst>
          </p:cNvPr>
          <p:cNvSpPr txBox="1">
            <a:spLocks/>
          </p:cNvSpPr>
          <p:nvPr/>
        </p:nvSpPr>
        <p:spPr>
          <a:xfrm>
            <a:off x="2779206" y="4506933"/>
            <a:ext cx="213749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</a:p>
        </p:txBody>
      </p:sp>
      <p:sp>
        <p:nvSpPr>
          <p:cNvPr id="31" name="Title 26">
            <a:extLst>
              <a:ext uri="{FF2B5EF4-FFF2-40B4-BE49-F238E27FC236}">
                <a16:creationId xmlns:a16="http://schemas.microsoft.com/office/drawing/2014/main" id="{8A6F1001-E2EC-E978-BDFC-0A2A68B194EF}"/>
              </a:ext>
            </a:extLst>
          </p:cNvPr>
          <p:cNvSpPr txBox="1">
            <a:spLocks/>
          </p:cNvSpPr>
          <p:nvPr/>
        </p:nvSpPr>
        <p:spPr>
          <a:xfrm>
            <a:off x="9685043" y="4303169"/>
            <a:ext cx="213749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</a:p>
          <a:p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EasyEclipse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6B6061-0F20-8377-2B47-17BE24A06B02}"/>
              </a:ext>
            </a:extLst>
          </p:cNvPr>
          <p:cNvSpPr txBox="1"/>
          <p:nvPr/>
        </p:nvSpPr>
        <p:spPr>
          <a:xfrm>
            <a:off x="3037728" y="5173650"/>
            <a:ext cx="14678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grpSp>
        <p:nvGrpSpPr>
          <p:cNvPr id="15" name="Group 12">
            <a:extLst>
              <a:ext uri="{FF2B5EF4-FFF2-40B4-BE49-F238E27FC236}">
                <a16:creationId xmlns:a16="http://schemas.microsoft.com/office/drawing/2014/main" id="{3491E3A0-C4C5-2FC2-6832-68D2D7B7732A}"/>
              </a:ext>
            </a:extLst>
          </p:cNvPr>
          <p:cNvGrpSpPr/>
          <p:nvPr/>
        </p:nvGrpSpPr>
        <p:grpSpPr>
          <a:xfrm>
            <a:off x="3525644" y="7251935"/>
            <a:ext cx="501082" cy="501082"/>
            <a:chOff x="0" y="0"/>
            <a:chExt cx="812800" cy="812800"/>
          </a:xfrm>
        </p:grpSpPr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6F286F8-7EFC-8B4E-6DC1-FB4DDFA82F58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14">
              <a:extLst>
                <a:ext uri="{FF2B5EF4-FFF2-40B4-BE49-F238E27FC236}">
                  <a16:creationId xmlns:a16="http://schemas.microsoft.com/office/drawing/2014/main" id="{328E7665-B11E-2517-3D32-1DA47E3DF87E}"/>
                </a:ext>
              </a:extLst>
            </p:cNvPr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27101BE-CCB4-CF2B-EA69-7996712C66CA}"/>
              </a:ext>
            </a:extLst>
          </p:cNvPr>
          <p:cNvSpPr txBox="1"/>
          <p:nvPr/>
        </p:nvSpPr>
        <p:spPr>
          <a:xfrm>
            <a:off x="13688763" y="4591101"/>
            <a:ext cx="22101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524000" y="388159"/>
            <a:ext cx="14325599" cy="1132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APPLICATION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6C8A2D-8566-6CF2-248A-BD8088160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247900"/>
            <a:ext cx="14173199" cy="5181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working on this project, I got to learn and work on various concepts and aspects of object oriented programming in python.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utilizes inheritance, polymorphism, encapsulation and other important features of object oriented programming along with effective use of different abstraction.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some modifications in implementation, codes and by creating a UI, this project can also be helpful in real life banking system application.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 good starting point for beginners who want to learn python.</a:t>
            </a:r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546661" y="2860211"/>
            <a:ext cx="8902139" cy="1533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752774" y="4761476"/>
            <a:ext cx="7629225" cy="2112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5662"/>
              </a:lnSpc>
              <a:spcBef>
                <a:spcPct val="0"/>
              </a:spcBef>
            </a:pPr>
            <a:r>
              <a:rPr lang="en-US" sz="4044" dirty="0">
                <a:solidFill>
                  <a:srgbClr val="000000"/>
                </a:solidFill>
                <a:latin typeface="DM Sans Italics"/>
              </a:rPr>
              <a:t>By : Pratyush Kumar (200637)</a:t>
            </a:r>
          </a:p>
          <a:p>
            <a:pPr marL="0" lvl="0" indent="0">
              <a:lnSpc>
                <a:spcPts val="5662"/>
              </a:lnSpc>
              <a:spcBef>
                <a:spcPct val="0"/>
              </a:spcBef>
            </a:pPr>
            <a:r>
              <a:rPr lang="en-US" sz="4044" dirty="0">
                <a:solidFill>
                  <a:srgbClr val="000000"/>
                </a:solidFill>
                <a:latin typeface="DM Sans Italics"/>
              </a:rPr>
              <a:t>       </a:t>
            </a:r>
            <a:r>
              <a:rPr lang="en-US" sz="2800" dirty="0">
                <a:solidFill>
                  <a:srgbClr val="000000"/>
                </a:solidFill>
                <a:latin typeface="DM Sans Italics"/>
              </a:rPr>
              <a:t>Technology Integration Engineer</a:t>
            </a:r>
          </a:p>
          <a:p>
            <a:pPr marL="0" lvl="0" indent="0">
              <a:lnSpc>
                <a:spcPts val="5662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DM Sans Italics"/>
              </a:rPr>
              <a:t>           </a:t>
            </a:r>
            <a:r>
              <a:rPr lang="en-US" sz="2800" dirty="0" err="1">
                <a:solidFill>
                  <a:srgbClr val="000000"/>
                </a:solidFill>
                <a:latin typeface="DM Sans Italics"/>
              </a:rPr>
              <a:t>Smartops</a:t>
            </a:r>
            <a:r>
              <a:rPr lang="en-US" sz="2800" dirty="0">
                <a:solidFill>
                  <a:srgbClr val="000000"/>
                </a:solidFill>
                <a:latin typeface="DM Sans Italics"/>
              </a:rPr>
              <a:t>-Fusion</a:t>
            </a: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4987516" y="2914958"/>
            <a:ext cx="1400485" cy="6282502"/>
            <a:chOff x="0" y="0"/>
            <a:chExt cx="368852" cy="180637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806376"/>
            </a:xfrm>
            <a:custGeom>
              <a:avLst/>
              <a:gdLst/>
              <a:ahLst/>
              <a:cxnLst/>
              <a:rect l="l" t="t" r="r" b="b"/>
              <a:pathLst>
                <a:path w="368852" h="1806376">
                  <a:moveTo>
                    <a:pt x="0" y="0"/>
                  </a:moveTo>
                  <a:lnTo>
                    <a:pt x="368852" y="0"/>
                  </a:lnTo>
                  <a:lnTo>
                    <a:pt x="368852" y="1806376"/>
                  </a:lnTo>
                  <a:lnTo>
                    <a:pt x="0" y="1806376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019320" y="857250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5231353" y="3174579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39842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1353" y="485285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31353" y="566248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50954" y="646667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50954" y="731091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250954" y="814911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Oswald Bold Italics"/>
              </a:rPr>
              <a:t>07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3333137"/>
            <a:ext cx="5790503" cy="412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and it’s Implementation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07430" y="4127355"/>
            <a:ext cx="6076629" cy="412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PROJECT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07430" y="5047445"/>
            <a:ext cx="5790503" cy="412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Design 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607430" y="5841663"/>
            <a:ext cx="6076629" cy="412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Design 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607430" y="6642507"/>
            <a:ext cx="6076629" cy="412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Framing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607430" y="7434884"/>
            <a:ext cx="5790503" cy="412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Environment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607430" y="8279265"/>
            <a:ext cx="6076629" cy="412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Application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142191" y="4786142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2142191" y="3396305"/>
            <a:ext cx="9610044" cy="1348295"/>
            <a:chOff x="0" y="0"/>
            <a:chExt cx="3682024" cy="7467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070730" y="8348094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8"/>
                </a:lnTo>
                <a:lnTo>
                  <a:pt x="0" y="1032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2142191" y="5069987"/>
            <a:ext cx="9610044" cy="3278107"/>
            <a:chOff x="0" y="0"/>
            <a:chExt cx="3682024" cy="98492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82024" cy="984926"/>
            </a:xfrm>
            <a:custGeom>
              <a:avLst/>
              <a:gdLst/>
              <a:ahLst/>
              <a:cxnLst/>
              <a:rect l="l" t="t" r="r" b="b"/>
              <a:pathLst>
                <a:path w="3682024" h="984926">
                  <a:moveTo>
                    <a:pt x="0" y="0"/>
                  </a:moveTo>
                  <a:lnTo>
                    <a:pt x="3682024" y="0"/>
                  </a:lnTo>
                  <a:lnTo>
                    <a:pt x="3682024" y="984926"/>
                  </a:lnTo>
                  <a:lnTo>
                    <a:pt x="0" y="98492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-2772913" y="7347975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2142191" y="888605"/>
            <a:ext cx="7416941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26951" y="3602428"/>
            <a:ext cx="9030579" cy="400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800" spc="216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and it’s Implementation</a:t>
            </a:r>
          </a:p>
        </p:txBody>
      </p:sp>
      <p:pic>
        <p:nvPicPr>
          <p:cNvPr id="1026" name="Picture 2" descr="Python Logo, symbol, meaning, history, PNG, brand">
            <a:extLst>
              <a:ext uri="{FF2B5EF4-FFF2-40B4-BE49-F238E27FC236}">
                <a16:creationId xmlns:a16="http://schemas.microsoft.com/office/drawing/2014/main" id="{E570F1DF-7F8C-4464-893E-3308AA718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789" y="499383"/>
            <a:ext cx="4474954" cy="251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851FCA-A059-F5D5-8EB1-99AFF1EA6161}"/>
              </a:ext>
            </a:extLst>
          </p:cNvPr>
          <p:cNvSpPr txBox="1"/>
          <p:nvPr/>
        </p:nvSpPr>
        <p:spPr>
          <a:xfrm>
            <a:off x="2426951" y="5302565"/>
            <a:ext cx="1053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igh-level, interpreted programming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object oriented programming language.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Syntax is easy to implement then other programming language.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in web development and machine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takes less time to execute.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920927" y="-12153900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6002000" y="-3843198"/>
            <a:ext cx="13287147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647E50D-F2B3-9B6C-2D57-A04AD5703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0" y="8001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100F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PROJECT</a:t>
            </a:r>
            <a:br>
              <a:rPr lang="en-US" sz="4400" dirty="0">
                <a:solidFill>
                  <a:srgbClr val="100F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5C7F52-B89E-63AA-4D21-EF1B5E118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828" y="2171700"/>
            <a:ext cx="13954171" cy="67056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scope of the Online Banking System project includes the following functionalities: 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- Account management (Create Account, Deposit Amount, Withdraw Amount).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Account – 1) Savings Account</a:t>
            </a:r>
          </a:p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Current Account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Fund transfers between accounts. 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Balance Inquiries.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610600" y="-11112133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Freeform 4"/>
          <p:cNvSpPr/>
          <p:nvPr/>
        </p:nvSpPr>
        <p:spPr>
          <a:xfrm>
            <a:off x="14777455" y="-2984316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DD200A-3D2F-FE23-5597-7EC393ED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100F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Design – Individual Classes</a:t>
            </a:r>
            <a:br>
              <a:rPr lang="en-US" sz="9600" dirty="0">
                <a:solidFill>
                  <a:srgbClr val="100F0D"/>
                </a:solidFill>
                <a:latin typeface="Oswald Bold"/>
              </a:rPr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27C62C-089F-A537-C7ED-A1EC97BCC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99" y="1943100"/>
            <a:ext cx="11805655" cy="6858000"/>
          </a:xfrm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57863">
            <a:off x="-2048814" y="6905141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8" y="0"/>
                </a:lnTo>
                <a:lnTo>
                  <a:pt x="21273218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1909647" y="7510441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1924490" y="3422968"/>
            <a:ext cx="4113179" cy="4087473"/>
            <a:chOff x="0" y="0"/>
            <a:chExt cx="1279723" cy="12717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7079989" y="7510441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7119171" y="3422968"/>
            <a:ext cx="4113179" cy="5669209"/>
            <a:chOff x="0" y="0"/>
            <a:chExt cx="1279723" cy="176384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79723" cy="1763847"/>
            </a:xfrm>
            <a:custGeom>
              <a:avLst/>
              <a:gdLst/>
              <a:ahLst/>
              <a:cxnLst/>
              <a:rect l="l" t="t" r="r" b="b"/>
              <a:pathLst>
                <a:path w="1279723" h="1763847">
                  <a:moveTo>
                    <a:pt x="0" y="0"/>
                  </a:moveTo>
                  <a:lnTo>
                    <a:pt x="1279723" y="0"/>
                  </a:lnTo>
                  <a:lnTo>
                    <a:pt x="1279723" y="1763847"/>
                  </a:lnTo>
                  <a:lnTo>
                    <a:pt x="0" y="1763847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2298606" y="7510441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2313448" y="3422968"/>
            <a:ext cx="4113179" cy="4087473"/>
            <a:chOff x="0" y="0"/>
            <a:chExt cx="1279723" cy="12717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>
            <a:off x="7119171" y="9092177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925CEAF2-055B-475D-A32B-0FA540A1ED86}"/>
              </a:ext>
            </a:extLst>
          </p:cNvPr>
          <p:cNvSpPr txBox="1"/>
          <p:nvPr/>
        </p:nvSpPr>
        <p:spPr>
          <a:xfrm>
            <a:off x="2313448" y="1003440"/>
            <a:ext cx="12774152" cy="15469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7000" dirty="0">
                <a:solidFill>
                  <a:srgbClr val="100F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Design – On a Single Canvas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A7C101D-5328-B0C3-3874-BB362BDD56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87" y="3987965"/>
            <a:ext cx="3843499" cy="28762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E1B6AD-F68C-0C35-6C50-35584A0354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813" y="3987966"/>
            <a:ext cx="3786354" cy="46670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B154E13-A610-8789-94A4-92061CDA48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800" y="3939966"/>
            <a:ext cx="3656090" cy="2422734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902770" y="2300309"/>
            <a:ext cx="12057353" cy="3422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dirty="0">
                <a:solidFill>
                  <a:srgbClr val="100F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Functional Requirements of App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101573"/>
              </p:ext>
            </p:extLst>
          </p:nvPr>
        </p:nvGraphicFramePr>
        <p:xfrm>
          <a:off x="1028700" y="615842"/>
          <a:ext cx="16013160" cy="2105482"/>
        </p:xfrm>
        <a:graphic>
          <a:graphicData uri="http://schemas.openxmlformats.org/drawingml/2006/table">
            <a:tbl>
              <a:tblPr/>
              <a:tblGrid>
                <a:gridCol w="3177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7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09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4166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 ID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 </a:t>
                      </a: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 TYPE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HIERARCHY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813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R001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STATED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966734"/>
              </p:ext>
            </p:extLst>
          </p:nvPr>
        </p:nvGraphicFramePr>
        <p:xfrm>
          <a:off x="1028700" y="2917138"/>
          <a:ext cx="16013159" cy="7180433"/>
        </p:xfrm>
        <a:graphic>
          <a:graphicData uri="http://schemas.openxmlformats.org/drawingml/2006/table">
            <a:tbl>
              <a:tblPr/>
              <a:tblGrid>
                <a:gridCol w="404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4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8917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 </a:t>
                      </a:r>
                      <a:r>
                        <a:rPr lang="en-US" sz="2600" dirty="0">
                          <a:solidFill>
                            <a:srgbClr val="01010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800" dirty="0"/>
                        <a:t>Balance Check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8556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6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method is visible in the class object that want to check Balance.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60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METHODOLOGICAL DETAILS of </a:t>
                      </a:r>
                      <a:r>
                        <a:rPr lang="en-US" sz="2600" spc="137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1341" lvl="1" indent="-280670" algn="l">
                        <a:lnSpc>
                          <a:spcPts val="36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ChkBal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 method is used to display the Balance.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921727"/>
              </p:ext>
            </p:extLst>
          </p:nvPr>
        </p:nvGraphicFramePr>
        <p:xfrm>
          <a:off x="1028700" y="615842"/>
          <a:ext cx="16013160" cy="2105482"/>
        </p:xfrm>
        <a:graphic>
          <a:graphicData uri="http://schemas.openxmlformats.org/drawingml/2006/table">
            <a:tbl>
              <a:tblPr/>
              <a:tblGrid>
                <a:gridCol w="3177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7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09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4166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 ID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 </a:t>
                      </a: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 TYPE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HIERARCHY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813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R002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STATED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244388"/>
              </p:ext>
            </p:extLst>
          </p:nvPr>
        </p:nvGraphicFramePr>
        <p:xfrm>
          <a:off x="1028700" y="2917138"/>
          <a:ext cx="16013159" cy="7180433"/>
        </p:xfrm>
        <a:graphic>
          <a:graphicData uri="http://schemas.openxmlformats.org/drawingml/2006/table">
            <a:tbl>
              <a:tblPr/>
              <a:tblGrid>
                <a:gridCol w="404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4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8917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 </a:t>
                      </a:r>
                      <a:r>
                        <a:rPr lang="en-US" sz="2600" dirty="0">
                          <a:solidFill>
                            <a:srgbClr val="01010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800" dirty="0"/>
                        <a:t>Deposit Money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8556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method Is visible in the class object that want to Deposit Money.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60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METHODOLOGICAL DETAILS of </a:t>
                      </a:r>
                      <a:r>
                        <a:rPr lang="en-US" sz="2600" spc="137" dirty="0">
                          <a:solidFill>
                            <a:srgbClr val="100F0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1341" lvl="1" indent="-280670" algn="l">
                        <a:lnSpc>
                          <a:spcPts val="36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financial aspect should remain stable throughout the entire process.</a:t>
                      </a:r>
                    </a:p>
                    <a:p>
                      <a:pPr marL="561341" lvl="1" indent="-280670" algn="l">
                        <a:lnSpc>
                          <a:spcPts val="36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Deposit() method will be visible to deposit money.</a:t>
                      </a:r>
                    </a:p>
                    <a:p>
                      <a:pPr marL="561341" lvl="1" indent="-280670" algn="l">
                        <a:lnSpc>
                          <a:spcPts val="36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methods should be reused.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663301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543</Words>
  <Application>Microsoft Office PowerPoint</Application>
  <PresentationFormat>Custom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Oswald Bold</vt:lpstr>
      <vt:lpstr>Times New Roman</vt:lpstr>
      <vt:lpstr>Oswald Bold Italics</vt:lpstr>
      <vt:lpstr>DM Sans Italics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SCOPE OF PROJECT </vt:lpstr>
      <vt:lpstr>Class Design – Individual Classes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IOS Python PyCharm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Console Based App in Python</dc:title>
  <dc:subject>Bank Operations</dc:subject>
  <dc:creator>pratyush kumar</dc:creator>
  <cp:lastModifiedBy>Pratyush Kumar (200637)</cp:lastModifiedBy>
  <cp:revision>19</cp:revision>
  <dcterms:created xsi:type="dcterms:W3CDTF">2006-08-16T00:00:00Z</dcterms:created>
  <dcterms:modified xsi:type="dcterms:W3CDTF">2023-08-16T05:20:39Z</dcterms:modified>
  <cp:category>Project Documentation</cp:category>
  <dc:identifier>DAFm5cSVI_8</dc:identifier>
</cp:coreProperties>
</file>