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449" r:id="rId2"/>
    <p:sldId id="790" r:id="rId3"/>
    <p:sldId id="795" r:id="rId4"/>
    <p:sldId id="804" r:id="rId5"/>
    <p:sldId id="799" r:id="rId6"/>
    <p:sldId id="800" r:id="rId7"/>
    <p:sldId id="792" r:id="rId8"/>
    <p:sldId id="797" r:id="rId9"/>
    <p:sldId id="798" r:id="rId10"/>
    <p:sldId id="801" r:id="rId11"/>
    <p:sldId id="796" r:id="rId12"/>
    <p:sldId id="802" r:id="rId13"/>
    <p:sldId id="803" r:id="rId14"/>
    <p:sldId id="754" r:id="rId15"/>
  </p:sldIdLst>
  <p:sldSz cx="10801350" cy="7561263"/>
  <p:notesSz cx="6858000"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AA508107-9795-47A7-AF5F-CCE878A47DC2}">
          <p14:sldIdLst>
            <p14:sldId id="449"/>
          </p14:sldIdLst>
        </p14:section>
        <p14:section name="Untitled Section" id="{D9BBDC26-3708-403D-83E5-E5DE27E4712C}">
          <p14:sldIdLst>
            <p14:sldId id="790"/>
            <p14:sldId id="795"/>
            <p14:sldId id="804"/>
            <p14:sldId id="799"/>
            <p14:sldId id="800"/>
            <p14:sldId id="792"/>
            <p14:sldId id="797"/>
            <p14:sldId id="798"/>
            <p14:sldId id="801"/>
            <p14:sldId id="796"/>
            <p14:sldId id="802"/>
            <p14:sldId id="803"/>
            <p14:sldId id="75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2382">
          <p15:clr>
            <a:srgbClr val="A4A3A4"/>
          </p15:clr>
        </p15:guide>
        <p15:guide id="4" pos="3402">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00"/>
    <a:srgbClr val="980101"/>
    <a:srgbClr val="8D0101"/>
    <a:srgbClr val="CCFFFF"/>
    <a:srgbClr val="660066"/>
    <a:srgbClr val="FF3300"/>
    <a:srgbClr val="3333FF"/>
    <a:srgbClr val="FF9933"/>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83692" autoAdjust="0"/>
  </p:normalViewPr>
  <p:slideViewPr>
    <p:cSldViewPr>
      <p:cViewPr varScale="1">
        <p:scale>
          <a:sx n="61" d="100"/>
          <a:sy n="61" d="100"/>
        </p:scale>
        <p:origin x="84" y="2196"/>
      </p:cViewPr>
      <p:guideLst>
        <p:guide orient="horz" pos="2160"/>
        <p:guide pos="2880"/>
        <p:guide orient="horz" pos="2382"/>
        <p:guide pos="3402"/>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6" d="100"/>
          <a:sy n="56" d="100"/>
        </p:scale>
        <p:origin x="-1854"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3388" cy="466725"/>
          </a:xfrm>
          <a:prstGeom prst="rect">
            <a:avLst/>
          </a:prstGeom>
          <a:noFill/>
          <a:ln w="9525">
            <a:noFill/>
            <a:miter lim="800000"/>
            <a:headEnd/>
            <a:tailEnd/>
          </a:ln>
          <a:effectLst/>
        </p:spPr>
        <p:txBody>
          <a:bodyPr vert="horz" wrap="square" lIns="90818" tIns="45409" rIns="90818" bIns="45409"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29699" name="Rectangle 3"/>
          <p:cNvSpPr>
            <a:spLocks noGrp="1" noChangeArrowheads="1"/>
          </p:cNvSpPr>
          <p:nvPr>
            <p:ph type="dt" sz="quarter" idx="1"/>
          </p:nvPr>
        </p:nvSpPr>
        <p:spPr bwMode="auto">
          <a:xfrm>
            <a:off x="3883025" y="0"/>
            <a:ext cx="2973388" cy="466725"/>
          </a:xfrm>
          <a:prstGeom prst="rect">
            <a:avLst/>
          </a:prstGeom>
          <a:noFill/>
          <a:ln w="9525">
            <a:noFill/>
            <a:miter lim="800000"/>
            <a:headEnd/>
            <a:tailEnd/>
          </a:ln>
          <a:effectLst/>
        </p:spPr>
        <p:txBody>
          <a:bodyPr vert="horz" wrap="square" lIns="90818" tIns="45409" rIns="90818" bIns="45409" numCol="1" anchor="t" anchorCtr="0" compatLnSpc="1">
            <a:prstTxWarp prst="textNoShape">
              <a:avLst/>
            </a:prstTxWarp>
          </a:bodyPr>
          <a:lstStyle>
            <a:lvl1pPr algn="r">
              <a:defRPr sz="1200">
                <a:latin typeface="Arial" pitchFamily="34" charset="0"/>
                <a:ea typeface="ＭＳ Ｐゴシック" pitchFamily="2" charset="-128"/>
              </a:defRPr>
            </a:lvl1pPr>
          </a:lstStyle>
          <a:p>
            <a:pPr>
              <a:defRPr/>
            </a:pPr>
            <a:fld id="{672F2C59-F145-4F78-89D4-645A5FC80A3E}" type="datetimeFigureOut">
              <a:rPr lang="en-US"/>
              <a:pPr>
                <a:defRPr/>
              </a:pPr>
              <a:t>4/7/2021</a:t>
            </a:fld>
            <a:endParaRPr lang="en-US"/>
          </a:p>
        </p:txBody>
      </p:sp>
      <p:sp>
        <p:nvSpPr>
          <p:cNvPr id="29700" name="Rectangle 4"/>
          <p:cNvSpPr>
            <a:spLocks noGrp="1" noChangeArrowheads="1"/>
          </p:cNvSpPr>
          <p:nvPr>
            <p:ph type="ftr" sz="quarter" idx="2"/>
          </p:nvPr>
        </p:nvSpPr>
        <p:spPr bwMode="auto">
          <a:xfrm>
            <a:off x="0" y="8829675"/>
            <a:ext cx="2973388" cy="465138"/>
          </a:xfrm>
          <a:prstGeom prst="rect">
            <a:avLst/>
          </a:prstGeom>
          <a:noFill/>
          <a:ln w="9525">
            <a:noFill/>
            <a:miter lim="800000"/>
            <a:headEnd/>
            <a:tailEnd/>
          </a:ln>
          <a:effectLst/>
        </p:spPr>
        <p:txBody>
          <a:bodyPr vert="horz" wrap="square" lIns="90818" tIns="45409" rIns="90818" bIns="45409"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29701" name="Rectangle 5"/>
          <p:cNvSpPr>
            <a:spLocks noGrp="1" noChangeArrowheads="1"/>
          </p:cNvSpPr>
          <p:nvPr>
            <p:ph type="sldNum" sz="quarter" idx="3"/>
          </p:nvPr>
        </p:nvSpPr>
        <p:spPr bwMode="auto">
          <a:xfrm>
            <a:off x="3883025" y="8829675"/>
            <a:ext cx="2973388" cy="465138"/>
          </a:xfrm>
          <a:prstGeom prst="rect">
            <a:avLst/>
          </a:prstGeom>
          <a:noFill/>
          <a:ln w="9525">
            <a:noFill/>
            <a:miter lim="800000"/>
            <a:headEnd/>
            <a:tailEnd/>
          </a:ln>
          <a:effectLst/>
        </p:spPr>
        <p:txBody>
          <a:bodyPr vert="horz" wrap="square" lIns="90818" tIns="45409" rIns="90818" bIns="45409" numCol="1" anchor="b" anchorCtr="0" compatLnSpc="1">
            <a:prstTxWarp prst="textNoShape">
              <a:avLst/>
            </a:prstTxWarp>
          </a:bodyPr>
          <a:lstStyle>
            <a:lvl1pPr algn="r">
              <a:defRPr sz="1200">
                <a:latin typeface="Arial" pitchFamily="34" charset="0"/>
                <a:ea typeface="ＭＳ Ｐゴシック" pitchFamily="2" charset="-128"/>
              </a:defRPr>
            </a:lvl1pPr>
          </a:lstStyle>
          <a:p>
            <a:pPr>
              <a:defRPr/>
            </a:pPr>
            <a:fld id="{9D78CB67-15DC-4855-849C-09CBC410D3CC}" type="slidenum">
              <a:rPr lang="en-US"/>
              <a:pPr>
                <a:defRPr/>
              </a:pPr>
              <a:t>‹#›</a:t>
            </a:fld>
            <a:endParaRPr lang="en-US"/>
          </a:p>
        </p:txBody>
      </p:sp>
    </p:spTree>
    <p:extLst>
      <p:ext uri="{BB962C8B-B14F-4D97-AF65-F5344CB8AC3E}">
        <p14:creationId xmlns:p14="http://schemas.microsoft.com/office/powerpoint/2010/main" val="2467517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3388" cy="466725"/>
          </a:xfrm>
          <a:prstGeom prst="rect">
            <a:avLst/>
          </a:prstGeom>
        </p:spPr>
        <p:txBody>
          <a:bodyPr vert="horz" lIns="90818" tIns="45409" rIns="90818" bIns="45409"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3025" y="0"/>
            <a:ext cx="2973388" cy="466725"/>
          </a:xfrm>
          <a:prstGeom prst="rect">
            <a:avLst/>
          </a:prstGeom>
        </p:spPr>
        <p:txBody>
          <a:bodyPr vert="horz" wrap="square" lIns="90818" tIns="45409" rIns="90818" bIns="45409" numCol="1" anchor="t" anchorCtr="0" compatLnSpc="1">
            <a:prstTxWarp prst="textNoShape">
              <a:avLst/>
            </a:prstTxWarp>
          </a:bodyPr>
          <a:lstStyle>
            <a:lvl1pPr algn="r">
              <a:defRPr sz="1200">
                <a:latin typeface="Arial" pitchFamily="34" charset="0"/>
                <a:ea typeface="ＭＳ Ｐゴシック" pitchFamily="2" charset="-128"/>
              </a:defRPr>
            </a:lvl1pPr>
          </a:lstStyle>
          <a:p>
            <a:pPr>
              <a:defRPr/>
            </a:pPr>
            <a:fld id="{618B81D2-727B-4DEA-AA99-5B62CE09C4C8}" type="datetimeFigureOut">
              <a:rPr lang="en-US"/>
              <a:pPr>
                <a:defRPr/>
              </a:pPr>
              <a:t>4/7/2021</a:t>
            </a:fld>
            <a:endParaRPr lang="en-US"/>
          </a:p>
        </p:txBody>
      </p:sp>
      <p:sp>
        <p:nvSpPr>
          <p:cNvPr id="4" name="Slide Image Placeholder 3"/>
          <p:cNvSpPr>
            <a:spLocks noGrp="1" noRot="1" noChangeAspect="1"/>
          </p:cNvSpPr>
          <p:nvPr>
            <p:ph type="sldImg" idx="2"/>
          </p:nvPr>
        </p:nvSpPr>
        <p:spPr>
          <a:xfrm>
            <a:off x="938213" y="696913"/>
            <a:ext cx="4981575" cy="3486150"/>
          </a:xfrm>
          <a:prstGeom prst="rect">
            <a:avLst/>
          </a:prstGeom>
          <a:noFill/>
          <a:ln w="12700">
            <a:solidFill>
              <a:prstClr val="black"/>
            </a:solidFill>
          </a:ln>
        </p:spPr>
        <p:txBody>
          <a:bodyPr vert="horz" lIns="90818" tIns="45409" rIns="90818" bIns="45409" rtlCol="0" anchor="ctr"/>
          <a:lstStyle/>
          <a:p>
            <a:pPr lvl="0"/>
            <a:endParaRPr lang="en-US" noProof="0" dirty="0"/>
          </a:p>
        </p:txBody>
      </p:sp>
      <p:sp>
        <p:nvSpPr>
          <p:cNvPr id="5" name="Notes Placeholder 4"/>
          <p:cNvSpPr>
            <a:spLocks noGrp="1"/>
          </p:cNvSpPr>
          <p:nvPr>
            <p:ph type="body" sz="quarter" idx="3"/>
          </p:nvPr>
        </p:nvSpPr>
        <p:spPr>
          <a:xfrm>
            <a:off x="685800" y="4414838"/>
            <a:ext cx="5486400" cy="4184650"/>
          </a:xfrm>
          <a:prstGeom prst="rect">
            <a:avLst/>
          </a:prstGeom>
        </p:spPr>
        <p:txBody>
          <a:bodyPr vert="horz" lIns="90818" tIns="45409" rIns="90818" bIns="4540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73388" cy="465138"/>
          </a:xfrm>
          <a:prstGeom prst="rect">
            <a:avLst/>
          </a:prstGeom>
        </p:spPr>
        <p:txBody>
          <a:bodyPr vert="horz" lIns="90818" tIns="45409" rIns="90818" bIns="45409"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3025" y="8829675"/>
            <a:ext cx="2973388" cy="465138"/>
          </a:xfrm>
          <a:prstGeom prst="rect">
            <a:avLst/>
          </a:prstGeom>
        </p:spPr>
        <p:txBody>
          <a:bodyPr vert="horz" wrap="square" lIns="90818" tIns="45409" rIns="90818" bIns="45409" numCol="1" anchor="b" anchorCtr="0" compatLnSpc="1">
            <a:prstTxWarp prst="textNoShape">
              <a:avLst/>
            </a:prstTxWarp>
          </a:bodyPr>
          <a:lstStyle>
            <a:lvl1pPr algn="r">
              <a:defRPr sz="1200">
                <a:latin typeface="Arial" pitchFamily="34" charset="0"/>
                <a:ea typeface="ＭＳ Ｐゴシック" pitchFamily="2" charset="-128"/>
              </a:defRPr>
            </a:lvl1pPr>
          </a:lstStyle>
          <a:p>
            <a:pPr>
              <a:defRPr/>
            </a:pPr>
            <a:fld id="{AC870158-DD2C-4A1D-8899-152147139EAB}" type="slidenum">
              <a:rPr lang="en-US"/>
              <a:pPr>
                <a:defRPr/>
              </a:pPr>
              <a:t>‹#›</a:t>
            </a:fld>
            <a:endParaRPr lang="en-US"/>
          </a:p>
        </p:txBody>
      </p:sp>
    </p:spTree>
    <p:extLst>
      <p:ext uri="{BB962C8B-B14F-4D97-AF65-F5344CB8AC3E}">
        <p14:creationId xmlns:p14="http://schemas.microsoft.com/office/powerpoint/2010/main" val="4311933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101" y="2348895"/>
            <a:ext cx="9181148" cy="1620770"/>
          </a:xfrm>
        </p:spPr>
        <p:txBody>
          <a:bodyPr/>
          <a:lstStyle/>
          <a:p>
            <a:r>
              <a:rPr lang="en-US"/>
              <a:t>Click to edit Master title style</a:t>
            </a:r>
          </a:p>
        </p:txBody>
      </p:sp>
      <p:sp>
        <p:nvSpPr>
          <p:cNvPr id="3" name="Subtitle 2"/>
          <p:cNvSpPr>
            <a:spLocks noGrp="1"/>
          </p:cNvSpPr>
          <p:nvPr>
            <p:ph type="subTitle" idx="1"/>
          </p:nvPr>
        </p:nvSpPr>
        <p:spPr>
          <a:xfrm>
            <a:off x="1620205" y="4284716"/>
            <a:ext cx="7560945" cy="193232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ACFEC84-1174-4ED1-BD4B-FC0A7517BC1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D1797F-86E1-4474-A112-C572B325398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0979" y="302805"/>
            <a:ext cx="2430304" cy="645157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0071" y="302805"/>
            <a:ext cx="7110889" cy="64515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1FBF96-80A6-4E60-A29F-333E27F74D0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0101" y="847141"/>
            <a:ext cx="9181148" cy="1260211"/>
          </a:xfrm>
        </p:spPr>
        <p:txBody>
          <a:bodyPr/>
          <a:lstStyle/>
          <a:p>
            <a:r>
              <a:rPr lang="en-US"/>
              <a:t>Click to edit Master title style</a:t>
            </a:r>
          </a:p>
        </p:txBody>
      </p:sp>
      <p:sp>
        <p:nvSpPr>
          <p:cNvPr id="3" name="Content Placeholder 2"/>
          <p:cNvSpPr>
            <a:spLocks noGrp="1"/>
          </p:cNvSpPr>
          <p:nvPr>
            <p:ph sz="half" idx="1"/>
          </p:nvPr>
        </p:nvSpPr>
        <p:spPr>
          <a:xfrm>
            <a:off x="810101" y="2184365"/>
            <a:ext cx="4500563" cy="45367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490690" y="2184365"/>
            <a:ext cx="4500563" cy="2184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490690" y="4536758"/>
            <a:ext cx="4500563" cy="2184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E9FF3571-2D32-45F1-9F05-9880D88A4E4E}"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319175-2D81-4475-A82A-CD39620B31E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4858815"/>
            <a:ext cx="9181148" cy="1501751"/>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53232" y="3204786"/>
            <a:ext cx="9181148" cy="1654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5D7139-82D0-4B27-A2EB-227008F3A6A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0068" y="1764298"/>
            <a:ext cx="4770596" cy="49900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90686" y="1764298"/>
            <a:ext cx="4770596" cy="49900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818310-ED37-496C-A557-F3B87375D8B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0068" y="1692534"/>
            <a:ext cx="4772472" cy="7053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0068" y="2397901"/>
            <a:ext cx="4772472" cy="43564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86940" y="1692534"/>
            <a:ext cx="4774347" cy="7053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86940" y="2397901"/>
            <a:ext cx="4774347" cy="43564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747AA9-29E9-4A05-B821-21B12FA9469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850A18-8DE2-49A6-B9F7-471058E5ED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DB8875A-20E6-4F41-819E-FD14BAA9402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301050"/>
            <a:ext cx="3553570" cy="128121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223032" y="301053"/>
            <a:ext cx="6038255" cy="645332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0068" y="1582268"/>
            <a:ext cx="3553570" cy="51721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F945660-2FD8-48A5-B048-9E3801DCDD2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5292886"/>
            <a:ext cx="6480810" cy="62485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117140" y="675613"/>
            <a:ext cx="6480810" cy="45367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117140" y="5917740"/>
            <a:ext cx="6480810" cy="8873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0A7BBF-8579-4470-81E3-7C1A1429E5F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40069" y="302801"/>
            <a:ext cx="9721215" cy="12602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40069" y="1764298"/>
            <a:ext cx="9721215" cy="49900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540067" y="6885651"/>
            <a:ext cx="2520315" cy="525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690461" y="6885651"/>
            <a:ext cx="3420428" cy="525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7740972" y="6885651"/>
            <a:ext cx="2520315" cy="525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itchFamily="34" charset="0"/>
                <a:ea typeface="ＭＳ Ｐゴシック" pitchFamily="2" charset="-128"/>
              </a:defRPr>
            </a:lvl1pPr>
          </a:lstStyle>
          <a:p>
            <a:pPr>
              <a:defRPr/>
            </a:pPr>
            <a:fld id="{53EECFA9-A6CA-4732-BA74-0346F50BA99E}" type="slidenum">
              <a:rPr lang="en-US"/>
              <a:pPr>
                <a:defRPr/>
              </a:pPr>
              <a:t>‹#›</a:t>
            </a:fld>
            <a:endParaRPr lang="en-US"/>
          </a:p>
        </p:txBody>
      </p:sp>
      <p:pic>
        <p:nvPicPr>
          <p:cNvPr id="1031" name="Picture 2" descr="C:\Documents and Settings\Jaju\My Documents\Downloads\New dome.jpg"/>
          <p:cNvPicPr>
            <a:picLocks noChangeAspect="1" noChangeArrowheads="1"/>
          </p:cNvPicPr>
          <p:nvPr/>
        </p:nvPicPr>
        <p:blipFill>
          <a:blip r:embed="rId14" cstate="print"/>
          <a:srcRect/>
          <a:stretch>
            <a:fillRect/>
          </a:stretch>
        </p:blipFill>
        <p:spPr bwMode="auto">
          <a:xfrm>
            <a:off x="0" y="6185536"/>
            <a:ext cx="10801350" cy="137573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627" r:id="rId1"/>
    <p:sldLayoutId id="2147484628" r:id="rId2"/>
    <p:sldLayoutId id="2147484629" r:id="rId3"/>
    <p:sldLayoutId id="2147484630" r:id="rId4"/>
    <p:sldLayoutId id="2147484631" r:id="rId5"/>
    <p:sldLayoutId id="2147484632" r:id="rId6"/>
    <p:sldLayoutId id="2147484633" r:id="rId7"/>
    <p:sldLayoutId id="2147484634" r:id="rId8"/>
    <p:sldLayoutId id="2147484635" r:id="rId9"/>
    <p:sldLayoutId id="2147484636" r:id="rId10"/>
    <p:sldLayoutId id="2147484637" r:id="rId11"/>
    <p:sldLayoutId id="2147484638" r:id="rId12"/>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pitchFamily="34" charset="-128"/>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microsoft.com/office/2007/relationships/hdphoto" Target="../media/hdphoto1.wdp"/><Relationship Id="rId7"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owardsdatascience.com/image-captioning-with-keras-teaching-computers-to-describe-pictures-c88a46a311b8#:~:text=8.,Data Preprocessing &#8212; Images&amp;text=However%2C our purpose here is,is called automatic feature enginee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0" y="0"/>
            <a:ext cx="10711339" cy="1344225"/>
          </a:xfrm>
          <a:prstGeom prst="rect">
            <a:avLst/>
          </a:prstGeom>
          <a:solidFill>
            <a:schemeClr val="bg1"/>
          </a:solidFill>
          <a:ln w="9525">
            <a:noFill/>
            <a:miter lim="800000"/>
            <a:headEnd/>
            <a:tailEnd/>
          </a:ln>
        </p:spPr>
        <p:txBody>
          <a:bodyPr anchor="ctr"/>
          <a:lstStyle/>
          <a:p>
            <a:pPr algn="ctr"/>
            <a:endParaRPr lang="en-US" sz="2400" b="1" dirty="0">
              <a:solidFill>
                <a:srgbClr val="003399"/>
              </a:solidFill>
              <a:latin typeface="Times New Roman" pitchFamily="18" charset="0"/>
              <a:cs typeface="Times New Roman" pitchFamily="18" charset="0"/>
            </a:endParaRPr>
          </a:p>
          <a:p>
            <a:pPr algn="ctr"/>
            <a:endParaRPr lang="en-US" sz="1000" b="1" dirty="0">
              <a:solidFill>
                <a:srgbClr val="003399"/>
              </a:solidFill>
              <a:latin typeface="Times New Roman" pitchFamily="18" charset="0"/>
              <a:cs typeface="Times New Roman" pitchFamily="18" charset="0"/>
            </a:endParaRPr>
          </a:p>
          <a:p>
            <a:pPr algn="ctr"/>
            <a:r>
              <a:rPr lang="en-US" sz="2400" b="1" dirty="0">
                <a:solidFill>
                  <a:srgbClr val="003399"/>
                </a:solidFill>
                <a:latin typeface="Times New Roman" pitchFamily="18" charset="0"/>
                <a:cs typeface="Times New Roman" pitchFamily="18" charset="0"/>
              </a:rPr>
              <a:t>G.H. </a:t>
            </a:r>
            <a:r>
              <a:rPr lang="en-US" sz="2400" b="1" dirty="0" err="1">
                <a:solidFill>
                  <a:srgbClr val="003399"/>
                </a:solidFill>
                <a:latin typeface="Times New Roman" pitchFamily="18" charset="0"/>
                <a:cs typeface="Times New Roman" pitchFamily="18" charset="0"/>
              </a:rPr>
              <a:t>Raisoni</a:t>
            </a:r>
            <a:r>
              <a:rPr lang="en-US" sz="2400" b="1" dirty="0">
                <a:solidFill>
                  <a:srgbClr val="003399"/>
                </a:solidFill>
                <a:latin typeface="Times New Roman" pitchFamily="18" charset="0"/>
                <a:cs typeface="Times New Roman" pitchFamily="18" charset="0"/>
              </a:rPr>
              <a:t> College of Engineering &amp; Management, </a:t>
            </a:r>
          </a:p>
          <a:p>
            <a:pPr algn="ctr"/>
            <a:r>
              <a:rPr lang="en-US" b="1" dirty="0" err="1">
                <a:solidFill>
                  <a:srgbClr val="003399"/>
                </a:solidFill>
                <a:latin typeface="Times New Roman" pitchFamily="18" charset="0"/>
                <a:cs typeface="Times New Roman" pitchFamily="18" charset="0"/>
              </a:rPr>
              <a:t>Wagholi</a:t>
            </a:r>
            <a:r>
              <a:rPr lang="en-US" b="1" dirty="0">
                <a:solidFill>
                  <a:srgbClr val="003399"/>
                </a:solidFill>
                <a:latin typeface="Times New Roman" pitchFamily="18" charset="0"/>
                <a:cs typeface="Times New Roman" pitchFamily="18" charset="0"/>
              </a:rPr>
              <a:t>, PUNE</a:t>
            </a:r>
          </a:p>
          <a:p>
            <a:pPr algn="ctr"/>
            <a:r>
              <a:rPr lang="en-US" sz="1600" b="1" dirty="0">
                <a:solidFill>
                  <a:srgbClr val="003399"/>
                </a:solidFill>
                <a:latin typeface="Times New Roman" pitchFamily="18" charset="0"/>
                <a:cs typeface="Times New Roman" pitchFamily="18" charset="0"/>
              </a:rPr>
              <a:t>(An Autonomous Institute Affiliated to SPPU)</a:t>
            </a:r>
            <a:r>
              <a:rPr lang="en-US" sz="2400" b="1" dirty="0">
                <a:solidFill>
                  <a:srgbClr val="003399"/>
                </a:solidFill>
                <a:latin typeface="Times New Roman" pitchFamily="18" charset="0"/>
                <a:cs typeface="Times New Roman" pitchFamily="18" charset="0"/>
              </a:rPr>
              <a:t/>
            </a:r>
            <a:br>
              <a:rPr lang="en-US" sz="2400" b="1" dirty="0">
                <a:solidFill>
                  <a:srgbClr val="003399"/>
                </a:solidFill>
                <a:latin typeface="Times New Roman" pitchFamily="18" charset="0"/>
                <a:cs typeface="Times New Roman" pitchFamily="18" charset="0"/>
              </a:rPr>
            </a:br>
            <a:endParaRPr lang="en-US" sz="1400" b="1" dirty="0">
              <a:solidFill>
                <a:srgbClr val="003399"/>
              </a:solidFill>
              <a:latin typeface="Times New Roman" pitchFamily="18" charset="0"/>
              <a:cs typeface="Times New Roman" pitchFamily="18" charset="0"/>
            </a:endParaRPr>
          </a:p>
          <a:p>
            <a:pPr algn="ctr"/>
            <a:endParaRPr lang="en-US" sz="2400" b="1" dirty="0">
              <a:solidFill>
                <a:srgbClr val="003399"/>
              </a:solidFill>
              <a:latin typeface="Times New Roman" pitchFamily="18" charset="0"/>
              <a:cs typeface="Times New Roman" pitchFamily="18" charset="0"/>
            </a:endParaRPr>
          </a:p>
        </p:txBody>
      </p:sp>
      <p:pic>
        <p:nvPicPr>
          <p:cNvPr id="8" name="Picture 9" descr="http://ghrcem.raisoni.net/wp-content/uploads/2012/06/logo.png"/>
          <p:cNvPicPr>
            <a:picLocks noChangeAspect="1" noChangeArrowheads="1"/>
          </p:cNvPicPr>
          <p:nvPr/>
        </p:nvPicPr>
        <p:blipFill>
          <a:blip r:embed="rId2" cstate="print">
            <a:lum bright="-20000" contrast="40000"/>
            <a:extLst>
              <a:ext uri="{BEBA8EAE-BF5A-486C-A8C5-ECC9F3942E4B}">
                <a14:imgProps xmlns:a14="http://schemas.microsoft.com/office/drawing/2010/main">
                  <a14:imgLayer r:embed="rId3">
                    <a14:imgEffect>
                      <a14:sharpenSoften amount="25000"/>
                    </a14:imgEffect>
                  </a14:imgLayer>
                </a14:imgProps>
              </a:ext>
            </a:extLst>
          </a:blip>
          <a:srcRect/>
          <a:stretch>
            <a:fillRect/>
          </a:stretch>
        </p:blipFill>
        <p:spPr bwMode="auto">
          <a:xfrm>
            <a:off x="39381" y="100017"/>
            <a:ext cx="1310788" cy="1079519"/>
          </a:xfrm>
          <a:prstGeom prst="rect">
            <a:avLst/>
          </a:prstGeom>
          <a:noFill/>
          <a:ln w="9525">
            <a:noFill/>
            <a:miter lim="800000"/>
            <a:headEnd/>
            <a:tailEnd/>
          </a:ln>
        </p:spPr>
      </p:pic>
      <p:pic>
        <p:nvPicPr>
          <p:cNvPr id="9" name="Picture 1"/>
          <p:cNvPicPr>
            <a:picLocks noChangeAspect="1" noChangeArrowheads="1"/>
          </p:cNvPicPr>
          <p:nvPr/>
        </p:nvPicPr>
        <p:blipFill>
          <a:blip r:embed="rId4" cstate="print">
            <a:lum bright="-10000" contrast="30000"/>
            <a:extLst>
              <a:ext uri="{BEBA8EAE-BF5A-486C-A8C5-ECC9F3942E4B}">
                <a14:imgProps xmlns:a14="http://schemas.microsoft.com/office/drawing/2010/main">
                  <a14:imgLayer r:embed="rId5">
                    <a14:imgEffect>
                      <a14:sharpenSoften amount="25000"/>
                    </a14:imgEffect>
                  </a14:imgLayer>
                </a14:imgProps>
              </a:ext>
            </a:extLst>
          </a:blip>
          <a:srcRect/>
          <a:stretch>
            <a:fillRect/>
          </a:stretch>
        </p:blipFill>
        <p:spPr bwMode="auto">
          <a:xfrm>
            <a:off x="9425870" y="100017"/>
            <a:ext cx="1232606" cy="1267339"/>
          </a:xfrm>
          <a:prstGeom prst="rect">
            <a:avLst/>
          </a:prstGeom>
          <a:noFill/>
          <a:ln w="9525">
            <a:noFill/>
            <a:miter lim="800000"/>
            <a:headEnd/>
            <a:tailEnd/>
          </a:ln>
        </p:spPr>
      </p:pic>
      <p:cxnSp>
        <p:nvCxnSpPr>
          <p:cNvPr id="12" name="Straight Connector 11"/>
          <p:cNvCxnSpPr>
            <a:cxnSpLocks/>
          </p:cNvCxnSpPr>
          <p:nvPr/>
        </p:nvCxnSpPr>
        <p:spPr>
          <a:xfrm>
            <a:off x="0" y="1380231"/>
            <a:ext cx="10801350"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1" name="Straight Connector 10"/>
          <p:cNvCxnSpPr>
            <a:cxnSpLocks/>
          </p:cNvCxnSpPr>
          <p:nvPr/>
        </p:nvCxnSpPr>
        <p:spPr>
          <a:xfrm>
            <a:off x="0" y="2180364"/>
            <a:ext cx="10801350"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
        <p:nvSpPr>
          <p:cNvPr id="5" name="Flowchart: Alternate Process 4"/>
          <p:cNvSpPr/>
          <p:nvPr/>
        </p:nvSpPr>
        <p:spPr bwMode="auto">
          <a:xfrm>
            <a:off x="1819275" y="4542631"/>
            <a:ext cx="7438475" cy="2057400"/>
          </a:xfrm>
          <a:prstGeom prst="flowChartAlternateProcess">
            <a:avLst/>
          </a:prstGeom>
          <a:solidFill>
            <a:schemeClr val="bg1"/>
          </a:solidFill>
          <a:ln w="57150">
            <a:solidFill>
              <a:srgbClr val="660066"/>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3200" b="1" kern="0" dirty="0" err="1" smtClean="0">
                <a:solidFill>
                  <a:srgbClr val="0000FF"/>
                </a:solidFill>
                <a:latin typeface="Times New Roman" pitchFamily="18" charset="0"/>
                <a:cs typeface="Times New Roman" pitchFamily="18" charset="0"/>
              </a:rPr>
              <a:t>NeuralC</a:t>
            </a:r>
            <a:r>
              <a:rPr lang="en-US" sz="3200" b="1" kern="0" dirty="0" smtClean="0">
                <a:solidFill>
                  <a:srgbClr val="0000FF"/>
                </a:solidFill>
                <a:latin typeface="Times New Roman" pitchFamily="18" charset="0"/>
                <a:cs typeface="Times New Roman" pitchFamily="18" charset="0"/>
              </a:rPr>
              <a:t> – Neural Image Caption Generator for Assistive Vision</a:t>
            </a:r>
            <a:endParaRPr lang="en-US" sz="3600" b="1" kern="0" dirty="0" smtClean="0">
              <a:solidFill>
                <a:srgbClr val="0000FF"/>
              </a:solidFill>
              <a:latin typeface="Times New Roman" pitchFamily="18" charset="0"/>
              <a:cs typeface="Times New Roman" pitchFamily="18" charset="0"/>
            </a:endParaRPr>
          </a:p>
          <a:p>
            <a:pPr algn="ctr"/>
            <a:r>
              <a:rPr lang="en-US" sz="2400" b="1" kern="0" dirty="0" smtClean="0">
                <a:solidFill>
                  <a:srgbClr val="0000FF"/>
                </a:solidFill>
                <a:latin typeface="Times New Roman" pitchFamily="18" charset="0"/>
                <a:cs typeface="Times New Roman" pitchFamily="18" charset="0"/>
              </a:rPr>
              <a:t>Presented by</a:t>
            </a:r>
          </a:p>
          <a:p>
            <a:pPr algn="ctr"/>
            <a:r>
              <a:rPr lang="en-US" sz="2400" b="1" kern="0" dirty="0" smtClean="0">
                <a:solidFill>
                  <a:srgbClr val="0000FF"/>
                </a:solidFill>
                <a:latin typeface="Times New Roman" pitchFamily="18" charset="0"/>
                <a:cs typeface="Times New Roman" pitchFamily="18" charset="0"/>
              </a:rPr>
              <a:t>Abhishek Kumar Singh</a:t>
            </a:r>
          </a:p>
          <a:p>
            <a:pPr algn="ctr"/>
            <a:endParaRPr lang="en-US" sz="3600" b="1" kern="0" dirty="0" smtClean="0">
              <a:solidFill>
                <a:srgbClr val="0000FF"/>
              </a:solidFill>
              <a:latin typeface="Times New Roman" pitchFamily="18" charset="0"/>
              <a:cs typeface="Times New Roman" pitchFamily="18" charset="0"/>
            </a:endParaRPr>
          </a:p>
          <a:p>
            <a:pPr algn="ctr"/>
            <a:endParaRPr lang="en-US" sz="3600" b="1" kern="0" dirty="0" smtClean="0">
              <a:solidFill>
                <a:srgbClr val="0000FF"/>
              </a:solidFill>
              <a:latin typeface="Times New Roman" pitchFamily="18" charset="0"/>
              <a:cs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IN" sz="3600" b="0" i="0" u="none" strike="noStrike" cap="none" normalizeH="0" baseline="0" dirty="0" smtClean="0">
              <a:ln>
                <a:noFill/>
              </a:ln>
              <a:solidFill>
                <a:srgbClr val="0000FF"/>
              </a:solidFill>
              <a:effectLst/>
              <a:latin typeface="Arial" charset="0"/>
            </a:endParaRPr>
          </a:p>
        </p:txBody>
      </p:sp>
      <p:sp>
        <p:nvSpPr>
          <p:cNvPr id="15" name="Rectangle 14"/>
          <p:cNvSpPr/>
          <p:nvPr/>
        </p:nvSpPr>
        <p:spPr bwMode="auto">
          <a:xfrm>
            <a:off x="0" y="1647031"/>
            <a:ext cx="10621328" cy="2514600"/>
          </a:xfrm>
          <a:prstGeom prst="rect">
            <a:avLst/>
          </a:prstGeom>
          <a:solidFill>
            <a:srgbClr val="980101"/>
          </a:solidFill>
          <a:ln w="38100" cap="flat" cmpd="sng" algn="ctr">
            <a:solidFill>
              <a:schemeClr val="accent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800" dirty="0" smtClean="0">
                <a:solidFill>
                  <a:schemeClr val="bg1"/>
                </a:solidFill>
                <a:latin typeface="Times New Roman" pitchFamily="18" charset="0"/>
                <a:cs typeface="Times New Roman" pitchFamily="18" charset="0"/>
              </a:rPr>
              <a:t>4th Edition of  International Conference on Communications </a:t>
            </a:r>
          </a:p>
          <a:p>
            <a:pPr algn="ctr"/>
            <a:r>
              <a:rPr lang="en-US" sz="2800" dirty="0" smtClean="0">
                <a:solidFill>
                  <a:schemeClr val="bg1"/>
                </a:solidFill>
                <a:latin typeface="Times New Roman" pitchFamily="18" charset="0"/>
                <a:cs typeface="Times New Roman" pitchFamily="18" charset="0"/>
              </a:rPr>
              <a:t>&amp;</a:t>
            </a:r>
          </a:p>
          <a:p>
            <a:pPr algn="ctr"/>
            <a:r>
              <a:rPr lang="en-US" sz="2800" dirty="0" smtClean="0">
                <a:solidFill>
                  <a:schemeClr val="bg1"/>
                </a:solidFill>
                <a:latin typeface="Times New Roman" pitchFamily="18" charset="0"/>
                <a:cs typeface="Times New Roman" pitchFamily="18" charset="0"/>
              </a:rPr>
              <a:t> Cyber - Physical Engineering          </a:t>
            </a:r>
          </a:p>
          <a:p>
            <a:pPr algn="ctr"/>
            <a:r>
              <a:rPr lang="en-US" sz="2800" dirty="0" smtClean="0">
                <a:solidFill>
                  <a:schemeClr val="bg1"/>
                </a:solidFill>
                <a:latin typeface="Times New Roman" pitchFamily="18" charset="0"/>
                <a:cs typeface="Times New Roman" pitchFamily="18" charset="0"/>
              </a:rPr>
              <a:t>(ICCCE-2021)                 </a:t>
            </a:r>
          </a:p>
          <a:p>
            <a:pPr algn="ctr"/>
            <a:endParaRPr lang="en-US" sz="3000" dirty="0">
              <a:solidFill>
                <a:schemeClr val="bg1"/>
              </a:solidFill>
              <a:latin typeface="Times New Roman" pitchFamily="18" charset="0"/>
              <a:cs typeface="Times New Roman" pitchFamily="18" charset="0"/>
            </a:endParaRPr>
          </a:p>
        </p:txBody>
      </p:sp>
      <p:pic>
        <p:nvPicPr>
          <p:cNvPr id="13" name="image3.png"/>
          <p:cNvPicPr/>
          <p:nvPr/>
        </p:nvPicPr>
        <p:blipFill>
          <a:blip r:embed="rId6" cstate="print"/>
          <a:stretch>
            <a:fillRect/>
          </a:stretch>
        </p:blipFill>
        <p:spPr>
          <a:xfrm>
            <a:off x="4410075" y="3552031"/>
            <a:ext cx="1828800" cy="481583"/>
          </a:xfrm>
          <a:prstGeom prst="rect">
            <a:avLst/>
          </a:prstGeom>
        </p:spPr>
      </p:pic>
      <p:pic>
        <p:nvPicPr>
          <p:cNvPr id="14" name="image2.jpeg"/>
          <p:cNvPicPr/>
          <p:nvPr/>
        </p:nvPicPr>
        <p:blipFill>
          <a:blip r:embed="rId7" cstate="print"/>
          <a:stretch>
            <a:fillRect/>
          </a:stretch>
        </p:blipFill>
        <p:spPr>
          <a:xfrm>
            <a:off x="371475" y="2409031"/>
            <a:ext cx="690378" cy="1045463"/>
          </a:xfrm>
          <a:prstGeom prst="rect">
            <a:avLst/>
          </a:prstGeom>
        </p:spPr>
      </p:pic>
      <p:pic>
        <p:nvPicPr>
          <p:cNvPr id="16" name="image4.jpeg"/>
          <p:cNvPicPr/>
          <p:nvPr/>
        </p:nvPicPr>
        <p:blipFill>
          <a:blip r:embed="rId8" cstate="print"/>
          <a:stretch>
            <a:fillRect/>
          </a:stretch>
        </p:blipFill>
        <p:spPr>
          <a:xfrm>
            <a:off x="9058275" y="2561431"/>
            <a:ext cx="990600" cy="801624"/>
          </a:xfrm>
          <a:prstGeom prst="rect">
            <a:avLst/>
          </a:prstGeom>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01350" cy="588098"/>
          </a:xfrm>
          <a:solidFill>
            <a:srgbClr val="980101"/>
          </a:solidFill>
        </p:spPr>
        <p:txBody>
          <a:bodyPr/>
          <a:lstStyle/>
          <a:p>
            <a:r>
              <a:rPr lang="en-US" sz="2800" dirty="0" smtClean="0">
                <a:solidFill>
                  <a:schemeClr val="bg1"/>
                </a:solidFill>
                <a:latin typeface="Times New Roman" pitchFamily="18" charset="0"/>
                <a:cs typeface="Times New Roman" pitchFamily="18" charset="0"/>
              </a:rPr>
              <a:t>ICCCE-2021</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2875" y="732631"/>
            <a:ext cx="10363199" cy="6019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457200" indent="-457200">
              <a:spcBef>
                <a:spcPct val="20000"/>
              </a:spcBef>
              <a:buFont typeface="Wingdings" pitchFamily="2" charset="2"/>
              <a:buChar char="Ø"/>
              <a:defRPr/>
            </a:pPr>
            <a:endParaRPr lang="en-US" sz="2000" dirty="0" smtClean="0"/>
          </a:p>
          <a:p>
            <a:pPr>
              <a:spcBef>
                <a:spcPct val="20000"/>
              </a:spcBef>
              <a:defRPr/>
            </a:pPr>
            <a:r>
              <a:rPr lang="en-GB" sz="2400" b="1" dirty="0"/>
              <a:t>Evaluation Metrics</a:t>
            </a:r>
            <a:endParaRPr lang="en-IN" sz="2400" dirty="0"/>
          </a:p>
          <a:p>
            <a:pPr marL="457200" indent="-457200">
              <a:spcBef>
                <a:spcPct val="20000"/>
              </a:spcBef>
              <a:defRPr/>
            </a:pPr>
            <a:endParaRPr lang="en-US" sz="2000" dirty="0" smtClean="0"/>
          </a:p>
          <a:p>
            <a:r>
              <a:rPr lang="en-GB" sz="2000" dirty="0"/>
              <a:t>We test the effectiveness of our method with many well-known metrics using image captions, including </a:t>
            </a:r>
            <a:r>
              <a:rPr lang="en-GB" sz="2000" dirty="0" err="1"/>
              <a:t>CIDEr</a:t>
            </a:r>
            <a:r>
              <a:rPr lang="en-GB" sz="2000" dirty="0"/>
              <a:t>, </a:t>
            </a:r>
            <a:r>
              <a:rPr lang="en-GB" sz="2000" dirty="0" err="1"/>
              <a:t>CIDEr</a:t>
            </a:r>
            <a:r>
              <a:rPr lang="en-GB" sz="2000" dirty="0"/>
              <a:t> [11], SPICE [12], METEOR [13], ROUGE-L [14], and BLEU [15].</a:t>
            </a:r>
            <a:endParaRPr lang="en-IN" sz="2000" dirty="0"/>
          </a:p>
          <a:p>
            <a:r>
              <a:rPr lang="en-GB" sz="2000" dirty="0" err="1"/>
              <a:t>CIDEr</a:t>
            </a:r>
            <a:r>
              <a:rPr lang="en-GB" sz="2000" dirty="0"/>
              <a:t> and SPICE are both human consensus metrics. </a:t>
            </a:r>
            <a:r>
              <a:rPr lang="en-GB" sz="2000" dirty="0" err="1"/>
              <a:t>CIDEr</a:t>
            </a:r>
            <a:r>
              <a:rPr lang="en-GB" sz="2000" dirty="0"/>
              <a:t> can be used to measure the similarity between a generated caption and a set of definitions written by humans. In addition, SPICE is a conditional metric, which is used to test how well a structured sentence captures objects, attributes and relationships between them. METEOR calculates sentence level similarities according to the harmonic definition of </a:t>
            </a:r>
            <a:r>
              <a:rPr lang="en-GB" sz="2000" dirty="0" err="1"/>
              <a:t>uni</a:t>
            </a:r>
            <a:r>
              <a:rPr lang="en-GB" sz="2000" dirty="0"/>
              <a:t>-gram recall and precision. ROUGE-L can be used for </a:t>
            </a:r>
            <a:r>
              <a:rPr lang="en-GB" sz="2000" dirty="0" err="1"/>
              <a:t>gisting</a:t>
            </a:r>
            <a:r>
              <a:rPr lang="en-GB" sz="2000" dirty="0"/>
              <a:t> evaluation. Its scores are calculated by measuring the number of scattered units, such as n-gram, word order, and the alteration of words between generated captions and human writing sentences. BLEU is a metaphor that is widely used in machine translation operations. It is based solely on the cohesiveness of the n-grams.</a:t>
            </a:r>
            <a:endParaRPr lang="en-IN" sz="2000" dirty="0"/>
          </a:p>
          <a:p>
            <a:pPr marL="457200" indent="-457200">
              <a:spcBef>
                <a:spcPct val="20000"/>
              </a:spcBef>
              <a:defRPr/>
            </a:pPr>
            <a:endParaRPr lang="en-US" sz="2000" dirty="0" smtClean="0"/>
          </a:p>
        </p:txBody>
      </p:sp>
      <p:sp>
        <p:nvSpPr>
          <p:cNvPr id="7" name="Slide Number Placeholder 3"/>
          <p:cNvSpPr>
            <a:spLocks noGrp="1"/>
          </p:cNvSpPr>
          <p:nvPr/>
        </p:nvSpPr>
        <p:spPr>
          <a:xfrm>
            <a:off x="0" y="6813193"/>
            <a:ext cx="630079" cy="338466"/>
          </a:xfrm>
          <a:prstGeom prst="diamond">
            <a:avLst/>
          </a:prstGeom>
          <a:solidFill>
            <a:srgbClr val="C00000"/>
          </a:solidFill>
        </p:spPr>
        <p:txBody>
          <a:bodyPr lIns="0" tIns="0" rIns="0" bIns="0" anchor="ctr" anchorCtr="1"/>
          <a:lstStyle>
            <a:defPPr>
              <a:defRPr lang="en-US"/>
            </a:defPPr>
            <a:lvl1pPr marL="0" algn="l" defTabSz="914400" rtl="0" eaLnBrk="1" latinLnBrk="0" hangingPunct="1">
              <a:defRPr sz="16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DA326A-7359-4A8A-95A2-10F16C332C4E}" type="slidenum">
              <a:rPr lang="en-IN" smtClean="0"/>
              <a:pPr/>
              <a:t>10</a:t>
            </a:fld>
            <a:endParaRPr lang="en-IN" dirty="0"/>
          </a:p>
        </p:txBody>
      </p:sp>
    </p:spTree>
    <p:extLst>
      <p:ext uri="{BB962C8B-B14F-4D97-AF65-F5344CB8AC3E}">
        <p14:creationId xmlns:p14="http://schemas.microsoft.com/office/powerpoint/2010/main" val="811441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01350" cy="588098"/>
          </a:xfrm>
          <a:solidFill>
            <a:srgbClr val="980101"/>
          </a:solidFill>
        </p:spPr>
        <p:txBody>
          <a:bodyPr/>
          <a:lstStyle/>
          <a:p>
            <a:r>
              <a:rPr lang="en-US" sz="2800" dirty="0" smtClean="0">
                <a:solidFill>
                  <a:schemeClr val="bg1"/>
                </a:solidFill>
                <a:latin typeface="Times New Roman" pitchFamily="18" charset="0"/>
                <a:cs typeface="Times New Roman" pitchFamily="18" charset="0"/>
              </a:rPr>
              <a:t>ICCCE-2021</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2875" y="732631"/>
            <a:ext cx="10363199" cy="6019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457200" indent="-457200">
              <a:spcBef>
                <a:spcPct val="20000"/>
              </a:spcBef>
              <a:buFont typeface="Wingdings" pitchFamily="2" charset="2"/>
              <a:buChar char="Ø"/>
              <a:defRPr/>
            </a:pPr>
            <a:endParaRPr lang="en-US" sz="2400" dirty="0" smtClean="0"/>
          </a:p>
          <a:p>
            <a:pPr>
              <a:spcBef>
                <a:spcPct val="20000"/>
              </a:spcBef>
              <a:defRPr/>
            </a:pPr>
            <a:r>
              <a:rPr lang="en-US" sz="2400" b="1" dirty="0" smtClean="0"/>
              <a:t>Conclusion</a:t>
            </a:r>
            <a:endParaRPr lang="en-US" sz="2400" b="1" dirty="0"/>
          </a:p>
          <a:p>
            <a:pPr marL="457200" indent="-457200">
              <a:spcBef>
                <a:spcPct val="20000"/>
              </a:spcBef>
              <a:defRPr/>
            </a:pPr>
            <a:endParaRPr lang="en-US" sz="2400" dirty="0" smtClean="0"/>
          </a:p>
          <a:p>
            <a:pPr marL="457200" indent="-457200">
              <a:spcBef>
                <a:spcPct val="20000"/>
              </a:spcBef>
              <a:defRPr/>
            </a:pPr>
            <a:r>
              <a:rPr lang="en-GB" sz="2400" dirty="0" smtClean="0"/>
              <a:t>	The </a:t>
            </a:r>
            <a:r>
              <a:rPr lang="en-GB" sz="2400" dirty="0"/>
              <a:t>results above show that the algorithm we had used fits accurately to our proposed system and gives better results than the previous methods used for image caption generation.</a:t>
            </a:r>
            <a:endParaRPr lang="en-IN" sz="2400" dirty="0"/>
          </a:p>
          <a:p>
            <a:pPr marL="457200" indent="-457200">
              <a:spcBef>
                <a:spcPct val="20000"/>
              </a:spcBef>
              <a:defRPr/>
            </a:pPr>
            <a:endParaRPr lang="en-US" sz="2400" dirty="0" smtClean="0"/>
          </a:p>
        </p:txBody>
      </p:sp>
      <p:sp>
        <p:nvSpPr>
          <p:cNvPr id="7" name="Slide Number Placeholder 3"/>
          <p:cNvSpPr>
            <a:spLocks noGrp="1"/>
          </p:cNvSpPr>
          <p:nvPr/>
        </p:nvSpPr>
        <p:spPr>
          <a:xfrm>
            <a:off x="0" y="6813193"/>
            <a:ext cx="630079" cy="338466"/>
          </a:xfrm>
          <a:prstGeom prst="diamond">
            <a:avLst/>
          </a:prstGeom>
          <a:solidFill>
            <a:srgbClr val="C00000"/>
          </a:solidFill>
        </p:spPr>
        <p:txBody>
          <a:bodyPr lIns="0" tIns="0" rIns="0" bIns="0" anchor="ctr" anchorCtr="1"/>
          <a:lstStyle>
            <a:defPPr>
              <a:defRPr lang="en-US"/>
            </a:defPPr>
            <a:lvl1pPr marL="0" algn="l" defTabSz="914400" rtl="0" eaLnBrk="1" latinLnBrk="0" hangingPunct="1">
              <a:defRPr sz="16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DA326A-7359-4A8A-95A2-10F16C332C4E}" type="slidenum">
              <a:rPr lang="en-IN" smtClean="0"/>
              <a:pPr/>
              <a:t>11</a:t>
            </a:fld>
            <a:endParaRPr lang="en-IN" dirty="0"/>
          </a:p>
        </p:txBody>
      </p:sp>
    </p:spTree>
    <p:extLst>
      <p:ext uri="{BB962C8B-B14F-4D97-AF65-F5344CB8AC3E}">
        <p14:creationId xmlns:p14="http://schemas.microsoft.com/office/powerpoint/2010/main" val="2708660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01350" cy="588098"/>
          </a:xfrm>
          <a:solidFill>
            <a:srgbClr val="980101"/>
          </a:solidFill>
        </p:spPr>
        <p:txBody>
          <a:bodyPr/>
          <a:lstStyle/>
          <a:p>
            <a:r>
              <a:rPr lang="en-US" sz="2800" dirty="0" smtClean="0">
                <a:solidFill>
                  <a:schemeClr val="bg1"/>
                </a:solidFill>
                <a:latin typeface="Times New Roman" pitchFamily="18" charset="0"/>
                <a:cs typeface="Times New Roman" pitchFamily="18" charset="0"/>
              </a:rPr>
              <a:t>ICCCE-2021</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2875" y="732631"/>
            <a:ext cx="10363199" cy="6019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457200" indent="-457200">
              <a:spcBef>
                <a:spcPct val="20000"/>
              </a:spcBef>
              <a:buFont typeface="Wingdings" pitchFamily="2" charset="2"/>
              <a:buChar char="Ø"/>
              <a:defRPr/>
            </a:pPr>
            <a:endParaRPr lang="en-US" sz="2000" dirty="0" smtClean="0"/>
          </a:p>
          <a:p>
            <a:pPr>
              <a:spcBef>
                <a:spcPct val="20000"/>
              </a:spcBef>
              <a:defRPr/>
            </a:pPr>
            <a:r>
              <a:rPr lang="en-US" sz="2000" b="1" dirty="0" smtClean="0"/>
              <a:t>References</a:t>
            </a:r>
          </a:p>
          <a:p>
            <a:pPr>
              <a:spcBef>
                <a:spcPct val="20000"/>
              </a:spcBef>
              <a:defRPr/>
            </a:pPr>
            <a:endParaRPr lang="en-US" sz="2000" b="1" dirty="0"/>
          </a:p>
          <a:p>
            <a:pPr marL="457200" lvl="0" indent="-457200">
              <a:buFont typeface="+mj-lt"/>
              <a:buAutoNum type="arabicPeriod"/>
            </a:pPr>
            <a:r>
              <a:rPr lang="en-GB" dirty="0"/>
              <a:t>Oriol </a:t>
            </a:r>
            <a:r>
              <a:rPr lang="en-GB" dirty="0" err="1"/>
              <a:t>Vinyals</a:t>
            </a:r>
            <a:r>
              <a:rPr lang="en-GB" dirty="0"/>
              <a:t>, Alexander </a:t>
            </a:r>
            <a:r>
              <a:rPr lang="en-GB" dirty="0" err="1"/>
              <a:t>Toshev</a:t>
            </a:r>
            <a:r>
              <a:rPr lang="en-GB" dirty="0"/>
              <a:t>, </a:t>
            </a:r>
            <a:r>
              <a:rPr lang="en-GB" dirty="0" err="1"/>
              <a:t>Samy</a:t>
            </a:r>
            <a:r>
              <a:rPr lang="en-GB" dirty="0"/>
              <a:t> </a:t>
            </a:r>
            <a:r>
              <a:rPr lang="en-GB" dirty="0" err="1"/>
              <a:t>Bengio</a:t>
            </a:r>
            <a:r>
              <a:rPr lang="en-GB" dirty="0"/>
              <a:t>, and </a:t>
            </a:r>
            <a:r>
              <a:rPr lang="en-GB" dirty="0" err="1"/>
              <a:t>Dumitru</a:t>
            </a:r>
            <a:r>
              <a:rPr lang="en-GB" dirty="0"/>
              <a:t> </a:t>
            </a:r>
            <a:r>
              <a:rPr lang="en-GB" dirty="0" err="1"/>
              <a:t>Erhan</a:t>
            </a:r>
            <a:r>
              <a:rPr lang="en-GB" dirty="0"/>
              <a:t> (2015) Show and tell: A neural image caption generator. CVPR 1, 2</a:t>
            </a:r>
            <a:endParaRPr lang="en-IN" dirty="0"/>
          </a:p>
          <a:p>
            <a:pPr marL="457200" lvl="0" indent="-457200">
              <a:buFont typeface="+mj-lt"/>
              <a:buAutoNum type="arabicPeriod"/>
            </a:pPr>
            <a:r>
              <a:rPr lang="en-GB" dirty="0"/>
              <a:t>K. Xu (2016) Show, attend and tell: Neural image caption generation with visual attention. </a:t>
            </a:r>
            <a:r>
              <a:rPr lang="en-GB" dirty="0" err="1"/>
              <a:t>inProc</a:t>
            </a:r>
            <a:r>
              <a:rPr lang="en-GB" dirty="0"/>
              <a:t>. Int. Conf. Mach. Learn.</a:t>
            </a:r>
            <a:endParaRPr lang="en-IN" dirty="0"/>
          </a:p>
          <a:p>
            <a:pPr marL="457200" lvl="0" indent="-457200">
              <a:buFont typeface="+mj-lt"/>
              <a:buAutoNum type="arabicPeriod"/>
            </a:pPr>
            <a:r>
              <a:rPr lang="en-GB" dirty="0"/>
              <a:t>Andrej </a:t>
            </a:r>
            <a:r>
              <a:rPr lang="en-GB" dirty="0" err="1"/>
              <a:t>Karpathy</a:t>
            </a:r>
            <a:r>
              <a:rPr lang="en-GB" dirty="0"/>
              <a:t>, Li </a:t>
            </a:r>
            <a:r>
              <a:rPr lang="en-GB" dirty="0" err="1"/>
              <a:t>Fei</a:t>
            </a:r>
            <a:r>
              <a:rPr lang="en-GB" dirty="0"/>
              <a:t> </a:t>
            </a:r>
            <a:r>
              <a:rPr lang="en-GB" dirty="0" err="1"/>
              <a:t>Fei</a:t>
            </a:r>
            <a:r>
              <a:rPr lang="en-GB" dirty="0"/>
              <a:t> (2015) Deep Visual-Semantic Alignments for Generating Image Descriptions. IEEE Transactions on Pattern Analysis and Machine Intelligence (April 2017), </a:t>
            </a:r>
            <a:r>
              <a:rPr lang="en-GB" dirty="0" err="1"/>
              <a:t>vol</a:t>
            </a:r>
            <a:r>
              <a:rPr lang="en-GB" dirty="0"/>
              <a:t> 39, issue 4:664–676.</a:t>
            </a:r>
            <a:endParaRPr lang="en-IN" dirty="0"/>
          </a:p>
          <a:p>
            <a:pPr marL="457200" lvl="0" indent="-457200">
              <a:buFont typeface="+mj-lt"/>
              <a:buAutoNum type="arabicPeriod"/>
            </a:pPr>
            <a:r>
              <a:rPr lang="en-GB" dirty="0">
                <a:hlinkClick r:id="rId2"/>
              </a:rPr>
              <a:t>Image Captioning with </a:t>
            </a:r>
            <a:r>
              <a:rPr lang="en-GB" dirty="0" err="1">
                <a:hlinkClick r:id="rId2"/>
              </a:rPr>
              <a:t>Keras</a:t>
            </a:r>
            <a:r>
              <a:rPr lang="en-GB" dirty="0">
                <a:hlinkClick r:id="rId2"/>
              </a:rPr>
              <a:t> teaching computers to describe pictures</a:t>
            </a:r>
            <a:endParaRPr lang="en-IN" dirty="0"/>
          </a:p>
          <a:p>
            <a:pPr marL="457200" lvl="0" indent="-457200">
              <a:buFont typeface="+mj-lt"/>
              <a:buAutoNum type="arabicPeriod"/>
            </a:pPr>
            <a:r>
              <a:rPr lang="en-GB" dirty="0" err="1"/>
              <a:t>Ayush</a:t>
            </a:r>
            <a:r>
              <a:rPr lang="en-GB" dirty="0"/>
              <a:t> Yadav, Rutgers The State University of New Jersey (2017) Camera2Caption: A real-time image caption generator.</a:t>
            </a:r>
            <a:endParaRPr lang="en-IN" dirty="0"/>
          </a:p>
          <a:p>
            <a:pPr marL="457200" lvl="0" indent="-457200">
              <a:buFont typeface="+mj-lt"/>
              <a:buAutoNum type="arabicPeriod"/>
            </a:pPr>
            <a:r>
              <a:rPr lang="en-GB" dirty="0"/>
              <a:t>Oriol </a:t>
            </a:r>
            <a:r>
              <a:rPr lang="en-GB" dirty="0" err="1"/>
              <a:t>Vinyals</a:t>
            </a:r>
            <a:r>
              <a:rPr lang="en-GB" dirty="0"/>
              <a:t>, Alexander </a:t>
            </a:r>
            <a:r>
              <a:rPr lang="en-GB" dirty="0" err="1"/>
              <a:t>Toshev</a:t>
            </a:r>
            <a:r>
              <a:rPr lang="en-GB" dirty="0"/>
              <a:t>, </a:t>
            </a:r>
            <a:r>
              <a:rPr lang="en-GB" dirty="0" err="1"/>
              <a:t>Samy</a:t>
            </a:r>
            <a:r>
              <a:rPr lang="en-GB" dirty="0"/>
              <a:t> </a:t>
            </a:r>
            <a:r>
              <a:rPr lang="en-GB" dirty="0" err="1"/>
              <a:t>Bengio</a:t>
            </a:r>
            <a:r>
              <a:rPr lang="en-GB" dirty="0"/>
              <a:t>, </a:t>
            </a:r>
            <a:r>
              <a:rPr lang="en-GB" dirty="0" err="1"/>
              <a:t>Dumitru</a:t>
            </a:r>
            <a:r>
              <a:rPr lang="en-GB" dirty="0"/>
              <a:t> </a:t>
            </a:r>
            <a:r>
              <a:rPr lang="en-GB" dirty="0" err="1"/>
              <a:t>Erhan</a:t>
            </a:r>
            <a:r>
              <a:rPr lang="en-GB" dirty="0"/>
              <a:t> (2016) Show and tell: Lessons learned from the 2015 MSCOCO image captioning challenge PAMI</a:t>
            </a:r>
            <a:endParaRPr lang="en-IN" dirty="0"/>
          </a:p>
          <a:p>
            <a:pPr marL="457200" lvl="0" indent="-457200">
              <a:buFont typeface="+mj-lt"/>
              <a:buAutoNum type="arabicPeriod"/>
            </a:pPr>
            <a:r>
              <a:rPr lang="en-GB" dirty="0"/>
              <a:t>Wei, Y.; Xia, W.; Huang, J.; Ni, B.; Dong, J.; Zhao, Y.; Yan, S. CNN: Single-label to Multi-label. </a:t>
            </a:r>
            <a:r>
              <a:rPr lang="en-GB" dirty="0" err="1"/>
              <a:t>arXiv</a:t>
            </a:r>
            <a:r>
              <a:rPr lang="en-GB" dirty="0"/>
              <a:t> 2014, arXiv:1406.5726.</a:t>
            </a:r>
            <a:endParaRPr lang="en-IN" dirty="0"/>
          </a:p>
          <a:p>
            <a:pPr marL="457200" lvl="0" indent="-457200">
              <a:buFont typeface="+mj-lt"/>
              <a:buAutoNum type="arabicPeriod"/>
            </a:pPr>
            <a:r>
              <a:rPr lang="en-GB" dirty="0"/>
              <a:t>Lin, T.; </a:t>
            </a:r>
            <a:r>
              <a:rPr lang="en-GB" dirty="0" err="1"/>
              <a:t>Maire</a:t>
            </a:r>
            <a:r>
              <a:rPr lang="en-GB" dirty="0"/>
              <a:t>, M.; </a:t>
            </a:r>
            <a:r>
              <a:rPr lang="en-GB" dirty="0" err="1"/>
              <a:t>Belongie</a:t>
            </a:r>
            <a:r>
              <a:rPr lang="en-GB" dirty="0"/>
              <a:t>, S.J.; </a:t>
            </a:r>
            <a:r>
              <a:rPr lang="en-GB" dirty="0" err="1"/>
              <a:t>Bourdev</a:t>
            </a:r>
            <a:r>
              <a:rPr lang="en-GB" dirty="0"/>
              <a:t>, L.D.; </a:t>
            </a:r>
            <a:r>
              <a:rPr lang="en-GB" dirty="0" err="1"/>
              <a:t>Girshick</a:t>
            </a:r>
            <a:r>
              <a:rPr lang="en-GB" dirty="0"/>
              <a:t>, R.B.; Hays, J.; </a:t>
            </a:r>
            <a:r>
              <a:rPr lang="en-GB" dirty="0" err="1"/>
              <a:t>Perona</a:t>
            </a:r>
            <a:r>
              <a:rPr lang="en-GB" dirty="0"/>
              <a:t>, P.; </a:t>
            </a:r>
            <a:r>
              <a:rPr lang="en-GB" dirty="0" err="1"/>
              <a:t>Ramanan</a:t>
            </a:r>
            <a:r>
              <a:rPr lang="en-GB" dirty="0"/>
              <a:t>, D.; </a:t>
            </a:r>
            <a:r>
              <a:rPr lang="en-GB" dirty="0" err="1"/>
              <a:t>Dollár</a:t>
            </a:r>
            <a:r>
              <a:rPr lang="en-GB" dirty="0"/>
              <a:t>, P.; </a:t>
            </a:r>
            <a:r>
              <a:rPr lang="en-GB" dirty="0" err="1"/>
              <a:t>Zitnick</a:t>
            </a:r>
            <a:r>
              <a:rPr lang="en-GB" dirty="0"/>
              <a:t>, C.L. Microsoft COCO: Common Objects in Context. </a:t>
            </a:r>
            <a:r>
              <a:rPr lang="en-GB" dirty="0" err="1"/>
              <a:t>arXiv</a:t>
            </a:r>
            <a:r>
              <a:rPr lang="en-GB" dirty="0"/>
              <a:t> 2014, arXiv:1405.0312</a:t>
            </a:r>
            <a:r>
              <a:rPr lang="en-GB" dirty="0" smtClean="0"/>
              <a:t>.</a:t>
            </a:r>
            <a:endParaRPr lang="en-IN" dirty="0"/>
          </a:p>
          <a:p>
            <a:pPr marL="457200" indent="-457200">
              <a:spcBef>
                <a:spcPct val="20000"/>
              </a:spcBef>
              <a:defRPr/>
            </a:pPr>
            <a:endParaRPr lang="en-US" sz="2000" dirty="0" smtClean="0"/>
          </a:p>
          <a:p>
            <a:pPr marL="457200" indent="-457200">
              <a:spcBef>
                <a:spcPct val="20000"/>
              </a:spcBef>
              <a:defRPr/>
            </a:pPr>
            <a:endParaRPr lang="en-US" sz="2000" dirty="0" smtClean="0"/>
          </a:p>
        </p:txBody>
      </p:sp>
      <p:sp>
        <p:nvSpPr>
          <p:cNvPr id="7" name="Slide Number Placeholder 3"/>
          <p:cNvSpPr>
            <a:spLocks noGrp="1"/>
          </p:cNvSpPr>
          <p:nvPr/>
        </p:nvSpPr>
        <p:spPr>
          <a:xfrm>
            <a:off x="0" y="6813193"/>
            <a:ext cx="630079" cy="338466"/>
          </a:xfrm>
          <a:prstGeom prst="diamond">
            <a:avLst/>
          </a:prstGeom>
          <a:solidFill>
            <a:srgbClr val="C00000"/>
          </a:solidFill>
        </p:spPr>
        <p:txBody>
          <a:bodyPr lIns="0" tIns="0" rIns="0" bIns="0" anchor="ctr" anchorCtr="1"/>
          <a:lstStyle>
            <a:defPPr>
              <a:defRPr lang="en-US"/>
            </a:defPPr>
            <a:lvl1pPr marL="0" algn="l" defTabSz="914400" rtl="0" eaLnBrk="1" latinLnBrk="0" hangingPunct="1">
              <a:defRPr sz="16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DA326A-7359-4A8A-95A2-10F16C332C4E}" type="slidenum">
              <a:rPr lang="en-IN" smtClean="0"/>
              <a:pPr/>
              <a:t>12</a:t>
            </a:fld>
            <a:endParaRPr lang="en-IN" dirty="0"/>
          </a:p>
        </p:txBody>
      </p:sp>
    </p:spTree>
    <p:extLst>
      <p:ext uri="{BB962C8B-B14F-4D97-AF65-F5344CB8AC3E}">
        <p14:creationId xmlns:p14="http://schemas.microsoft.com/office/powerpoint/2010/main" val="75195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01350" cy="588098"/>
          </a:xfrm>
          <a:solidFill>
            <a:srgbClr val="980101"/>
          </a:solidFill>
        </p:spPr>
        <p:txBody>
          <a:bodyPr/>
          <a:lstStyle/>
          <a:p>
            <a:r>
              <a:rPr lang="en-US" sz="2800" dirty="0" smtClean="0">
                <a:solidFill>
                  <a:schemeClr val="bg1"/>
                </a:solidFill>
                <a:latin typeface="Times New Roman" pitchFamily="18" charset="0"/>
                <a:cs typeface="Times New Roman" pitchFamily="18" charset="0"/>
              </a:rPr>
              <a:t>ICCCE-2021</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2875" y="732631"/>
            <a:ext cx="10363199" cy="6019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spcBef>
                <a:spcPct val="20000"/>
              </a:spcBef>
              <a:defRPr/>
            </a:pPr>
            <a:r>
              <a:rPr lang="en-US" sz="2000" b="1" dirty="0" smtClean="0"/>
              <a:t>References</a:t>
            </a:r>
          </a:p>
          <a:p>
            <a:pPr>
              <a:spcBef>
                <a:spcPct val="20000"/>
              </a:spcBef>
              <a:defRPr/>
            </a:pPr>
            <a:endParaRPr lang="en-US" sz="2000" dirty="0" smtClean="0"/>
          </a:p>
          <a:p>
            <a:pPr marL="457200" lvl="0" indent="-457200">
              <a:buFont typeface="+mj-lt"/>
              <a:buAutoNum type="arabicPeriod" startAt="9"/>
            </a:pPr>
            <a:r>
              <a:rPr lang="en-GB" dirty="0" err="1"/>
              <a:t>Hodosh</a:t>
            </a:r>
            <a:r>
              <a:rPr lang="en-GB" dirty="0"/>
              <a:t>, M.; Young, P.; </a:t>
            </a:r>
            <a:r>
              <a:rPr lang="en-GB" dirty="0" err="1"/>
              <a:t>Hockenmaier</a:t>
            </a:r>
            <a:r>
              <a:rPr lang="en-GB" dirty="0"/>
              <a:t>, J. Framing Image Description As a Ranking Task: Data, Models and Evaluation Metrics. J. Abbr. 2013, 47, 853–899. </a:t>
            </a:r>
            <a:endParaRPr lang="en-IN" dirty="0"/>
          </a:p>
          <a:p>
            <a:pPr marL="457200" lvl="0" indent="-457200">
              <a:buFont typeface="+mj-lt"/>
              <a:buAutoNum type="arabicPeriod" startAt="9"/>
            </a:pPr>
            <a:r>
              <a:rPr lang="en-GB" dirty="0"/>
              <a:t>Young, P.; Lai, A.; </a:t>
            </a:r>
            <a:r>
              <a:rPr lang="en-GB" dirty="0" err="1"/>
              <a:t>Hodosh</a:t>
            </a:r>
            <a:r>
              <a:rPr lang="en-GB" dirty="0"/>
              <a:t>, M.; </a:t>
            </a:r>
            <a:r>
              <a:rPr lang="en-GB" dirty="0" err="1"/>
              <a:t>Hockenmaier</a:t>
            </a:r>
            <a:r>
              <a:rPr lang="en-GB" dirty="0"/>
              <a:t>, J. From image descriptions to visual denotations: New similarity metrics for semantic inference over event descriptions. Trans. Assoc. </a:t>
            </a:r>
            <a:r>
              <a:rPr lang="en-GB" dirty="0" err="1"/>
              <a:t>Comput</a:t>
            </a:r>
            <a:r>
              <a:rPr lang="en-GB" dirty="0"/>
              <a:t>. Linguist. 2014, 2, 67–78.</a:t>
            </a:r>
            <a:endParaRPr lang="en-IN" dirty="0"/>
          </a:p>
          <a:p>
            <a:pPr marL="457200" lvl="0" indent="-457200">
              <a:buFont typeface="+mj-lt"/>
              <a:buAutoNum type="arabicPeriod" startAt="9"/>
            </a:pPr>
            <a:r>
              <a:rPr lang="en-GB" dirty="0" err="1"/>
              <a:t>Vedantam</a:t>
            </a:r>
            <a:r>
              <a:rPr lang="en-GB" dirty="0"/>
              <a:t>, R.; </a:t>
            </a:r>
            <a:r>
              <a:rPr lang="en-GB" dirty="0" err="1"/>
              <a:t>Zitnick</a:t>
            </a:r>
            <a:r>
              <a:rPr lang="en-GB" dirty="0"/>
              <a:t>, C.L.; Parikh, D. </a:t>
            </a:r>
            <a:r>
              <a:rPr lang="en-GB" dirty="0" err="1"/>
              <a:t>CIDEr</a:t>
            </a:r>
            <a:r>
              <a:rPr lang="en-GB" dirty="0"/>
              <a:t>: Consensus-based Image Description Evaluation. </a:t>
            </a:r>
            <a:r>
              <a:rPr lang="en-GB" dirty="0" err="1"/>
              <a:t>arXiv</a:t>
            </a:r>
            <a:r>
              <a:rPr lang="en-GB" dirty="0"/>
              <a:t> 2014, arXiv:1411.5726.</a:t>
            </a:r>
            <a:endParaRPr lang="en-IN" dirty="0"/>
          </a:p>
          <a:p>
            <a:pPr marL="457200" lvl="0" indent="-457200">
              <a:buFont typeface="+mj-lt"/>
              <a:buAutoNum type="arabicPeriod" startAt="9"/>
            </a:pPr>
            <a:r>
              <a:rPr lang="en-GB" dirty="0"/>
              <a:t>Anderson, P.; Fernando, B.; Johnson, M.; Gould, S. SPICE: Semantic Propositional Image Caption Evaluation. In ECCV; Springer: Cham, Switzerland, 2016; pp. 382–398.</a:t>
            </a:r>
            <a:endParaRPr lang="en-IN" dirty="0"/>
          </a:p>
          <a:p>
            <a:pPr marL="457200" lvl="0" indent="-457200">
              <a:buFont typeface="+mj-lt"/>
              <a:buAutoNum type="arabicPeriod" startAt="9"/>
            </a:pPr>
            <a:r>
              <a:rPr lang="en-GB" dirty="0"/>
              <a:t>13 </a:t>
            </a:r>
            <a:r>
              <a:rPr lang="en-GB" dirty="0" err="1"/>
              <a:t>Denkowski</a:t>
            </a:r>
            <a:r>
              <a:rPr lang="en-GB" dirty="0"/>
              <a:t>, M.; </a:t>
            </a:r>
            <a:r>
              <a:rPr lang="en-GB" dirty="0" err="1"/>
              <a:t>Lavie</a:t>
            </a:r>
            <a:r>
              <a:rPr lang="en-GB" dirty="0"/>
              <a:t>, A. Meteor Universal: Language Specific Translation Evaluation for Any Target Language. In Proceedings of the Ninth Workshop on Statistical Machine Translation, Association for Computational Linguistics, Baltimore, MD, USA, 26–27 June 2014; pp. 376–380.</a:t>
            </a:r>
            <a:endParaRPr lang="en-IN" dirty="0"/>
          </a:p>
          <a:p>
            <a:pPr marL="457200" lvl="0" indent="-457200">
              <a:buFont typeface="+mj-lt"/>
              <a:buAutoNum type="arabicPeriod" startAt="9"/>
            </a:pPr>
            <a:r>
              <a:rPr lang="en-GB" dirty="0"/>
              <a:t>Lin, C.Y. ROUGE: A Package for Automatic Evaluation of Summaries. In Proceedings of the ACL-04 Workshop Text Summarization Branches Out, Barcelona, Spain, 25–26 July 2004; pp. 74–81.</a:t>
            </a:r>
            <a:endParaRPr lang="en-IN" dirty="0"/>
          </a:p>
          <a:p>
            <a:pPr marL="457200" lvl="0" indent="-457200">
              <a:buFont typeface="+mj-lt"/>
              <a:buAutoNum type="arabicPeriod" startAt="9"/>
            </a:pPr>
            <a:r>
              <a:rPr lang="en-GB" dirty="0" err="1"/>
              <a:t>Papineni</a:t>
            </a:r>
            <a:r>
              <a:rPr lang="en-GB" dirty="0"/>
              <a:t>, K.; </a:t>
            </a:r>
            <a:r>
              <a:rPr lang="en-GB" dirty="0" err="1"/>
              <a:t>Roukos</a:t>
            </a:r>
            <a:r>
              <a:rPr lang="en-GB" dirty="0"/>
              <a:t>, S.; Ward, T. BLEU: A method for automatic evaluation of machine translation. In Proceedings of the 40th Annual Meeting on Association for Computational Linguistics, Philadelphia, PA, USA, 7–12 July 2002; pp. 311–318. 20. </a:t>
            </a:r>
            <a:r>
              <a:rPr lang="en-GB" dirty="0" err="1"/>
              <a:t>Farhadi</a:t>
            </a:r>
            <a:r>
              <a:rPr lang="en-GB" dirty="0"/>
              <a:t>, A.; </a:t>
            </a:r>
            <a:r>
              <a:rPr lang="en-GB" dirty="0" err="1"/>
              <a:t>Hejrati</a:t>
            </a:r>
            <a:r>
              <a:rPr lang="en-GB" dirty="0"/>
              <a:t>, M.; </a:t>
            </a:r>
            <a:r>
              <a:rPr lang="en-GB" dirty="0" err="1"/>
              <a:t>Sadeghi</a:t>
            </a:r>
            <a:r>
              <a:rPr lang="en-GB" dirty="0"/>
              <a:t>, M.A.</a:t>
            </a:r>
            <a:endParaRPr lang="en-IN" dirty="0"/>
          </a:p>
          <a:p>
            <a:pPr marL="457200" indent="-457200">
              <a:spcBef>
                <a:spcPct val="20000"/>
              </a:spcBef>
              <a:defRPr/>
            </a:pPr>
            <a:endParaRPr lang="en-US" sz="2000" dirty="0" smtClean="0"/>
          </a:p>
        </p:txBody>
      </p:sp>
      <p:sp>
        <p:nvSpPr>
          <p:cNvPr id="7" name="Slide Number Placeholder 3"/>
          <p:cNvSpPr>
            <a:spLocks noGrp="1"/>
          </p:cNvSpPr>
          <p:nvPr/>
        </p:nvSpPr>
        <p:spPr>
          <a:xfrm>
            <a:off x="0" y="6813193"/>
            <a:ext cx="630079" cy="338466"/>
          </a:xfrm>
          <a:prstGeom prst="diamond">
            <a:avLst/>
          </a:prstGeom>
          <a:solidFill>
            <a:srgbClr val="C00000"/>
          </a:solidFill>
        </p:spPr>
        <p:txBody>
          <a:bodyPr lIns="0" tIns="0" rIns="0" bIns="0" anchor="ctr" anchorCtr="1"/>
          <a:lstStyle>
            <a:defPPr>
              <a:defRPr lang="en-US"/>
            </a:defPPr>
            <a:lvl1pPr marL="0" algn="l" defTabSz="914400" rtl="0" eaLnBrk="1" latinLnBrk="0" hangingPunct="1">
              <a:defRPr sz="16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DA326A-7359-4A8A-95A2-10F16C332C4E}" type="slidenum">
              <a:rPr lang="en-IN" smtClean="0"/>
              <a:pPr/>
              <a:t>13</a:t>
            </a:fld>
            <a:endParaRPr lang="en-IN" dirty="0"/>
          </a:p>
        </p:txBody>
      </p:sp>
    </p:spTree>
    <p:extLst>
      <p:ext uri="{BB962C8B-B14F-4D97-AF65-F5344CB8AC3E}">
        <p14:creationId xmlns:p14="http://schemas.microsoft.com/office/powerpoint/2010/main" val="1065022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p:cNvSpPr>
            <a:spLocks noGrp="1"/>
          </p:cNvSpPr>
          <p:nvPr>
            <p:ph idx="1"/>
          </p:nvPr>
        </p:nvSpPr>
        <p:spPr>
          <a:xfrm>
            <a:off x="540069" y="4032677"/>
            <a:ext cx="9721215" cy="2721705"/>
          </a:xfrm>
        </p:spPr>
        <p:txBody>
          <a:bodyPr/>
          <a:lstStyle/>
          <a:p>
            <a:pPr marL="514350" indent="-514350" algn="ctr">
              <a:buFontTx/>
              <a:buNone/>
            </a:pPr>
            <a:r>
              <a:rPr lang="en-US" sz="8800">
                <a:solidFill>
                  <a:srgbClr val="FF9966"/>
                </a:solidFill>
                <a:latin typeface="Algerian" pitchFamily="82" charset="0"/>
              </a:rPr>
              <a:t>THANK  YOU</a:t>
            </a:r>
          </a:p>
        </p:txBody>
      </p:sp>
      <p:sp>
        <p:nvSpPr>
          <p:cNvPr id="65539" name="Slide Number Placeholder 2"/>
          <p:cNvSpPr>
            <a:spLocks noGrp="1"/>
          </p:cNvSpPr>
          <p:nvPr>
            <p:ph type="sldNum" sz="quarter" idx="12"/>
          </p:nvPr>
        </p:nvSpPr>
        <p:spPr>
          <a:xfrm>
            <a:off x="8371050" y="7036175"/>
            <a:ext cx="2520315" cy="525088"/>
          </a:xfrm>
          <a:noFill/>
        </p:spPr>
        <p:txBody>
          <a:bodyPr/>
          <a:lstStyle/>
          <a:p>
            <a:fld id="{B8404497-9680-4107-9DB9-0DD9400A0187}" type="slidenum">
              <a:rPr lang="en-US" smtClean="0">
                <a:ea typeface="ＭＳ Ｐゴシック" pitchFamily="34" charset="-128"/>
              </a:rPr>
              <a:pPr/>
              <a:t>14</a:t>
            </a:fld>
            <a:endParaRPr lang="en-US">
              <a:ea typeface="ＭＳ Ｐゴシック" pitchFamily="34" charset="-128"/>
            </a:endParaRPr>
          </a:p>
        </p:txBody>
      </p:sp>
      <p:pic>
        <p:nvPicPr>
          <p:cNvPr id="65540" name="Picture 7" descr="C:\Users\Manjushri\Downloads\rose 4.jpg"/>
          <p:cNvPicPr>
            <a:picLocks noChangeAspect="1" noChangeArrowheads="1"/>
          </p:cNvPicPr>
          <p:nvPr/>
        </p:nvPicPr>
        <p:blipFill>
          <a:blip r:embed="rId2" cstate="print"/>
          <a:srcRect/>
          <a:stretch>
            <a:fillRect/>
          </a:stretch>
        </p:blipFill>
        <p:spPr bwMode="auto">
          <a:xfrm>
            <a:off x="3690461" y="1260210"/>
            <a:ext cx="3354795" cy="2100351"/>
          </a:xfrm>
          <a:prstGeom prst="rect">
            <a:avLst/>
          </a:prstGeom>
          <a:noFill/>
          <a:ln w="9525">
            <a:noFill/>
            <a:miter lim="800000"/>
            <a:headEnd/>
            <a:tailEnd/>
          </a:ln>
        </p:spPr>
      </p:pic>
    </p:spTree>
    <p:extLst>
      <p:ext uri="{BB962C8B-B14F-4D97-AF65-F5344CB8AC3E}">
        <p14:creationId xmlns:p14="http://schemas.microsoft.com/office/powerpoint/2010/main" val="207663999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01350" cy="588098"/>
          </a:xfrm>
          <a:solidFill>
            <a:srgbClr val="980101"/>
          </a:solidFill>
        </p:spPr>
        <p:txBody>
          <a:bodyPr/>
          <a:lstStyle/>
          <a:p>
            <a:r>
              <a:rPr lang="en-US" sz="2800" dirty="0" smtClean="0">
                <a:solidFill>
                  <a:schemeClr val="bg1"/>
                </a:solidFill>
                <a:latin typeface="Times New Roman" pitchFamily="18" charset="0"/>
                <a:cs typeface="Times New Roman" pitchFamily="18" charset="0"/>
              </a:rPr>
              <a:t>ICCCE-2021</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2875" y="732631"/>
            <a:ext cx="10363199" cy="6019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spcBef>
                <a:spcPct val="20000"/>
              </a:spcBef>
              <a:defRPr/>
            </a:pPr>
            <a:endParaRPr lang="en-US" sz="2400" dirty="0"/>
          </a:p>
          <a:p>
            <a:pPr>
              <a:spcBef>
                <a:spcPct val="20000"/>
              </a:spcBef>
              <a:defRPr/>
            </a:pPr>
            <a:r>
              <a:rPr lang="en-US" sz="2400" b="1" dirty="0" smtClean="0"/>
              <a:t>Problem Statement</a:t>
            </a:r>
          </a:p>
          <a:p>
            <a:pPr>
              <a:spcBef>
                <a:spcPct val="20000"/>
              </a:spcBef>
              <a:defRPr/>
            </a:pPr>
            <a:endParaRPr lang="en-US" sz="2400" b="1" dirty="0" smtClean="0"/>
          </a:p>
          <a:p>
            <a:r>
              <a:rPr lang="en-GB" sz="2000" dirty="0"/>
              <a:t>Automatically defining image content and their relationships or actions is an important issue for artificial intelligence that connects computer vision and natural language processing. But this can have a profound effect on helping blind people to better understand their surroundings. These pictures can be used to produce captions that can be read aloud to the visually impaired so that they can better understand what is happening around them.</a:t>
            </a:r>
            <a:r>
              <a:rPr lang="en-US" sz="2000" dirty="0"/>
              <a:t/>
            </a:r>
            <a:br>
              <a:rPr lang="en-US" sz="2000" dirty="0"/>
            </a:br>
            <a:endParaRPr lang="en-US" sz="2000" dirty="0"/>
          </a:p>
          <a:p>
            <a:pPr>
              <a:spcBef>
                <a:spcPct val="20000"/>
              </a:spcBef>
              <a:defRPr/>
            </a:pPr>
            <a:endParaRPr lang="en-US" sz="2000" dirty="0"/>
          </a:p>
          <a:p>
            <a:pPr marL="457200" indent="-457200">
              <a:spcBef>
                <a:spcPct val="20000"/>
              </a:spcBef>
              <a:defRPr/>
            </a:pPr>
            <a:endParaRPr lang="en-US" sz="2400" dirty="0" smtClean="0"/>
          </a:p>
          <a:p>
            <a:pPr marL="457200" indent="-457200">
              <a:spcBef>
                <a:spcPct val="20000"/>
              </a:spcBef>
              <a:defRPr/>
            </a:pPr>
            <a:endParaRPr lang="en-US" sz="2400" dirty="0" smtClean="0"/>
          </a:p>
        </p:txBody>
      </p:sp>
      <p:sp>
        <p:nvSpPr>
          <p:cNvPr id="7" name="Slide Number Placeholder 3"/>
          <p:cNvSpPr>
            <a:spLocks noGrp="1"/>
          </p:cNvSpPr>
          <p:nvPr/>
        </p:nvSpPr>
        <p:spPr>
          <a:xfrm>
            <a:off x="0" y="6813193"/>
            <a:ext cx="630079" cy="338466"/>
          </a:xfrm>
          <a:prstGeom prst="diamond">
            <a:avLst/>
          </a:prstGeom>
          <a:solidFill>
            <a:srgbClr val="C00000"/>
          </a:solidFill>
        </p:spPr>
        <p:txBody>
          <a:bodyPr lIns="0" tIns="0" rIns="0" bIns="0" anchor="ctr" anchorCtr="1"/>
          <a:lstStyle>
            <a:defPPr>
              <a:defRPr lang="en-US"/>
            </a:defPPr>
            <a:lvl1pPr marL="0" algn="l" defTabSz="914400" rtl="0" eaLnBrk="1" latinLnBrk="0" hangingPunct="1">
              <a:defRPr sz="16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DA326A-7359-4A8A-95A2-10F16C332C4E}" type="slidenum">
              <a:rPr lang="en-IN" smtClean="0"/>
              <a:pPr/>
              <a:t>2</a:t>
            </a:fld>
            <a:endParaRPr lang="en-IN" dirty="0"/>
          </a:p>
        </p:txBody>
      </p:sp>
    </p:spTree>
    <p:extLst>
      <p:ext uri="{BB962C8B-B14F-4D97-AF65-F5344CB8AC3E}">
        <p14:creationId xmlns:p14="http://schemas.microsoft.com/office/powerpoint/2010/main" val="2423473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01350" cy="588098"/>
          </a:xfrm>
          <a:solidFill>
            <a:srgbClr val="980101"/>
          </a:solidFill>
        </p:spPr>
        <p:txBody>
          <a:bodyPr/>
          <a:lstStyle/>
          <a:p>
            <a:r>
              <a:rPr lang="en-US" sz="2800" dirty="0" smtClean="0">
                <a:solidFill>
                  <a:schemeClr val="bg1"/>
                </a:solidFill>
                <a:latin typeface="Times New Roman" pitchFamily="18" charset="0"/>
                <a:cs typeface="Times New Roman" pitchFamily="18" charset="0"/>
              </a:rPr>
              <a:t>ICCCE-2021</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2875" y="732631"/>
            <a:ext cx="10363199" cy="6019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457200" indent="-457200">
              <a:spcBef>
                <a:spcPct val="20000"/>
              </a:spcBef>
              <a:defRPr/>
            </a:pPr>
            <a:endParaRPr lang="en-US" sz="2000" dirty="0"/>
          </a:p>
          <a:p>
            <a:pPr marL="457200" indent="-457200">
              <a:spcBef>
                <a:spcPct val="20000"/>
              </a:spcBef>
              <a:defRPr/>
            </a:pPr>
            <a:r>
              <a:rPr lang="en-US" sz="2400" b="1" dirty="0" smtClean="0"/>
              <a:t>Introduction</a:t>
            </a:r>
          </a:p>
          <a:p>
            <a:pPr marL="457200" indent="-457200">
              <a:spcBef>
                <a:spcPct val="20000"/>
              </a:spcBef>
              <a:defRPr/>
            </a:pPr>
            <a:endParaRPr lang="en-US" sz="2000" dirty="0" smtClean="0"/>
          </a:p>
          <a:p>
            <a:r>
              <a:rPr lang="en-GB" sz="2000" dirty="0"/>
              <a:t>Inspired by the latest developments in Deep Learning based Machine Translation and Computer Vision based Object Detection have led to high accuracy Image Captioning models. Although these models are very accurate, these tend to rely on the use of expensive computation making it difficult to use these models in real-time applications, where applications can use them. In this paper, we carefully follow some of the heuristic strategies and core ideas of Image Captioning and its common methods and present our simple sequence to a sequence based implementation with a remarkable transformation and efficiency such as using beam search instead of greedy search that allows us to implement these on low-end hardware. The proposed system compares the results calculated using a variety of metrics with high-quality models and </a:t>
            </a:r>
            <a:r>
              <a:rPr lang="en-GB" sz="2000" dirty="0" err="1"/>
              <a:t>analyzes</a:t>
            </a:r>
            <a:r>
              <a:rPr lang="en-GB" sz="2000" dirty="0"/>
              <a:t> the reasons behind the model trained on the MS-COCO dataset  that are lacking due to trade-off between computation speed and quality. In this proposed </a:t>
            </a:r>
            <a:r>
              <a:rPr lang="en-GB" sz="2000" dirty="0" err="1"/>
              <a:t>system,RESTful</a:t>
            </a:r>
            <a:r>
              <a:rPr lang="en-GB" sz="2000" dirty="0"/>
              <a:t> API endpoint will be created to be used on any device with an internet connection such as a mobile phone, </a:t>
            </a:r>
            <a:r>
              <a:rPr lang="en-GB" sz="2000" dirty="0" err="1"/>
              <a:t>IoT</a:t>
            </a:r>
            <a:r>
              <a:rPr lang="en-GB" sz="2000" dirty="0"/>
              <a:t> devices, clock, </a:t>
            </a:r>
            <a:r>
              <a:rPr lang="en-GB" sz="2000" dirty="0" err="1"/>
              <a:t>etc</a:t>
            </a:r>
            <a:r>
              <a:rPr lang="en-GB" sz="2000" dirty="0"/>
              <a:t>, this endpoint used to sent an image to the model running on remote server which in response will generate and sent an caption describing the objects and their relationship with each other in image in a natural language.</a:t>
            </a:r>
            <a:endParaRPr lang="en-IN" sz="2000" dirty="0"/>
          </a:p>
        </p:txBody>
      </p:sp>
      <p:sp>
        <p:nvSpPr>
          <p:cNvPr id="7" name="Slide Number Placeholder 3"/>
          <p:cNvSpPr>
            <a:spLocks noGrp="1"/>
          </p:cNvSpPr>
          <p:nvPr/>
        </p:nvSpPr>
        <p:spPr>
          <a:xfrm>
            <a:off x="0" y="6813193"/>
            <a:ext cx="630079" cy="338466"/>
          </a:xfrm>
          <a:prstGeom prst="diamond">
            <a:avLst/>
          </a:prstGeom>
          <a:solidFill>
            <a:srgbClr val="C00000"/>
          </a:solidFill>
        </p:spPr>
        <p:txBody>
          <a:bodyPr lIns="0" tIns="0" rIns="0" bIns="0" anchor="ctr" anchorCtr="1"/>
          <a:lstStyle>
            <a:defPPr>
              <a:defRPr lang="en-US"/>
            </a:defPPr>
            <a:lvl1pPr marL="0" algn="l" defTabSz="914400" rtl="0" eaLnBrk="1" latinLnBrk="0" hangingPunct="1">
              <a:defRPr sz="16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DA326A-7359-4A8A-95A2-10F16C332C4E}" type="slidenum">
              <a:rPr lang="en-IN" smtClean="0"/>
              <a:pPr/>
              <a:t>3</a:t>
            </a:fld>
            <a:endParaRPr lang="en-IN" dirty="0"/>
          </a:p>
        </p:txBody>
      </p:sp>
    </p:spTree>
    <p:extLst>
      <p:ext uri="{BB962C8B-B14F-4D97-AF65-F5344CB8AC3E}">
        <p14:creationId xmlns:p14="http://schemas.microsoft.com/office/powerpoint/2010/main" val="244790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01350" cy="588098"/>
          </a:xfrm>
          <a:solidFill>
            <a:srgbClr val="980101"/>
          </a:solidFill>
        </p:spPr>
        <p:txBody>
          <a:bodyPr/>
          <a:lstStyle/>
          <a:p>
            <a:r>
              <a:rPr lang="en-US" sz="2800" dirty="0" smtClean="0">
                <a:solidFill>
                  <a:schemeClr val="bg1"/>
                </a:solidFill>
                <a:latin typeface="Times New Roman" pitchFamily="18" charset="0"/>
                <a:cs typeface="Times New Roman" pitchFamily="18" charset="0"/>
              </a:rPr>
              <a:t>ICCCE-2021</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2875" y="732631"/>
            <a:ext cx="10363199" cy="6019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457200" indent="-457200">
              <a:spcBef>
                <a:spcPct val="20000"/>
              </a:spcBef>
              <a:buFont typeface="Wingdings" pitchFamily="2" charset="2"/>
              <a:buChar char="Ø"/>
              <a:defRPr/>
            </a:pPr>
            <a:endParaRPr lang="en-US" sz="2400" dirty="0" smtClean="0"/>
          </a:p>
          <a:p>
            <a:pPr>
              <a:spcBef>
                <a:spcPct val="20000"/>
              </a:spcBef>
              <a:defRPr/>
            </a:pPr>
            <a:r>
              <a:rPr lang="en-US" sz="2400" b="1" dirty="0"/>
              <a:t>Literature review</a:t>
            </a:r>
          </a:p>
          <a:p>
            <a:pPr marL="457200" indent="-457200">
              <a:spcBef>
                <a:spcPct val="20000"/>
              </a:spcBef>
              <a:defRPr/>
            </a:pPr>
            <a:endParaRPr lang="en-US" sz="2400" b="1" dirty="0" smtClean="0"/>
          </a:p>
        </p:txBody>
      </p:sp>
      <p:sp>
        <p:nvSpPr>
          <p:cNvPr id="7" name="Slide Number Placeholder 3"/>
          <p:cNvSpPr>
            <a:spLocks noGrp="1"/>
          </p:cNvSpPr>
          <p:nvPr/>
        </p:nvSpPr>
        <p:spPr>
          <a:xfrm>
            <a:off x="0" y="6813193"/>
            <a:ext cx="630079" cy="338466"/>
          </a:xfrm>
          <a:prstGeom prst="diamond">
            <a:avLst/>
          </a:prstGeom>
          <a:solidFill>
            <a:srgbClr val="C00000"/>
          </a:solidFill>
        </p:spPr>
        <p:txBody>
          <a:bodyPr lIns="0" tIns="0" rIns="0" bIns="0" anchor="ctr" anchorCtr="1"/>
          <a:lstStyle>
            <a:defPPr>
              <a:defRPr lang="en-US"/>
            </a:defPPr>
            <a:lvl1pPr marL="0" algn="l" defTabSz="914400" rtl="0" eaLnBrk="1" latinLnBrk="0" hangingPunct="1">
              <a:defRPr sz="16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DA326A-7359-4A8A-95A2-10F16C332C4E}" type="slidenum">
              <a:rPr lang="en-IN" smtClean="0"/>
              <a:pPr/>
              <a:t>4</a:t>
            </a:fld>
            <a:endParaRPr lang="en-IN" dirty="0"/>
          </a:p>
        </p:txBody>
      </p:sp>
    </p:spTree>
    <p:extLst>
      <p:ext uri="{BB962C8B-B14F-4D97-AF65-F5344CB8AC3E}">
        <p14:creationId xmlns:p14="http://schemas.microsoft.com/office/powerpoint/2010/main" val="133118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01350" cy="588098"/>
          </a:xfrm>
          <a:solidFill>
            <a:srgbClr val="980101"/>
          </a:solidFill>
        </p:spPr>
        <p:txBody>
          <a:bodyPr/>
          <a:lstStyle/>
          <a:p>
            <a:r>
              <a:rPr lang="en-US" sz="2800" dirty="0" smtClean="0">
                <a:solidFill>
                  <a:schemeClr val="bg1"/>
                </a:solidFill>
                <a:latin typeface="Times New Roman" pitchFamily="18" charset="0"/>
                <a:cs typeface="Times New Roman" pitchFamily="18" charset="0"/>
              </a:rPr>
              <a:t>ICCCE-2021</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2875" y="732631"/>
            <a:ext cx="10363199" cy="6019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457200" indent="-457200">
              <a:spcBef>
                <a:spcPct val="20000"/>
              </a:spcBef>
              <a:buFont typeface="Wingdings" pitchFamily="2" charset="2"/>
              <a:buChar char="Ø"/>
              <a:defRPr/>
            </a:pPr>
            <a:endParaRPr lang="en-US" sz="2400" dirty="0" smtClean="0"/>
          </a:p>
          <a:p>
            <a:pPr marL="457200" indent="-457200">
              <a:spcBef>
                <a:spcPct val="20000"/>
              </a:spcBef>
              <a:defRPr/>
            </a:pPr>
            <a:r>
              <a:rPr lang="en-US" sz="2400" dirty="0" smtClean="0"/>
              <a:t> </a:t>
            </a:r>
            <a:r>
              <a:rPr lang="en-GB" sz="2400" b="1" dirty="0"/>
              <a:t>System Architecture</a:t>
            </a:r>
            <a:endParaRPr lang="en-IN" sz="2400" dirty="0"/>
          </a:p>
          <a:p>
            <a:pPr marL="457200" indent="-457200">
              <a:spcBef>
                <a:spcPct val="20000"/>
              </a:spcBef>
              <a:defRPr/>
            </a:pPr>
            <a:endParaRPr lang="en-US" sz="2400" dirty="0" smtClean="0"/>
          </a:p>
          <a:p>
            <a:pPr marL="457200" indent="-457200">
              <a:spcBef>
                <a:spcPct val="20000"/>
              </a:spcBef>
              <a:defRPr/>
            </a:pPr>
            <a:r>
              <a:rPr lang="en-GB" sz="2000" dirty="0" smtClean="0"/>
              <a:t>	In </a:t>
            </a:r>
            <a:r>
              <a:rPr lang="en-GB" sz="2000" dirty="0"/>
              <a:t>this proposed system, we are creating a RESTful API with a single endpoint that will be used </a:t>
            </a:r>
            <a:r>
              <a:rPr lang="en-GB" sz="2000" dirty="0" smtClean="0"/>
              <a:t>to provide </a:t>
            </a:r>
            <a:r>
              <a:rPr lang="en-GB" sz="2000" dirty="0"/>
              <a:t>an image to the Image Captioning model running on the server. For creating an API, we will use AWS API Gateway Service and AWS Lambda. AWS Lambda will have a function to send the image received from the API request to the Image Captioning model on the AWS </a:t>
            </a:r>
            <a:r>
              <a:rPr lang="en-GB" sz="2000" dirty="0" err="1"/>
              <a:t>Sagemaker</a:t>
            </a:r>
            <a:r>
              <a:rPr lang="en-GB" sz="2000" dirty="0" smtClean="0"/>
              <a:t>. </a:t>
            </a:r>
            <a:endParaRPr lang="en-US" sz="2400" dirty="0" smtClean="0"/>
          </a:p>
        </p:txBody>
      </p:sp>
      <p:sp>
        <p:nvSpPr>
          <p:cNvPr id="7" name="Slide Number Placeholder 3"/>
          <p:cNvSpPr>
            <a:spLocks noGrp="1"/>
          </p:cNvSpPr>
          <p:nvPr/>
        </p:nvSpPr>
        <p:spPr>
          <a:xfrm>
            <a:off x="0" y="6813193"/>
            <a:ext cx="630079" cy="338466"/>
          </a:xfrm>
          <a:prstGeom prst="diamond">
            <a:avLst/>
          </a:prstGeom>
          <a:solidFill>
            <a:srgbClr val="C00000"/>
          </a:solidFill>
        </p:spPr>
        <p:txBody>
          <a:bodyPr lIns="0" tIns="0" rIns="0" bIns="0" anchor="ctr" anchorCtr="1"/>
          <a:lstStyle>
            <a:defPPr>
              <a:defRPr lang="en-US"/>
            </a:defPPr>
            <a:lvl1pPr marL="0" algn="l" defTabSz="914400" rtl="0" eaLnBrk="1" latinLnBrk="0" hangingPunct="1">
              <a:defRPr sz="16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DA326A-7359-4A8A-95A2-10F16C332C4E}" type="slidenum">
              <a:rPr lang="en-IN" smtClean="0"/>
              <a:pPr/>
              <a:t>5</a:t>
            </a:fld>
            <a:endParaRPr lang="en-IN" dirty="0"/>
          </a:p>
        </p:txBody>
      </p:sp>
      <p:pic>
        <p:nvPicPr>
          <p:cNvPr id="8" name="image1.jpg"/>
          <p:cNvPicPr/>
          <p:nvPr/>
        </p:nvPicPr>
        <p:blipFill>
          <a:blip r:embed="rId2"/>
          <a:stretch>
            <a:fillRect/>
          </a:stretch>
        </p:blipFill>
        <p:spPr bwMode="auto">
          <a:xfrm>
            <a:off x="2458719" y="4161631"/>
            <a:ext cx="5731510" cy="1422400"/>
          </a:xfrm>
          <a:prstGeom prst="rect">
            <a:avLst/>
          </a:prstGeom>
        </p:spPr>
      </p:pic>
      <p:sp>
        <p:nvSpPr>
          <p:cNvPr id="2" name="Rectangle 1"/>
          <p:cNvSpPr/>
          <p:nvPr/>
        </p:nvSpPr>
        <p:spPr>
          <a:xfrm>
            <a:off x="4526076" y="5543898"/>
            <a:ext cx="1749197" cy="369332"/>
          </a:xfrm>
          <a:prstGeom prst="rect">
            <a:avLst/>
          </a:prstGeom>
        </p:spPr>
        <p:txBody>
          <a:bodyPr wrap="none">
            <a:spAutoFit/>
          </a:bodyPr>
          <a:lstStyle/>
          <a:p>
            <a:pPr marL="457200" indent="-457200">
              <a:spcBef>
                <a:spcPct val="20000"/>
              </a:spcBef>
              <a:defRPr/>
            </a:pPr>
            <a:r>
              <a:rPr lang="en-GB" dirty="0"/>
              <a:t>Operation Flow</a:t>
            </a:r>
            <a:endParaRPr lang="en-IN" dirty="0"/>
          </a:p>
        </p:txBody>
      </p:sp>
    </p:spTree>
    <p:extLst>
      <p:ext uri="{BB962C8B-B14F-4D97-AF65-F5344CB8AC3E}">
        <p14:creationId xmlns:p14="http://schemas.microsoft.com/office/powerpoint/2010/main" val="2043798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01350" cy="588098"/>
          </a:xfrm>
          <a:solidFill>
            <a:srgbClr val="980101"/>
          </a:solidFill>
        </p:spPr>
        <p:txBody>
          <a:bodyPr/>
          <a:lstStyle/>
          <a:p>
            <a:r>
              <a:rPr lang="en-US" sz="2800" dirty="0" smtClean="0">
                <a:solidFill>
                  <a:schemeClr val="bg1"/>
                </a:solidFill>
                <a:latin typeface="Times New Roman" pitchFamily="18" charset="0"/>
                <a:cs typeface="Times New Roman" pitchFamily="18" charset="0"/>
              </a:rPr>
              <a:t>ICCCE-2021</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2875" y="732631"/>
            <a:ext cx="10363199" cy="6019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spcBef>
                <a:spcPct val="20000"/>
              </a:spcBef>
              <a:defRPr/>
            </a:pPr>
            <a:endParaRPr lang="en-US" sz="2400" b="1" dirty="0" smtClean="0"/>
          </a:p>
          <a:p>
            <a:pPr>
              <a:spcBef>
                <a:spcPct val="20000"/>
              </a:spcBef>
              <a:defRPr/>
            </a:pPr>
            <a:r>
              <a:rPr lang="en-US" sz="2400" b="1" dirty="0" smtClean="0"/>
              <a:t>System Architecture</a:t>
            </a:r>
          </a:p>
          <a:p>
            <a:pPr>
              <a:spcBef>
                <a:spcPct val="20000"/>
              </a:spcBef>
              <a:defRPr/>
            </a:pPr>
            <a:endParaRPr lang="en-US" sz="2400" b="1" dirty="0" smtClean="0"/>
          </a:p>
          <a:p>
            <a:pPr marL="457200" indent="-457200">
              <a:spcBef>
                <a:spcPct val="20000"/>
              </a:spcBef>
              <a:defRPr/>
            </a:pPr>
            <a:r>
              <a:rPr lang="en-GB" sz="2400" dirty="0" smtClean="0"/>
              <a:t>	</a:t>
            </a:r>
            <a:r>
              <a:rPr lang="en-GB" sz="2000" dirty="0" smtClean="0"/>
              <a:t>The </a:t>
            </a:r>
            <a:r>
              <a:rPr lang="en-GB" sz="2000" dirty="0"/>
              <a:t>starting point of this system will be an application that can run on any platform like a mobile phone, smartwatch, or any </a:t>
            </a:r>
            <a:r>
              <a:rPr lang="en-GB" sz="2000" dirty="0" err="1"/>
              <a:t>IoT</a:t>
            </a:r>
            <a:r>
              <a:rPr lang="en-GB" sz="2000" dirty="0"/>
              <a:t> devices. This application will send an image through the API request to the AWS Lambda function. The picture that is sent by the application will be a pre-captured image or an image captured by the camera device. The AWS Lambda function will be responsible for transferring this image for further processing to the Image Captioning model where the image is processed, and an appropriate caption describing that image will be generated. This caption will be in a text format. The API response will send this caption back to the application, and this caption will be spoken out loud by the device. Also, the caption will be displayed on the device screen, if that device has a screen.</a:t>
            </a:r>
            <a:endParaRPr lang="en-IN" sz="2000" dirty="0"/>
          </a:p>
          <a:p>
            <a:pPr marL="457200" indent="-457200">
              <a:spcBef>
                <a:spcPct val="20000"/>
              </a:spcBef>
              <a:defRPr/>
            </a:pPr>
            <a:endParaRPr lang="en-US" sz="2400" dirty="0" smtClean="0"/>
          </a:p>
        </p:txBody>
      </p:sp>
      <p:sp>
        <p:nvSpPr>
          <p:cNvPr id="7" name="Slide Number Placeholder 3"/>
          <p:cNvSpPr>
            <a:spLocks noGrp="1"/>
          </p:cNvSpPr>
          <p:nvPr/>
        </p:nvSpPr>
        <p:spPr>
          <a:xfrm>
            <a:off x="0" y="6813193"/>
            <a:ext cx="630079" cy="338466"/>
          </a:xfrm>
          <a:prstGeom prst="diamond">
            <a:avLst/>
          </a:prstGeom>
          <a:solidFill>
            <a:srgbClr val="C00000"/>
          </a:solidFill>
        </p:spPr>
        <p:txBody>
          <a:bodyPr lIns="0" tIns="0" rIns="0" bIns="0" anchor="ctr" anchorCtr="1"/>
          <a:lstStyle>
            <a:defPPr>
              <a:defRPr lang="en-US"/>
            </a:defPPr>
            <a:lvl1pPr marL="0" algn="l" defTabSz="914400" rtl="0" eaLnBrk="1" latinLnBrk="0" hangingPunct="1">
              <a:defRPr sz="16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DA326A-7359-4A8A-95A2-10F16C332C4E}" type="slidenum">
              <a:rPr lang="en-IN" smtClean="0"/>
              <a:pPr/>
              <a:t>6</a:t>
            </a:fld>
            <a:endParaRPr lang="en-IN" dirty="0"/>
          </a:p>
        </p:txBody>
      </p:sp>
    </p:spTree>
    <p:extLst>
      <p:ext uri="{BB962C8B-B14F-4D97-AF65-F5344CB8AC3E}">
        <p14:creationId xmlns:p14="http://schemas.microsoft.com/office/powerpoint/2010/main" val="1091318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01350" cy="588098"/>
          </a:xfrm>
          <a:solidFill>
            <a:srgbClr val="980101"/>
          </a:solidFill>
        </p:spPr>
        <p:txBody>
          <a:bodyPr/>
          <a:lstStyle/>
          <a:p>
            <a:r>
              <a:rPr lang="en-US" sz="2800" dirty="0" smtClean="0">
                <a:solidFill>
                  <a:schemeClr val="bg1"/>
                </a:solidFill>
                <a:latin typeface="Times New Roman" pitchFamily="18" charset="0"/>
                <a:cs typeface="Times New Roman" pitchFamily="18" charset="0"/>
              </a:rPr>
              <a:t>ICCCE-2021</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2875" y="732631"/>
            <a:ext cx="10363199" cy="6019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457200" indent="-457200">
              <a:spcBef>
                <a:spcPct val="20000"/>
              </a:spcBef>
              <a:buFont typeface="Wingdings" pitchFamily="2" charset="2"/>
              <a:buChar char="Ø"/>
              <a:defRPr/>
            </a:pPr>
            <a:endParaRPr lang="en-US" sz="2400" dirty="0" smtClean="0"/>
          </a:p>
          <a:p>
            <a:pPr marL="457200" indent="-457200">
              <a:spcBef>
                <a:spcPct val="20000"/>
              </a:spcBef>
              <a:defRPr/>
            </a:pPr>
            <a:r>
              <a:rPr lang="en-US" sz="2400" b="1" dirty="0" smtClean="0"/>
              <a:t>Use case Diagram</a:t>
            </a:r>
          </a:p>
        </p:txBody>
      </p:sp>
      <p:sp>
        <p:nvSpPr>
          <p:cNvPr id="7" name="Slide Number Placeholder 3"/>
          <p:cNvSpPr>
            <a:spLocks noGrp="1"/>
          </p:cNvSpPr>
          <p:nvPr/>
        </p:nvSpPr>
        <p:spPr>
          <a:xfrm>
            <a:off x="0" y="6813193"/>
            <a:ext cx="630079" cy="338466"/>
          </a:xfrm>
          <a:prstGeom prst="diamond">
            <a:avLst/>
          </a:prstGeom>
          <a:solidFill>
            <a:srgbClr val="C00000"/>
          </a:solidFill>
        </p:spPr>
        <p:txBody>
          <a:bodyPr lIns="0" tIns="0" rIns="0" bIns="0" anchor="ctr" anchorCtr="1"/>
          <a:lstStyle>
            <a:defPPr>
              <a:defRPr lang="en-US"/>
            </a:defPPr>
            <a:lvl1pPr marL="0" algn="l" defTabSz="914400" rtl="0" eaLnBrk="1" latinLnBrk="0" hangingPunct="1">
              <a:defRPr sz="16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DA326A-7359-4A8A-95A2-10F16C332C4E}" type="slidenum">
              <a:rPr lang="en-IN" smtClean="0"/>
              <a:pPr/>
              <a:t>7</a:t>
            </a:fld>
            <a:endParaRPr lang="en-IN" dirty="0"/>
          </a:p>
        </p:txBody>
      </p:sp>
      <p:pic>
        <p:nvPicPr>
          <p:cNvPr id="3076" name="Picture 4" descr="https://lh6.googleusercontent.com/s8u339PxIWPJw0z3X_r5ibodUF0kWJiqN1jtaqnJMZwgieDc1F7lhrsHa-zgEtCK0QzzEmaks-iljh_b33nzjuKMw9G_QR1WZMkb5E7Gb5knXrcAhmgalAR1uDAIoDZ2K-26WfOf8w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780381"/>
            <a:ext cx="497205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528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01350" cy="588098"/>
          </a:xfrm>
          <a:solidFill>
            <a:srgbClr val="980101"/>
          </a:solidFill>
        </p:spPr>
        <p:txBody>
          <a:bodyPr/>
          <a:lstStyle/>
          <a:p>
            <a:r>
              <a:rPr lang="en-US" sz="2800" dirty="0" smtClean="0">
                <a:solidFill>
                  <a:schemeClr val="bg1"/>
                </a:solidFill>
                <a:latin typeface="Times New Roman" pitchFamily="18" charset="0"/>
                <a:cs typeface="Times New Roman" pitchFamily="18" charset="0"/>
              </a:rPr>
              <a:t>ICCCE-2021</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2875" y="732631"/>
            <a:ext cx="10363199" cy="6019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spcBef>
                <a:spcPct val="20000"/>
              </a:spcBef>
              <a:defRPr/>
            </a:pPr>
            <a:endParaRPr lang="en-US" sz="2000" dirty="0"/>
          </a:p>
          <a:p>
            <a:pPr>
              <a:spcBef>
                <a:spcPct val="20000"/>
              </a:spcBef>
              <a:defRPr/>
            </a:pPr>
            <a:r>
              <a:rPr lang="en-US" sz="2400" b="1" dirty="0" smtClean="0"/>
              <a:t>Results</a:t>
            </a:r>
            <a:endParaRPr lang="en-US" sz="2400" b="1" dirty="0">
              <a:solidFill>
                <a:srgbClr val="980101"/>
              </a:solidFill>
            </a:endParaRPr>
          </a:p>
          <a:p>
            <a:pPr marL="457200" indent="-457200">
              <a:spcBef>
                <a:spcPct val="20000"/>
              </a:spcBef>
              <a:defRPr/>
            </a:pPr>
            <a:endParaRPr lang="en-US" sz="2000" dirty="0" smtClean="0"/>
          </a:p>
          <a:p>
            <a:r>
              <a:rPr lang="en-GB" sz="2000" dirty="0"/>
              <a:t>For evaluating the performance of our methods, we are using the MS COCO[8], Flickr8K[9], and Flickr30K[10] datasets. They are the most popular and efficient datasets for measuring the accuracy of the generated information.</a:t>
            </a:r>
            <a:endParaRPr lang="en-IN" sz="2000" dirty="0"/>
          </a:p>
          <a:p>
            <a:r>
              <a:rPr lang="en-GB" sz="2000" dirty="0"/>
              <a:t>Table 1 shows the detailed comparisons of reference captions on the three datasets above. The MS COCO dataset is a large-scale object detection, segmentation, and captioning dataset. The official version of MS COCO dataset includes over 82000 training images, over 40000 validation images, and over 40000 test images. Since the “</a:t>
            </a:r>
            <a:r>
              <a:rPr lang="en-GB" sz="2000" dirty="0" err="1"/>
              <a:t>Karpathy</a:t>
            </a:r>
            <a:r>
              <a:rPr lang="en-GB" sz="2000" dirty="0"/>
              <a:t>'' split is the most commonly used split method for reporting results, we use it to split the official MS COCO dataset to obtain around 113,000 training images, 5000 validation images, and 5000 test images. The Flickr8K dataset comes with an officially split of 6000 images for training, 1000 images for validation images, and 1000 images for testing. Without any official split, the Flickr30K dataset has 31,783 images that we will split into 25,000 training images, 2000 validation images, and 3000 images for testing.</a:t>
            </a:r>
            <a:endParaRPr lang="en-IN" sz="2000" dirty="0"/>
          </a:p>
          <a:p>
            <a:pPr marL="457200" indent="-457200">
              <a:spcBef>
                <a:spcPct val="20000"/>
              </a:spcBef>
              <a:defRPr/>
            </a:pPr>
            <a:endParaRPr lang="en-US" sz="2000" dirty="0" smtClean="0"/>
          </a:p>
          <a:p>
            <a:pPr marL="457200" indent="-457200">
              <a:spcBef>
                <a:spcPct val="20000"/>
              </a:spcBef>
              <a:defRPr/>
            </a:pPr>
            <a:endParaRPr lang="en-US" sz="2000" dirty="0" smtClean="0"/>
          </a:p>
        </p:txBody>
      </p:sp>
      <p:sp>
        <p:nvSpPr>
          <p:cNvPr id="7" name="Slide Number Placeholder 3"/>
          <p:cNvSpPr>
            <a:spLocks noGrp="1"/>
          </p:cNvSpPr>
          <p:nvPr/>
        </p:nvSpPr>
        <p:spPr>
          <a:xfrm>
            <a:off x="0" y="6813193"/>
            <a:ext cx="630079" cy="338466"/>
          </a:xfrm>
          <a:prstGeom prst="diamond">
            <a:avLst/>
          </a:prstGeom>
          <a:solidFill>
            <a:srgbClr val="C00000"/>
          </a:solidFill>
        </p:spPr>
        <p:txBody>
          <a:bodyPr lIns="0" tIns="0" rIns="0" bIns="0" anchor="ctr" anchorCtr="1"/>
          <a:lstStyle>
            <a:defPPr>
              <a:defRPr lang="en-US"/>
            </a:defPPr>
            <a:lvl1pPr marL="0" algn="l" defTabSz="914400" rtl="0" eaLnBrk="1" latinLnBrk="0" hangingPunct="1">
              <a:defRPr sz="16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DA326A-7359-4A8A-95A2-10F16C332C4E}" type="slidenum">
              <a:rPr lang="en-IN" smtClean="0"/>
              <a:pPr/>
              <a:t>8</a:t>
            </a:fld>
            <a:endParaRPr lang="en-IN" dirty="0"/>
          </a:p>
        </p:txBody>
      </p:sp>
    </p:spTree>
    <p:extLst>
      <p:ext uri="{BB962C8B-B14F-4D97-AF65-F5344CB8AC3E}">
        <p14:creationId xmlns:p14="http://schemas.microsoft.com/office/powerpoint/2010/main" val="111968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01350" cy="588098"/>
          </a:xfrm>
          <a:solidFill>
            <a:srgbClr val="980101"/>
          </a:solidFill>
        </p:spPr>
        <p:txBody>
          <a:bodyPr/>
          <a:lstStyle/>
          <a:p>
            <a:r>
              <a:rPr lang="en-US" sz="2800" dirty="0" smtClean="0">
                <a:solidFill>
                  <a:schemeClr val="bg1"/>
                </a:solidFill>
                <a:latin typeface="Times New Roman" pitchFamily="18" charset="0"/>
                <a:cs typeface="Times New Roman" pitchFamily="18" charset="0"/>
              </a:rPr>
              <a:t>ICCCE-2021</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2875" y="732631"/>
            <a:ext cx="10363199" cy="6019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marL="457200" indent="-457200">
              <a:spcBef>
                <a:spcPct val="20000"/>
              </a:spcBef>
              <a:defRPr/>
            </a:pPr>
            <a:endParaRPr lang="en-US" sz="2400" dirty="0"/>
          </a:p>
          <a:p>
            <a:pPr marL="457200" indent="-457200">
              <a:spcBef>
                <a:spcPct val="20000"/>
              </a:spcBef>
              <a:defRPr/>
            </a:pPr>
            <a:r>
              <a:rPr lang="en-US" sz="2400" b="1" dirty="0" smtClean="0"/>
              <a:t>Result of Flickr caption vs MSCOCO caption</a:t>
            </a:r>
          </a:p>
          <a:p>
            <a:pPr marL="457200" indent="-457200">
              <a:spcBef>
                <a:spcPct val="20000"/>
              </a:spcBef>
              <a:defRPr/>
            </a:pPr>
            <a:endParaRPr lang="en-US" sz="2400" dirty="0">
              <a:solidFill>
                <a:srgbClr val="980101"/>
              </a:solidFill>
            </a:endParaRPr>
          </a:p>
          <a:p>
            <a:pPr marL="457200" indent="-457200">
              <a:spcBef>
                <a:spcPct val="20000"/>
              </a:spcBef>
              <a:defRPr/>
            </a:pPr>
            <a:endParaRPr lang="en-US" sz="2400" dirty="0" smtClean="0"/>
          </a:p>
        </p:txBody>
      </p:sp>
      <p:sp>
        <p:nvSpPr>
          <p:cNvPr id="7" name="Slide Number Placeholder 3"/>
          <p:cNvSpPr>
            <a:spLocks noGrp="1"/>
          </p:cNvSpPr>
          <p:nvPr/>
        </p:nvSpPr>
        <p:spPr>
          <a:xfrm>
            <a:off x="0" y="6813193"/>
            <a:ext cx="630079" cy="338466"/>
          </a:xfrm>
          <a:prstGeom prst="diamond">
            <a:avLst/>
          </a:prstGeom>
          <a:solidFill>
            <a:srgbClr val="C00000"/>
          </a:solidFill>
        </p:spPr>
        <p:txBody>
          <a:bodyPr lIns="0" tIns="0" rIns="0" bIns="0" anchor="ctr" anchorCtr="1"/>
          <a:lstStyle>
            <a:defPPr>
              <a:defRPr lang="en-US"/>
            </a:defPPr>
            <a:lvl1pPr marL="0" algn="l" defTabSz="914400" rtl="0" eaLnBrk="1" latinLnBrk="0" hangingPunct="1">
              <a:defRPr sz="16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DA326A-7359-4A8A-95A2-10F16C332C4E}" type="slidenum">
              <a:rPr lang="en-IN" smtClean="0"/>
              <a:pPr/>
              <a:t>9</a:t>
            </a:fld>
            <a:endParaRPr lang="en-IN" dirty="0"/>
          </a:p>
        </p:txBody>
      </p:sp>
      <p:pic>
        <p:nvPicPr>
          <p:cNvPr id="8" name="image2.png"/>
          <p:cNvPicPr/>
          <p:nvPr/>
        </p:nvPicPr>
        <p:blipFill>
          <a:blip r:embed="rId2"/>
          <a:stretch>
            <a:fillRect/>
          </a:stretch>
        </p:blipFill>
        <p:spPr bwMode="auto">
          <a:xfrm>
            <a:off x="5096860" y="2667493"/>
            <a:ext cx="4019200" cy="2484738"/>
          </a:xfrm>
          <a:prstGeom prst="rect">
            <a:avLst/>
          </a:prstGeom>
        </p:spPr>
      </p:pic>
      <p:pic>
        <p:nvPicPr>
          <p:cNvPr id="9" name="image3.png"/>
          <p:cNvPicPr/>
          <p:nvPr/>
        </p:nvPicPr>
        <p:blipFill>
          <a:blip r:embed="rId3"/>
          <a:stretch>
            <a:fillRect/>
          </a:stretch>
        </p:blipFill>
        <p:spPr bwMode="auto">
          <a:xfrm>
            <a:off x="1056640" y="2667493"/>
            <a:ext cx="4040220" cy="2484738"/>
          </a:xfrm>
          <a:prstGeom prst="rect">
            <a:avLst/>
          </a:prstGeom>
        </p:spPr>
      </p:pic>
      <p:sp>
        <p:nvSpPr>
          <p:cNvPr id="2" name="Rectangle 1"/>
          <p:cNvSpPr/>
          <p:nvPr/>
        </p:nvSpPr>
        <p:spPr>
          <a:xfrm>
            <a:off x="3000761" y="5285788"/>
            <a:ext cx="4647426" cy="369332"/>
          </a:xfrm>
          <a:prstGeom prst="rect">
            <a:avLst/>
          </a:prstGeom>
        </p:spPr>
        <p:txBody>
          <a:bodyPr wrap="none">
            <a:spAutoFit/>
          </a:bodyPr>
          <a:lstStyle/>
          <a:p>
            <a:r>
              <a:rPr lang="en-GB" dirty="0">
                <a:latin typeface="Times New Roman" panose="02020603050405020304" pitchFamily="18" charset="0"/>
                <a:ea typeface="Times New Roman" panose="02020603050405020304" pitchFamily="18" charset="0"/>
              </a:rPr>
              <a:t>Percentage of words per caption sentence length</a:t>
            </a:r>
            <a:endParaRPr lang="en-IN" dirty="0"/>
          </a:p>
        </p:txBody>
      </p:sp>
      <p:sp>
        <p:nvSpPr>
          <p:cNvPr id="3" name="Rectangle 2"/>
          <p:cNvSpPr/>
          <p:nvPr/>
        </p:nvSpPr>
        <p:spPr>
          <a:xfrm>
            <a:off x="985837" y="5767821"/>
            <a:ext cx="8829675" cy="1154162"/>
          </a:xfrm>
          <a:prstGeom prst="rect">
            <a:avLst/>
          </a:prstGeom>
        </p:spPr>
        <p:txBody>
          <a:bodyPr wrap="square">
            <a:spAutoFit/>
          </a:bodyPr>
          <a:lstStyle/>
          <a:p>
            <a:pPr algn="just">
              <a:lnSpc>
                <a:spcPct val="115000"/>
              </a:lnSpc>
              <a:spcAft>
                <a:spcPts val="0"/>
              </a:spcAft>
            </a:pPr>
            <a:r>
              <a:rPr lang="en-GB" b="1" dirty="0">
                <a:latin typeface="Times New Roman" panose="02020603050405020304" pitchFamily="18" charset="0"/>
                <a:ea typeface="Times New Roman" panose="02020603050405020304" pitchFamily="18" charset="0"/>
              </a:rPr>
              <a:t>(a)</a:t>
            </a:r>
            <a:r>
              <a:rPr lang="en-GB" dirty="0">
                <a:latin typeface="Times New Roman" panose="02020603050405020304" pitchFamily="18" charset="0"/>
                <a:ea typeface="Times New Roman" panose="02020603050405020304" pitchFamily="18" charset="0"/>
              </a:rPr>
              <a:t> shows the statistical results of reference captions on MS COCO dataset; </a:t>
            </a:r>
            <a:r>
              <a:rPr lang="en-GB" b="1" dirty="0">
                <a:latin typeface="Times New Roman" panose="02020603050405020304" pitchFamily="18" charset="0"/>
                <a:ea typeface="Times New Roman" panose="02020603050405020304" pitchFamily="18" charset="0"/>
              </a:rPr>
              <a:t>(b)</a:t>
            </a:r>
            <a:r>
              <a:rPr lang="en-GB" dirty="0">
                <a:latin typeface="Times New Roman" panose="02020603050405020304" pitchFamily="18" charset="0"/>
                <a:ea typeface="Times New Roman" panose="02020603050405020304" pitchFamily="18" charset="0"/>
              </a:rPr>
              <a:t> shows the statistical results of reference captions on Flickr8K and Flickr30K datasets. The x-axis represents the length of each caption sentence.</a:t>
            </a:r>
            <a:endParaRPr lang="en-IN" sz="2400" dirty="0">
              <a:ea typeface="Arial" panose="020B0604020202020204" pitchFamily="34" charset="0"/>
            </a:endParaRPr>
          </a:p>
        </p:txBody>
      </p:sp>
    </p:spTree>
    <p:extLst>
      <p:ext uri="{BB962C8B-B14F-4D97-AF65-F5344CB8AC3E}">
        <p14:creationId xmlns:p14="http://schemas.microsoft.com/office/powerpoint/2010/main" val="1068153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13643</TotalTime>
  <Words>1364</Words>
  <Application>Microsoft Office PowerPoint</Application>
  <PresentationFormat>Custom</PresentationFormat>
  <Paragraphs>99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ＭＳ Ｐゴシック</vt:lpstr>
      <vt:lpstr>Algerian</vt:lpstr>
      <vt:lpstr>Arial</vt:lpstr>
      <vt:lpstr>Calibri</vt:lpstr>
      <vt:lpstr>Century Gothic</vt:lpstr>
      <vt:lpstr>Times New Roman</vt:lpstr>
      <vt:lpstr>Wingdings</vt:lpstr>
      <vt:lpstr>Default Design</vt:lpstr>
      <vt:lpstr>PowerPoint Presentation</vt:lpstr>
      <vt:lpstr>ICCCE-2021</vt:lpstr>
      <vt:lpstr>ICCCE-2021</vt:lpstr>
      <vt:lpstr>ICCCE-2021</vt:lpstr>
      <vt:lpstr>ICCCE-2021</vt:lpstr>
      <vt:lpstr>ICCCE-2021</vt:lpstr>
      <vt:lpstr>ICCCE-2021</vt:lpstr>
      <vt:lpstr>ICCCE-2021</vt:lpstr>
      <vt:lpstr>ICCCE-2021</vt:lpstr>
      <vt:lpstr>ICCCE-2021</vt:lpstr>
      <vt:lpstr>ICCCE-2021</vt:lpstr>
      <vt:lpstr>ICCCE-2021</vt:lpstr>
      <vt:lpstr>ICCCE-2021</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nilay</dc:creator>
  <cp:lastModifiedBy>kuldeep</cp:lastModifiedBy>
  <cp:revision>1136</cp:revision>
  <cp:lastPrinted>2017-09-04T10:48:53Z</cp:lastPrinted>
  <dcterms:created xsi:type="dcterms:W3CDTF">1601-01-01T00:00:00Z</dcterms:created>
  <dcterms:modified xsi:type="dcterms:W3CDTF">2021-04-07T10:47:03Z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