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96" r:id="rId5"/>
  </p:sldMasterIdLst>
  <p:notesMasterIdLst>
    <p:notesMasterId r:id="rId8"/>
  </p:notesMasterIdLst>
  <p:handoutMasterIdLst>
    <p:handoutMasterId r:id="rId9"/>
  </p:handoutMasterIdLst>
  <p:sldIdLst>
    <p:sldId id="256" r:id="rId6"/>
    <p:sldId id="257" r:id="rId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020B0D-6F11-480E-6D5B-1C8B4C4D5B13}" name="Susan Robinson" initials="SR" userId="S::susan.robinson@ba.com::bd9a80f1-9417-4c5f-a51c-c43c10bbe4ea" providerId="AD"/>
  <p188:author id="{0DB60536-BDA6-B3E9-DDC1-435976C94759}" name="Sandra Green" initials="SG" userId="S::sandra.green@ba.com::2185cfad-8141-4ae4-81aa-2284156464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san Robinson" initials="SR" lastIdx="1" clrIdx="0">
    <p:extLst>
      <p:ext uri="{19B8F6BF-5375-455C-9EA6-DF929625EA0E}">
        <p15:presenceInfo xmlns:p15="http://schemas.microsoft.com/office/powerpoint/2012/main" userId="S::susan.robinson@ba.com::bd9a80f1-9417-4c5f-a51c-c43c10bbe4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74"/>
    <a:srgbClr val="BCCFEC"/>
    <a:srgbClr val="ADD1D7"/>
    <a:srgbClr val="F6F6F6"/>
    <a:srgbClr val="E47874"/>
    <a:srgbClr val="BEB3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8/10/relationships/authors" Target="authors.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FD8FC5-53C5-1443-9915-3AD6E5146F57}"/>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37BDE66-419A-C942-BD40-DBE6EF0834F5}"/>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6BC3862-9A0E-8D45-8851-D3D1E9E79E35}" type="datetimeFigureOut">
              <a:rPr lang="en-GB" smtClean="0"/>
              <a:t>19/07/2023</a:t>
            </a:fld>
            <a:endParaRPr lang="en-GB"/>
          </a:p>
        </p:txBody>
      </p:sp>
      <p:sp>
        <p:nvSpPr>
          <p:cNvPr id="4" name="Footer Placeholder 3">
            <a:extLst>
              <a:ext uri="{FF2B5EF4-FFF2-40B4-BE49-F238E27FC236}">
                <a16:creationId xmlns:a16="http://schemas.microsoft.com/office/drawing/2014/main" id="{C5C5892D-D1DF-524A-995F-C2AC70EDDB0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F487BF9-7D54-9542-A137-65D3B7AB84F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389D33C-CC47-D941-BA46-9DC756C74826}" type="slidenum">
              <a:rPr lang="en-GB" smtClean="0"/>
              <a:t>‹#›</a:t>
            </a:fld>
            <a:endParaRPr lang="en-GB"/>
          </a:p>
        </p:txBody>
      </p:sp>
    </p:spTree>
    <p:extLst>
      <p:ext uri="{BB962C8B-B14F-4D97-AF65-F5344CB8AC3E}">
        <p14:creationId xmlns:p14="http://schemas.microsoft.com/office/powerpoint/2010/main" val="29607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F219FAC-6822-5D45-B6D7-159040EBDA1D}" type="datetimeFigureOut">
              <a:rPr lang="en-US" smtClean="0"/>
              <a:t>7/19/2023</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70E1B22-2DBE-1B42-9AD7-8EA3C1BAF1FD}" type="slidenum">
              <a:rPr lang="en-US" smtClean="0"/>
              <a:t>‹#›</a:t>
            </a:fld>
            <a:endParaRPr lang="en-US"/>
          </a:p>
        </p:txBody>
      </p:sp>
    </p:spTree>
    <p:extLst>
      <p:ext uri="{BB962C8B-B14F-4D97-AF65-F5344CB8AC3E}">
        <p14:creationId xmlns:p14="http://schemas.microsoft.com/office/powerpoint/2010/main" val="35434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ABBA Confident Blue)">
    <p:bg>
      <p:bgPr>
        <a:solidFill>
          <a:srgbClr val="0B557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B57CF7-57C6-0A40-B1F2-2B6C75EAF4C1}"/>
              </a:ext>
            </a:extLst>
          </p:cNvPr>
          <p:cNvSpPr/>
          <p:nvPr userDrawn="1"/>
        </p:nvSpPr>
        <p:spPr>
          <a:xfrm>
            <a:off x="0" y="0"/>
            <a:ext cx="12192000" cy="6858000"/>
          </a:xfrm>
          <a:prstGeom prst="rect">
            <a:avLst/>
          </a:prstGeom>
          <a:gradFill>
            <a:gsLst>
              <a:gs pos="0">
                <a:schemeClr val="accent1">
                  <a:lumMod val="5000"/>
                  <a:lumOff val="95000"/>
                  <a:alpha val="14550"/>
                </a:schemeClr>
              </a:gs>
              <a:gs pos="100000">
                <a:schemeClr val="bg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9C2A4-908C-CC4D-886F-D63CEFE6C99E}"/>
              </a:ext>
            </a:extLst>
          </p:cNvPr>
          <p:cNvSpPr>
            <a:spLocks noGrp="1"/>
          </p:cNvSpPr>
          <p:nvPr>
            <p:ph type="ctrTitle" hasCustomPrompt="1"/>
          </p:nvPr>
        </p:nvSpPr>
        <p:spPr>
          <a:xfrm>
            <a:off x="2781300" y="2619351"/>
            <a:ext cx="6629400" cy="2387600"/>
          </a:xfrm>
        </p:spPr>
        <p:txBody>
          <a:bodyPr anchor="ctr">
            <a:normAutofit/>
          </a:bodyPr>
          <a:lstStyle>
            <a:lvl1pPr algn="ctr">
              <a:defRPr sz="4800" cap="all" baseline="0">
                <a:ln w="22225">
                  <a:solidFill>
                    <a:schemeClr val="tx1"/>
                  </a:solidFill>
                </a:ln>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ADEFAB31-5DD6-FF49-8ADF-E3D5407890D0}"/>
              </a:ext>
            </a:extLst>
          </p:cNvPr>
          <p:cNvSpPr>
            <a:spLocks noGrp="1"/>
          </p:cNvSpPr>
          <p:nvPr>
            <p:ph type="subTitle" idx="1" hasCustomPrompt="1"/>
          </p:nvPr>
        </p:nvSpPr>
        <p:spPr>
          <a:xfrm>
            <a:off x="1524000" y="5264622"/>
            <a:ext cx="9144000" cy="870483"/>
          </a:xfrm>
        </p:spPr>
        <p:txBody>
          <a:bodyPr anchor="ctr">
            <a:normAutofit/>
          </a:bodyPr>
          <a:lstStyle>
            <a:lvl1pPr marL="0" indent="0" algn="ctr">
              <a:buNone/>
              <a:defRPr sz="1600"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8" name="Picture 7" descr="Shape, rectangle&#10;&#10;Description automatically generated">
            <a:extLst>
              <a:ext uri="{FF2B5EF4-FFF2-40B4-BE49-F238E27FC236}">
                <a16:creationId xmlns:a16="http://schemas.microsoft.com/office/drawing/2014/main" id="{A27A5A19-5A06-0542-ACEE-E9C0FD0BF1AD}"/>
              </a:ext>
            </a:extLst>
          </p:cNvPr>
          <p:cNvPicPr>
            <a:picLocks noChangeAspect="1"/>
          </p:cNvPicPr>
          <p:nvPr userDrawn="1"/>
        </p:nvPicPr>
        <p:blipFill>
          <a:blip r:embed="rId2"/>
          <a:stretch>
            <a:fillRect/>
          </a:stretch>
        </p:blipFill>
        <p:spPr>
          <a:xfrm>
            <a:off x="5293068" y="858819"/>
            <a:ext cx="1605864" cy="399469"/>
          </a:xfrm>
          <a:prstGeom prst="rect">
            <a:avLst/>
          </a:prstGeom>
        </p:spPr>
      </p:pic>
      <p:sp>
        <p:nvSpPr>
          <p:cNvPr id="9" name="Text Placeholder 19">
            <a:extLst>
              <a:ext uri="{FF2B5EF4-FFF2-40B4-BE49-F238E27FC236}">
                <a16:creationId xmlns:a16="http://schemas.microsoft.com/office/drawing/2014/main" id="{27C31EAC-3710-F943-BE5E-2D615FF5BC7A}"/>
              </a:ext>
            </a:extLst>
          </p:cNvPr>
          <p:cNvSpPr>
            <a:spLocks noGrp="1"/>
          </p:cNvSpPr>
          <p:nvPr>
            <p:ph type="body" sz="quarter" idx="10"/>
          </p:nvPr>
        </p:nvSpPr>
        <p:spPr>
          <a:xfrm>
            <a:off x="1524000" y="6230124"/>
            <a:ext cx="9144000" cy="275781"/>
          </a:xfrm>
        </p:spPr>
        <p:txBody>
          <a:bodyPr anchor="ctr">
            <a:spAutoFit/>
          </a:bodyPr>
          <a:lstStyle>
            <a:lvl1pPr marL="0" indent="0" algn="ctr">
              <a:buNone/>
              <a:defRPr sz="900" spc="150" baseline="0">
                <a:solidFill>
                  <a:schemeClr val="tx1"/>
                </a:solidFill>
              </a:defRPr>
            </a:lvl1pPr>
          </a:lstStyle>
          <a:p>
            <a:pPr lvl="0"/>
            <a:r>
              <a:rPr lang="en-GB" dirty="0"/>
              <a:t>Click to edit Master text styles</a:t>
            </a:r>
          </a:p>
        </p:txBody>
      </p:sp>
      <p:sp>
        <p:nvSpPr>
          <p:cNvPr id="5" name="Text Placeholder 19">
            <a:extLst>
              <a:ext uri="{FF2B5EF4-FFF2-40B4-BE49-F238E27FC236}">
                <a16:creationId xmlns:a16="http://schemas.microsoft.com/office/drawing/2014/main" id="{C6B38141-EC7F-BEE3-92F4-3D7770E58821}"/>
              </a:ext>
            </a:extLst>
          </p:cNvPr>
          <p:cNvSpPr>
            <a:spLocks noGrp="1"/>
          </p:cNvSpPr>
          <p:nvPr>
            <p:ph type="body" sz="quarter" idx="11" hasCustomPrompt="1"/>
          </p:nvPr>
        </p:nvSpPr>
        <p:spPr>
          <a:xfrm>
            <a:off x="1338470" y="291519"/>
            <a:ext cx="9144000" cy="275781"/>
          </a:xfrm>
        </p:spPr>
        <p:txBody>
          <a:bodyPr anchor="ctr">
            <a:spAutoFit/>
          </a:bodyPr>
          <a:lstStyle>
            <a:lvl1pPr marL="0" indent="0" algn="ctr">
              <a:buNone/>
              <a:defRPr sz="1100" spc="150" baseline="0">
                <a:solidFill>
                  <a:schemeClr val="tx1"/>
                </a:solidFill>
              </a:defRPr>
            </a:lvl1pPr>
          </a:lstStyle>
          <a:p>
            <a:pPr lvl="0"/>
            <a:r>
              <a:rPr lang="en-GB" dirty="0"/>
              <a:t>FOR PURPOSES OF FORAGE VIRTUAL WORK EXPERIENCE PROGRAM</a:t>
            </a:r>
          </a:p>
        </p:txBody>
      </p:sp>
    </p:spTree>
    <p:extLst>
      <p:ext uri="{BB962C8B-B14F-4D97-AF65-F5344CB8AC3E}">
        <p14:creationId xmlns:p14="http://schemas.microsoft.com/office/powerpoint/2010/main" val="333761645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E61-84B1-4AFC-B45F-6282A9D900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E29384-1523-4337-B839-96FA617ED957}"/>
              </a:ext>
            </a:extLst>
          </p:cNvPr>
          <p:cNvSpPr>
            <a:spLocks noGrp="1"/>
          </p:cNvSpPr>
          <p:nvPr>
            <p:ph type="dt" sz="half" idx="10"/>
          </p:nvPr>
        </p:nvSpPr>
        <p:spPr/>
        <p:txBody>
          <a:bodyPr/>
          <a:lstStyle/>
          <a:p>
            <a:fld id="{0CBD1D9E-D27F-4554-BE6E-550908FE1FBE}" type="datetime1">
              <a:rPr lang="en-GB" smtClean="0"/>
              <a:pPr/>
              <a:t>19/07/2023</a:t>
            </a:fld>
            <a:endParaRPr lang="en-GB"/>
          </a:p>
        </p:txBody>
      </p:sp>
      <p:sp>
        <p:nvSpPr>
          <p:cNvPr id="4" name="Content Placeholder 2">
            <a:extLst>
              <a:ext uri="{FF2B5EF4-FFF2-40B4-BE49-F238E27FC236}">
                <a16:creationId xmlns:a16="http://schemas.microsoft.com/office/drawing/2014/main" id="{2B9385B3-85E9-4023-BC4A-ADA40024170A}"/>
              </a:ext>
            </a:extLst>
          </p:cNvPr>
          <p:cNvSpPr>
            <a:spLocks noGrp="1"/>
          </p:cNvSpPr>
          <p:nvPr>
            <p:ph idx="11" hasCustomPrompt="1"/>
          </p:nvPr>
        </p:nvSpPr>
        <p:spPr>
          <a:xfrm>
            <a:off x="447675" y="1676401"/>
            <a:ext cx="10749412" cy="4429124"/>
          </a:xfrm>
          <a:prstGeom prst="rect">
            <a:avLst/>
          </a:prstGeom>
        </p:spPr>
        <p:txBody>
          <a:bodyPr/>
          <a:lstStyle>
            <a:lvl1pPr marL="0" indent="0">
              <a:lnSpc>
                <a:spcPct val="100000"/>
              </a:lnSpc>
              <a:buNone/>
              <a:defRPr sz="1600" b="1"/>
            </a:lvl1pPr>
            <a:lvl2pPr marL="7938" indent="0">
              <a:buNone/>
              <a:tabLst/>
              <a:defRPr sz="1400"/>
            </a:lvl2pPr>
            <a:lvl3pPr marL="447675" indent="-188913">
              <a:tabLst/>
              <a:defRPr sz="1200"/>
            </a:lvl3pPr>
            <a:lvl4pPr marL="715963" indent="-233363">
              <a:tabLst/>
              <a:defRPr sz="1100"/>
            </a:lvl4pPr>
            <a:lvl5pPr marL="984250" indent="-233363">
              <a:tabLst/>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6901143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47874"/>
        </a:solidFill>
        <a:effectLst/>
      </p:bgPr>
    </p:bg>
    <p:spTree>
      <p:nvGrpSpPr>
        <p:cNvPr id="1" name=""/>
        <p:cNvGrpSpPr/>
        <p:nvPr/>
      </p:nvGrpSpPr>
      <p:grpSpPr>
        <a:xfrm>
          <a:off x="0" y="0"/>
          <a:ext cx="0" cy="0"/>
          <a:chOff x="0" y="0"/>
          <a:chExt cx="0" cy="0"/>
        </a:xfrm>
      </p:grpSpPr>
      <p:sp>
        <p:nvSpPr>
          <p:cNvPr id="2" name="Text Placeholder 19">
            <a:extLst>
              <a:ext uri="{FF2B5EF4-FFF2-40B4-BE49-F238E27FC236}">
                <a16:creationId xmlns:a16="http://schemas.microsoft.com/office/drawing/2014/main" id="{A0E0B4F7-25A6-07E6-ABB4-145D294D87B4}"/>
              </a:ext>
            </a:extLst>
          </p:cNvPr>
          <p:cNvSpPr txBox="1">
            <a:spLocks/>
          </p:cNvSpPr>
          <p:nvPr userDrawn="1"/>
        </p:nvSpPr>
        <p:spPr>
          <a:xfrm>
            <a:off x="1338470" y="291519"/>
            <a:ext cx="9144000" cy="275781"/>
          </a:xfrm>
        </p:spPr>
        <p:txBody>
          <a:bodyPr anchor="ctr">
            <a:spAutoFit/>
          </a:bodyPr>
          <a:lstStyle>
            <a:lvl1pPr marL="0" indent="0" algn="ctr" defTabSz="914400" rtl="0" eaLnBrk="1" latinLnBrk="0" hangingPunct="1">
              <a:lnSpc>
                <a:spcPct val="150000"/>
              </a:lnSpc>
              <a:spcBef>
                <a:spcPts val="1000"/>
              </a:spcBef>
              <a:buFont typeface="Arial" panose="020B0604020202020204" pitchFamily="34" charset="0"/>
              <a:buNone/>
              <a:defRPr sz="1100" b="0" i="0" kern="1200" spc="150" baseline="0">
                <a:solidFill>
                  <a:schemeClr val="tx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PURPOSES OF FORAGE VIRTUAL WORK EXPERIENCE PROGRAM</a:t>
            </a:r>
          </a:p>
        </p:txBody>
      </p:sp>
    </p:spTree>
    <p:extLst>
      <p:ext uri="{BB962C8B-B14F-4D97-AF65-F5344CB8AC3E}">
        <p14:creationId xmlns:p14="http://schemas.microsoft.com/office/powerpoint/2010/main" val="1059433018"/>
      </p:ext>
    </p:extLst>
  </p:cSld>
  <p:clrMap bg1="lt1" tx1="dk1" bg2="lt2" tx2="dk2" accent1="accent1" accent2="accent2" accent3="accent3" accent4="accent4" accent5="accent5" accent6="accent6" hlink="hlink" folHlink="folHlink"/>
  <p:sldLayoutIdLst>
    <p:sldLayoutId id="2147483887" r:id="rId1"/>
  </p:sldLayoutIdLst>
  <p:txStyles>
    <p:titleStyle>
      <a:lvl1pPr algn="ctr" defTabSz="914400" rtl="0" eaLnBrk="1" latinLnBrk="0" hangingPunct="1">
        <a:lnSpc>
          <a:spcPct val="90000"/>
        </a:lnSpc>
        <a:spcBef>
          <a:spcPct val="0"/>
        </a:spcBef>
        <a:buNone/>
        <a:defRPr sz="4400" b="1" i="0" kern="1200" spc="600">
          <a:ln w="19050">
            <a:solidFill>
              <a:schemeClr val="bg1"/>
            </a:solidFill>
          </a:ln>
          <a:no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chemeClr val="bg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CAE110-9424-BA48-83B0-E7C192BA04BD}"/>
              </a:ext>
            </a:extLst>
          </p:cNvPr>
          <p:cNvSpPr/>
          <p:nvPr userDrawn="1"/>
        </p:nvSpPr>
        <p:spPr>
          <a:xfrm>
            <a:off x="0" y="0"/>
            <a:ext cx="12192000" cy="1045029"/>
          </a:xfrm>
          <a:prstGeom prst="rect">
            <a:avLst/>
          </a:prstGeom>
          <a:solidFill>
            <a:srgbClr val="AD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A82D79-3D00-3A42-BD93-6B3D72B8C049}"/>
              </a:ext>
            </a:extLst>
          </p:cNvPr>
          <p:cNvSpPr txBox="1"/>
          <p:nvPr userDrawn="1"/>
        </p:nvSpPr>
        <p:spPr>
          <a:xfrm>
            <a:off x="256583" y="6591386"/>
            <a:ext cx="4550546" cy="184666"/>
          </a:xfrm>
          <a:prstGeom prst="rect">
            <a:avLst/>
          </a:prstGeom>
          <a:noFill/>
        </p:spPr>
        <p:txBody>
          <a:bodyPr wrap="square" rtlCol="0">
            <a:spAutoFit/>
          </a:bodyPr>
          <a:lstStyle/>
          <a:p>
            <a:r>
              <a:rPr lang="en-US" sz="600" b="0" i="0" spc="0" dirty="0">
                <a:solidFill>
                  <a:srgbClr val="BEB3B2"/>
                </a:solidFill>
                <a:latin typeface="Mylius Modern" panose="020B0504020202020204" pitchFamily="34" charset="0"/>
              </a:rPr>
              <a:t>FOR PURPOSES OF FORAGE VIRTUAL WORK EXPERIENCE PROGRAM</a:t>
            </a:r>
          </a:p>
        </p:txBody>
      </p:sp>
      <p:sp>
        <p:nvSpPr>
          <p:cNvPr id="13" name="Slide Number Placeholder 5">
            <a:extLst>
              <a:ext uri="{FF2B5EF4-FFF2-40B4-BE49-F238E27FC236}">
                <a16:creationId xmlns:a16="http://schemas.microsoft.com/office/drawing/2014/main" id="{EB54ABC8-9A94-4548-9736-C4C7B4C0BAE2}"/>
              </a:ext>
            </a:extLst>
          </p:cNvPr>
          <p:cNvSpPr txBox="1">
            <a:spLocks/>
          </p:cNvSpPr>
          <p:nvPr userDrawn="1"/>
        </p:nvSpPr>
        <p:spPr>
          <a:xfrm>
            <a:off x="11251474" y="6583692"/>
            <a:ext cx="710068"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1BACC82-5A65-4E43-B4FE-801ED5E2C88E}" type="slidenum">
              <a:rPr lang="en-GB" sz="700" b="0" i="0" smtClean="0">
                <a:solidFill>
                  <a:srgbClr val="BEB3B2"/>
                </a:solidFill>
                <a:latin typeface="Mylius Modern" panose="020B0504020202020204" pitchFamily="34" charset="0"/>
              </a:rPr>
              <a:pPr algn="r"/>
              <a:t>‹#›</a:t>
            </a:fld>
            <a:endParaRPr lang="en-GB" sz="1000" b="0" i="0">
              <a:solidFill>
                <a:srgbClr val="BEB3B2"/>
              </a:solidFill>
              <a:latin typeface="Mylius Modern" panose="020B0504020202020204" pitchFamily="34" charset="0"/>
            </a:endParaRPr>
          </a:p>
        </p:txBody>
      </p:sp>
      <p:sp>
        <p:nvSpPr>
          <p:cNvPr id="6" name="Title Placeholder 1">
            <a:extLst>
              <a:ext uri="{FF2B5EF4-FFF2-40B4-BE49-F238E27FC236}">
                <a16:creationId xmlns:a16="http://schemas.microsoft.com/office/drawing/2014/main" id="{58A772E0-A577-FA4A-8DD2-882CD356302E}"/>
              </a:ext>
            </a:extLst>
          </p:cNvPr>
          <p:cNvSpPr>
            <a:spLocks noGrp="1"/>
          </p:cNvSpPr>
          <p:nvPr>
            <p:ph type="title"/>
          </p:nvPr>
        </p:nvSpPr>
        <p:spPr>
          <a:xfrm>
            <a:off x="343672" y="323488"/>
            <a:ext cx="8797438" cy="442867"/>
          </a:xfrm>
          <a:prstGeom prst="rect">
            <a:avLst/>
          </a:prstGeom>
        </p:spPr>
        <p:txBody>
          <a:bodyPr vert="horz" wrap="square" lIns="0" tIns="0" rIns="0" bIns="0" rtlCol="0" anchor="ctr" anchorCtr="0">
            <a:noAutofit/>
          </a:bodyPr>
          <a:lstStyle/>
          <a:p>
            <a:r>
              <a:rPr lang="en-GB"/>
              <a:t>CLICK TO EDIT MASTER TITLE STYLE</a:t>
            </a:r>
          </a:p>
        </p:txBody>
      </p:sp>
      <p:pic>
        <p:nvPicPr>
          <p:cNvPr id="8" name="Picture 7" descr="Shape, rectangle&#10;&#10;Description automatically generated">
            <a:extLst>
              <a:ext uri="{FF2B5EF4-FFF2-40B4-BE49-F238E27FC236}">
                <a16:creationId xmlns:a16="http://schemas.microsoft.com/office/drawing/2014/main" id="{282FE7E8-8ACE-C049-AD78-27A9B8AC9B86}"/>
              </a:ext>
            </a:extLst>
          </p:cNvPr>
          <p:cNvPicPr>
            <a:picLocks noChangeAspect="1"/>
          </p:cNvPicPr>
          <p:nvPr userDrawn="1"/>
        </p:nvPicPr>
        <p:blipFill>
          <a:blip r:embed="rId3"/>
          <a:stretch>
            <a:fillRect/>
          </a:stretch>
        </p:blipFill>
        <p:spPr>
          <a:xfrm>
            <a:off x="10810753" y="368300"/>
            <a:ext cx="1046285" cy="260270"/>
          </a:xfrm>
          <a:prstGeom prst="rect">
            <a:avLst/>
          </a:prstGeom>
        </p:spPr>
      </p:pic>
      <p:sp>
        <p:nvSpPr>
          <p:cNvPr id="9" name="Date Placeholder 3">
            <a:extLst>
              <a:ext uri="{FF2B5EF4-FFF2-40B4-BE49-F238E27FC236}">
                <a16:creationId xmlns:a16="http://schemas.microsoft.com/office/drawing/2014/main" id="{C33239F7-E119-B84B-937E-C500AF04A255}"/>
              </a:ext>
            </a:extLst>
          </p:cNvPr>
          <p:cNvSpPr>
            <a:spLocks noGrp="1"/>
          </p:cNvSpPr>
          <p:nvPr>
            <p:ph type="dt" sz="half" idx="2"/>
          </p:nvPr>
        </p:nvSpPr>
        <p:spPr>
          <a:xfrm>
            <a:off x="8592159" y="6622164"/>
            <a:ext cx="2741736" cy="107722"/>
          </a:xfrm>
          <a:prstGeom prst="rect">
            <a:avLst/>
          </a:prstGeom>
        </p:spPr>
        <p:txBody>
          <a:bodyPr vert="horz" wrap="square" lIns="0" tIns="0" rIns="0" bIns="0" rtlCol="0" anchor="ctr">
            <a:spAutoFit/>
          </a:bodyPr>
          <a:lstStyle>
            <a:lvl1pPr algn="r">
              <a:defRPr lang="en-GB" sz="700" b="0" i="0" cap="all" spc="110" baseline="0" smtClean="0">
                <a:solidFill>
                  <a:srgbClr val="BEB3B2"/>
                </a:solidFill>
                <a:latin typeface="Mylius Modern" panose="020B0504020202020204" pitchFamily="34" charset="0"/>
              </a:defRPr>
            </a:lvl1pPr>
          </a:lstStyle>
          <a:p>
            <a:fld id="{0CBD1D9E-D27F-4554-BE6E-550908FE1FBE}" type="datetime1">
              <a:rPr lang="en-GB" smtClean="0"/>
              <a:pPr/>
              <a:t>19/07/2023</a:t>
            </a:fld>
            <a:endParaRPr lang="en-GB"/>
          </a:p>
        </p:txBody>
      </p:sp>
    </p:spTree>
    <p:extLst>
      <p:ext uri="{BB962C8B-B14F-4D97-AF65-F5344CB8AC3E}">
        <p14:creationId xmlns:p14="http://schemas.microsoft.com/office/powerpoint/2010/main" val="252218035"/>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2800" b="0" i="0" kern="1200" cap="all" spc="600" baseline="0">
          <a:solidFill>
            <a:schemeClr val="bg1"/>
          </a:solid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b="0" i="0" kern="1200">
          <a:solidFill>
            <a:srgbClr val="0B5574"/>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b="0" i="0" kern="1200">
          <a:solidFill>
            <a:srgbClr val="0B5574"/>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b="0" i="0" kern="1200">
          <a:solidFill>
            <a:srgbClr val="0B5574"/>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F26B43"/>
          </p15:clr>
        </p15:guide>
        <p15:guide id="2" orient="horz" pos="232">
          <p15:clr>
            <a:srgbClr val="F26B43"/>
          </p15:clr>
        </p15:guide>
        <p15:guide id="3" pos="7469">
          <p15:clr>
            <a:srgbClr val="F26B43"/>
          </p15:clr>
        </p15:guide>
        <p15:guide id="4" orient="horz" pos="40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A003-EF0F-7525-8F4C-02C1EBAC53E6}"/>
              </a:ext>
            </a:extLst>
          </p:cNvPr>
          <p:cNvSpPr>
            <a:spLocks noGrp="1"/>
          </p:cNvSpPr>
          <p:nvPr>
            <p:ph type="ctrTitle"/>
          </p:nvPr>
        </p:nvSpPr>
        <p:spPr>
          <a:xfrm>
            <a:off x="2781300" y="2000625"/>
            <a:ext cx="6629400" cy="2387600"/>
          </a:xfrm>
        </p:spPr>
        <p:txBody>
          <a:bodyPr/>
          <a:lstStyle/>
          <a:p>
            <a:r>
              <a:rPr lang="en-GB" dirty="0"/>
              <a:t>British Airways</a:t>
            </a:r>
          </a:p>
        </p:txBody>
      </p:sp>
      <p:sp>
        <p:nvSpPr>
          <p:cNvPr id="3" name="Subtitle 2">
            <a:extLst>
              <a:ext uri="{FF2B5EF4-FFF2-40B4-BE49-F238E27FC236}">
                <a16:creationId xmlns:a16="http://schemas.microsoft.com/office/drawing/2014/main" id="{A28FAAD5-BEA6-D647-CD8F-9337612F188E}"/>
              </a:ext>
            </a:extLst>
          </p:cNvPr>
          <p:cNvSpPr>
            <a:spLocks noGrp="1"/>
          </p:cNvSpPr>
          <p:nvPr>
            <p:ph type="subTitle" idx="1"/>
          </p:nvPr>
        </p:nvSpPr>
        <p:spPr>
          <a:xfrm>
            <a:off x="1485672" y="3649364"/>
            <a:ext cx="9144000" cy="870483"/>
          </a:xfrm>
        </p:spPr>
        <p:txBody>
          <a:bodyPr/>
          <a:lstStyle/>
          <a:p>
            <a:r>
              <a:rPr lang="en-GB" dirty="0"/>
              <a:t>Customer ratings analysis and insights</a:t>
            </a:r>
          </a:p>
        </p:txBody>
      </p:sp>
      <p:sp>
        <p:nvSpPr>
          <p:cNvPr id="4" name="Text Placeholder 3">
            <a:extLst>
              <a:ext uri="{FF2B5EF4-FFF2-40B4-BE49-F238E27FC236}">
                <a16:creationId xmlns:a16="http://schemas.microsoft.com/office/drawing/2014/main" id="{35DAAE56-6498-6C34-D5D9-05A0333BD3BC}"/>
              </a:ext>
            </a:extLst>
          </p:cNvPr>
          <p:cNvSpPr>
            <a:spLocks noGrp="1"/>
          </p:cNvSpPr>
          <p:nvPr>
            <p:ph type="body" sz="quarter" idx="10"/>
          </p:nvPr>
        </p:nvSpPr>
        <p:spPr>
          <a:xfrm>
            <a:off x="1524000" y="6230124"/>
            <a:ext cx="9144000" cy="275781"/>
          </a:xfrm>
        </p:spPr>
        <p:txBody>
          <a:bodyPr/>
          <a:lstStyle/>
          <a:p>
            <a:r>
              <a:rPr lang="en-GB" dirty="0"/>
              <a:t>19-07-2023</a:t>
            </a:r>
          </a:p>
        </p:txBody>
      </p:sp>
    </p:spTree>
    <p:extLst>
      <p:ext uri="{BB962C8B-B14F-4D97-AF65-F5344CB8AC3E}">
        <p14:creationId xmlns:p14="http://schemas.microsoft.com/office/powerpoint/2010/main" val="13063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a:xfrm>
            <a:off x="335611" y="316777"/>
            <a:ext cx="8797438" cy="442867"/>
          </a:xfrm>
        </p:spPr>
        <p:txBody>
          <a:bodyPr/>
          <a:lstStyle/>
          <a:p>
            <a:r>
              <a:rPr lang="en-GB" dirty="0"/>
              <a:t>Company insights	</a:t>
            </a:r>
          </a:p>
        </p:txBody>
      </p:sp>
      <p:sp>
        <p:nvSpPr>
          <p:cNvPr id="3" name="Content Placeholder 2">
            <a:extLst>
              <a:ext uri="{FF2B5EF4-FFF2-40B4-BE49-F238E27FC236}">
                <a16:creationId xmlns:a16="http://schemas.microsoft.com/office/drawing/2014/main" id="{F982B97B-A940-5016-BA5F-A9A5A4B44DC0}"/>
              </a:ext>
            </a:extLst>
          </p:cNvPr>
          <p:cNvSpPr>
            <a:spLocks noGrp="1"/>
          </p:cNvSpPr>
          <p:nvPr>
            <p:ph idx="11"/>
          </p:nvPr>
        </p:nvSpPr>
        <p:spPr>
          <a:xfrm>
            <a:off x="183637" y="5398464"/>
            <a:ext cx="5256168" cy="1352529"/>
          </a:xfrm>
        </p:spPr>
        <p:txBody>
          <a:bodyPr/>
          <a:lstStyle/>
          <a:p>
            <a:r>
              <a:rPr lang="en-GB" sz="1200" dirty="0">
                <a:solidFill>
                  <a:schemeClr val="tx1">
                    <a:lumMod val="50000"/>
                  </a:schemeClr>
                </a:solidFill>
              </a:rPr>
              <a:t>All Customers liked Cabin crew service and staff, general economy seats. </a:t>
            </a:r>
            <a:r>
              <a:rPr lang="en-GB" sz="1200" i="1" dirty="0">
                <a:solidFill>
                  <a:schemeClr val="tx1">
                    <a:lumMod val="50000"/>
                  </a:schemeClr>
                </a:solidFill>
              </a:rPr>
              <a:t>Many</a:t>
            </a:r>
            <a:r>
              <a:rPr lang="en-GB" sz="1200" dirty="0">
                <a:solidFill>
                  <a:schemeClr val="tx1">
                    <a:lumMod val="50000"/>
                  </a:schemeClr>
                </a:solidFill>
              </a:rPr>
              <a:t> </a:t>
            </a:r>
            <a:r>
              <a:rPr lang="en-GB" sz="1200" i="1" dirty="0">
                <a:solidFill>
                  <a:schemeClr val="tx1">
                    <a:lumMod val="50000"/>
                  </a:schemeClr>
                </a:solidFill>
              </a:rPr>
              <a:t>travelled</a:t>
            </a:r>
            <a:r>
              <a:rPr lang="en-GB" sz="1200" dirty="0">
                <a:solidFill>
                  <a:schemeClr val="tx1">
                    <a:lumMod val="50000"/>
                  </a:schemeClr>
                </a:solidFill>
              </a:rPr>
              <a:t> in </a:t>
            </a:r>
            <a:r>
              <a:rPr lang="en-GB" sz="1200" i="1" dirty="0">
                <a:solidFill>
                  <a:schemeClr val="tx1">
                    <a:lumMod val="50000"/>
                  </a:schemeClr>
                </a:solidFill>
              </a:rPr>
              <a:t>Business</a:t>
            </a:r>
            <a:r>
              <a:rPr lang="en-GB" sz="1200" dirty="0">
                <a:solidFill>
                  <a:schemeClr val="tx1">
                    <a:lumMod val="50000"/>
                  </a:schemeClr>
                </a:solidFill>
              </a:rPr>
              <a:t> class.</a:t>
            </a:r>
          </a:p>
          <a:p>
            <a:r>
              <a:rPr lang="en-GB" sz="1100" dirty="0">
                <a:solidFill>
                  <a:schemeClr val="accent2">
                    <a:lumMod val="50000"/>
                  </a:schemeClr>
                </a:solidFill>
              </a:rPr>
              <a:t>Focus on – Economy class service, seats, enhance inflight entertainment experience and importantly Delays. Enhance the experience of business class, it seems customers want value for money. Improve Customer service on refund requests and process. </a:t>
            </a:r>
          </a:p>
        </p:txBody>
      </p:sp>
      <p:grpSp>
        <p:nvGrpSpPr>
          <p:cNvPr id="7" name="Group 6">
            <a:extLst>
              <a:ext uri="{FF2B5EF4-FFF2-40B4-BE49-F238E27FC236}">
                <a16:creationId xmlns:a16="http://schemas.microsoft.com/office/drawing/2014/main" id="{980C8E2D-6F16-E76F-C2AD-D6E072057543}"/>
              </a:ext>
            </a:extLst>
          </p:cNvPr>
          <p:cNvGrpSpPr/>
          <p:nvPr/>
        </p:nvGrpSpPr>
        <p:grpSpPr>
          <a:xfrm>
            <a:off x="118320" y="1182539"/>
            <a:ext cx="1887215" cy="811835"/>
            <a:chOff x="558495" y="1385290"/>
            <a:chExt cx="2611789" cy="991056"/>
          </a:xfrm>
        </p:grpSpPr>
        <p:sp>
          <p:nvSpPr>
            <p:cNvPr id="4" name="Rectangle: Rounded Corners 3">
              <a:extLst>
                <a:ext uri="{FF2B5EF4-FFF2-40B4-BE49-F238E27FC236}">
                  <a16:creationId xmlns:a16="http://schemas.microsoft.com/office/drawing/2014/main" id="{94F5EF8C-C23B-4148-27C7-A0A1758B0E3D}"/>
                </a:ext>
              </a:extLst>
            </p:cNvPr>
            <p:cNvSpPr/>
            <p:nvPr/>
          </p:nvSpPr>
          <p:spPr>
            <a:xfrm>
              <a:off x="558495" y="1385290"/>
              <a:ext cx="2611789" cy="991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lumMod val="75000"/>
                    </a:schemeClr>
                  </a:solidFill>
                </a:rPr>
                <a:t>Average Overall Rating</a:t>
              </a:r>
            </a:p>
            <a:p>
              <a:pPr algn="ctr"/>
              <a:r>
                <a:rPr lang="en-CA" sz="2000" b="1" dirty="0">
                  <a:solidFill>
                    <a:schemeClr val="tx1">
                      <a:lumMod val="75000"/>
                    </a:schemeClr>
                  </a:solidFill>
                </a:rPr>
                <a:t>4.84 /10</a:t>
              </a:r>
            </a:p>
          </p:txBody>
        </p:sp>
        <p:sp>
          <p:nvSpPr>
            <p:cNvPr id="5" name="Star: 5 Points 4">
              <a:extLst>
                <a:ext uri="{FF2B5EF4-FFF2-40B4-BE49-F238E27FC236}">
                  <a16:creationId xmlns:a16="http://schemas.microsoft.com/office/drawing/2014/main" id="{3F766539-860C-DBD6-653A-1FB51170E8C6}"/>
                </a:ext>
              </a:extLst>
            </p:cNvPr>
            <p:cNvSpPr/>
            <p:nvPr/>
          </p:nvSpPr>
          <p:spPr>
            <a:xfrm>
              <a:off x="859213" y="2001078"/>
              <a:ext cx="278575" cy="253394"/>
            </a:xfrm>
            <a:prstGeom prst="star5">
              <a:avLst>
                <a:gd name="adj" fmla="val 24599"/>
                <a:gd name="hf" fmla="val 105146"/>
                <a:gd name="vf" fmla="val 11055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6" name="Rectangle: Rounded Corners 5">
            <a:extLst>
              <a:ext uri="{FF2B5EF4-FFF2-40B4-BE49-F238E27FC236}">
                <a16:creationId xmlns:a16="http://schemas.microsoft.com/office/drawing/2014/main" id="{4762209E-1D98-BAD5-CDD5-77CA946611E7}"/>
              </a:ext>
            </a:extLst>
          </p:cNvPr>
          <p:cNvSpPr/>
          <p:nvPr/>
        </p:nvSpPr>
        <p:spPr>
          <a:xfrm>
            <a:off x="2126836" y="1182539"/>
            <a:ext cx="1544476" cy="811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lumMod val="75000"/>
                  </a:schemeClr>
                </a:solidFill>
              </a:rPr>
              <a:t>Reviews from </a:t>
            </a:r>
            <a:r>
              <a:rPr lang="en-CA" sz="2000" b="1" dirty="0">
                <a:solidFill>
                  <a:schemeClr val="tx1">
                    <a:lumMod val="75000"/>
                  </a:schemeClr>
                </a:solidFill>
              </a:rPr>
              <a:t>69</a:t>
            </a:r>
            <a:r>
              <a:rPr lang="en-CA" sz="1600" dirty="0">
                <a:solidFill>
                  <a:schemeClr val="tx1">
                    <a:lumMod val="75000"/>
                  </a:schemeClr>
                </a:solidFill>
              </a:rPr>
              <a:t> Countries</a:t>
            </a:r>
          </a:p>
        </p:txBody>
      </p:sp>
      <p:pic>
        <p:nvPicPr>
          <p:cNvPr id="11" name="Picture 10">
            <a:extLst>
              <a:ext uri="{FF2B5EF4-FFF2-40B4-BE49-F238E27FC236}">
                <a16:creationId xmlns:a16="http://schemas.microsoft.com/office/drawing/2014/main" id="{233A643E-AB0A-33A1-DFEF-A47873E03B89}"/>
              </a:ext>
            </a:extLst>
          </p:cNvPr>
          <p:cNvPicPr>
            <a:picLocks noChangeAspect="1"/>
          </p:cNvPicPr>
          <p:nvPr/>
        </p:nvPicPr>
        <p:blipFill rotWithShape="1">
          <a:blip r:embed="rId2"/>
          <a:srcRect t="22784" b="981"/>
          <a:stretch/>
        </p:blipFill>
        <p:spPr>
          <a:xfrm>
            <a:off x="8819006" y="1101011"/>
            <a:ext cx="3369412" cy="3194753"/>
          </a:xfrm>
          <a:prstGeom prst="rect">
            <a:avLst/>
          </a:prstGeom>
        </p:spPr>
      </p:pic>
      <p:sp>
        <p:nvSpPr>
          <p:cNvPr id="12" name="Rectangle: Rounded Corners 11">
            <a:extLst>
              <a:ext uri="{FF2B5EF4-FFF2-40B4-BE49-F238E27FC236}">
                <a16:creationId xmlns:a16="http://schemas.microsoft.com/office/drawing/2014/main" id="{7C715D2A-6E3D-2844-03C3-578B33D1250E}"/>
              </a:ext>
            </a:extLst>
          </p:cNvPr>
          <p:cNvSpPr/>
          <p:nvPr/>
        </p:nvSpPr>
        <p:spPr>
          <a:xfrm>
            <a:off x="3796061" y="1199890"/>
            <a:ext cx="1649078" cy="809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1">
                    <a:lumMod val="75000"/>
                  </a:schemeClr>
                </a:solidFill>
              </a:rPr>
              <a:t>3411</a:t>
            </a:r>
            <a:r>
              <a:rPr lang="en-CA" sz="1600" dirty="0">
                <a:solidFill>
                  <a:schemeClr val="tx1">
                    <a:lumMod val="75000"/>
                  </a:schemeClr>
                </a:solidFill>
              </a:rPr>
              <a:t> Total reviews</a:t>
            </a:r>
          </a:p>
          <a:p>
            <a:pPr algn="ctr"/>
            <a:r>
              <a:rPr lang="en-CA" sz="1600" dirty="0">
                <a:solidFill>
                  <a:schemeClr val="tx1">
                    <a:lumMod val="75000"/>
                  </a:schemeClr>
                </a:solidFill>
              </a:rPr>
              <a:t>collected</a:t>
            </a:r>
          </a:p>
        </p:txBody>
      </p:sp>
      <p:pic>
        <p:nvPicPr>
          <p:cNvPr id="16" name="Picture 15">
            <a:extLst>
              <a:ext uri="{FF2B5EF4-FFF2-40B4-BE49-F238E27FC236}">
                <a16:creationId xmlns:a16="http://schemas.microsoft.com/office/drawing/2014/main" id="{C177E000-7E24-DE83-7E07-C415108DA5F7}"/>
              </a:ext>
            </a:extLst>
          </p:cNvPr>
          <p:cNvPicPr>
            <a:picLocks noChangeAspect="1"/>
          </p:cNvPicPr>
          <p:nvPr/>
        </p:nvPicPr>
        <p:blipFill>
          <a:blip r:embed="rId3"/>
          <a:stretch>
            <a:fillRect/>
          </a:stretch>
        </p:blipFill>
        <p:spPr>
          <a:xfrm>
            <a:off x="183637" y="2335741"/>
            <a:ext cx="5256169" cy="3062723"/>
          </a:xfrm>
          <a:prstGeom prst="rect">
            <a:avLst/>
          </a:prstGeom>
        </p:spPr>
      </p:pic>
      <p:pic>
        <p:nvPicPr>
          <p:cNvPr id="18" name="Picture 17">
            <a:extLst>
              <a:ext uri="{FF2B5EF4-FFF2-40B4-BE49-F238E27FC236}">
                <a16:creationId xmlns:a16="http://schemas.microsoft.com/office/drawing/2014/main" id="{6F135D80-7132-20D0-7F12-12B21B4CDB9C}"/>
              </a:ext>
            </a:extLst>
          </p:cNvPr>
          <p:cNvPicPr>
            <a:picLocks noChangeAspect="1"/>
          </p:cNvPicPr>
          <p:nvPr/>
        </p:nvPicPr>
        <p:blipFill>
          <a:blip r:embed="rId4"/>
          <a:stretch>
            <a:fillRect/>
          </a:stretch>
        </p:blipFill>
        <p:spPr>
          <a:xfrm>
            <a:off x="5849176" y="1199889"/>
            <a:ext cx="2668623" cy="2075155"/>
          </a:xfrm>
          <a:prstGeom prst="rect">
            <a:avLst/>
          </a:prstGeom>
        </p:spPr>
      </p:pic>
      <p:sp>
        <p:nvSpPr>
          <p:cNvPr id="19" name="Content Placeholder 2">
            <a:extLst>
              <a:ext uri="{FF2B5EF4-FFF2-40B4-BE49-F238E27FC236}">
                <a16:creationId xmlns:a16="http://schemas.microsoft.com/office/drawing/2014/main" id="{1CC1F258-59E3-ABBB-FC11-2C674685DF70}"/>
              </a:ext>
            </a:extLst>
          </p:cNvPr>
          <p:cNvSpPr txBox="1">
            <a:spLocks/>
          </p:cNvSpPr>
          <p:nvPr/>
        </p:nvSpPr>
        <p:spPr>
          <a:xfrm>
            <a:off x="5573373" y="3405332"/>
            <a:ext cx="2944426" cy="306272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lumMod val="50000"/>
                  </a:schemeClr>
                </a:solidFill>
              </a:rPr>
              <a:t>What customers are happy and unsatisfied about for different ratings class:</a:t>
            </a:r>
          </a:p>
          <a:p>
            <a:pPr marL="171450" indent="-171450">
              <a:buFontTx/>
              <a:buChar char="-"/>
            </a:pPr>
            <a:r>
              <a:rPr lang="en-GB" sz="1200" dirty="0">
                <a:solidFill>
                  <a:schemeClr val="tx1">
                    <a:lumMod val="50000"/>
                  </a:schemeClr>
                </a:solidFill>
              </a:rPr>
              <a:t>7-10 ratings wrote about </a:t>
            </a:r>
            <a:r>
              <a:rPr lang="en-GB" sz="1200" i="1" dirty="0">
                <a:solidFill>
                  <a:schemeClr val="tx1">
                    <a:lumMod val="50000"/>
                  </a:schemeClr>
                </a:solidFill>
              </a:rPr>
              <a:t>comfortable seats, good inflight entertainment, descent food quality.</a:t>
            </a:r>
            <a:endParaRPr lang="en-GB" sz="1200" dirty="0">
              <a:solidFill>
                <a:schemeClr val="tx1">
                  <a:lumMod val="50000"/>
                </a:schemeClr>
              </a:solidFill>
            </a:endParaRPr>
          </a:p>
          <a:p>
            <a:pPr marL="171450" indent="-171450">
              <a:buFontTx/>
              <a:buChar char="-"/>
            </a:pPr>
            <a:r>
              <a:rPr lang="en-GB" sz="1200" dirty="0">
                <a:solidFill>
                  <a:schemeClr val="tx1">
                    <a:lumMod val="50000"/>
                  </a:schemeClr>
                </a:solidFill>
              </a:rPr>
              <a:t>4-6 ratings faced problem with small entertainment screen, long passport check queue, bad business class experience. </a:t>
            </a:r>
          </a:p>
          <a:p>
            <a:pPr marL="171450" indent="-171450">
              <a:buFontTx/>
              <a:buChar char="-"/>
            </a:pPr>
            <a:r>
              <a:rPr lang="en-GB" sz="1200" dirty="0">
                <a:solidFill>
                  <a:schemeClr val="tx1">
                    <a:lumMod val="50000"/>
                  </a:schemeClr>
                </a:solidFill>
              </a:rPr>
              <a:t>1-3 ratings wrote dissatisfaction on congested middle seat and small screen while they liked the seats and the food. </a:t>
            </a:r>
          </a:p>
          <a:p>
            <a:endParaRPr lang="en-GB" sz="1200" dirty="0"/>
          </a:p>
        </p:txBody>
      </p:sp>
      <p:pic>
        <p:nvPicPr>
          <p:cNvPr id="21" name="Picture 20">
            <a:extLst>
              <a:ext uri="{FF2B5EF4-FFF2-40B4-BE49-F238E27FC236}">
                <a16:creationId xmlns:a16="http://schemas.microsoft.com/office/drawing/2014/main" id="{13636AE7-987C-F43C-F3A0-EBE29985811F}"/>
              </a:ext>
            </a:extLst>
          </p:cNvPr>
          <p:cNvPicPr>
            <a:picLocks noChangeAspect="1"/>
          </p:cNvPicPr>
          <p:nvPr/>
        </p:nvPicPr>
        <p:blipFill>
          <a:blip r:embed="rId5"/>
          <a:stretch>
            <a:fillRect/>
          </a:stretch>
        </p:blipFill>
        <p:spPr>
          <a:xfrm>
            <a:off x="8822588" y="4463715"/>
            <a:ext cx="3369412" cy="2394285"/>
          </a:xfrm>
          <a:prstGeom prst="rect">
            <a:avLst/>
          </a:prstGeom>
        </p:spPr>
      </p:pic>
    </p:spTree>
    <p:extLst>
      <p:ext uri="{BB962C8B-B14F-4D97-AF65-F5344CB8AC3E}">
        <p14:creationId xmlns:p14="http://schemas.microsoft.com/office/powerpoint/2010/main" val="2539196362"/>
      </p:ext>
    </p:extLst>
  </p:cSld>
  <p:clrMapOvr>
    <a:masterClrMapping/>
  </p:clrMapOvr>
</p:sld>
</file>

<file path=ppt/theme/theme1.xml><?xml version="1.0" encoding="utf-8"?>
<a:theme xmlns:a="http://schemas.openxmlformats.org/drawingml/2006/main" name="Section Heading">
  <a:themeElements>
    <a:clrScheme name="British Originals Theme">
      <a:dk1>
        <a:srgbClr val="000000"/>
      </a:dk1>
      <a:lt1>
        <a:srgbClr val="FFFFFF"/>
      </a:lt1>
      <a:dk2>
        <a:srgbClr val="44546A"/>
      </a:dk2>
      <a:lt2>
        <a:srgbClr val="E7E6E6"/>
      </a:lt2>
      <a:accent1>
        <a:srgbClr val="0B5574"/>
      </a:accent1>
      <a:accent2>
        <a:srgbClr val="BCCFEC"/>
      </a:accent2>
      <a:accent3>
        <a:srgbClr val="E37874"/>
      </a:accent3>
      <a:accent4>
        <a:srgbClr val="ADD1D7"/>
      </a:accent4>
      <a:accent5>
        <a:srgbClr val="BEB3B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3C29D505-96C1-4D86-8FE8-F692CDCBF9EA}"/>
    </a:ext>
  </a:extLst>
</a:theme>
</file>

<file path=ppt/theme/theme2.xml><?xml version="1.0" encoding="utf-8"?>
<a:theme xmlns:a="http://schemas.openxmlformats.org/drawingml/2006/main" name="Slide Body - Curious Blue (ABBA)">
  <a:themeElements>
    <a:clrScheme name="A BETTER BA">
      <a:dk1>
        <a:srgbClr val="0B5574"/>
      </a:dk1>
      <a:lt1>
        <a:srgbClr val="F6F6F6"/>
      </a:lt1>
      <a:dk2>
        <a:srgbClr val="BEB3B2"/>
      </a:dk2>
      <a:lt2>
        <a:srgbClr val="FFFFFF"/>
      </a:lt2>
      <a:accent1>
        <a:srgbClr val="ADD1D7"/>
      </a:accent1>
      <a:accent2>
        <a:srgbClr val="BCCFEC"/>
      </a:accent2>
      <a:accent3>
        <a:srgbClr val="E37874"/>
      </a:accent3>
      <a:accent4>
        <a:srgbClr val="ADD1D7"/>
      </a:accent4>
      <a:accent5>
        <a:srgbClr val="BEB3B2"/>
      </a:accent5>
      <a:accent6>
        <a:srgbClr val="A3D2D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97BF301D-186A-4A22-8E4C-E1F994A484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594255C9F47049B367F00913BED969" ma:contentTypeVersion="8" ma:contentTypeDescription="Create a new document." ma:contentTypeScope="" ma:versionID="669976127e9d99054ee2095d187ec24b">
  <xsd:schema xmlns:xsd="http://www.w3.org/2001/XMLSchema" xmlns:xs="http://www.w3.org/2001/XMLSchema" xmlns:p="http://schemas.microsoft.com/office/2006/metadata/properties" xmlns:ns2="86177072-acf3-469b-be5f-1201de6410bb" xmlns:ns3="81b85e46-be1c-4d4d-af3f-3ff4749bae08" targetNamespace="http://schemas.microsoft.com/office/2006/metadata/properties" ma:root="true" ma:fieldsID="480bda1865dbc1f7ead824dac06b125f" ns2:_="" ns3:_="">
    <xsd:import namespace="86177072-acf3-469b-be5f-1201de6410bb"/>
    <xsd:import namespace="81b85e46-be1c-4d4d-af3f-3ff4749bae0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177072-acf3-469b-be5f-1201de6410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1b85e46-be1c-4d4d-af3f-3ff4749bae0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1b85e46-be1c-4d4d-af3f-3ff4749bae08">
      <UserInfo>
        <DisplayName>Sarah Barr Miller</DisplayName>
        <AccountId>10</AccountId>
        <AccountType/>
      </UserInfo>
      <UserInfo>
        <DisplayName>Sandra Green</DisplayName>
        <AccountId>41</AccountId>
        <AccountType/>
      </UserInfo>
      <UserInfo>
        <DisplayName>Hazel Chesters</DisplayName>
        <AccountId>42</AccountId>
        <AccountType/>
      </UserInfo>
    </SharedWithUsers>
  </documentManagement>
</p:properties>
</file>

<file path=customXml/itemProps1.xml><?xml version="1.0" encoding="utf-8"?>
<ds:datastoreItem xmlns:ds="http://schemas.openxmlformats.org/officeDocument/2006/customXml" ds:itemID="{751A6194-F0BD-4282-83C9-95DFBAD1B667}">
  <ds:schemaRefs>
    <ds:schemaRef ds:uri="81b85e46-be1c-4d4d-af3f-3ff4749bae08"/>
    <ds:schemaRef ds:uri="86177072-acf3-469b-be5f-1201de6410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73D82A4-28C2-4B97-A470-A3247BBF4BEB}">
  <ds:schemaRefs>
    <ds:schemaRef ds:uri="http://schemas.microsoft.com/sharepoint/v3/contenttype/forms"/>
  </ds:schemaRefs>
</ds:datastoreItem>
</file>

<file path=customXml/itemProps3.xml><?xml version="1.0" encoding="utf-8"?>
<ds:datastoreItem xmlns:ds="http://schemas.openxmlformats.org/officeDocument/2006/customXml" ds:itemID="{FA0A2C6C-ACEB-4D76-A29E-B1C9FEC52B8B}">
  <ds:schemaRefs>
    <ds:schemaRef ds:uri="81b85e46-be1c-4d4d-af3f-3ff4749bae08"/>
    <ds:schemaRef ds:uri="86177072-acf3-469b-be5f-1201de6410b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1424</TotalTime>
  <Words>151</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Calibri</vt:lpstr>
      <vt:lpstr>Mylius Modern</vt:lpstr>
      <vt:lpstr>Section Heading</vt:lpstr>
      <vt:lpstr>Slide Body - Curious Blue (ABBA)</vt:lpstr>
      <vt:lpstr>British Airways</vt:lpstr>
      <vt:lpstr>Company insights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Data Access Controls</dc:title>
  <dc:subject/>
  <dc:creator>Jake Pearce</dc:creator>
  <cp:keywords/>
  <dc:description/>
  <cp:lastModifiedBy>krrish.mahajan.btech2018</cp:lastModifiedBy>
  <cp:revision>21</cp:revision>
  <cp:lastPrinted>2022-06-09T07:44:13Z</cp:lastPrinted>
  <dcterms:created xsi:type="dcterms:W3CDTF">2022-02-22T07:39:05Z</dcterms:created>
  <dcterms:modified xsi:type="dcterms:W3CDTF">2023-07-19T15:18:39Z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0x01010082594255C9F47049B367F00913BED969</vt:lpwstr>
  </property>
</Properties>
</file>