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70" r:id="rId6"/>
    <p:sldId id="259" r:id="rId7"/>
    <p:sldId id="263" r:id="rId8"/>
    <p:sldId id="264" r:id="rId9"/>
    <p:sldId id="265" r:id="rId10"/>
    <p:sldId id="269" r:id="rId11"/>
    <p:sldId id="272" r:id="rId12"/>
    <p:sldId id="267" r:id="rId13"/>
    <p:sldId id="271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B4F4195-6C15-40F9-A9FE-A4C385D4CEE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9E94F36-D32E-47EF-9440-82129DB15D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B12ADAE-46A0-4786-93BC-8EFA0602D4B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5/10/2020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02EBE5F-B699-45D3-A369-0224BB48BEC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88A0251-2F18-46D5-A32A-B6677C58FEBD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5/10/2020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B75D56F-ABBB-4A67-84D5-6C973C5EF0F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97AC74B-1BFA-48B2-8464-D50C163B412C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5/10/2020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1BB38CA-20C1-4D38-AD12-685BF2A61F4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5"/>
          <p:cNvPicPr/>
          <p:nvPr/>
        </p:nvPicPr>
        <p:blipFill>
          <a:blip r:embed="rId3"/>
          <a:srcRect l="16883" t="43563" r="16821" b="38025"/>
          <a:stretch/>
        </p:blipFill>
        <p:spPr>
          <a:xfrm>
            <a:off x="7645680" y="5595840"/>
            <a:ext cx="4545720" cy="1261800"/>
          </a:xfrm>
          <a:prstGeom prst="rect">
            <a:avLst/>
          </a:prstGeom>
          <a:ln>
            <a:noFill/>
          </a:ln>
        </p:spPr>
      </p:pic>
      <p:pic>
        <p:nvPicPr>
          <p:cNvPr id="131" name="Picture 6"/>
          <p:cNvPicPr/>
          <p:nvPr/>
        </p:nvPicPr>
        <p:blipFill>
          <a:blip r:embed="rId3"/>
          <a:srcRect l="16883" t="43563" r="16821" b="38025"/>
          <a:stretch/>
        </p:blipFill>
        <p:spPr>
          <a:xfrm rot="10800000">
            <a:off x="0" y="0"/>
            <a:ext cx="4545720" cy="1261800"/>
          </a:xfrm>
          <a:prstGeom prst="rect">
            <a:avLst/>
          </a:prstGeom>
          <a:ln>
            <a:noFill/>
          </a:ln>
        </p:spPr>
      </p:pic>
      <p:sp>
        <p:nvSpPr>
          <p:cNvPr id="132" name="TextShape 1"/>
          <p:cNvSpPr txBox="1"/>
          <p:nvPr/>
        </p:nvSpPr>
        <p:spPr>
          <a:xfrm>
            <a:off x="696036" y="962317"/>
            <a:ext cx="10822674" cy="5725086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47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Final Year Project Work </a:t>
            </a:r>
            <a:r>
              <a:rPr lang="en-US" sz="47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4700" b="1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47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47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51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 based Handwritten Digit Recognition </a:t>
            </a:r>
            <a:r>
              <a:rPr lang="en-US" sz="51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</a:t>
            </a:r>
            <a:endParaRPr lang="en-US" sz="51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4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4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9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29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Biswas Poudyal(10526/073)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Khanal(10691/073)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Sameer Kattel(10713/073)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Subina Lama(10720/073)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May,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" name="Picture 8"/>
          <p:cNvPicPr/>
          <p:nvPr/>
        </p:nvPicPr>
        <p:blipFill>
          <a:blip r:embed="rId4"/>
          <a:stretch/>
        </p:blipFill>
        <p:spPr>
          <a:xfrm>
            <a:off x="7607160" y="43200"/>
            <a:ext cx="4508280" cy="141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05462-5596-4862-B817-A90D2DD19419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0" y="2103197"/>
            <a:ext cx="4665818" cy="3360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54" y="664772"/>
            <a:ext cx="3994475" cy="287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57" y="3541622"/>
            <a:ext cx="3994474" cy="2876850"/>
          </a:xfrm>
          <a:prstGeom prst="rect">
            <a:avLst/>
          </a:prstGeom>
        </p:spPr>
      </p:pic>
      <p:sp>
        <p:nvSpPr>
          <p:cNvPr id="14" name="CustomShape 3"/>
          <p:cNvSpPr/>
          <p:nvPr/>
        </p:nvSpPr>
        <p:spPr>
          <a:xfrm>
            <a:off x="2115151" y="6209133"/>
            <a:ext cx="7402190" cy="5518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Visualization of Cost and Accuracy during Training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05462-5596-4862-B817-A90D2DD19419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5"/>
          <a:stretch/>
        </p:blipFill>
        <p:spPr>
          <a:xfrm>
            <a:off x="1874971" y="1315371"/>
            <a:ext cx="8441456" cy="4627239"/>
          </a:xfrm>
          <a:prstGeom prst="rect">
            <a:avLst/>
          </a:prstGeom>
        </p:spPr>
      </p:pic>
      <p:sp>
        <p:nvSpPr>
          <p:cNvPr id="13" name="CustomShape 3"/>
          <p:cNvSpPr/>
          <p:nvPr/>
        </p:nvSpPr>
        <p:spPr>
          <a:xfrm>
            <a:off x="3283739" y="5942610"/>
            <a:ext cx="5623920" cy="5518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Prediction of Dev Set Data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05462-5596-4862-B817-A90D2DD19419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and Analysis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4"/>
          <p:cNvGraphicFramePr/>
          <p:nvPr>
            <p:extLst>
              <p:ext uri="{D42A27DB-BD31-4B8C-83A1-F6EECF244321}">
                <p14:modId xmlns:p14="http://schemas.microsoft.com/office/powerpoint/2010/main" val="1150610318"/>
              </p:ext>
            </p:extLst>
          </p:nvPr>
        </p:nvGraphicFramePr>
        <p:xfrm>
          <a:off x="5926517" y="2221980"/>
          <a:ext cx="5634735" cy="1869960"/>
        </p:xfrm>
        <a:graphic>
          <a:graphicData uri="http://schemas.openxmlformats.org/drawingml/2006/table">
            <a:tbl>
              <a:tblPr/>
              <a:tblGrid>
                <a:gridCol w="177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Dataset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b="1" strike="noStrike" spc="-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b="1" strike="noStrike" spc="-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Error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Training </a:t>
                      </a:r>
                      <a:r>
                        <a:rPr lang="en-US" sz="1500" b="1" strike="noStrike" spc="-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Set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dirty="0" smtClean="0"/>
                        <a:t>98.39%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dirty="0" smtClean="0"/>
                        <a:t>1.61%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Dev </a:t>
                      </a:r>
                      <a:r>
                        <a:rPr lang="en-US" sz="1500" b="1" strike="noStrike" spc="-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Set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dirty="0" smtClean="0"/>
                        <a:t>96.32%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dirty="0" smtClean="0"/>
                        <a:t>3.680%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Test </a:t>
                      </a:r>
                      <a:r>
                        <a:rPr lang="en-US" sz="1500" b="1" strike="noStrike" spc="-1" dirty="0" smtClean="0">
                          <a:solidFill>
                            <a:srgbClr val="FFFFFF"/>
                          </a:solidFill>
                          <a:latin typeface="Calibri"/>
                        </a:rPr>
                        <a:t>Set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dirty="0" smtClean="0"/>
                        <a:t>96.68%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dirty="0" smtClean="0"/>
                        <a:t>3.32%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Shape 2"/>
          <p:cNvSpPr txBox="1"/>
          <p:nvPr/>
        </p:nvSpPr>
        <p:spPr>
          <a:xfrm>
            <a:off x="1070092" y="1786326"/>
            <a:ext cx="4856425" cy="403912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seems a problem of high bias and high variance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reduce high Bias: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dvanced optimization algorithms</a:t>
            </a:r>
            <a:endParaRPr lang="en-US" sz="20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Network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 Hyper Parameter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high variance: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should be carried 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E705462-5596-4862-B817-A90D2DD19419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Further Work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151979" y="1903484"/>
            <a:ext cx="9274911" cy="403912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like Mini-batch Gradient Descent and Adam will be used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methods like Dropout and L2 regularization will be used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be trained in larger Network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He- Initialization would be used to initialize the parameters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 of Hyper Parameters would be done to obtain better result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2000" spc="-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</a:rPr>
              <a:t>Presentation Outline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968120" y="1690560"/>
            <a:ext cx="6407640" cy="3263577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and Analysis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</a:t>
            </a:r>
            <a:r>
              <a:rPr lang="en-US" sz="2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sz="22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z="2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8522B55-6DAE-4D9E-827E-4651786CF8E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8BCC2A-6A4C-47B5-9D66-2135AD901C8D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1943280" y="1837440"/>
            <a:ext cx="8305560" cy="3177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Handwritten Digit Recognition is an approach of enabling computers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human written digits through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complicated process of learning called Machine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intends to implement a Feedforward Neural Network model from scratch, that will be able to recognize the handwritten </a:t>
            </a: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 with high accuracy.</a:t>
            </a:r>
            <a:endParaRPr lang="en-US" sz="2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1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/>
              </a:rPr>
              <a:t>Objectives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943280" y="1837440"/>
            <a:ext cx="8305560" cy="3177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Multi-Layer FFNN Model that recognizes Handwritten digits (one at a time) with high accuracy.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properly analyze and optimize the designed model using different model improvement techniques and optimization algorithms.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components of the project from scratch.</a:t>
            </a:r>
          </a:p>
        </p:txBody>
      </p:sp>
      <p:sp>
        <p:nvSpPr>
          <p:cNvPr id="14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AE3B97-99B5-42AD-B147-0CA045C9A4F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sz="44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791360" y="2001600"/>
            <a:ext cx="8275320" cy="2021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be able to classify any new image of a handwritten digit with maximum accuracy.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22EF17C-187E-47D3-9A32-0E0F5F56360D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sz="4400" b="0" strike="noStrike" spc="-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984960" y="1830960"/>
            <a:ext cx="4340075" cy="3134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MNIST Database used.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was consists of four files in binary(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file format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after processing is split into Train/ Dev and test set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A9B813-9200-49A7-93A8-342E018D4E4C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5" name="Table 4"/>
          <p:cNvGraphicFramePr/>
          <p:nvPr>
            <p:extLst>
              <p:ext uri="{D42A27DB-BD31-4B8C-83A1-F6EECF244321}">
                <p14:modId xmlns:p14="http://schemas.microsoft.com/office/powerpoint/2010/main" val="826422085"/>
              </p:ext>
            </p:extLst>
          </p:nvPr>
        </p:nvGraphicFramePr>
        <p:xfrm>
          <a:off x="5535289" y="1830960"/>
          <a:ext cx="5634735" cy="3104400"/>
        </p:xfrm>
        <a:graphic>
          <a:graphicData uri="http://schemas.openxmlformats.org/drawingml/2006/table">
            <a:tbl>
              <a:tblPr/>
              <a:tblGrid>
                <a:gridCol w="1775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Dataset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Processed Array size</a:t>
                      </a:r>
                      <a:endParaRPr lang="en-US" sz="16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6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Original Array Size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Training Set Image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(784, 60000)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(60000, 28, 28)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Training Set Label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5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10, 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60000)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(1, 60000)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Dev Set Image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(784, 5000)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(5000, 28, 28)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Dev Set Label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5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10, 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5000)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(1, </a:t>
                      </a:r>
                      <a:r>
                        <a:rPr lang="en-US" sz="15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Test Set Image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(784, 5000)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(5000, 28, 28)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Test Set Label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15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10, 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5000)  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1"/>
                        </a:spcAft>
                      </a:pP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(1, </a:t>
                      </a:r>
                      <a:r>
                        <a:rPr lang="en-US" sz="15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  <a:r>
                        <a:rPr lang="en-US" sz="15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sz="15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7E701F-DA1D-45AE-A528-E0AD119EDB3A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1" name="Picture 5"/>
          <p:cNvPicPr/>
          <p:nvPr/>
        </p:nvPicPr>
        <p:blipFill>
          <a:blip r:embed="rId2"/>
          <a:stretch/>
        </p:blipFill>
        <p:spPr>
          <a:xfrm>
            <a:off x="1975320" y="1921320"/>
            <a:ext cx="8830800" cy="3409560"/>
          </a:xfrm>
          <a:prstGeom prst="rect">
            <a:avLst/>
          </a:prstGeom>
          <a:ln>
            <a:noFill/>
          </a:ln>
        </p:spPr>
      </p:pic>
      <p:sp>
        <p:nvSpPr>
          <p:cNvPr id="182" name="CustomShape 6"/>
          <p:cNvSpPr/>
          <p:nvPr/>
        </p:nvSpPr>
        <p:spPr>
          <a:xfrm>
            <a:off x="3361320" y="5019840"/>
            <a:ext cx="5330880" cy="80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Context Diagram</a:t>
            </a:r>
            <a:endParaRPr lang="en-US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1733400" y="1496520"/>
            <a:ext cx="29415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Modeling</a:t>
            </a:r>
            <a:endParaRPr lang="en-US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91" y="880939"/>
            <a:ext cx="6263983" cy="5288381"/>
          </a:xfrm>
          <a:prstGeom prst="rect">
            <a:avLst/>
          </a:prstGeom>
        </p:spPr>
      </p:pic>
      <p:sp>
        <p:nvSpPr>
          <p:cNvPr id="19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05BB61-0328-4804-B231-662970478422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060757" y="6080580"/>
            <a:ext cx="5623920" cy="5518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Feedforward Neural Network Model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Shape 1"/>
          <p:cNvSpPr txBox="1"/>
          <p:nvPr/>
        </p:nvSpPr>
        <p:spPr>
          <a:xfrm>
            <a:off x="838080" y="57034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1895509"/>
            <a:ext cx="4061311" cy="403912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 Architecture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Layers: 3 ; 2 Hidden and 1 Output layers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1:  32 Hidden Units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2: 16 Hidden Units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3: 10 Units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0.1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Epoch: 10000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91" y="880939"/>
            <a:ext cx="6263983" cy="5288381"/>
          </a:xfrm>
          <a:prstGeom prst="rect">
            <a:avLst/>
          </a:prstGeom>
        </p:spPr>
      </p:pic>
      <p:sp>
        <p:nvSpPr>
          <p:cNvPr id="19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C05BB61-0328-4804-B231-662970478422}" type="slidenum">
              <a:rPr lang="en-US" sz="1200" b="0" strike="noStrike" spc="-1">
                <a:solidFill>
                  <a:srgbClr val="8B8B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2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060757" y="6080580"/>
            <a:ext cx="5623920" cy="5518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Feedforward Neural Network Model</a:t>
            </a: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Shape 1"/>
          <p:cNvSpPr txBox="1"/>
          <p:nvPr/>
        </p:nvSpPr>
        <p:spPr>
          <a:xfrm>
            <a:off x="838080" y="57034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838080" y="1895509"/>
            <a:ext cx="4061311" cy="403912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 Architecture</a:t>
            </a: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Functions: ReLU in Hidden Layers and Softmax in Output Layer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Function: Softmax Cross 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ntropy Cost Function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Batch Gradient Descent with Back Propagation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 Random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532</Words>
  <Application>Microsoft Office PowerPoint</Application>
  <PresentationFormat>Widescreen</PresentationFormat>
  <Paragraphs>128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kf</dc:creator>
  <dc:description/>
  <cp:lastModifiedBy>Sameer Kattel</cp:lastModifiedBy>
  <cp:revision>178</cp:revision>
  <dcterms:created xsi:type="dcterms:W3CDTF">2018-02-27T04:16:48Z</dcterms:created>
  <dcterms:modified xsi:type="dcterms:W3CDTF">2020-05-10T16:18:08Z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