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media/image5.png" ContentType="image/png"/>
  <Override PartName="/ppt/media/image4.png" ContentType="image/png"/>
  <Override PartName="/ppt/media/image3.jpeg" ContentType="image/jpeg"/>
  <Override PartName="/ppt/media/image6.png" ContentType="image/png"/>
  <Override PartName="/ppt/media/image1.jpeg" ContentType="image/jpeg"/>
  <Override PartName="/ppt/media/image2.jpeg" ContentType="image/jpe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move the slide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28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29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AB4F4195-6C15-40F9-A9FE-A4C385D4CEEE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4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24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79E94F36-D32E-47EF-9440-82129DB15D15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Master title 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8B12ADAE-46A0-4786-93BC-8EFA0602D4B4}" type="datetime1">
              <a:rPr b="0" lang="en-US" sz="1200" spc="-1" strike="noStrike">
                <a:solidFill>
                  <a:srgbClr val="8b8b8b"/>
                </a:solidFill>
                <a:latin typeface="Calibri"/>
              </a:rPr>
              <a:t>04/21/2020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B02EBE5F-B699-45D3-A369-0224BB48BEC1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788A0251-2F18-46D5-A32A-B6677C58FEBD}" type="datetime1">
              <a:rPr b="0" lang="en-US" sz="1200" spc="-1" strike="noStrike">
                <a:solidFill>
                  <a:srgbClr val="8b8b8b"/>
                </a:solidFill>
                <a:latin typeface="Calibri"/>
              </a:rPr>
              <a:t>04/21/2020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1B75D56F-ABBB-4A67-84D5-6C973C5EF0FA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172200" y="1825560"/>
            <a:ext cx="5181120" cy="4350960"/>
          </a:xfrm>
          <a:prstGeom prst="rect">
            <a:avLst/>
          </a:prstGeom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997AC74B-1BFA-48B2-8464-D50C163B412C}" type="datetime1">
              <a:rPr b="0" lang="en-US" sz="1200" spc="-1" strike="noStrike">
                <a:solidFill>
                  <a:srgbClr val="8b8b8b"/>
                </a:solidFill>
                <a:latin typeface="Calibri"/>
              </a:rPr>
              <a:t>04/21/2020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71BB38CA-20C1-4D38-AD12-685BF2A61F45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8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Picture 5" descr=""/>
          <p:cNvPicPr/>
          <p:nvPr/>
        </p:nvPicPr>
        <p:blipFill>
          <a:blip r:embed="rId1"/>
          <a:srcRect l="16883" t="43563" r="16821" b="38025"/>
          <a:stretch/>
        </p:blipFill>
        <p:spPr>
          <a:xfrm>
            <a:off x="7645680" y="5595840"/>
            <a:ext cx="4545720" cy="1261800"/>
          </a:xfrm>
          <a:prstGeom prst="rect">
            <a:avLst/>
          </a:prstGeom>
          <a:ln>
            <a:noFill/>
          </a:ln>
        </p:spPr>
      </p:pic>
      <p:pic>
        <p:nvPicPr>
          <p:cNvPr id="131" name="Picture 6" descr=""/>
          <p:cNvPicPr/>
          <p:nvPr/>
        </p:nvPicPr>
        <p:blipFill>
          <a:blip r:embed="rId2"/>
          <a:srcRect l="16883" t="43563" r="16821" b="38025"/>
          <a:stretch/>
        </p:blipFill>
        <p:spPr>
          <a:xfrm rot="10800000">
            <a:off x="4546080" y="1262160"/>
            <a:ext cx="4545720" cy="1261800"/>
          </a:xfrm>
          <a:prstGeom prst="rect">
            <a:avLst/>
          </a:prstGeom>
          <a:ln>
            <a:noFill/>
          </a:ln>
        </p:spPr>
      </p:pic>
      <p:sp>
        <p:nvSpPr>
          <p:cNvPr id="132" name="TextShape 1"/>
          <p:cNvSpPr txBox="1"/>
          <p:nvPr/>
        </p:nvSpPr>
        <p:spPr>
          <a:xfrm>
            <a:off x="368280" y="571680"/>
            <a:ext cx="11505960" cy="60321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endParaRPr b="0" lang="en-US" sz="32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endParaRPr b="0" lang="en-US" sz="32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4700" spc="-1" strike="noStrike">
                <a:solidFill>
                  <a:srgbClr val="000000"/>
                </a:solidFill>
                <a:latin typeface="Times New Roman"/>
              </a:rPr>
              <a:t>A Final Year Project Work Proposal Defense </a:t>
            </a:r>
            <a:endParaRPr b="0" lang="en-US" sz="47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endParaRPr b="0" lang="en-US" sz="47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On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4200" spc="-1" strike="noStrike">
                <a:solidFill>
                  <a:srgbClr val="000000"/>
                </a:solidFill>
                <a:latin typeface="Times New Roman"/>
              </a:rPr>
              <a:t>MNIST based Handwritten Digit Recognition from Scratch</a:t>
            </a:r>
            <a:endParaRPr b="0" lang="en-US" sz="42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endParaRPr b="0" lang="en-US" sz="42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endParaRPr b="0" lang="en-US" sz="4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900" spc="-1" strike="noStrike">
                <a:solidFill>
                  <a:srgbClr val="000000"/>
                </a:solidFill>
                <a:latin typeface="Times New Roman"/>
              </a:rPr>
              <a:t>Presented By:</a:t>
            </a:r>
            <a:endParaRPr b="0" lang="en-US" sz="2900" spc="-1" strike="noStrike"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Biswas Poudyal(10526/073)</a:t>
            </a:r>
            <a:endParaRPr b="0" lang="en-US" sz="2400" spc="-1" strike="noStrike"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Krishna Khanal(10691/073)</a:t>
            </a:r>
            <a:endParaRPr b="0" lang="en-US" sz="2400" spc="-1" strike="noStrike"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Sameer Kattel(10713/073)</a:t>
            </a:r>
            <a:endParaRPr b="0" lang="en-US" sz="2400" spc="-1" strike="noStrike"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Subina Lama(10720/073)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March, 2020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33" name="Picture 8" descr=""/>
          <p:cNvPicPr/>
          <p:nvPr/>
        </p:nvPicPr>
        <p:blipFill>
          <a:blip r:embed="rId3"/>
          <a:stretch/>
        </p:blipFill>
        <p:spPr>
          <a:xfrm>
            <a:off x="7607160" y="43200"/>
            <a:ext cx="4508280" cy="1411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Calibri Light"/>
              </a:rPr>
              <a:t>System Analysis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7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8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F27E701F-DA1D-45AE-A528-E0AD119EDB3A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79" name="CustomShape 4"/>
          <p:cNvSpPr/>
          <p:nvPr/>
        </p:nvSpPr>
        <p:spPr>
          <a:xfrm>
            <a:off x="0" y="0"/>
            <a:ext cx="1219176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0" name="CustomShape 5"/>
          <p:cNvSpPr/>
          <p:nvPr/>
        </p:nvSpPr>
        <p:spPr>
          <a:xfrm>
            <a:off x="0" y="457200"/>
            <a:ext cx="12191760" cy="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81" name="Picture 5" descr=""/>
          <p:cNvPicPr/>
          <p:nvPr/>
        </p:nvPicPr>
        <p:blipFill>
          <a:blip r:embed="rId1"/>
          <a:stretch/>
        </p:blipFill>
        <p:spPr>
          <a:xfrm>
            <a:off x="1975320" y="1921320"/>
            <a:ext cx="8830800" cy="3409560"/>
          </a:xfrm>
          <a:prstGeom prst="rect">
            <a:avLst/>
          </a:prstGeom>
          <a:ln>
            <a:noFill/>
          </a:ln>
        </p:spPr>
      </p:pic>
      <p:sp>
        <p:nvSpPr>
          <p:cNvPr id="182" name="CustomShape 6"/>
          <p:cNvSpPr/>
          <p:nvPr/>
        </p:nvSpPr>
        <p:spPr>
          <a:xfrm>
            <a:off x="3361320" y="5019840"/>
            <a:ext cx="5330880" cy="80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ed7d31"/>
                </a:solidFill>
                <a:latin typeface="Calibri"/>
              </a:rPr>
              <a:t>Fig: Context Diagram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83" name="CustomShape 7"/>
          <p:cNvSpPr/>
          <p:nvPr/>
        </p:nvSpPr>
        <p:spPr>
          <a:xfrm>
            <a:off x="1733400" y="1496520"/>
            <a:ext cx="294156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Times New Roman"/>
              </a:rPr>
              <a:t>Process Modeling</a:t>
            </a: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Times New Roman"/>
              </a:rPr>
              <a:t>Project Scheduling Plan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5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6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EC90D7E8-FD36-4790-BD28-55436C46455A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187" name="Picture 4" descr=""/>
          <p:cNvPicPr/>
          <p:nvPr/>
        </p:nvPicPr>
        <p:blipFill>
          <a:blip r:embed="rId1"/>
          <a:stretch/>
        </p:blipFill>
        <p:spPr>
          <a:xfrm>
            <a:off x="1011240" y="1825560"/>
            <a:ext cx="10436040" cy="3363480"/>
          </a:xfrm>
          <a:prstGeom prst="rect">
            <a:avLst/>
          </a:prstGeom>
          <a:ln>
            <a:noFill/>
          </a:ln>
        </p:spPr>
      </p:pic>
      <p:sp>
        <p:nvSpPr>
          <p:cNvPr id="188" name="CustomShape 4"/>
          <p:cNvSpPr/>
          <p:nvPr/>
        </p:nvSpPr>
        <p:spPr>
          <a:xfrm>
            <a:off x="3279600" y="5063400"/>
            <a:ext cx="5330880" cy="80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ed7d31"/>
                </a:solidFill>
                <a:latin typeface="Calibri"/>
              </a:rPr>
              <a:t>Fig: Gantt Chart</a:t>
            </a:r>
            <a:endParaRPr b="0" lang="en-US" sz="2000" spc="-1" strike="noStrike">
              <a:latin typeface="Arial"/>
            </a:endParaRPr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Calibri Light"/>
              </a:rPr>
              <a:t>Conclusion 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0" name="TextShape 2"/>
          <p:cNvSpPr txBox="1"/>
          <p:nvPr/>
        </p:nvSpPr>
        <p:spPr>
          <a:xfrm>
            <a:off x="1100880" y="2370240"/>
            <a:ext cx="5181120" cy="23742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</a:pPr>
            <a:r>
              <a:rPr b="0" lang="en-US" sz="2200" spc="-1" strike="noStrike">
                <a:solidFill>
                  <a:srgbClr val="000000"/>
                </a:solidFill>
                <a:latin typeface="Times New Roman"/>
              </a:rPr>
              <a:t>The final model should be able to classify any new image of a handwritten digit with maximum accuracy. 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1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1E705462-5596-4862-B817-A90D2DD19419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grpSp>
        <p:nvGrpSpPr>
          <p:cNvPr id="192" name="Group 4"/>
          <p:cNvGrpSpPr/>
          <p:nvPr/>
        </p:nvGrpSpPr>
        <p:grpSpPr>
          <a:xfrm>
            <a:off x="6726600" y="1334160"/>
            <a:ext cx="4130280" cy="4410720"/>
            <a:chOff x="6726600" y="1334160"/>
            <a:chExt cx="4130280" cy="4410720"/>
          </a:xfrm>
        </p:grpSpPr>
        <p:pic>
          <p:nvPicPr>
            <p:cNvPr id="193" name="Picture 9" descr=""/>
            <p:cNvPicPr/>
            <p:nvPr/>
          </p:nvPicPr>
          <p:blipFill>
            <a:blip r:embed="rId1"/>
            <a:stretch/>
          </p:blipFill>
          <p:spPr>
            <a:xfrm>
              <a:off x="6726600" y="1334160"/>
              <a:ext cx="4130280" cy="4081680"/>
            </a:xfrm>
            <a:prstGeom prst="rect">
              <a:avLst/>
            </a:prstGeom>
            <a:ln>
              <a:noFill/>
            </a:ln>
          </p:spPr>
        </p:pic>
        <p:sp>
          <p:nvSpPr>
            <p:cNvPr id="194" name="CustomShape 5"/>
            <p:cNvSpPr/>
            <p:nvPr/>
          </p:nvSpPr>
          <p:spPr>
            <a:xfrm>
              <a:off x="7168680" y="5375520"/>
              <a:ext cx="3550320" cy="3693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/>
            <a:p>
              <a:pPr algn="ctr">
                <a:lnSpc>
                  <a:spcPct val="107000"/>
                </a:lnSpc>
                <a:spcAft>
                  <a:spcPts val="799"/>
                </a:spcAft>
              </a:pPr>
              <a:r>
                <a:rPr b="0" lang="en-US" sz="1800" spc="-1" strike="noStrike">
                  <a:solidFill>
                    <a:srgbClr val="000000"/>
                  </a:solidFill>
                  <a:latin typeface="Times New Roman"/>
                  <a:ea typeface="Malgun Gothic"/>
                </a:rPr>
                <a:t>Actual Label: 3, Predicted Label: 3</a:t>
              </a:r>
              <a:endParaRPr b="0" lang="en-US" sz="1800" spc="-1" strike="noStrike">
                <a:latin typeface="Arial"/>
              </a:endParaRPr>
            </a:p>
          </p:txBody>
        </p:sp>
      </p:grp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Calibri Light"/>
              </a:rPr>
              <a:t>References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6" name="TextShape 2"/>
          <p:cNvSpPr txBox="1"/>
          <p:nvPr/>
        </p:nvSpPr>
        <p:spPr>
          <a:xfrm>
            <a:off x="838080" y="1526760"/>
            <a:ext cx="10515240" cy="46497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Y. Lecun, L. Bottou, Y. Bengio and P. Haffner, "Gradient-based learning applied to document recognition," in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Proceedings of the IEEE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, vol. 86, no. 11, pp. 2278-2324, Nov. 1998.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P. Y. Simard, D. Steinkraus and J. C. Platt, "Best practices for convolutional neural networks applied to visual document analysis," 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Seventh International Conference on Document Analysis and Recognition, 2003. Proceedings.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, Edinburgh, UK, 2003, pp. 958-963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G. E. Hinton, S. Osindero and Y. Teh, "A Fast Learning Algorithm for Deep Belief Nets," in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Neural Computation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, vol. 18, no. 7, pp. 1527-1554, July 2006.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D. C. Ciresan, U. Meier, L. M. Gambardella, J. Schmidhuber, “Deep Big Simple Neural Nets Excel on Handwritten Digit Recognition.”  in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Neural Computation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, vol. 22, no. 12, pp. 3207–3220, Dec 2010.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D. Keysers, T. Deselaers, C. Gollan and H. Ney, "Deformation Models for Image Recognition," in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IEEE Transactions on Pattern Analysis and Machine Intelligence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, vol. 29, no. 8, pp. 1422-1435, Aug. 2007.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D. Decoste, B. Schölkopf, “Training Invariant Support Vector Machines,” Machine Learning, 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46, 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161–190, 2002.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D. Ciresan, U. Meier and J. Schmidhuber, "Multi-column deep neural networks for image classification," 2012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IEEE Conference on Computer Vision and Pattern Recognition, Providence, RI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, 2012, pp. 3642-3649.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L. Wan, M. D. Zeiler, S. Zhang, Y. LeCun, R. Fergus, “Regularization of Neural Networks using DropConnect,”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ICML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, 2013.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7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BB766198-B058-48C1-9418-837E5B928B69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extShape 1"/>
          <p:cNvSpPr txBox="1"/>
          <p:nvPr/>
        </p:nvSpPr>
        <p:spPr>
          <a:xfrm>
            <a:off x="838080" y="357120"/>
            <a:ext cx="10515240" cy="1217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Calibri Light (Headings)"/>
              </a:rPr>
              <a:t>Appendix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9" name="TextShape 2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6C05BB61-0328-4804-B231-662970478422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00" name="CustomShape 3"/>
          <p:cNvSpPr/>
          <p:nvPr/>
        </p:nvSpPr>
        <p:spPr>
          <a:xfrm>
            <a:off x="3501360" y="5555520"/>
            <a:ext cx="5623920" cy="55188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ed7d31"/>
                </a:solidFill>
                <a:latin typeface="Calibri"/>
              </a:rPr>
              <a:t>Feedforward Neural Network Model</a:t>
            </a:r>
            <a:endParaRPr b="0" lang="en-US" sz="2000" spc="-1" strike="noStrike">
              <a:latin typeface="Arial"/>
            </a:endParaRPr>
          </a:p>
        </p:txBody>
      </p:sp>
      <p:grpSp>
        <p:nvGrpSpPr>
          <p:cNvPr id="201" name="Group 4"/>
          <p:cNvGrpSpPr/>
          <p:nvPr/>
        </p:nvGrpSpPr>
        <p:grpSpPr>
          <a:xfrm>
            <a:off x="838080" y="1370520"/>
            <a:ext cx="9562680" cy="4457520"/>
            <a:chOff x="838080" y="1370520"/>
            <a:chExt cx="9562680" cy="4457520"/>
          </a:xfrm>
        </p:grpSpPr>
        <p:sp>
          <p:nvSpPr>
            <p:cNvPr id="202" name="CustomShape 5"/>
            <p:cNvSpPr/>
            <p:nvPr/>
          </p:nvSpPr>
          <p:spPr>
            <a:xfrm>
              <a:off x="3181320" y="1629720"/>
              <a:ext cx="6349680" cy="3644640"/>
            </a:xfrm>
            <a:prstGeom prst="roundRect">
              <a:avLst>
                <a:gd name="adj" fmla="val 6054"/>
              </a:avLst>
            </a:prstGeom>
            <a:ln>
              <a:custDash>
                <a:ds d="400000" sp="300000"/>
              </a:custDash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grpSp>
          <p:nvGrpSpPr>
            <p:cNvPr id="203" name="Group 6"/>
            <p:cNvGrpSpPr/>
            <p:nvPr/>
          </p:nvGrpSpPr>
          <p:grpSpPr>
            <a:xfrm>
              <a:off x="838080" y="1370520"/>
              <a:ext cx="9562680" cy="4457520"/>
              <a:chOff x="838080" y="1370520"/>
              <a:chExt cx="9562680" cy="4457520"/>
            </a:xfrm>
          </p:grpSpPr>
          <p:sp>
            <p:nvSpPr>
              <p:cNvPr id="204" name="CustomShape 7"/>
              <p:cNvSpPr/>
              <p:nvPr/>
            </p:nvSpPr>
            <p:spPr>
              <a:xfrm rot="10800000">
                <a:off x="3638880" y="3016800"/>
                <a:ext cx="1072800" cy="1396800"/>
              </a:xfrm>
              <a:prstGeom prst="arc">
                <a:avLst>
                  <a:gd name="adj1" fmla="val 16200000"/>
                  <a:gd name="adj2" fmla="val 198397"/>
                </a:avLst>
              </a:prstGeom>
              <a:noFill/>
              <a:ln w="9360">
                <a:solidFill>
                  <a:schemeClr val="dk1"/>
                </a:solidFill>
                <a:round/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205" name="Group 8"/>
              <p:cNvGrpSpPr/>
              <p:nvPr/>
            </p:nvGrpSpPr>
            <p:grpSpPr>
              <a:xfrm>
                <a:off x="838080" y="1370520"/>
                <a:ext cx="9562680" cy="4457520"/>
                <a:chOff x="838080" y="1370520"/>
                <a:chExt cx="9562680" cy="4457520"/>
              </a:xfrm>
            </p:grpSpPr>
            <p:sp>
              <p:nvSpPr>
                <p:cNvPr id="206" name="CustomShape 9"/>
                <p:cNvSpPr/>
                <p:nvPr/>
              </p:nvSpPr>
              <p:spPr>
                <a:xfrm>
                  <a:off x="7844760" y="1370520"/>
                  <a:ext cx="1383840" cy="2916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/>
                <a:p>
                  <a:pPr>
                    <a:lnSpc>
                      <a:spcPct val="107000"/>
                    </a:lnSpc>
                  </a:pPr>
                  <a:r>
                    <a:rPr b="0" lang="en-US" sz="1100" spc="-1" strike="noStrike">
                      <a:solidFill>
                        <a:srgbClr val="000000"/>
                      </a:solidFill>
                      <a:latin typeface="Calibri"/>
                      <a:ea typeface="Malgun Gothic"/>
                    </a:rPr>
                    <a:t>Loop for n iterations</a:t>
                  </a:r>
                  <a:endParaRPr b="0" lang="en-US" sz="1100" spc="-1" strike="noStrike">
                    <a:latin typeface="Arial"/>
                  </a:endParaRPr>
                </a:p>
              </p:txBody>
            </p:sp>
            <p:sp>
              <p:nvSpPr>
                <p:cNvPr id="207" name="CustomShape 10"/>
                <p:cNvSpPr/>
                <p:nvPr/>
              </p:nvSpPr>
              <p:spPr>
                <a:xfrm>
                  <a:off x="838080" y="1709640"/>
                  <a:ext cx="1917360" cy="336240"/>
                </a:xfrm>
                <a:prstGeom prst="rec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/>
              </p:style>
              <p:txBody>
                <a:bodyPr anchor="ctr"/>
                <a:p>
                  <a:pPr algn="ctr">
                    <a:lnSpc>
                      <a:spcPct val="107000"/>
                    </a:lnSpc>
                    <a:spcAft>
                      <a:spcPts val="799"/>
                    </a:spcAft>
                  </a:pPr>
                  <a:r>
                    <a:rPr b="0" lang="en-US" sz="1100" spc="-1" strike="noStrike">
                      <a:solidFill>
                        <a:srgbClr val="000000"/>
                      </a:solidFill>
                      <a:latin typeface="Calibri"/>
                      <a:ea typeface="Malgun Gothic"/>
                    </a:rPr>
                    <a:t>Initialize all Parameters</a:t>
                  </a:r>
                  <a:endParaRPr b="0" lang="en-US" sz="1100" spc="-1" strike="noStrike">
                    <a:latin typeface="Arial"/>
                  </a:endParaRPr>
                </a:p>
              </p:txBody>
            </p:sp>
            <p:sp>
              <p:nvSpPr>
                <p:cNvPr id="208" name="CustomShape 11"/>
                <p:cNvSpPr/>
                <p:nvPr/>
              </p:nvSpPr>
              <p:spPr>
                <a:xfrm>
                  <a:off x="3266280" y="3199320"/>
                  <a:ext cx="875880" cy="451440"/>
                </a:xfrm>
                <a:prstGeom prst="rect">
                  <a:avLst/>
                </a:prstGeom>
                <a:ln/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/>
              </p:style>
              <p:txBody>
                <a:bodyPr anchor="ctr"/>
                <a:p>
                  <a:pPr algn="ctr">
                    <a:lnSpc>
                      <a:spcPct val="107000"/>
                    </a:lnSpc>
                    <a:spcAft>
                      <a:spcPts val="799"/>
                    </a:spcAft>
                  </a:pPr>
                  <a:r>
                    <a:rPr b="0" lang="en-US" sz="1100" spc="-1" strike="noStrike">
                      <a:solidFill>
                        <a:srgbClr val="000000"/>
                      </a:solidFill>
                      <a:latin typeface="Calibri"/>
                      <a:ea typeface="Malgun Gothic"/>
                    </a:rPr>
                    <a:t>Update Parameters</a:t>
                  </a:r>
                  <a:endParaRPr b="0" lang="en-US" sz="1100" spc="-1" strike="noStrike">
                    <a:latin typeface="Arial"/>
                  </a:endParaRPr>
                </a:p>
              </p:txBody>
            </p:sp>
            <p:sp>
              <p:nvSpPr>
                <p:cNvPr id="209" name="CustomShape 12"/>
                <p:cNvSpPr/>
                <p:nvPr/>
              </p:nvSpPr>
              <p:spPr>
                <a:xfrm>
                  <a:off x="8587080" y="3211920"/>
                  <a:ext cx="759240" cy="469440"/>
                </a:xfrm>
                <a:prstGeom prst="rect">
                  <a:avLst/>
                </a:prstGeom>
                <a:ln/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/>
              </p:style>
              <p:txBody>
                <a:bodyPr anchor="ctr"/>
                <a:p>
                  <a:pPr algn="ctr">
                    <a:lnSpc>
                      <a:spcPct val="107000"/>
                    </a:lnSpc>
                  </a:pPr>
                  <a:r>
                    <a:rPr b="0" lang="en-US" sz="1100" spc="-1" strike="noStrike">
                      <a:solidFill>
                        <a:srgbClr val="000000"/>
                      </a:solidFill>
                      <a:latin typeface="Calibri"/>
                      <a:ea typeface="Malgun Gothic"/>
                    </a:rPr>
                    <a:t>Compute Loss</a:t>
                  </a:r>
                  <a:endParaRPr b="0" lang="en-US" sz="1100" spc="-1" strike="noStrike">
                    <a:latin typeface="Arial"/>
                  </a:endParaRPr>
                </a:p>
              </p:txBody>
            </p:sp>
            <p:sp>
              <p:nvSpPr>
                <p:cNvPr id="210" name="CustomShape 13"/>
                <p:cNvSpPr/>
                <p:nvPr/>
              </p:nvSpPr>
              <p:spPr>
                <a:xfrm>
                  <a:off x="9626400" y="5510880"/>
                  <a:ext cx="774360" cy="317160"/>
                </a:xfrm>
                <a:prstGeom prst="rec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/>
              </p:style>
              <p:txBody>
                <a:bodyPr anchor="ctr"/>
                <a:p>
                  <a:pPr algn="ctr">
                    <a:lnSpc>
                      <a:spcPct val="107000"/>
                    </a:lnSpc>
                    <a:spcAft>
                      <a:spcPts val="799"/>
                    </a:spcAft>
                  </a:pPr>
                  <a:r>
                    <a:rPr b="0" lang="en-US" sz="1100" spc="-1" strike="noStrike">
                      <a:solidFill>
                        <a:srgbClr val="000000"/>
                      </a:solidFill>
                      <a:latin typeface="Calibri"/>
                      <a:ea typeface="Malgun Gothic"/>
                    </a:rPr>
                    <a:t>Predict</a:t>
                  </a:r>
                  <a:endParaRPr b="0" lang="en-US" sz="1100" spc="-1" strike="noStrike">
                    <a:latin typeface="Arial"/>
                  </a:endParaRPr>
                </a:p>
              </p:txBody>
            </p:sp>
            <p:sp>
              <p:nvSpPr>
                <p:cNvPr id="211" name="CustomShape 14"/>
                <p:cNvSpPr/>
                <p:nvPr/>
              </p:nvSpPr>
              <p:spPr>
                <a:xfrm>
                  <a:off x="7800480" y="2424600"/>
                  <a:ext cx="1231560" cy="1396800"/>
                </a:xfrm>
                <a:prstGeom prst="arc">
                  <a:avLst>
                    <a:gd name="adj1" fmla="val 16200000"/>
                    <a:gd name="adj2" fmla="val 301936"/>
                  </a:avLst>
                </a:prstGeom>
                <a:noFill/>
                <a:ln w="9360">
                  <a:solidFill>
                    <a:schemeClr val="dk1"/>
                  </a:solidFill>
                  <a:round/>
                  <a:tailEnd len="med" type="triangle" w="med"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12" name="CustomShape 15"/>
                <p:cNvSpPr/>
                <p:nvPr/>
              </p:nvSpPr>
              <p:spPr>
                <a:xfrm rot="5400000">
                  <a:off x="7721280" y="3050280"/>
                  <a:ext cx="1479240" cy="1117080"/>
                </a:xfrm>
                <a:prstGeom prst="arc">
                  <a:avLst>
                    <a:gd name="adj1" fmla="val 16840738"/>
                    <a:gd name="adj2" fmla="val 198397"/>
                  </a:avLst>
                </a:prstGeom>
                <a:noFill/>
                <a:ln w="9360">
                  <a:solidFill>
                    <a:schemeClr val="dk1"/>
                  </a:solidFill>
                  <a:round/>
                  <a:tailEnd len="med" type="triangle" w="med"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13" name="CustomShape 16"/>
                <p:cNvSpPr/>
                <p:nvPr/>
              </p:nvSpPr>
              <p:spPr>
                <a:xfrm rot="16200000">
                  <a:off x="3502800" y="2521800"/>
                  <a:ext cx="1479240" cy="1231560"/>
                </a:xfrm>
                <a:prstGeom prst="arc">
                  <a:avLst>
                    <a:gd name="adj1" fmla="val 16200000"/>
                    <a:gd name="adj2" fmla="val 198397"/>
                  </a:avLst>
                </a:prstGeom>
                <a:noFill/>
                <a:ln w="9360">
                  <a:solidFill>
                    <a:schemeClr val="dk1"/>
                  </a:solidFill>
                  <a:round/>
                  <a:tailEnd len="med" type="triangle" w="med"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grpSp>
              <p:nvGrpSpPr>
                <p:cNvPr id="214" name="Group 17"/>
                <p:cNvGrpSpPr/>
                <p:nvPr/>
              </p:nvGrpSpPr>
              <p:grpSpPr>
                <a:xfrm>
                  <a:off x="4288680" y="1808640"/>
                  <a:ext cx="4082760" cy="1377720"/>
                  <a:chOff x="4288680" y="1808640"/>
                  <a:chExt cx="4082760" cy="1377720"/>
                </a:xfrm>
              </p:grpSpPr>
              <p:grpSp>
                <p:nvGrpSpPr>
                  <p:cNvPr id="215" name="Group 18"/>
                  <p:cNvGrpSpPr/>
                  <p:nvPr/>
                </p:nvGrpSpPr>
                <p:grpSpPr>
                  <a:xfrm>
                    <a:off x="4288680" y="1808640"/>
                    <a:ext cx="4082760" cy="1377720"/>
                    <a:chOff x="4288680" y="1808640"/>
                    <a:chExt cx="4082760" cy="1377720"/>
                  </a:xfrm>
                </p:grpSpPr>
                <p:grpSp>
                  <p:nvGrpSpPr>
                    <p:cNvPr id="216" name="Group 19"/>
                    <p:cNvGrpSpPr/>
                    <p:nvPr/>
                  </p:nvGrpSpPr>
                  <p:grpSpPr>
                    <a:xfrm>
                      <a:off x="4288680" y="1808640"/>
                      <a:ext cx="4082760" cy="1377720"/>
                      <a:chOff x="4288680" y="1808640"/>
                      <a:chExt cx="4082760" cy="1377720"/>
                    </a:xfrm>
                  </p:grpSpPr>
                  <p:grpSp>
                    <p:nvGrpSpPr>
                      <p:cNvPr id="217" name="Group 20"/>
                      <p:cNvGrpSpPr/>
                      <p:nvPr/>
                    </p:nvGrpSpPr>
                    <p:grpSpPr>
                      <a:xfrm>
                        <a:off x="4288680" y="1808640"/>
                        <a:ext cx="4082760" cy="1377720"/>
                        <a:chOff x="4288680" y="1808640"/>
                        <a:chExt cx="4082760" cy="1377720"/>
                      </a:xfrm>
                    </p:grpSpPr>
                    <p:sp>
                      <p:nvSpPr>
                        <p:cNvPr id="218" name="CustomShape 21"/>
                        <p:cNvSpPr/>
                        <p:nvPr/>
                      </p:nvSpPr>
                      <p:spPr>
                        <a:xfrm>
                          <a:off x="4288680" y="1808640"/>
                          <a:ext cx="3485880" cy="137772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5"/>
                        </a:lnRef>
                        <a:fillRef idx="1">
                          <a:schemeClr val="lt1"/>
                        </a:fillRef>
                        <a:effectRef idx="0">
                          <a:schemeClr val="accent5"/>
                        </a:effectRef>
                        <a:fontRef idx="minor"/>
                      </p:style>
                    </p:sp>
                    <p:sp>
                      <p:nvSpPr>
                        <p:cNvPr id="219" name="CustomShape 22"/>
                        <p:cNvSpPr/>
                        <p:nvPr/>
                      </p:nvSpPr>
                      <p:spPr>
                        <a:xfrm>
                          <a:off x="7844760" y="1808640"/>
                          <a:ext cx="526680" cy="137772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5"/>
                        </a:lnRef>
                        <a:fillRef idx="1">
                          <a:schemeClr val="lt1"/>
                        </a:fillRef>
                        <a:effectRef idx="0">
                          <a:schemeClr val="accent5"/>
                        </a:effectRef>
                        <a:fontRef idx="minor"/>
                      </p:style>
                      <p:txBody>
                        <a:bodyPr lIns="45720" rIns="45720" tIns="91440" bIns="91440" anchor="ctr" vert="vert270" rot="16200000"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b="0" lang="en-US" sz="1100" spc="-1" strike="noStrike">
                              <a:solidFill>
                                <a:srgbClr val="000000"/>
                              </a:solidFill>
                              <a:latin typeface="Calibri"/>
                              <a:ea typeface="Malgun Gothic"/>
                            </a:rPr>
                            <a:t>Linear Softmax Forward</a:t>
                          </a:r>
                          <a:endParaRPr b="0" lang="en-US" sz="1100" spc="-1" strike="noStrike">
                            <a:latin typeface="Arial"/>
                          </a:endParaRPr>
                        </a:p>
                      </p:txBody>
                    </p:sp>
                  </p:grpSp>
                  <p:grpSp>
                    <p:nvGrpSpPr>
                      <p:cNvPr id="220" name="Group 23"/>
                      <p:cNvGrpSpPr/>
                      <p:nvPr/>
                    </p:nvGrpSpPr>
                    <p:grpSpPr>
                      <a:xfrm>
                        <a:off x="4396680" y="2247120"/>
                        <a:ext cx="3281760" cy="843480"/>
                        <a:chOff x="4396680" y="2247120"/>
                        <a:chExt cx="3281760" cy="843480"/>
                      </a:xfrm>
                    </p:grpSpPr>
                    <p:sp>
                      <p:nvSpPr>
                        <p:cNvPr id="221" name="CustomShape 24"/>
                        <p:cNvSpPr/>
                        <p:nvPr/>
                      </p:nvSpPr>
                      <p:spPr>
                        <a:xfrm>
                          <a:off x="4396680" y="2247120"/>
                          <a:ext cx="1421280" cy="31572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/>
                      </p:style>
                      <p:txBody>
                        <a:bodyPr anchor="ctr"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b="0" lang="en-US" sz="1100" spc="-1" strike="noStrike">
                              <a:solidFill>
                                <a:srgbClr val="ffffff"/>
                              </a:solidFill>
                              <a:latin typeface="Calibri"/>
                              <a:ea typeface="Malgun Gothic"/>
                            </a:rPr>
                            <a:t>Forward Layer 1</a:t>
                          </a:r>
                          <a:endParaRPr b="0" lang="en-US" sz="1100" spc="-1" strike="noStrike">
                            <a:latin typeface="Arial"/>
                          </a:endParaRPr>
                        </a:p>
                      </p:txBody>
                    </p:sp>
                    <p:sp>
                      <p:nvSpPr>
                        <p:cNvPr id="222" name="CustomShape 25"/>
                        <p:cNvSpPr/>
                        <p:nvPr/>
                      </p:nvSpPr>
                      <p:spPr>
                        <a:xfrm>
                          <a:off x="4396680" y="2626920"/>
                          <a:ext cx="693720" cy="45684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/>
                      </p:style>
                      <p:txBody>
                        <a:bodyPr anchor="ctr"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b="0" lang="en-US" sz="1100" spc="-1" strike="noStrike">
                              <a:solidFill>
                                <a:srgbClr val="ffffff"/>
                              </a:solidFill>
                              <a:latin typeface="Calibri"/>
                              <a:ea typeface="Malgun Gothic"/>
                            </a:rPr>
                            <a:t>Linear Forward</a:t>
                          </a:r>
                          <a:endParaRPr b="0" lang="en-US" sz="1100" spc="-1" strike="noStrike">
                            <a:latin typeface="Arial"/>
                          </a:endParaRPr>
                        </a:p>
                      </p:txBody>
                    </p:sp>
                    <p:sp>
                      <p:nvSpPr>
                        <p:cNvPr id="223" name="CustomShape 26"/>
                        <p:cNvSpPr/>
                        <p:nvPr/>
                      </p:nvSpPr>
                      <p:spPr>
                        <a:xfrm>
                          <a:off x="5135760" y="2622600"/>
                          <a:ext cx="682200" cy="468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/>
                      </p:style>
                      <p:txBody>
                        <a:bodyPr anchor="ctr"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b="0" lang="en-US" sz="1100" spc="-1" strike="noStrike">
                              <a:solidFill>
                                <a:srgbClr val="ffffff"/>
                              </a:solidFill>
                              <a:latin typeface="Calibri"/>
                              <a:ea typeface="Malgun Gothic"/>
                            </a:rPr>
                            <a:t>ReLU Forward</a:t>
                          </a:r>
                          <a:endParaRPr b="0" lang="en-US" sz="1100" spc="-1" strike="noStrike">
                            <a:latin typeface="Arial"/>
                          </a:endParaRPr>
                        </a:p>
                      </p:txBody>
                    </p:sp>
                    <p:sp>
                      <p:nvSpPr>
                        <p:cNvPr id="224" name="CustomShape 27"/>
                        <p:cNvSpPr/>
                        <p:nvPr/>
                      </p:nvSpPr>
                      <p:spPr>
                        <a:xfrm>
                          <a:off x="6257160" y="2247120"/>
                          <a:ext cx="1421280" cy="31572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/>
                      </p:style>
                      <p:txBody>
                        <a:bodyPr anchor="ctr"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b="0" lang="en-US" sz="1100" spc="-1" strike="noStrike">
                              <a:solidFill>
                                <a:srgbClr val="ffffff"/>
                              </a:solidFill>
                              <a:latin typeface="Calibri"/>
                              <a:ea typeface="Malgun Gothic"/>
                            </a:rPr>
                            <a:t>Forward Layer L-1</a:t>
                          </a:r>
                          <a:endParaRPr b="0" lang="en-US" sz="1100" spc="-1" strike="noStrike">
                            <a:latin typeface="Arial"/>
                          </a:endParaRPr>
                        </a:p>
                      </p:txBody>
                    </p:sp>
                    <p:sp>
                      <p:nvSpPr>
                        <p:cNvPr id="225" name="CustomShape 28"/>
                        <p:cNvSpPr/>
                        <p:nvPr/>
                      </p:nvSpPr>
                      <p:spPr>
                        <a:xfrm>
                          <a:off x="6257160" y="2626920"/>
                          <a:ext cx="693720" cy="45684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/>
                      </p:style>
                      <p:txBody>
                        <a:bodyPr anchor="ctr"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b="0" lang="en-US" sz="1100" spc="-1" strike="noStrike">
                              <a:solidFill>
                                <a:srgbClr val="ffffff"/>
                              </a:solidFill>
                              <a:latin typeface="Calibri"/>
                              <a:ea typeface="Malgun Gothic"/>
                            </a:rPr>
                            <a:t>Linear Forward</a:t>
                          </a:r>
                          <a:endParaRPr b="0" lang="en-US" sz="1100" spc="-1" strike="noStrike">
                            <a:latin typeface="Arial"/>
                          </a:endParaRPr>
                        </a:p>
                      </p:txBody>
                    </p:sp>
                    <p:sp>
                      <p:nvSpPr>
                        <p:cNvPr id="226" name="CustomShape 29"/>
                        <p:cNvSpPr/>
                        <p:nvPr/>
                      </p:nvSpPr>
                      <p:spPr>
                        <a:xfrm>
                          <a:off x="6996240" y="2622600"/>
                          <a:ext cx="682200" cy="468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/>
                      </p:style>
                      <p:txBody>
                        <a:bodyPr anchor="ctr"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b="0" lang="en-US" sz="1100" spc="-1" strike="noStrike">
                              <a:solidFill>
                                <a:srgbClr val="ffffff"/>
                              </a:solidFill>
                              <a:latin typeface="Calibri"/>
                              <a:ea typeface="Malgun Gothic"/>
                            </a:rPr>
                            <a:t>ReLU Forward</a:t>
                          </a:r>
                          <a:endParaRPr b="0" lang="en-US" sz="1100" spc="-1" strike="noStrike">
                            <a:latin typeface="Arial"/>
                          </a:endParaRPr>
                        </a:p>
                      </p:txBody>
                    </p:sp>
                  </p:grpSp>
                </p:grpSp>
                <p:sp>
                  <p:nvSpPr>
                    <p:cNvPr id="227" name="Line 30"/>
                    <p:cNvSpPr/>
                    <p:nvPr/>
                  </p:nvSpPr>
                  <p:spPr>
                    <a:xfrm>
                      <a:off x="5919480" y="2676960"/>
                      <a:ext cx="237600" cy="360"/>
                    </a:xfrm>
                    <a:prstGeom prst="line">
                      <a:avLst/>
                    </a:prstGeom>
                    <a:ln>
                      <a:custDash>
                        <a:ds d="100000" sp="100000"/>
                      </a:custDash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/>
                  </p:style>
                </p:sp>
              </p:grpSp>
              <p:sp>
                <p:nvSpPr>
                  <p:cNvPr id="228" name="CustomShape 31"/>
                  <p:cNvSpPr/>
                  <p:nvPr/>
                </p:nvSpPr>
                <p:spPr>
                  <a:xfrm>
                    <a:off x="4390560" y="1897560"/>
                    <a:ext cx="3263400" cy="272520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  <p:txBody>
                  <a:bodyPr anchor="ctr"/>
                  <a:p>
                    <a:pPr algn="ctr">
                      <a:lnSpc>
                        <a:spcPct val="107000"/>
                      </a:lnSpc>
                      <a:spcAft>
                        <a:spcPts val="799"/>
                      </a:spcAft>
                    </a:pPr>
                    <a:r>
                      <a:rPr b="0" lang="en-US" sz="1100" spc="-1" strike="noStrike">
                        <a:solidFill>
                          <a:srgbClr val="ffffff"/>
                        </a:solidFill>
                        <a:latin typeface="Calibri"/>
                        <a:ea typeface="Malgun Gothic"/>
                      </a:rPr>
                      <a:t>L-1 Linear ReLU Forward</a:t>
                    </a:r>
                    <a:endParaRPr b="0" lang="en-US" sz="1100" spc="-1" strike="noStrike">
                      <a:latin typeface="Arial"/>
                    </a:endParaRPr>
                  </a:p>
                </p:txBody>
              </p:sp>
            </p:grpSp>
            <p:grpSp>
              <p:nvGrpSpPr>
                <p:cNvPr id="229" name="Group 32"/>
                <p:cNvGrpSpPr/>
                <p:nvPr/>
              </p:nvGrpSpPr>
              <p:grpSpPr>
                <a:xfrm>
                  <a:off x="4218840" y="3694680"/>
                  <a:ext cx="4184280" cy="1377720"/>
                  <a:chOff x="4218840" y="3694680"/>
                  <a:chExt cx="4184280" cy="1377720"/>
                </a:xfrm>
              </p:grpSpPr>
              <p:grpSp>
                <p:nvGrpSpPr>
                  <p:cNvPr id="230" name="Group 33"/>
                  <p:cNvGrpSpPr/>
                  <p:nvPr/>
                </p:nvGrpSpPr>
                <p:grpSpPr>
                  <a:xfrm>
                    <a:off x="4218840" y="3694680"/>
                    <a:ext cx="4184280" cy="1377720"/>
                    <a:chOff x="4218840" y="3694680"/>
                    <a:chExt cx="4184280" cy="1377720"/>
                  </a:xfrm>
                </p:grpSpPr>
                <p:grpSp>
                  <p:nvGrpSpPr>
                    <p:cNvPr id="231" name="Group 34"/>
                    <p:cNvGrpSpPr/>
                    <p:nvPr/>
                  </p:nvGrpSpPr>
                  <p:grpSpPr>
                    <a:xfrm>
                      <a:off x="4218840" y="3694680"/>
                      <a:ext cx="4184280" cy="1377720"/>
                      <a:chOff x="4218840" y="3694680"/>
                      <a:chExt cx="4184280" cy="1377720"/>
                    </a:xfrm>
                  </p:grpSpPr>
                  <p:grpSp>
                    <p:nvGrpSpPr>
                      <p:cNvPr id="232" name="Group 35"/>
                      <p:cNvGrpSpPr/>
                      <p:nvPr/>
                    </p:nvGrpSpPr>
                    <p:grpSpPr>
                      <a:xfrm>
                        <a:off x="4218840" y="3694680"/>
                        <a:ext cx="4184280" cy="1377720"/>
                        <a:chOff x="4218840" y="3694680"/>
                        <a:chExt cx="4184280" cy="1377720"/>
                      </a:xfrm>
                    </p:grpSpPr>
                    <p:sp>
                      <p:nvSpPr>
                        <p:cNvPr id="233" name="CustomShape 36"/>
                        <p:cNvSpPr/>
                        <p:nvPr/>
                      </p:nvSpPr>
                      <p:spPr>
                        <a:xfrm>
                          <a:off x="4218840" y="3694680"/>
                          <a:ext cx="3625560" cy="137772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5"/>
                        </a:lnRef>
                        <a:fillRef idx="1">
                          <a:schemeClr val="lt1"/>
                        </a:fillRef>
                        <a:effectRef idx="0">
                          <a:schemeClr val="accent5"/>
                        </a:effectRef>
                        <a:fontRef idx="minor"/>
                      </p:style>
                    </p:sp>
                    <p:sp>
                      <p:nvSpPr>
                        <p:cNvPr id="234" name="CustomShape 37"/>
                        <p:cNvSpPr/>
                        <p:nvPr/>
                      </p:nvSpPr>
                      <p:spPr>
                        <a:xfrm>
                          <a:off x="7901280" y="3694680"/>
                          <a:ext cx="501840" cy="137772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5"/>
                        </a:lnRef>
                        <a:fillRef idx="1">
                          <a:schemeClr val="lt1"/>
                        </a:fillRef>
                        <a:effectRef idx="0">
                          <a:schemeClr val="accent5"/>
                        </a:effectRef>
                        <a:fontRef idx="minor"/>
                      </p:style>
                      <p:txBody>
                        <a:bodyPr lIns="45720" rIns="45720" tIns="91440" bIns="91440" anchor="ctr" vert="vert270" rot="16200000"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b="0" lang="en-US" sz="1100" spc="-1" strike="noStrike">
                              <a:solidFill>
                                <a:srgbClr val="000000"/>
                              </a:solidFill>
                              <a:latin typeface="Calibri"/>
                              <a:ea typeface="Malgun Gothic"/>
                            </a:rPr>
                            <a:t>Linear Softmax Backward</a:t>
                          </a:r>
                          <a:endParaRPr b="0" lang="en-US" sz="1100" spc="-1" strike="noStrike">
                            <a:latin typeface="Arial"/>
                          </a:endParaRPr>
                        </a:p>
                      </p:txBody>
                    </p:sp>
                  </p:grpSp>
                  <p:grpSp>
                    <p:nvGrpSpPr>
                      <p:cNvPr id="235" name="Group 38"/>
                      <p:cNvGrpSpPr/>
                      <p:nvPr/>
                    </p:nvGrpSpPr>
                    <p:grpSpPr>
                      <a:xfrm>
                        <a:off x="4295160" y="4126680"/>
                        <a:ext cx="3479400" cy="849960"/>
                        <a:chOff x="4295160" y="4126680"/>
                        <a:chExt cx="3479400" cy="849960"/>
                      </a:xfrm>
                    </p:grpSpPr>
                    <p:sp>
                      <p:nvSpPr>
                        <p:cNvPr id="236" name="CustomShape 39"/>
                        <p:cNvSpPr/>
                        <p:nvPr/>
                      </p:nvSpPr>
                      <p:spPr>
                        <a:xfrm>
                          <a:off x="4295160" y="4126680"/>
                          <a:ext cx="1618920" cy="31572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/>
                      </p:style>
                      <p:txBody>
                        <a:bodyPr anchor="ctr"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b="0" lang="en-US" sz="1100" spc="-1" strike="noStrike">
                              <a:solidFill>
                                <a:srgbClr val="ffffff"/>
                              </a:solidFill>
                              <a:latin typeface="Calibri"/>
                              <a:ea typeface="Malgun Gothic"/>
                            </a:rPr>
                            <a:t>Backward Layer 1</a:t>
                          </a:r>
                          <a:endParaRPr b="0" lang="en-US" sz="1100" spc="-1" strike="noStrike">
                            <a:latin typeface="Arial"/>
                          </a:endParaRPr>
                        </a:p>
                      </p:txBody>
                    </p:sp>
                    <p:sp>
                      <p:nvSpPr>
                        <p:cNvPr id="237" name="CustomShape 40"/>
                        <p:cNvSpPr/>
                        <p:nvPr/>
                      </p:nvSpPr>
                      <p:spPr>
                        <a:xfrm>
                          <a:off x="4295160" y="4512600"/>
                          <a:ext cx="767880" cy="45684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/>
                      </p:style>
                      <p:txBody>
                        <a:bodyPr anchor="ctr"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b="0" lang="en-US" sz="1100" spc="-1" strike="noStrike">
                              <a:solidFill>
                                <a:srgbClr val="ffffff"/>
                              </a:solidFill>
                              <a:latin typeface="Calibri"/>
                              <a:ea typeface="Malgun Gothic"/>
                            </a:rPr>
                            <a:t>Linear Backward</a:t>
                          </a:r>
                          <a:endParaRPr b="0" lang="en-US" sz="1100" spc="-1" strike="noStrike">
                            <a:latin typeface="Arial"/>
                          </a:endParaRPr>
                        </a:p>
                      </p:txBody>
                    </p:sp>
                    <p:sp>
                      <p:nvSpPr>
                        <p:cNvPr id="238" name="CustomShape 41"/>
                        <p:cNvSpPr/>
                        <p:nvPr/>
                      </p:nvSpPr>
                      <p:spPr>
                        <a:xfrm>
                          <a:off x="5129280" y="4508640"/>
                          <a:ext cx="784440" cy="468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/>
                      </p:style>
                      <p:txBody>
                        <a:bodyPr anchor="ctr"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b="0" lang="en-US" sz="1100" spc="-1" strike="noStrike">
                              <a:solidFill>
                                <a:srgbClr val="ffffff"/>
                              </a:solidFill>
                              <a:latin typeface="Calibri"/>
                              <a:ea typeface="Malgun Gothic"/>
                            </a:rPr>
                            <a:t>ReLU Backward</a:t>
                          </a:r>
                          <a:endParaRPr b="0" lang="en-US" sz="1100" spc="-1" strike="noStrike">
                            <a:latin typeface="Arial"/>
                          </a:endParaRPr>
                        </a:p>
                      </p:txBody>
                    </p:sp>
                    <p:sp>
                      <p:nvSpPr>
                        <p:cNvPr id="239" name="CustomShape 42"/>
                        <p:cNvSpPr/>
                        <p:nvPr/>
                      </p:nvSpPr>
                      <p:spPr>
                        <a:xfrm>
                          <a:off x="6193800" y="4151880"/>
                          <a:ext cx="1580760" cy="31572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/>
                      </p:style>
                      <p:txBody>
                        <a:bodyPr anchor="ctr"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b="0" lang="en-US" sz="1100" spc="-1" strike="noStrike">
                              <a:solidFill>
                                <a:srgbClr val="ffffff"/>
                              </a:solidFill>
                              <a:latin typeface="Calibri"/>
                              <a:ea typeface="Malgun Gothic"/>
                            </a:rPr>
                            <a:t>Backward Layer L-1</a:t>
                          </a:r>
                          <a:endParaRPr b="0" lang="en-US" sz="1100" spc="-1" strike="noStrike">
                            <a:latin typeface="Arial"/>
                          </a:endParaRPr>
                        </a:p>
                      </p:txBody>
                    </p:sp>
                    <p:sp>
                      <p:nvSpPr>
                        <p:cNvPr id="240" name="CustomShape 43"/>
                        <p:cNvSpPr/>
                        <p:nvPr/>
                      </p:nvSpPr>
                      <p:spPr>
                        <a:xfrm>
                          <a:off x="6200280" y="4512600"/>
                          <a:ext cx="782640" cy="45684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/>
                      </p:style>
                      <p:txBody>
                        <a:bodyPr anchor="ctr"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b="0" lang="en-US" sz="1100" spc="-1" strike="noStrike">
                              <a:solidFill>
                                <a:srgbClr val="ffffff"/>
                              </a:solidFill>
                              <a:latin typeface="Calibri"/>
                              <a:ea typeface="Malgun Gothic"/>
                            </a:rPr>
                            <a:t>Linear Backward</a:t>
                          </a:r>
                          <a:endParaRPr b="0" lang="en-US" sz="1100" spc="-1" strike="noStrike">
                            <a:latin typeface="Arial"/>
                          </a:endParaRPr>
                        </a:p>
                      </p:txBody>
                    </p:sp>
                    <p:sp>
                      <p:nvSpPr>
                        <p:cNvPr id="241" name="CustomShape 44"/>
                        <p:cNvSpPr/>
                        <p:nvPr/>
                      </p:nvSpPr>
                      <p:spPr>
                        <a:xfrm>
                          <a:off x="7021800" y="4508640"/>
                          <a:ext cx="752760" cy="468000"/>
                        </a:xfrm>
                        <a:prstGeom prst="rect">
                          <a:avLst/>
                        </a:prstGeom>
                        <a:ln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/>
                      </p:style>
                      <p:txBody>
                        <a:bodyPr anchor="ctr"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b="0" lang="en-US" sz="1100" spc="-1" strike="noStrike">
                              <a:solidFill>
                                <a:srgbClr val="ffffff"/>
                              </a:solidFill>
                              <a:latin typeface="Calibri"/>
                              <a:ea typeface="Malgun Gothic"/>
                            </a:rPr>
                            <a:t>ReLU Backward</a:t>
                          </a:r>
                          <a:endParaRPr b="0" lang="en-US" sz="1100" spc="-1" strike="noStrike">
                            <a:latin typeface="Arial"/>
                          </a:endParaRPr>
                        </a:p>
                      </p:txBody>
                    </p:sp>
                  </p:grpSp>
                </p:grpSp>
                <p:sp>
                  <p:nvSpPr>
                    <p:cNvPr id="242" name="Line 45"/>
                    <p:cNvSpPr/>
                    <p:nvPr/>
                  </p:nvSpPr>
                  <p:spPr>
                    <a:xfrm>
                      <a:off x="5976720" y="4575600"/>
                      <a:ext cx="153360" cy="360"/>
                    </a:xfrm>
                    <a:prstGeom prst="line">
                      <a:avLst/>
                    </a:prstGeom>
                    <a:ln>
                      <a:custDash>
                        <a:ds d="100000" sp="100000"/>
                      </a:custDash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/>
                  </p:style>
                </p:sp>
              </p:grpSp>
              <p:sp>
                <p:nvSpPr>
                  <p:cNvPr id="243" name="CustomShape 46"/>
                  <p:cNvSpPr/>
                  <p:nvPr/>
                </p:nvSpPr>
                <p:spPr>
                  <a:xfrm>
                    <a:off x="4295160" y="3796200"/>
                    <a:ext cx="3466800" cy="272520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  <p:txBody>
                  <a:bodyPr anchor="ctr"/>
                  <a:p>
                    <a:pPr algn="ctr">
                      <a:lnSpc>
                        <a:spcPct val="107000"/>
                      </a:lnSpc>
                      <a:spcAft>
                        <a:spcPts val="799"/>
                      </a:spcAft>
                    </a:pPr>
                    <a:r>
                      <a:rPr b="0" lang="en-US" sz="1100" spc="-1" strike="noStrike">
                        <a:solidFill>
                          <a:srgbClr val="ffffff"/>
                        </a:solidFill>
                        <a:latin typeface="Calibri"/>
                        <a:ea typeface="Malgun Gothic"/>
                      </a:rPr>
                      <a:t>L-1 Linear ReLU Backward</a:t>
                    </a:r>
                    <a:endParaRPr b="0" lang="en-US" sz="1100" spc="-1" strike="noStrike">
                      <a:latin typeface="Arial"/>
                    </a:endParaRPr>
                  </a:p>
                </p:txBody>
              </p:sp>
            </p:grpSp>
            <p:sp>
              <p:nvSpPr>
                <p:cNvPr id="244" name="CustomShape 47"/>
                <p:cNvSpPr/>
                <p:nvPr/>
              </p:nvSpPr>
              <p:spPr>
                <a:xfrm>
                  <a:off x="2122200" y="1877760"/>
                  <a:ext cx="1106640" cy="950400"/>
                </a:xfrm>
                <a:prstGeom prst="arc">
                  <a:avLst>
                    <a:gd name="adj1" fmla="val 16864130"/>
                    <a:gd name="adj2" fmla="val 20059970"/>
                  </a:avLst>
                </a:prstGeom>
                <a:noFill/>
                <a:ln w="9360">
                  <a:solidFill>
                    <a:schemeClr val="accent1"/>
                  </a:solidFill>
                  <a:round/>
                  <a:tailEnd len="med" type="triangle" w="med"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45" name="CustomShape 48"/>
                <p:cNvSpPr/>
                <p:nvPr/>
              </p:nvSpPr>
              <p:spPr>
                <a:xfrm flipH="1">
                  <a:off x="8846280" y="4617000"/>
                  <a:ext cx="1369440" cy="1101600"/>
                </a:xfrm>
                <a:prstGeom prst="arc">
                  <a:avLst>
                    <a:gd name="adj1" fmla="val 917371"/>
                    <a:gd name="adj2" fmla="val 5567082"/>
                  </a:avLst>
                </a:prstGeom>
                <a:noFill/>
                <a:ln w="9360">
                  <a:solidFill>
                    <a:schemeClr val="accent1"/>
                  </a:solidFill>
                  <a:round/>
                  <a:tailEnd len="med" type="triangle" w="med"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</p:grp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Times New Roman"/>
              </a:rPr>
              <a:t>Presentation Outline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5" name="TextShape 2"/>
          <p:cNvSpPr txBox="1"/>
          <p:nvPr/>
        </p:nvSpPr>
        <p:spPr>
          <a:xfrm>
            <a:off x="1968120" y="1690560"/>
            <a:ext cx="6407640" cy="40053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Times New Roman"/>
              </a:rPr>
              <a:t>About Project Topic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Times New Roman"/>
              </a:rPr>
              <a:t>Literature Review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Times New Roman"/>
              </a:rPr>
              <a:t>Methodology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Times New Roman"/>
              </a:rPr>
              <a:t>System Analysis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Times New Roman"/>
              </a:rPr>
              <a:t>Project Scheduling Plan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Times New Roman"/>
              </a:rPr>
              <a:t>Conclusion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Times New Roman"/>
              </a:rPr>
              <a:t>References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Times New Roman"/>
              </a:rPr>
              <a:t>Appendix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6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08522B55-6DAE-4D9E-827E-4651786CF8EF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838080" y="365040"/>
            <a:ext cx="10515240" cy="87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Times New Roman"/>
              </a:rPr>
              <a:t>About Project Topic 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8" name="TextShape 2"/>
          <p:cNvSpPr txBox="1"/>
          <p:nvPr/>
        </p:nvSpPr>
        <p:spPr>
          <a:xfrm>
            <a:off x="1774800" y="1383840"/>
            <a:ext cx="8300520" cy="49723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000000"/>
                </a:solidFill>
                <a:latin typeface="Times New Roman"/>
              </a:rPr>
              <a:t>Statement of Problem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 algn="just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Times New Roman"/>
              </a:rPr>
              <a:t>Handwritten Digit Recognition , a challenge for computer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 algn="just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Times New Roman"/>
              </a:rPr>
              <a:t>Lots of astonishing works have been done but many are based on high-level framework and libraries 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 algn="just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200" spc="-1" strike="noStrike">
                <a:solidFill>
                  <a:srgbClr val="000000"/>
                </a:solidFill>
                <a:latin typeface="Times New Roman"/>
              </a:rPr>
              <a:t>This project aims to design a efficient model from scratch that can classify a handwritten digit as accurately as possible.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</a:pP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000000"/>
                </a:solidFill>
                <a:latin typeface="Times New Roman"/>
              </a:rPr>
              <a:t>About Project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 algn="just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Times New Roman"/>
              </a:rPr>
              <a:t>The project intends to implement a Feedforward Neural Network model from scratch, that will be able to recognize the handwritten digits.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9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7A8BCC2A-6A4C-47B5-9D66-2135AD901C8D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Times New Roman"/>
              </a:rPr>
              <a:t>About Project Topic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1" name="TextShape 2"/>
          <p:cNvSpPr txBox="1"/>
          <p:nvPr/>
        </p:nvSpPr>
        <p:spPr>
          <a:xfrm>
            <a:off x="1943280" y="1837440"/>
            <a:ext cx="8305560" cy="31773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000000"/>
                </a:solidFill>
                <a:latin typeface="Times New Roman"/>
              </a:rPr>
              <a:t>Objectives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To design a Multi-Layer FFNN Model that recognizes Handwritten digits (one at a time) with high accuracy.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To properly analyze and optimize the designed model using different model improvement techniques and optimization algorithms.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To implement the components of the project from scratch.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2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EDAE3B97-99B5-42AD-B147-0CA045C9A4F9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838080" y="2556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Times New Roman"/>
              </a:rPr>
              <a:t>Literature Review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4" name="TextShape 2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464C5B04-E4A0-4BBA-96FF-9837AB78E241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graphicFrame>
        <p:nvGraphicFramePr>
          <p:cNvPr id="145" name="Table 3"/>
          <p:cNvGraphicFramePr/>
          <p:nvPr/>
        </p:nvGraphicFramePr>
        <p:xfrm>
          <a:off x="1291680" y="1086480"/>
          <a:ext cx="10698120" cy="5254920"/>
        </p:xfrm>
        <a:graphic>
          <a:graphicData uri="http://schemas.openxmlformats.org/drawingml/2006/table">
            <a:tbl>
              <a:tblPr/>
              <a:tblGrid>
                <a:gridCol w="4630320"/>
                <a:gridCol w="1896480"/>
                <a:gridCol w="3308400"/>
              </a:tblGrid>
              <a:tr h="439560">
                <a:tc>
                  <a:txBody>
                    <a:bodyPr lIns="63720" rIns="63720" tIns="0" bIns="0"/>
                    <a:p>
                      <a:pPr algn="ctr">
                        <a:lnSpc>
                          <a:spcPct val="150000"/>
                        </a:lnSpc>
                        <a:spcAft>
                          <a:spcPts val="601"/>
                        </a:spcAft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Classifier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3720" marR="637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 lIns="63720" rIns="63720" tIns="0" bIns="0"/>
                    <a:p>
                      <a:pPr algn="ctr">
                        <a:lnSpc>
                          <a:spcPct val="150000"/>
                        </a:lnSpc>
                        <a:spcAft>
                          <a:spcPts val="601"/>
                        </a:spcAft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Error Rate(%)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3720" marR="637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 lIns="63720" rIns="63720" tIns="0" bIns="0"/>
                    <a:p>
                      <a:pPr algn="ctr">
                        <a:lnSpc>
                          <a:spcPct val="150000"/>
                        </a:lnSpc>
                        <a:spcAft>
                          <a:spcPts val="601"/>
                        </a:spcAft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Reference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3720" marR="637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</a:tr>
              <a:tr h="398160">
                <a:tc>
                  <a:txBody>
                    <a:bodyPr lIns="63720" rIns="63720" tIns="0" bIns="0"/>
                    <a:p>
                      <a:pPr algn="just">
                        <a:lnSpc>
                          <a:spcPct val="150000"/>
                        </a:lnSpc>
                        <a:spcAft>
                          <a:spcPts val="601"/>
                        </a:spcAft>
                      </a:pPr>
                      <a:r>
                        <a:rPr b="1" lang="en-US" sz="15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Linear classifier (1-layer NN)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63720" marR="637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 lIns="63720" rIns="63720" tIns="0" bIns="0"/>
                    <a:p>
                      <a:pPr algn="just">
                        <a:lnSpc>
                          <a:spcPct val="150000"/>
                        </a:lnSpc>
                        <a:spcAft>
                          <a:spcPts val="601"/>
                        </a:spcAft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63720" marR="637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lIns="63720" rIns="63720" tIns="0" bIns="0"/>
                    <a:p>
                      <a:pPr algn="just">
                        <a:lnSpc>
                          <a:spcPct val="150000"/>
                        </a:lnSpc>
                        <a:spcAft>
                          <a:spcPts val="601"/>
                        </a:spcAft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LeCun et al. 1998 [1]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63720" marR="637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495720">
                <a:tc>
                  <a:txBody>
                    <a:bodyPr lIns="63720" rIns="63720" tIns="0" bIns="0"/>
                    <a:p>
                      <a:pPr algn="just">
                        <a:lnSpc>
                          <a:spcPct val="150000"/>
                        </a:lnSpc>
                        <a:spcAft>
                          <a:spcPts val="601"/>
                        </a:spcAft>
                      </a:pPr>
                      <a:r>
                        <a:rPr b="1" lang="en-US" sz="15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K-NN with non-linear deformation (P2DHMDM)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63720" marR="637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 lIns="63720" rIns="63720" tIns="0" bIns="0"/>
                    <a:p>
                      <a:pPr algn="just">
                        <a:lnSpc>
                          <a:spcPct val="150000"/>
                        </a:lnSpc>
                        <a:spcAft>
                          <a:spcPts val="601"/>
                        </a:spcAft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0.52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63720" marR="637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lIns="63720" rIns="63720" tIns="0" bIns="0"/>
                    <a:p>
                      <a:pPr algn="just">
                        <a:lnSpc>
                          <a:spcPct val="150000"/>
                        </a:lnSpc>
                        <a:spcAft>
                          <a:spcPts val="601"/>
                        </a:spcAft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Keysers et al. 2007 [5]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63720" marR="637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216000">
                <a:tc>
                  <a:txBody>
                    <a:bodyPr lIns="63720" rIns="63720" tIns="0" bIns="0"/>
                    <a:p>
                      <a:pPr algn="just">
                        <a:lnSpc>
                          <a:spcPct val="150000"/>
                        </a:lnSpc>
                        <a:spcAft>
                          <a:spcPts val="601"/>
                        </a:spcAft>
                      </a:pPr>
                      <a:r>
                        <a:rPr b="1" lang="en-US" sz="15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Virtual SVM, deg-9 poly, 2-pixel jittered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63720" marR="637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 lIns="63720" rIns="63720" tIns="0" bIns="0"/>
                    <a:p>
                      <a:pPr algn="just">
                        <a:lnSpc>
                          <a:spcPct val="150000"/>
                        </a:lnSpc>
                        <a:spcAft>
                          <a:spcPts val="601"/>
                        </a:spcAft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0.56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63720" marR="637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lIns="63720" rIns="63720" tIns="0" bIns="0"/>
                    <a:p>
                      <a:pPr algn="just">
                        <a:lnSpc>
                          <a:spcPct val="150000"/>
                        </a:lnSpc>
                        <a:spcAft>
                          <a:spcPts val="601"/>
                        </a:spcAft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DeCoste and Scholkopf, 2002 [6]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63720" marR="637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795960">
                <a:tc>
                  <a:txBody>
                    <a:bodyPr lIns="63720" rIns="63720" tIns="0" bIns="0"/>
                    <a:p>
                      <a:pPr algn="just">
                        <a:lnSpc>
                          <a:spcPct val="150000"/>
                        </a:lnSpc>
                        <a:spcAft>
                          <a:spcPts val="601"/>
                        </a:spcAft>
                      </a:pPr>
                      <a:r>
                        <a:rPr b="1" lang="en-US" sz="15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2-layer NN, 800 HU, cross-entropy [elastic distortions]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63720" marR="637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 lIns="63720" rIns="63720" tIns="0" bIns="0"/>
                    <a:p>
                      <a:pPr algn="just">
                        <a:lnSpc>
                          <a:spcPct val="150000"/>
                        </a:lnSpc>
                        <a:spcAft>
                          <a:spcPts val="601"/>
                        </a:spcAft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0.7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63720" marR="637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lIns="63720" rIns="63720" tIns="0" bIns="0"/>
                    <a:p>
                      <a:pPr algn="just">
                        <a:lnSpc>
                          <a:spcPct val="150000"/>
                        </a:lnSpc>
                        <a:spcAft>
                          <a:spcPts val="601"/>
                        </a:spcAft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Simard et al. 2003 [2]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63720" marR="637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829440">
                <a:tc>
                  <a:txBody>
                    <a:bodyPr lIns="63720" rIns="63720" tIns="0" bIns="0"/>
                    <a:p>
                      <a:pPr algn="just">
                        <a:lnSpc>
                          <a:spcPct val="150000"/>
                        </a:lnSpc>
                        <a:spcAft>
                          <a:spcPts val="601"/>
                        </a:spcAft>
                      </a:pPr>
                      <a:r>
                        <a:rPr b="1" lang="en-US" sz="15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6-layer NN 784-2500-2000-1500-1000-500-10 (on GPU) [elastic distortions]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63720" marR="637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 lIns="63720" rIns="63720" tIns="0" bIns="0"/>
                    <a:p>
                      <a:pPr algn="just">
                        <a:lnSpc>
                          <a:spcPct val="150000"/>
                        </a:lnSpc>
                        <a:spcAft>
                          <a:spcPts val="601"/>
                        </a:spcAft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0.35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63720" marR="637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lIns="63720" rIns="63720" tIns="0" bIns="0"/>
                    <a:p>
                      <a:pPr algn="just">
                        <a:lnSpc>
                          <a:spcPct val="150000"/>
                        </a:lnSpc>
                        <a:spcAft>
                          <a:spcPts val="601"/>
                        </a:spcAft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Ciresan et al. 2010 [4]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63720" marR="637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795960">
                <a:tc>
                  <a:txBody>
                    <a:bodyPr lIns="63720" rIns="63720" tIns="0" bIns="0"/>
                    <a:p>
                      <a:pPr algn="just">
                        <a:lnSpc>
                          <a:spcPct val="150000"/>
                        </a:lnSpc>
                        <a:spcAft>
                          <a:spcPts val="601"/>
                        </a:spcAft>
                      </a:pPr>
                      <a:r>
                        <a:rPr b="1" lang="en-US" sz="15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Convolutional net Boosted LeNet-4, [distortions]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63720" marR="637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 lIns="63720" rIns="63720" tIns="0" bIns="0"/>
                    <a:p>
                      <a:pPr algn="just">
                        <a:lnSpc>
                          <a:spcPct val="150000"/>
                        </a:lnSpc>
                        <a:spcAft>
                          <a:spcPts val="601"/>
                        </a:spcAft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0.7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63720" marR="637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lIns="63720" rIns="63720" tIns="0" bIns="0"/>
                    <a:p>
                      <a:pPr algn="just">
                        <a:lnSpc>
                          <a:spcPct val="150000"/>
                        </a:lnSpc>
                        <a:spcAft>
                          <a:spcPts val="601"/>
                        </a:spcAft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LeCun et al. 1998 [1]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63720" marR="637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682200">
                <a:tc>
                  <a:txBody>
                    <a:bodyPr lIns="63720" rIns="63720" tIns="0" bIns="0"/>
                    <a:p>
                      <a:pPr algn="just">
                        <a:lnSpc>
                          <a:spcPct val="150000"/>
                        </a:lnSpc>
                        <a:spcAft>
                          <a:spcPts val="601"/>
                        </a:spcAft>
                      </a:pPr>
                      <a:r>
                        <a:rPr b="1" lang="en-US" sz="15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Committee of 35 conv. net, 1-20-P-40-P-150-10 [elastic distortions]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63720" marR="637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 lIns="63720" rIns="63720" tIns="0" bIns="0"/>
                    <a:p>
                      <a:pPr algn="just">
                        <a:lnSpc>
                          <a:spcPct val="150000"/>
                        </a:lnSpc>
                        <a:spcAft>
                          <a:spcPts val="601"/>
                        </a:spcAft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0.23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63720" marR="637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lIns="63720" rIns="63720" tIns="0" bIns="0"/>
                    <a:p>
                      <a:pPr algn="just">
                        <a:lnSpc>
                          <a:spcPct val="150000"/>
                        </a:lnSpc>
                        <a:spcAft>
                          <a:spcPts val="601"/>
                        </a:spcAft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Ciresan et al. CVPR 2012 [7]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63720" marR="637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216000">
                <a:tc>
                  <a:txBody>
                    <a:bodyPr lIns="63720" rIns="63720" tIns="0" bIns="0"/>
                    <a:p>
                      <a:pPr algn="just">
                        <a:lnSpc>
                          <a:spcPct val="150000"/>
                        </a:lnSpc>
                        <a:spcAft>
                          <a:spcPts val="601"/>
                        </a:spcAft>
                      </a:pPr>
                      <a:r>
                        <a:rPr b="1" lang="en-US" sz="15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Convolutional net With DropConnect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63720" marR="637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 lIns="63720" rIns="63720" tIns="0" bIns="0"/>
                    <a:p>
                      <a:pPr algn="just">
                        <a:lnSpc>
                          <a:spcPct val="150000"/>
                        </a:lnSpc>
                        <a:spcAft>
                          <a:spcPts val="601"/>
                        </a:spcAft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0.21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63720" marR="637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lIns="63720" rIns="63720" tIns="0" bIns="0"/>
                    <a:p>
                      <a:pPr algn="just">
                        <a:lnSpc>
                          <a:spcPct val="150000"/>
                        </a:lnSpc>
                        <a:spcAft>
                          <a:spcPts val="601"/>
                        </a:spcAft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LeCun et al. ICML 2013 [8]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63720" marR="637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838080" y="365040"/>
            <a:ext cx="10515240" cy="9583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Times New Roman"/>
              </a:rPr>
              <a:t>Methodology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7" name="TextShape 2"/>
          <p:cNvSpPr txBox="1"/>
          <p:nvPr/>
        </p:nvSpPr>
        <p:spPr>
          <a:xfrm>
            <a:off x="2125080" y="1608480"/>
            <a:ext cx="8322840" cy="2022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Resource Requirements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457200" indent="-4568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1" lang="en-US" sz="2000" spc="-1" strike="noStrike">
                <a:solidFill>
                  <a:srgbClr val="000000"/>
                </a:solidFill>
                <a:latin typeface="Times New Roman"/>
              </a:rPr>
              <a:t>Hardware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: PC with Multi core CPU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457200" indent="-4568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1" lang="en-US" sz="2000" spc="-1" strike="noStrike">
                <a:solidFill>
                  <a:srgbClr val="000000"/>
                </a:solidFill>
                <a:latin typeface="Times New Roman"/>
              </a:rPr>
              <a:t>Software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: Python Programming Language with Numpy, Matplotlib and Scipy as its core packages, Anaconda Navigator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8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D37BCB16-AA20-478E-9D35-6FBC5900FC4D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49" name="CustomShape 4"/>
          <p:cNvSpPr/>
          <p:nvPr/>
        </p:nvSpPr>
        <p:spPr>
          <a:xfrm>
            <a:off x="2125080" y="3631680"/>
            <a:ext cx="8572680" cy="106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Tools and Techniques</a:t>
            </a:r>
            <a:endParaRPr b="0" lang="en-US" sz="2400" spc="-1" strike="noStrike">
              <a:latin typeface="Arial"/>
            </a:endParaRPr>
          </a:p>
          <a:p>
            <a:pPr marL="514440" indent="-51408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1" lang="en-US" sz="2000" spc="-1" strike="noStrike">
                <a:solidFill>
                  <a:srgbClr val="000000"/>
                </a:solidFill>
                <a:latin typeface="Times New Roman"/>
              </a:rPr>
              <a:t>Design Tools: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MS Visio ,MS Word 365</a:t>
            </a:r>
            <a:endParaRPr b="0" lang="en-US" sz="2000" spc="-1" strike="noStrike">
              <a:latin typeface="Arial"/>
            </a:endParaRPr>
          </a:p>
          <a:p>
            <a:pPr marL="514440" indent="-51408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 startAt="2"/>
            </a:pPr>
            <a:r>
              <a:rPr b="1" lang="en-US" sz="2000" spc="-1" strike="noStrike">
                <a:solidFill>
                  <a:srgbClr val="000000"/>
                </a:solidFill>
                <a:latin typeface="Times New Roman"/>
              </a:rPr>
              <a:t>Implementation Tools: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Jupyter Platform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838080" y="365040"/>
            <a:ext cx="10515240" cy="9583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Times New Roman"/>
              </a:rPr>
              <a:t>Methodology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1" name="TextShape 2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9173175D-6528-4969-BFDB-04613C4A69C5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52" name="CustomShape 3"/>
          <p:cNvSpPr/>
          <p:nvPr/>
        </p:nvSpPr>
        <p:spPr>
          <a:xfrm>
            <a:off x="0" y="0"/>
            <a:ext cx="1219176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CustomShape 4"/>
          <p:cNvSpPr/>
          <p:nvPr/>
        </p:nvSpPr>
        <p:spPr>
          <a:xfrm>
            <a:off x="0" y="457200"/>
            <a:ext cx="12191760" cy="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54" name="Group 5"/>
          <p:cNvGrpSpPr/>
          <p:nvPr/>
        </p:nvGrpSpPr>
        <p:grpSpPr>
          <a:xfrm>
            <a:off x="3047040" y="910440"/>
            <a:ext cx="5866920" cy="5462280"/>
            <a:chOff x="3047040" y="910440"/>
            <a:chExt cx="5866920" cy="5462280"/>
          </a:xfrm>
        </p:grpSpPr>
        <p:grpSp>
          <p:nvGrpSpPr>
            <p:cNvPr id="155" name="Group 6"/>
            <p:cNvGrpSpPr/>
            <p:nvPr/>
          </p:nvGrpSpPr>
          <p:grpSpPr>
            <a:xfrm>
              <a:off x="3196080" y="910440"/>
              <a:ext cx="5717880" cy="4902120"/>
              <a:chOff x="3196080" y="910440"/>
              <a:chExt cx="5717880" cy="4902120"/>
            </a:xfrm>
          </p:grpSpPr>
          <p:sp>
            <p:nvSpPr>
              <p:cNvPr id="156" name="CustomShape 7"/>
              <p:cNvSpPr/>
              <p:nvPr/>
            </p:nvSpPr>
            <p:spPr>
              <a:xfrm>
                <a:off x="5029200" y="910440"/>
                <a:ext cx="1757880" cy="821520"/>
              </a:xfrm>
              <a:prstGeom prst="roundRect">
                <a:avLst>
                  <a:gd name="adj" fmla="val 30012"/>
                </a:avLst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/>
            </p:style>
            <p:txBody>
              <a:bodyPr anchor="ctr"/>
              <a:p>
                <a:pPr marL="343080" indent="-342720" algn="ctr">
                  <a:lnSpc>
                    <a:spcPct val="107000"/>
                  </a:lnSpc>
                  <a:buClr>
                    <a:srgbClr val="000000"/>
                  </a:buClr>
                  <a:buFont typeface="Calibri Light"/>
                  <a:buAutoNum type="arabicPeriod"/>
                </a:pPr>
                <a:r>
                  <a:rPr b="0" lang="en-US" sz="1400" spc="-1" strike="noStrike">
                    <a:solidFill>
                      <a:srgbClr val="000000"/>
                    </a:solidFill>
                    <a:latin typeface="Times New Roman"/>
                    <a:ea typeface="Malgun Gothic"/>
                  </a:rPr>
                  <a:t>Project Understanding</a:t>
                </a:r>
                <a:endParaRPr b="0" lang="en-US" sz="1400" spc="-1" strike="noStrike">
                  <a:latin typeface="Arial"/>
                </a:endParaRPr>
              </a:p>
            </p:txBody>
          </p:sp>
          <p:sp>
            <p:nvSpPr>
              <p:cNvPr id="157" name="CustomShape 8"/>
              <p:cNvSpPr/>
              <p:nvPr/>
            </p:nvSpPr>
            <p:spPr>
              <a:xfrm>
                <a:off x="7155720" y="2113200"/>
                <a:ext cx="1611360" cy="821520"/>
              </a:xfrm>
              <a:prstGeom prst="roundRect">
                <a:avLst>
                  <a:gd name="adj" fmla="val 30012"/>
                </a:avLst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/>
            </p:style>
            <p:txBody>
              <a:bodyPr anchor="ctr"/>
              <a:p>
                <a:pPr algn="ctr">
                  <a:lnSpc>
                    <a:spcPct val="107000"/>
                  </a:lnSpc>
                </a:pPr>
                <a:r>
                  <a:rPr b="0" lang="en-US" sz="1400" spc="-1" strike="noStrike">
                    <a:solidFill>
                      <a:srgbClr val="000000"/>
                    </a:solidFill>
                    <a:latin typeface="Times New Roman"/>
                    <a:ea typeface="Malgun Gothic"/>
                  </a:rPr>
                  <a:t>2. Data Understanding</a:t>
                </a:r>
                <a:endParaRPr b="0" lang="en-US" sz="1400" spc="-1" strike="noStrike">
                  <a:latin typeface="Arial"/>
                </a:endParaRPr>
              </a:p>
            </p:txBody>
          </p:sp>
          <p:sp>
            <p:nvSpPr>
              <p:cNvPr id="158" name="CustomShape 9"/>
              <p:cNvSpPr/>
              <p:nvPr/>
            </p:nvSpPr>
            <p:spPr>
              <a:xfrm>
                <a:off x="7302600" y="3808440"/>
                <a:ext cx="1611360" cy="821520"/>
              </a:xfrm>
              <a:prstGeom prst="roundRect">
                <a:avLst>
                  <a:gd name="adj" fmla="val 30012"/>
                </a:avLst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/>
            </p:style>
            <p:txBody>
              <a:bodyPr anchor="ctr"/>
              <a:p>
                <a:pPr algn="ctr">
                  <a:lnSpc>
                    <a:spcPct val="107000"/>
                  </a:lnSpc>
                </a:pPr>
                <a:r>
                  <a:rPr b="0" lang="en-US" sz="1400" spc="-1" strike="noStrike">
                    <a:solidFill>
                      <a:srgbClr val="000000"/>
                    </a:solidFill>
                    <a:latin typeface="Times New Roman"/>
                    <a:ea typeface="Malgun Gothic"/>
                  </a:rPr>
                  <a:t>3. Data Preparation</a:t>
                </a:r>
                <a:endParaRPr b="0" lang="en-US" sz="1400" spc="-1" strike="noStrike">
                  <a:latin typeface="Arial"/>
                </a:endParaRPr>
              </a:p>
            </p:txBody>
          </p:sp>
          <p:sp>
            <p:nvSpPr>
              <p:cNvPr id="159" name="CustomShape 10"/>
              <p:cNvSpPr/>
              <p:nvPr/>
            </p:nvSpPr>
            <p:spPr>
              <a:xfrm>
                <a:off x="5091120" y="4991040"/>
                <a:ext cx="1611360" cy="821520"/>
              </a:xfrm>
              <a:prstGeom prst="roundRect">
                <a:avLst>
                  <a:gd name="adj" fmla="val 30012"/>
                </a:avLst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/>
            </p:style>
            <p:txBody>
              <a:bodyPr anchor="ctr"/>
              <a:p>
                <a:pPr algn="ctr">
                  <a:lnSpc>
                    <a:spcPct val="107000"/>
                  </a:lnSpc>
                </a:pPr>
                <a:r>
                  <a:rPr b="0" lang="en-US" sz="1400" spc="-1" strike="noStrike">
                    <a:solidFill>
                      <a:srgbClr val="000000"/>
                    </a:solidFill>
                    <a:latin typeface="Times New Roman"/>
                    <a:ea typeface="Malgun Gothic"/>
                  </a:rPr>
                  <a:t>4. Data Modeling</a:t>
                </a:r>
                <a:endParaRPr b="0" lang="en-US" sz="1400" spc="-1" strike="noStrike">
                  <a:latin typeface="Arial"/>
                </a:endParaRPr>
              </a:p>
            </p:txBody>
          </p:sp>
          <p:sp>
            <p:nvSpPr>
              <p:cNvPr id="160" name="CustomShape 11"/>
              <p:cNvSpPr/>
              <p:nvPr/>
            </p:nvSpPr>
            <p:spPr>
              <a:xfrm>
                <a:off x="3196080" y="3168000"/>
                <a:ext cx="1611360" cy="821520"/>
              </a:xfrm>
              <a:prstGeom prst="roundRect">
                <a:avLst>
                  <a:gd name="adj" fmla="val 30012"/>
                </a:avLst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/>
            </p:style>
            <p:txBody>
              <a:bodyPr anchor="ctr"/>
              <a:p>
                <a:pPr algn="ctr">
                  <a:lnSpc>
                    <a:spcPct val="107000"/>
                  </a:lnSpc>
                </a:pPr>
                <a:r>
                  <a:rPr b="0" lang="en-US" sz="1400" spc="-1" strike="noStrike">
                    <a:solidFill>
                      <a:srgbClr val="000000"/>
                    </a:solidFill>
                    <a:latin typeface="Times New Roman"/>
                    <a:ea typeface="Malgun Gothic"/>
                  </a:rPr>
                  <a:t>5. Model Evaluation</a:t>
                </a:r>
                <a:endParaRPr b="0" lang="en-US" sz="1400" spc="-1" strike="noStrike">
                  <a:latin typeface="Arial"/>
                </a:endParaRPr>
              </a:p>
            </p:txBody>
          </p:sp>
        </p:grpSp>
        <p:grpSp>
          <p:nvGrpSpPr>
            <p:cNvPr id="161" name="Group 12"/>
            <p:cNvGrpSpPr/>
            <p:nvPr/>
          </p:nvGrpSpPr>
          <p:grpSpPr>
            <a:xfrm>
              <a:off x="3047040" y="1321200"/>
              <a:ext cx="5610600" cy="5051520"/>
              <a:chOff x="3047040" y="1321200"/>
              <a:chExt cx="5610600" cy="5051520"/>
            </a:xfrm>
          </p:grpSpPr>
          <p:sp>
            <p:nvSpPr>
              <p:cNvPr id="162" name="CustomShape 13"/>
              <p:cNvSpPr/>
              <p:nvPr/>
            </p:nvSpPr>
            <p:spPr>
              <a:xfrm>
                <a:off x="5519880" y="1321200"/>
                <a:ext cx="2530800" cy="2282040"/>
              </a:xfrm>
              <a:prstGeom prst="arc">
                <a:avLst>
                  <a:gd name="adj1" fmla="val 16353343"/>
                  <a:gd name="adj2" fmla="val 20399975"/>
                </a:avLst>
              </a:prstGeom>
              <a:noFill/>
              <a:ln w="9360">
                <a:solidFill>
                  <a:schemeClr val="dk1"/>
                </a:solidFill>
                <a:round/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3" name="CustomShape 14"/>
              <p:cNvSpPr/>
              <p:nvPr/>
            </p:nvSpPr>
            <p:spPr>
              <a:xfrm rot="6742800">
                <a:off x="5391720" y="2806560"/>
                <a:ext cx="2622240" cy="2727000"/>
              </a:xfrm>
              <a:prstGeom prst="arc">
                <a:avLst>
                  <a:gd name="adj1" fmla="val 16156487"/>
                  <a:gd name="adj2" fmla="val 20082223"/>
                </a:avLst>
              </a:prstGeom>
              <a:noFill/>
              <a:ln w="9360">
                <a:solidFill>
                  <a:schemeClr val="dk1"/>
                </a:solidFill>
                <a:round/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4" name="CustomShape 15"/>
              <p:cNvSpPr/>
              <p:nvPr/>
            </p:nvSpPr>
            <p:spPr>
              <a:xfrm rot="12432000">
                <a:off x="3753360" y="2777760"/>
                <a:ext cx="2845080" cy="2727000"/>
              </a:xfrm>
              <a:prstGeom prst="arc">
                <a:avLst>
                  <a:gd name="adj1" fmla="val 14985970"/>
                  <a:gd name="adj2" fmla="val 20139749"/>
                </a:avLst>
              </a:prstGeom>
              <a:noFill/>
              <a:ln w="9360">
                <a:solidFill>
                  <a:schemeClr val="dk1"/>
                </a:solidFill>
                <a:round/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5" name="CustomShape 16"/>
              <p:cNvSpPr/>
              <p:nvPr/>
            </p:nvSpPr>
            <p:spPr>
              <a:xfrm rot="4141200">
                <a:off x="5873760" y="2062440"/>
                <a:ext cx="2530800" cy="2282040"/>
              </a:xfrm>
              <a:prstGeom prst="arc">
                <a:avLst>
                  <a:gd name="adj1" fmla="val 16947172"/>
                  <a:gd name="adj2" fmla="val 19131376"/>
                </a:avLst>
              </a:prstGeom>
              <a:noFill/>
              <a:ln w="9360">
                <a:solidFill>
                  <a:schemeClr val="dk1"/>
                </a:solidFill>
                <a:round/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6" name="CustomShape 17"/>
              <p:cNvSpPr/>
              <p:nvPr/>
            </p:nvSpPr>
            <p:spPr>
              <a:xfrm rot="961200">
                <a:off x="3309840" y="3574080"/>
                <a:ext cx="2674800" cy="2282040"/>
              </a:xfrm>
              <a:prstGeom prst="arc">
                <a:avLst>
                  <a:gd name="adj1" fmla="val 16156487"/>
                  <a:gd name="adj2" fmla="val 21110666"/>
                </a:avLst>
              </a:prstGeom>
              <a:noFill/>
              <a:ln w="9360">
                <a:solidFill>
                  <a:schemeClr val="dk1"/>
                </a:solidFill>
                <a:round/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7" name="CustomShape 18"/>
              <p:cNvSpPr/>
              <p:nvPr/>
            </p:nvSpPr>
            <p:spPr>
              <a:xfrm rot="20719800">
                <a:off x="3367440" y="3218760"/>
                <a:ext cx="4341240" cy="2647440"/>
              </a:xfrm>
              <a:prstGeom prst="arc">
                <a:avLst>
                  <a:gd name="adj1" fmla="val 15563207"/>
                  <a:gd name="adj2" fmla="val 21171810"/>
                </a:avLst>
              </a:prstGeom>
              <a:noFill/>
              <a:ln w="9360">
                <a:solidFill>
                  <a:schemeClr val="dk1"/>
                </a:solidFill>
                <a:round/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168" name="CustomShape 19"/>
          <p:cNvSpPr/>
          <p:nvPr/>
        </p:nvSpPr>
        <p:spPr>
          <a:xfrm>
            <a:off x="3424320" y="5733720"/>
            <a:ext cx="5330880" cy="80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ed7d31"/>
                </a:solidFill>
                <a:latin typeface="Calibri"/>
              </a:rPr>
              <a:t>CPMAI Based Process Model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Calibri Light"/>
              </a:rPr>
              <a:t>System Analysis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0" name="TextShape 2"/>
          <p:cNvSpPr txBox="1"/>
          <p:nvPr/>
        </p:nvSpPr>
        <p:spPr>
          <a:xfrm>
            <a:off x="1791360" y="2001600"/>
            <a:ext cx="8275320" cy="20214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Functional Requirements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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The model should be able to classify any new image of a handwritten digit with maximum accuracy.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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The model should not classify any alphabets and characters as a digit.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1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422EF17C-187E-47D3-9A32-0E0F5F56360D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Calibri Light"/>
              </a:rPr>
              <a:t>System Analysis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3" name="TextShape 2"/>
          <p:cNvSpPr txBox="1"/>
          <p:nvPr/>
        </p:nvSpPr>
        <p:spPr>
          <a:xfrm>
            <a:off x="984960" y="1830960"/>
            <a:ext cx="4492440" cy="31341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000000"/>
                </a:solidFill>
                <a:latin typeface="Times New Roman"/>
              </a:rPr>
              <a:t>Data Description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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MNIST Database used.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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The database was consists of four files in binary(idx) file format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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Data after processing is split into Train/ Dev and test set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4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99A9B813-9200-49A7-93A8-342E018D4E4C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graphicFrame>
        <p:nvGraphicFramePr>
          <p:cNvPr id="175" name="Table 4"/>
          <p:cNvGraphicFramePr/>
          <p:nvPr/>
        </p:nvGraphicFramePr>
        <p:xfrm>
          <a:off x="5556960" y="1940040"/>
          <a:ext cx="6115680" cy="2174040"/>
        </p:xfrm>
        <a:graphic>
          <a:graphicData uri="http://schemas.openxmlformats.org/drawingml/2006/table">
            <a:tbl>
              <a:tblPr/>
              <a:tblGrid>
                <a:gridCol w="2185560"/>
                <a:gridCol w="1549800"/>
                <a:gridCol w="2380320"/>
              </a:tblGrid>
              <a:tr h="823320">
                <a:tc>
                  <a:txBody>
                    <a:bodyPr lIns="68400" rIns="68400" tIns="0" bIns="0"/>
                    <a:p>
                      <a:pPr algn="just">
                        <a:lnSpc>
                          <a:spcPct val="150000"/>
                        </a:lnSpc>
                        <a:spcAft>
                          <a:spcPts val="601"/>
                        </a:spcAft>
                      </a:pPr>
                      <a:r>
                        <a:rPr b="1" lang="en-US" sz="16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Dataset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 lIns="68400" rIns="68400" tIns="0" bIns="0"/>
                    <a:p>
                      <a:pPr algn="just">
                        <a:lnSpc>
                          <a:spcPct val="150000"/>
                        </a:lnSpc>
                        <a:spcAft>
                          <a:spcPts val="601"/>
                        </a:spcAft>
                      </a:pPr>
                      <a:r>
                        <a:rPr b="1" lang="en-US" sz="16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Processed Array size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 lIns="68400" rIns="68400" tIns="0" bIns="0"/>
                    <a:p>
                      <a:pPr algn="just">
                        <a:lnSpc>
                          <a:spcPct val="150000"/>
                        </a:lnSpc>
                        <a:spcAft>
                          <a:spcPts val="601"/>
                        </a:spcAft>
                      </a:pPr>
                      <a:r>
                        <a:rPr b="1" lang="en-US" sz="16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Original Array Size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</a:tr>
              <a:tr h="399960">
                <a:tc>
                  <a:txBody>
                    <a:bodyPr lIns="68400" rIns="68400" tIns="0" bIns="0"/>
                    <a:p>
                      <a:pPr algn="just">
                        <a:lnSpc>
                          <a:spcPct val="150000"/>
                        </a:lnSpc>
                        <a:spcAft>
                          <a:spcPts val="601"/>
                        </a:spcAft>
                      </a:pPr>
                      <a:r>
                        <a:rPr b="1" lang="en-US" sz="15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Training Set Image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 lIns="68400" rIns="68400" tIns="0" bIns="0"/>
                    <a:p>
                      <a:pPr algn="just">
                        <a:lnSpc>
                          <a:spcPct val="150000"/>
                        </a:lnSpc>
                        <a:spcAft>
                          <a:spcPts val="601"/>
                        </a:spcAft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(784, 60000)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lIns="68400" rIns="68400" tIns="0" bIns="0"/>
                    <a:p>
                      <a:pPr algn="just">
                        <a:lnSpc>
                          <a:spcPct val="150000"/>
                        </a:lnSpc>
                        <a:spcAft>
                          <a:spcPts val="601"/>
                        </a:spcAft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(60000, 28, 28)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419760">
                <a:tc>
                  <a:txBody>
                    <a:bodyPr lIns="68400" rIns="68400" tIns="0" bIns="0"/>
                    <a:p>
                      <a:pPr algn="just">
                        <a:lnSpc>
                          <a:spcPct val="150000"/>
                        </a:lnSpc>
                        <a:spcAft>
                          <a:spcPts val="601"/>
                        </a:spcAft>
                      </a:pPr>
                      <a:r>
                        <a:rPr b="1" lang="en-US" sz="15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Training Set Label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 lIns="68400" rIns="68400" tIns="0" bIns="0"/>
                    <a:p>
                      <a:pPr algn="just">
                        <a:lnSpc>
                          <a:spcPct val="150000"/>
                        </a:lnSpc>
                        <a:spcAft>
                          <a:spcPts val="601"/>
                        </a:spcAft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(11, 60000)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lIns="68400" rIns="68400" tIns="0" bIns="0"/>
                    <a:p>
                      <a:pPr algn="just">
                        <a:lnSpc>
                          <a:spcPct val="150000"/>
                        </a:lnSpc>
                        <a:spcAft>
                          <a:spcPts val="601"/>
                        </a:spcAft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(1, 60000)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387360">
                <a:tc>
                  <a:txBody>
                    <a:bodyPr lIns="68400" rIns="68400" tIns="0" bIns="0"/>
                    <a:p>
                      <a:pPr algn="just">
                        <a:lnSpc>
                          <a:spcPct val="150000"/>
                        </a:lnSpc>
                        <a:spcAft>
                          <a:spcPts val="601"/>
                        </a:spcAft>
                      </a:pPr>
                      <a:r>
                        <a:rPr b="1" lang="en-US" sz="15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Dev Set Image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 lIns="68400" rIns="68400" tIns="0" bIns="0"/>
                    <a:p>
                      <a:pPr algn="just">
                        <a:lnSpc>
                          <a:spcPct val="150000"/>
                        </a:lnSpc>
                        <a:spcAft>
                          <a:spcPts val="601"/>
                        </a:spcAft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(784, 5000)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lIns="68400" rIns="68400" tIns="0" bIns="0"/>
                    <a:p>
                      <a:pPr algn="just">
                        <a:lnSpc>
                          <a:spcPct val="150000"/>
                        </a:lnSpc>
                        <a:spcAft>
                          <a:spcPts val="601"/>
                        </a:spcAft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(5000, 28, 28)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398160">
                <a:tc>
                  <a:txBody>
                    <a:bodyPr lIns="68400" rIns="68400" tIns="0" bIns="0"/>
                    <a:p>
                      <a:pPr algn="just">
                        <a:lnSpc>
                          <a:spcPct val="150000"/>
                        </a:lnSpc>
                        <a:spcAft>
                          <a:spcPts val="601"/>
                        </a:spcAft>
                      </a:pPr>
                      <a:r>
                        <a:rPr b="1" lang="en-US" sz="15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Dev Set Label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 lIns="68400" rIns="68400" tIns="0" bIns="0"/>
                    <a:p>
                      <a:pPr algn="just">
                        <a:lnSpc>
                          <a:spcPct val="150000"/>
                        </a:lnSpc>
                        <a:spcAft>
                          <a:spcPts val="601"/>
                        </a:spcAft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(11, 5000)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lIns="68400" rIns="68400" tIns="0" bIns="0"/>
                    <a:p>
                      <a:pPr algn="just">
                        <a:lnSpc>
                          <a:spcPct val="150000"/>
                        </a:lnSpc>
                        <a:spcAft>
                          <a:spcPts val="601"/>
                        </a:spcAft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(1, 10000)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425160">
                <a:tc>
                  <a:txBody>
                    <a:bodyPr lIns="68400" rIns="68400" tIns="0" bIns="0"/>
                    <a:p>
                      <a:pPr algn="just">
                        <a:lnSpc>
                          <a:spcPct val="150000"/>
                        </a:lnSpc>
                        <a:spcAft>
                          <a:spcPts val="601"/>
                        </a:spcAft>
                      </a:pPr>
                      <a:r>
                        <a:rPr b="1" lang="en-US" sz="15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Test Set Image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 lIns="68400" rIns="68400" tIns="0" bIns="0"/>
                    <a:p>
                      <a:pPr algn="just">
                        <a:lnSpc>
                          <a:spcPct val="150000"/>
                        </a:lnSpc>
                        <a:spcAft>
                          <a:spcPts val="601"/>
                        </a:spcAft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(784, 5000)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lIns="68400" rIns="68400" tIns="0" bIns="0"/>
                    <a:p>
                      <a:pPr algn="just">
                        <a:lnSpc>
                          <a:spcPct val="150000"/>
                        </a:lnSpc>
                        <a:spcAft>
                          <a:spcPts val="601"/>
                        </a:spcAft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(5000, 28, 28)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398160">
                <a:tc>
                  <a:txBody>
                    <a:bodyPr lIns="68400" rIns="68400" tIns="0" bIns="0"/>
                    <a:p>
                      <a:pPr algn="just">
                        <a:lnSpc>
                          <a:spcPct val="150000"/>
                        </a:lnSpc>
                        <a:spcAft>
                          <a:spcPts val="601"/>
                        </a:spcAft>
                      </a:pPr>
                      <a:r>
                        <a:rPr b="1" lang="en-US" sz="15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Test Set Label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 lIns="68400" rIns="68400" tIns="0" bIns="0"/>
                    <a:p>
                      <a:pPr algn="just">
                        <a:lnSpc>
                          <a:spcPct val="150000"/>
                        </a:lnSpc>
                        <a:spcAft>
                          <a:spcPts val="601"/>
                        </a:spcAft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(11, 5000)  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lIns="68400" rIns="68400" tIns="0" bIns="0"/>
                    <a:p>
                      <a:pPr algn="just">
                        <a:lnSpc>
                          <a:spcPct val="150000"/>
                        </a:lnSpc>
                        <a:spcAft>
                          <a:spcPts val="601"/>
                        </a:spcAft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(1, 10000)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660</TotalTime>
  <Application>LibreOffice/6.0.7.3$Linux_X86_64 LibreOffice_project/00m0$Build-3</Application>
  <Words>744</Words>
  <Paragraphs>178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2018-02-27T04:16:48Z</dcterms:created>
  <dc:creator>kf</dc:creator>
  <dc:description/>
  <dc:language>en-US</dc:language>
  <cp:lastModifiedBy/>
  <dcterms:modified xsi:type="dcterms:W3CDTF">2020-04-21T16:18:03Z</dcterms:modified>
  <cp:revision>158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14</vt:i4>
  </property>
</Properties>
</file>