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Barlow Condensed Semi-Bold" charset="1" panose="00000706000000000000"/>
      <p:regular r:id="rId29"/>
    </p:embeddedFont>
    <p:embeddedFont>
      <p:font typeface="Alata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Relationship Id="rId5" Target="../media/image3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38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0.pn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4.png" Type="http://schemas.openxmlformats.org/officeDocument/2006/relationships/image"/><Relationship Id="rId4" Target="../media/image55.png" Type="http://schemas.openxmlformats.org/officeDocument/2006/relationships/image"/><Relationship Id="rId5" Target="../media/image52.png" Type="http://schemas.openxmlformats.org/officeDocument/2006/relationships/image"/><Relationship Id="rId6" Target="../media/image5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7.png" Type="http://schemas.openxmlformats.org/officeDocument/2006/relationships/image"/><Relationship Id="rId4" Target="../media/image5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9.png" Type="http://schemas.openxmlformats.org/officeDocument/2006/relationships/image"/><Relationship Id="rId4" Target="../media/image6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69239" y="1335231"/>
            <a:ext cx="10149522" cy="7616539"/>
            <a:chOff x="0" y="0"/>
            <a:chExt cx="13532696" cy="101553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32696" cy="10155385"/>
            </a:xfrm>
            <a:custGeom>
              <a:avLst/>
              <a:gdLst/>
              <a:ahLst/>
              <a:cxnLst/>
              <a:rect r="r" b="b" t="t" l="l"/>
              <a:pathLst>
                <a:path h="10155385" w="13532696">
                  <a:moveTo>
                    <a:pt x="0" y="0"/>
                  </a:moveTo>
                  <a:lnTo>
                    <a:pt x="13532696" y="0"/>
                  </a:lnTo>
                  <a:lnTo>
                    <a:pt x="13532696" y="10155385"/>
                  </a:lnTo>
                  <a:lnTo>
                    <a:pt x="0" y="101553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5236372" y="7975373"/>
              <a:ext cx="3059951" cy="904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18"/>
                </a:lnSpc>
              </a:pPr>
              <a:r>
                <a:rPr lang="en-US" b="true" sz="5316" spc="-159">
                  <a:solidFill>
                    <a:srgbClr val="FCFCF8"/>
                  </a:solidFill>
                  <a:latin typeface="Barlow Condensed Semi-Bold"/>
                  <a:ea typeface="Barlow Condensed Semi-Bold"/>
                  <a:cs typeface="Barlow Condensed Semi-Bold"/>
                  <a:sym typeface="Barlow Condensed Semi-Bold"/>
                </a:rPr>
                <a:t>ANALYSIS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419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419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632857" y="824019"/>
            <a:ext cx="1321768" cy="1321768"/>
          </a:xfrm>
          <a:custGeom>
            <a:avLst/>
            <a:gdLst/>
            <a:ahLst/>
            <a:cxnLst/>
            <a:rect r="r" b="b" t="t" l="l"/>
            <a:pathLst>
              <a:path h="1321768" w="1321768">
                <a:moveTo>
                  <a:pt x="0" y="0"/>
                </a:moveTo>
                <a:lnTo>
                  <a:pt x="1321768" y="0"/>
                </a:lnTo>
                <a:lnTo>
                  <a:pt x="1321768" y="1321768"/>
                </a:lnTo>
                <a:lnTo>
                  <a:pt x="0" y="13217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60685" y="2202937"/>
            <a:ext cx="2027315" cy="1435066"/>
          </a:xfrm>
          <a:custGeom>
            <a:avLst/>
            <a:gdLst/>
            <a:ahLst/>
            <a:cxnLst/>
            <a:rect r="r" b="b" t="t" l="l"/>
            <a:pathLst>
              <a:path h="1435066" w="2027315">
                <a:moveTo>
                  <a:pt x="0" y="0"/>
                </a:moveTo>
                <a:lnTo>
                  <a:pt x="2027315" y="0"/>
                </a:lnTo>
                <a:lnTo>
                  <a:pt x="2027315" y="1435066"/>
                </a:lnTo>
                <a:lnTo>
                  <a:pt x="0" y="14350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632857" y="3638003"/>
            <a:ext cx="1411066" cy="1693280"/>
          </a:xfrm>
          <a:custGeom>
            <a:avLst/>
            <a:gdLst/>
            <a:ahLst/>
            <a:cxnLst/>
            <a:rect r="r" b="b" t="t" l="l"/>
            <a:pathLst>
              <a:path h="1693280" w="1411066">
                <a:moveTo>
                  <a:pt x="0" y="0"/>
                </a:moveTo>
                <a:lnTo>
                  <a:pt x="1411066" y="0"/>
                </a:lnTo>
                <a:lnTo>
                  <a:pt x="1411066" y="1693280"/>
                </a:lnTo>
                <a:lnTo>
                  <a:pt x="0" y="16932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879310" y="5426533"/>
            <a:ext cx="2828861" cy="1588672"/>
          </a:xfrm>
          <a:custGeom>
            <a:avLst/>
            <a:gdLst/>
            <a:ahLst/>
            <a:cxnLst/>
            <a:rect r="r" b="b" t="t" l="l"/>
            <a:pathLst>
              <a:path h="1588672" w="2828861">
                <a:moveTo>
                  <a:pt x="0" y="0"/>
                </a:moveTo>
                <a:lnTo>
                  <a:pt x="2828862" y="0"/>
                </a:lnTo>
                <a:lnTo>
                  <a:pt x="2828862" y="1588672"/>
                </a:lnTo>
                <a:lnTo>
                  <a:pt x="0" y="15886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6235" y="8498205"/>
            <a:ext cx="4733925" cy="16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E110AB"/>
                </a:solidFill>
                <a:latin typeface="Alata"/>
                <a:ea typeface="Alata"/>
                <a:cs typeface="Alata"/>
                <a:sym typeface="Alata"/>
              </a:rPr>
              <a:t>Data Source: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Kaggle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E110AB"/>
                </a:solidFill>
                <a:latin typeface="Alata"/>
                <a:ea typeface="Alata"/>
                <a:cs typeface="Alata"/>
                <a:sym typeface="Alata"/>
              </a:rPr>
              <a:t>Technologies Used: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Python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E110AB"/>
                </a:solidFill>
                <a:latin typeface="Alata"/>
                <a:ea typeface="Alata"/>
                <a:cs typeface="Alata"/>
                <a:sym typeface="Alata"/>
              </a:rPr>
              <a:t>Data Cleaning: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Pandas, Numpy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E110AB"/>
                </a:solidFill>
                <a:latin typeface="Alata"/>
                <a:ea typeface="Alata"/>
                <a:cs typeface="Alata"/>
                <a:sym typeface="Alata"/>
              </a:rPr>
              <a:t>Visualization: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Matplotlib, Seaborn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06506" y="2593302"/>
            <a:ext cx="10925982" cy="5545347"/>
          </a:xfrm>
          <a:custGeom>
            <a:avLst/>
            <a:gdLst/>
            <a:ahLst/>
            <a:cxnLst/>
            <a:rect r="r" b="b" t="t" l="l"/>
            <a:pathLst>
              <a:path h="5545347" w="10925982">
                <a:moveTo>
                  <a:pt x="0" y="0"/>
                </a:moveTo>
                <a:lnTo>
                  <a:pt x="10925982" y="0"/>
                </a:lnTo>
                <a:lnTo>
                  <a:pt x="10925982" y="5545347"/>
                </a:lnTo>
                <a:lnTo>
                  <a:pt x="0" y="55453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7377" y="2593302"/>
            <a:ext cx="5766376" cy="5592972"/>
          </a:xfrm>
          <a:custGeom>
            <a:avLst/>
            <a:gdLst/>
            <a:ahLst/>
            <a:cxnLst/>
            <a:rect r="r" b="b" t="t" l="l"/>
            <a:pathLst>
              <a:path h="5592972" w="5766376">
                <a:moveTo>
                  <a:pt x="0" y="0"/>
                </a:moveTo>
                <a:lnTo>
                  <a:pt x="5766376" y="0"/>
                </a:lnTo>
                <a:lnTo>
                  <a:pt x="5766376" y="5592972"/>
                </a:lnTo>
                <a:lnTo>
                  <a:pt x="0" y="5592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416" t="-278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06407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TEN INDIVIDUAL SCORES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8903" y="8614665"/>
            <a:ext cx="15446216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Glen Maxwell smashed the maximum individual score in the tournament (201).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002357" y="8237065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7593" y="1892883"/>
            <a:ext cx="5704080" cy="6501234"/>
          </a:xfrm>
          <a:custGeom>
            <a:avLst/>
            <a:gdLst/>
            <a:ahLst/>
            <a:cxnLst/>
            <a:rect r="r" b="b" t="t" l="l"/>
            <a:pathLst>
              <a:path h="6501234" w="5704080">
                <a:moveTo>
                  <a:pt x="0" y="0"/>
                </a:moveTo>
                <a:lnTo>
                  <a:pt x="5704080" y="0"/>
                </a:lnTo>
                <a:lnTo>
                  <a:pt x="5704080" y="6501234"/>
                </a:lnTo>
                <a:lnTo>
                  <a:pt x="0" y="6501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632681" y="1892883"/>
            <a:ext cx="8957726" cy="6501234"/>
          </a:xfrm>
          <a:custGeom>
            <a:avLst/>
            <a:gdLst/>
            <a:ahLst/>
            <a:cxnLst/>
            <a:rect r="r" b="b" t="t" l="l"/>
            <a:pathLst>
              <a:path h="6501234" w="8957726">
                <a:moveTo>
                  <a:pt x="0" y="0"/>
                </a:moveTo>
                <a:lnTo>
                  <a:pt x="8957726" y="0"/>
                </a:lnTo>
                <a:lnTo>
                  <a:pt x="8957726" y="6501234"/>
                </a:lnTo>
                <a:lnTo>
                  <a:pt x="0" y="65012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181100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NO. OF HALF CENTURIES (TOP BATTERS)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6128" y="8575092"/>
            <a:ext cx="14892814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Virat Kohli recorded the maximum fifties in the tournament (6).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911818" y="8450729"/>
            <a:ext cx="1173889" cy="11738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5375" y="2631402"/>
            <a:ext cx="5391876" cy="5726874"/>
          </a:xfrm>
          <a:custGeom>
            <a:avLst/>
            <a:gdLst/>
            <a:ahLst/>
            <a:cxnLst/>
            <a:rect r="r" b="b" t="t" l="l"/>
            <a:pathLst>
              <a:path h="5726874" w="5391876">
                <a:moveTo>
                  <a:pt x="0" y="0"/>
                </a:moveTo>
                <a:lnTo>
                  <a:pt x="5391876" y="0"/>
                </a:lnTo>
                <a:lnTo>
                  <a:pt x="5391876" y="5726874"/>
                </a:lnTo>
                <a:lnTo>
                  <a:pt x="0" y="57268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46021" y="2602827"/>
            <a:ext cx="10788100" cy="5726874"/>
          </a:xfrm>
          <a:custGeom>
            <a:avLst/>
            <a:gdLst/>
            <a:ahLst/>
            <a:cxnLst/>
            <a:rect r="r" b="b" t="t" l="l"/>
            <a:pathLst>
              <a:path h="5726874" w="10788100">
                <a:moveTo>
                  <a:pt x="0" y="0"/>
                </a:moveTo>
                <a:lnTo>
                  <a:pt x="10788100" y="0"/>
                </a:lnTo>
                <a:lnTo>
                  <a:pt x="10788100" y="5726874"/>
                </a:lnTo>
                <a:lnTo>
                  <a:pt x="0" y="572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NO. OF CENTURIES (TOP BATTERS)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8440" y="8651876"/>
            <a:ext cx="15602188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Q De Kock recorded the maximum hundreds in the tournament (4).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586426" y="8358276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18696" y="2593302"/>
            <a:ext cx="10036273" cy="5351269"/>
          </a:xfrm>
          <a:custGeom>
            <a:avLst/>
            <a:gdLst/>
            <a:ahLst/>
            <a:cxnLst/>
            <a:rect r="r" b="b" t="t" l="l"/>
            <a:pathLst>
              <a:path h="5351269" w="10036273">
                <a:moveTo>
                  <a:pt x="0" y="0"/>
                </a:moveTo>
                <a:lnTo>
                  <a:pt x="10036273" y="0"/>
                </a:lnTo>
                <a:lnTo>
                  <a:pt x="10036273" y="5351269"/>
                </a:lnTo>
                <a:lnTo>
                  <a:pt x="0" y="535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4572" y="2593302"/>
            <a:ext cx="5210973" cy="5351269"/>
          </a:xfrm>
          <a:custGeom>
            <a:avLst/>
            <a:gdLst/>
            <a:ahLst/>
            <a:cxnLst/>
            <a:rect r="r" b="b" t="t" l="l"/>
            <a:pathLst>
              <a:path h="5351269" w="5210973">
                <a:moveTo>
                  <a:pt x="0" y="0"/>
                </a:moveTo>
                <a:lnTo>
                  <a:pt x="5210974" y="0"/>
                </a:lnTo>
                <a:lnTo>
                  <a:pt x="5210974" y="5351269"/>
                </a:lnTo>
                <a:lnTo>
                  <a:pt x="0" y="5351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10 BOWLERS (BY WICKETS TAKEN)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44572" y="8401771"/>
            <a:ext cx="13976747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M Shami clinched the most wickets in the tournament (25).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760087" y="8156268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79321" y="2500024"/>
            <a:ext cx="11205771" cy="4221422"/>
          </a:xfrm>
          <a:custGeom>
            <a:avLst/>
            <a:gdLst/>
            <a:ahLst/>
            <a:cxnLst/>
            <a:rect r="r" b="b" t="t" l="l"/>
            <a:pathLst>
              <a:path h="4221422" w="11205771">
                <a:moveTo>
                  <a:pt x="0" y="0"/>
                </a:moveTo>
                <a:lnTo>
                  <a:pt x="11205771" y="0"/>
                </a:lnTo>
                <a:lnTo>
                  <a:pt x="11205771" y="4221422"/>
                </a:lnTo>
                <a:lnTo>
                  <a:pt x="0" y="4221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8225" y="2517102"/>
            <a:ext cx="5126260" cy="4318120"/>
          </a:xfrm>
          <a:custGeom>
            <a:avLst/>
            <a:gdLst/>
            <a:ahLst/>
            <a:cxnLst/>
            <a:rect r="r" b="b" t="t" l="l"/>
            <a:pathLst>
              <a:path h="4318120" w="5126260">
                <a:moveTo>
                  <a:pt x="0" y="0"/>
                </a:moveTo>
                <a:lnTo>
                  <a:pt x="5126260" y="0"/>
                </a:lnTo>
                <a:lnTo>
                  <a:pt x="5126260" y="4318120"/>
                </a:lnTo>
                <a:lnTo>
                  <a:pt x="0" y="4318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10 BOWLERS (BY BOWLING AVERAGE)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6844747"/>
            <a:ext cx="18288000" cy="1844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Statistically, Rohit Sharma has the lowest bowling average. However, he's a part-time bowler so we can't consider him. As per my analysis, M Shami has the lowest bowling average.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86348" y="8698946"/>
            <a:ext cx="12915305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PS: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Lower the bowling average, better the bowler is performing.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152909" y="8102272"/>
            <a:ext cx="1345749" cy="134574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23630" y="2386010"/>
            <a:ext cx="10391709" cy="5422701"/>
          </a:xfrm>
          <a:custGeom>
            <a:avLst/>
            <a:gdLst/>
            <a:ahLst/>
            <a:cxnLst/>
            <a:rect r="r" b="b" t="t" l="l"/>
            <a:pathLst>
              <a:path h="5422701" w="10391709">
                <a:moveTo>
                  <a:pt x="0" y="0"/>
                </a:moveTo>
                <a:lnTo>
                  <a:pt x="10391709" y="0"/>
                </a:lnTo>
                <a:lnTo>
                  <a:pt x="10391709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05368" y="2386010"/>
            <a:ext cx="5126378" cy="5422701"/>
          </a:xfrm>
          <a:custGeom>
            <a:avLst/>
            <a:gdLst/>
            <a:ahLst/>
            <a:cxnLst/>
            <a:rect r="r" b="b" t="t" l="l"/>
            <a:pathLst>
              <a:path h="5422701" w="5126378">
                <a:moveTo>
                  <a:pt x="0" y="0"/>
                </a:moveTo>
                <a:lnTo>
                  <a:pt x="5126378" y="0"/>
                </a:lnTo>
                <a:lnTo>
                  <a:pt x="5126378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DOT BALLS BOWLED BY TOP BOWLERS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69150" y="8208761"/>
            <a:ext cx="14347508" cy="52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Jasprit Bumrah bowled the maximum dot balls in the tournament (394).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269590" y="7916885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26612" y="1827877"/>
            <a:ext cx="9951116" cy="7375836"/>
          </a:xfrm>
          <a:custGeom>
            <a:avLst/>
            <a:gdLst/>
            <a:ahLst/>
            <a:cxnLst/>
            <a:rect r="r" b="b" t="t" l="l"/>
            <a:pathLst>
              <a:path h="7375836" w="9951116">
                <a:moveTo>
                  <a:pt x="0" y="0"/>
                </a:moveTo>
                <a:lnTo>
                  <a:pt x="9951116" y="0"/>
                </a:lnTo>
                <a:lnTo>
                  <a:pt x="9951116" y="7375836"/>
                </a:lnTo>
                <a:lnTo>
                  <a:pt x="0" y="73758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286" b="-96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25831" y="1043094"/>
            <a:ext cx="12436339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PHASE-WISE DOT BALL DISTRIBUTION AMONG TOP BOWLERS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1061" y="1821234"/>
            <a:ext cx="6655551" cy="798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3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</a:t>
            </a:r>
          </a:p>
          <a:p>
            <a:pPr algn="l">
              <a:lnSpc>
                <a:spcPts val="3960"/>
              </a:lnSpc>
            </a:pP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1.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Jasprit Bumrah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bowled the most dot balls in the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Powerplay (over 1-10)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</a:p>
          <a:p>
            <a:pPr algn="l">
              <a:lnSpc>
                <a:spcPts val="3960"/>
              </a:lnSpc>
            </a:pP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2.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Keshav Maharaj 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bowled the most dot balls in the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Middle Phase 1 (over 10-20).</a:t>
            </a:r>
          </a:p>
          <a:p>
            <a:pPr algn="l">
              <a:lnSpc>
                <a:spcPts val="3960"/>
              </a:lnSpc>
            </a:pP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3.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Ravindra Jadeja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bowled the most dot balls in the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Middle Phase 2 (over 20-30)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</a:p>
          <a:p>
            <a:pPr algn="l">
              <a:lnSpc>
                <a:spcPts val="3960"/>
              </a:lnSpc>
            </a:pP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4.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Kuldeep Yadav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and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Keshav Maharaj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jointly bowled the most dot balls in the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Middle Phase 3 (over 30-40)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</a:p>
          <a:p>
            <a:pPr algn="l">
              <a:lnSpc>
                <a:spcPts val="3960"/>
              </a:lnSpc>
            </a:pP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5. 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J Bumrah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bowled the most dot balls in the</a:t>
            </a:r>
            <a:r>
              <a:rPr lang="en-US" sz="2828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Death Overs (over 40-50)</a:t>
            </a:r>
            <a:r>
              <a:rPr lang="en-US" sz="2828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</a:p>
          <a:p>
            <a:pPr algn="l">
              <a:lnSpc>
                <a:spcPts val="3960"/>
              </a:lnSpc>
            </a:pPr>
          </a:p>
          <a:p>
            <a:pPr algn="l">
              <a:lnSpc>
                <a:spcPts val="39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47553" y="2593302"/>
            <a:ext cx="12004960" cy="4440348"/>
          </a:xfrm>
          <a:custGeom>
            <a:avLst/>
            <a:gdLst/>
            <a:ahLst/>
            <a:cxnLst/>
            <a:rect r="r" b="b" t="t" l="l"/>
            <a:pathLst>
              <a:path h="4440348" w="12004960">
                <a:moveTo>
                  <a:pt x="0" y="0"/>
                </a:moveTo>
                <a:lnTo>
                  <a:pt x="12004960" y="0"/>
                </a:lnTo>
                <a:lnTo>
                  <a:pt x="12004960" y="4440347"/>
                </a:lnTo>
                <a:lnTo>
                  <a:pt x="0" y="44403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593302"/>
            <a:ext cx="4167477" cy="4440348"/>
          </a:xfrm>
          <a:custGeom>
            <a:avLst/>
            <a:gdLst/>
            <a:ahLst/>
            <a:cxnLst/>
            <a:rect r="r" b="b" t="t" l="l"/>
            <a:pathLst>
              <a:path h="4440348" w="4167477">
                <a:moveTo>
                  <a:pt x="0" y="0"/>
                </a:moveTo>
                <a:lnTo>
                  <a:pt x="4167477" y="0"/>
                </a:lnTo>
                <a:lnTo>
                  <a:pt x="4167477" y="4440347"/>
                </a:lnTo>
                <a:lnTo>
                  <a:pt x="0" y="44403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TOTAL BALLS BOWLED BY TOP BOWLERS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021" y="7490849"/>
            <a:ext cx="15671959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Adam Zampa bowled the maximum balls in the tournament (585).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471126" y="8240231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824" r="0" b="-48448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2088668"/>
            <a:ext cx="16205304" cy="5658167"/>
          </a:xfrm>
          <a:custGeom>
            <a:avLst/>
            <a:gdLst/>
            <a:ahLst/>
            <a:cxnLst/>
            <a:rect r="r" b="b" t="t" l="l"/>
            <a:pathLst>
              <a:path h="5658167" w="16205304">
                <a:moveTo>
                  <a:pt x="0" y="0"/>
                </a:moveTo>
                <a:lnTo>
                  <a:pt x="16205304" y="0"/>
                </a:lnTo>
                <a:lnTo>
                  <a:pt x="16205304" y="5658167"/>
                </a:lnTo>
                <a:lnTo>
                  <a:pt x="0" y="5658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9198" y="1288273"/>
            <a:ext cx="10889603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1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ST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 AND 2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ND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 INNINGS AVERAGE SCORE ACROSS VENUES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63625" y="7880185"/>
            <a:ext cx="13735455" cy="159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 1: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Highest Average 1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st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innings score: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Arun Jaitley Stadium, Delhi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Lowest Average 1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st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innings score: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Sh Atal Bihari Vajpayee Stadium, Lucknow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44753" y="1522519"/>
            <a:ext cx="10198494" cy="5875616"/>
          </a:xfrm>
          <a:custGeom>
            <a:avLst/>
            <a:gdLst/>
            <a:ahLst/>
            <a:cxnLst/>
            <a:rect r="r" b="b" t="t" l="l"/>
            <a:pathLst>
              <a:path h="5875616" w="10198494">
                <a:moveTo>
                  <a:pt x="0" y="0"/>
                </a:moveTo>
                <a:lnTo>
                  <a:pt x="10198494" y="0"/>
                </a:lnTo>
                <a:lnTo>
                  <a:pt x="10198494" y="5875616"/>
                </a:lnTo>
                <a:lnTo>
                  <a:pt x="0" y="58756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99198" y="919269"/>
            <a:ext cx="10889603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1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ST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 AND 2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ND</a:t>
            </a: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 INNINGS AVERAGE SCORE ACROSS VENUES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76273" y="7667626"/>
            <a:ext cx="13735455" cy="159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 2: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Highest Average 2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nd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innings score: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Rajiv Gandhi Stadium, Hyderabad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Lowest Average 2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nd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innings score: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Eden Gardens, Kolkata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3954" y="777875"/>
            <a:ext cx="18094046" cy="918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Objective: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To analyze ball-by-ball data of the CWC 2023 tournament to find crucial trends and insights of the tournament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Key Insights: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Batting trends, bowling efficiencies, team performances, and dismissal patterns.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Visualizations: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Heatmaps, bar charts, pie charts, and scatter plots to highlight critical trends.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KPIs Explored: 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Dot ball analysis, batting consistency, team extras, innings comparisons, dismissal breakdowns, and a lot more. Stay tuned with the presentation to explore the detailed KPIs.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Technologies Used: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Python (Pandas, Numpy, Matplotlib, Seaborn).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                  </a:t>
            </a: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GitHub Repository with the ipynb file: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https://github.com/krrishmadaan5/icc_cwc_2023_analytics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                  </a:t>
            </a: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LinkedIn Profile: 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https://www.linkedin.com/in/krrish-madaan-264968231/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                  </a:t>
            </a: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Portfolio: 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https://sites.google.com/view/krrishmadaan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                 E-mail</a:t>
            </a:r>
            <a:r>
              <a:rPr lang="en-US" sz="2499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:</a:t>
            </a:r>
            <a:r>
              <a:rPr lang="en-US" sz="2499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madaank023@gmail.com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07813" y="7163032"/>
            <a:ext cx="963093" cy="963093"/>
          </a:xfrm>
          <a:custGeom>
            <a:avLst/>
            <a:gdLst/>
            <a:ahLst/>
            <a:cxnLst/>
            <a:rect r="r" b="b" t="t" l="l"/>
            <a:pathLst>
              <a:path h="963093" w="963093">
                <a:moveTo>
                  <a:pt x="0" y="0"/>
                </a:moveTo>
                <a:lnTo>
                  <a:pt x="963094" y="0"/>
                </a:lnTo>
                <a:lnTo>
                  <a:pt x="963094" y="963093"/>
                </a:lnTo>
                <a:lnTo>
                  <a:pt x="0" y="963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91788" y="6330638"/>
            <a:ext cx="1395145" cy="784769"/>
          </a:xfrm>
          <a:custGeom>
            <a:avLst/>
            <a:gdLst/>
            <a:ahLst/>
            <a:cxnLst/>
            <a:rect r="r" b="b" t="t" l="l"/>
            <a:pathLst>
              <a:path h="784769" w="1395145">
                <a:moveTo>
                  <a:pt x="0" y="0"/>
                </a:moveTo>
                <a:lnTo>
                  <a:pt x="1395144" y="0"/>
                </a:lnTo>
                <a:lnTo>
                  <a:pt x="1395144" y="784769"/>
                </a:lnTo>
                <a:lnTo>
                  <a:pt x="0" y="784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4639" y="8126125"/>
            <a:ext cx="769443" cy="741798"/>
          </a:xfrm>
          <a:custGeom>
            <a:avLst/>
            <a:gdLst/>
            <a:ahLst/>
            <a:cxnLst/>
            <a:rect r="r" b="b" t="t" l="l"/>
            <a:pathLst>
              <a:path h="741798" w="769443">
                <a:moveTo>
                  <a:pt x="0" y="0"/>
                </a:moveTo>
                <a:lnTo>
                  <a:pt x="769442" y="0"/>
                </a:lnTo>
                <a:lnTo>
                  <a:pt x="769442" y="741798"/>
                </a:lnTo>
                <a:lnTo>
                  <a:pt x="0" y="7417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5094" y="8915548"/>
            <a:ext cx="868532" cy="868532"/>
          </a:xfrm>
          <a:custGeom>
            <a:avLst/>
            <a:gdLst/>
            <a:ahLst/>
            <a:cxnLst/>
            <a:rect r="r" b="b" t="t" l="l"/>
            <a:pathLst>
              <a:path h="868532" w="868532">
                <a:moveTo>
                  <a:pt x="0" y="0"/>
                </a:moveTo>
                <a:lnTo>
                  <a:pt x="868532" y="0"/>
                </a:lnTo>
                <a:lnTo>
                  <a:pt x="868532" y="868532"/>
                </a:lnTo>
                <a:lnTo>
                  <a:pt x="0" y="868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70745" y="996950"/>
            <a:ext cx="4946510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PROJECT OVERVIEW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964363" y="2041525"/>
            <a:ext cx="11762709" cy="5740006"/>
          </a:xfrm>
          <a:custGeom>
            <a:avLst/>
            <a:gdLst/>
            <a:ahLst/>
            <a:cxnLst/>
            <a:rect r="r" b="b" t="t" l="l"/>
            <a:pathLst>
              <a:path h="5740006" w="11762709">
                <a:moveTo>
                  <a:pt x="0" y="0"/>
                </a:moveTo>
                <a:lnTo>
                  <a:pt x="11762709" y="0"/>
                </a:lnTo>
                <a:lnTo>
                  <a:pt x="11762709" y="5740006"/>
                </a:lnTo>
                <a:lnTo>
                  <a:pt x="0" y="5740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22" y="2041525"/>
            <a:ext cx="5249812" cy="5740006"/>
          </a:xfrm>
          <a:custGeom>
            <a:avLst/>
            <a:gdLst/>
            <a:ahLst/>
            <a:cxnLst/>
            <a:rect r="r" b="b" t="t" l="l"/>
            <a:pathLst>
              <a:path h="5740006" w="5249812">
                <a:moveTo>
                  <a:pt x="0" y="0"/>
                </a:moveTo>
                <a:lnTo>
                  <a:pt x="5249812" y="0"/>
                </a:lnTo>
                <a:lnTo>
                  <a:pt x="5249812" y="5740006"/>
                </a:lnTo>
                <a:lnTo>
                  <a:pt x="0" y="5740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84101" y="8333657"/>
            <a:ext cx="629078" cy="419747"/>
          </a:xfrm>
          <a:custGeom>
            <a:avLst/>
            <a:gdLst/>
            <a:ahLst/>
            <a:cxnLst/>
            <a:rect r="r" b="b" t="t" l="l"/>
            <a:pathLst>
              <a:path h="419747" w="629078">
                <a:moveTo>
                  <a:pt x="0" y="0"/>
                </a:moveTo>
                <a:lnTo>
                  <a:pt x="629078" y="0"/>
                </a:lnTo>
                <a:lnTo>
                  <a:pt x="629078" y="419746"/>
                </a:lnTo>
                <a:lnTo>
                  <a:pt x="0" y="419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752458" y="9019100"/>
            <a:ext cx="660720" cy="396432"/>
          </a:xfrm>
          <a:custGeom>
            <a:avLst/>
            <a:gdLst/>
            <a:ahLst/>
            <a:cxnLst/>
            <a:rect r="r" b="b" t="t" l="l"/>
            <a:pathLst>
              <a:path h="396432" w="660720">
                <a:moveTo>
                  <a:pt x="0" y="0"/>
                </a:moveTo>
                <a:lnTo>
                  <a:pt x="660721" y="0"/>
                </a:lnTo>
                <a:lnTo>
                  <a:pt x="660721" y="396433"/>
                </a:lnTo>
                <a:lnTo>
                  <a:pt x="0" y="396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805" t="-6336" r="-5214" b="-794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58782" y="1181100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AVERAGE SCORE OF EACH TEAM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4466" y="7714856"/>
            <a:ext cx="18533514" cy="159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Key Analysis: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1.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South Africa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maintained the </a:t>
            </a:r>
            <a:r>
              <a:rPr lang="en-US" sz="3000">
                <a:solidFill>
                  <a:srgbClr val="E110AB"/>
                </a:solidFill>
                <a:latin typeface="Alata"/>
                <a:ea typeface="Alata"/>
                <a:cs typeface="Alata"/>
                <a:sym typeface="Alata"/>
              </a:rPr>
              <a:t>maximum average score 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at the end of the tournament.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2. The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Netherlands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recorded the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lowest average score 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in this World Cup campaign.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0182" y="2188489"/>
            <a:ext cx="11779118" cy="5687736"/>
          </a:xfrm>
          <a:custGeom>
            <a:avLst/>
            <a:gdLst/>
            <a:ahLst/>
            <a:cxnLst/>
            <a:rect r="r" b="b" t="t" l="l"/>
            <a:pathLst>
              <a:path h="5687736" w="11779118">
                <a:moveTo>
                  <a:pt x="0" y="0"/>
                </a:moveTo>
                <a:lnTo>
                  <a:pt x="11779118" y="0"/>
                </a:lnTo>
                <a:lnTo>
                  <a:pt x="11779118" y="5687736"/>
                </a:lnTo>
                <a:lnTo>
                  <a:pt x="0" y="56877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2628" y="2155152"/>
            <a:ext cx="3733923" cy="5773461"/>
          </a:xfrm>
          <a:custGeom>
            <a:avLst/>
            <a:gdLst/>
            <a:ahLst/>
            <a:cxnLst/>
            <a:rect r="r" b="b" t="t" l="l"/>
            <a:pathLst>
              <a:path h="5773461" w="3733923">
                <a:moveTo>
                  <a:pt x="0" y="0"/>
                </a:moveTo>
                <a:lnTo>
                  <a:pt x="3733924" y="0"/>
                </a:lnTo>
                <a:lnTo>
                  <a:pt x="3733924" y="5773461"/>
                </a:lnTo>
                <a:lnTo>
                  <a:pt x="0" y="5773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744202" y="8419382"/>
            <a:ext cx="629078" cy="419747"/>
          </a:xfrm>
          <a:custGeom>
            <a:avLst/>
            <a:gdLst/>
            <a:ahLst/>
            <a:cxnLst/>
            <a:rect r="r" b="b" t="t" l="l"/>
            <a:pathLst>
              <a:path h="419747" w="629078">
                <a:moveTo>
                  <a:pt x="0" y="0"/>
                </a:moveTo>
                <a:lnTo>
                  <a:pt x="629078" y="0"/>
                </a:lnTo>
                <a:lnTo>
                  <a:pt x="629078" y="419746"/>
                </a:lnTo>
                <a:lnTo>
                  <a:pt x="0" y="419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744202" y="8931080"/>
            <a:ext cx="691519" cy="460174"/>
          </a:xfrm>
          <a:custGeom>
            <a:avLst/>
            <a:gdLst/>
            <a:ahLst/>
            <a:cxnLst/>
            <a:rect r="r" b="b" t="t" l="l"/>
            <a:pathLst>
              <a:path h="460174" w="691519">
                <a:moveTo>
                  <a:pt x="0" y="0"/>
                </a:moveTo>
                <a:lnTo>
                  <a:pt x="691519" y="0"/>
                </a:lnTo>
                <a:lnTo>
                  <a:pt x="691519" y="460174"/>
                </a:lnTo>
                <a:lnTo>
                  <a:pt x="0" y="460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TEN 6 HITTERS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54466" y="7800581"/>
            <a:ext cx="18533514" cy="159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1.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South Africa 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leaked the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most extras 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in the 2023 World Cup.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2.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New Zealand 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on the other hand gave away the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least extras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51997" y="1784350"/>
            <a:ext cx="6970949" cy="5816454"/>
          </a:xfrm>
          <a:custGeom>
            <a:avLst/>
            <a:gdLst/>
            <a:ahLst/>
            <a:cxnLst/>
            <a:rect r="r" b="b" t="t" l="l"/>
            <a:pathLst>
              <a:path h="5816454" w="6970949">
                <a:moveTo>
                  <a:pt x="0" y="0"/>
                </a:moveTo>
                <a:lnTo>
                  <a:pt x="6970949" y="0"/>
                </a:lnTo>
                <a:lnTo>
                  <a:pt x="6970949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98985" y="1822450"/>
            <a:ext cx="5450233" cy="5816454"/>
          </a:xfrm>
          <a:custGeom>
            <a:avLst/>
            <a:gdLst/>
            <a:ahLst/>
            <a:cxnLst/>
            <a:rect r="r" b="b" t="t" l="l"/>
            <a:pathLst>
              <a:path h="5816454" w="5450233">
                <a:moveTo>
                  <a:pt x="0" y="0"/>
                </a:moveTo>
                <a:lnTo>
                  <a:pt x="5450233" y="0"/>
                </a:lnTo>
                <a:lnTo>
                  <a:pt x="5450233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181100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BATSMEN DISMISSAL BREAKDOWN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54466" y="8090556"/>
            <a:ext cx="18533514" cy="159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Most batsmen were either caught or bowled, while only a negligible number were dismissed via stumping or retired out.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5850" y="2310185"/>
            <a:ext cx="8213739" cy="5272400"/>
          </a:xfrm>
          <a:custGeom>
            <a:avLst/>
            <a:gdLst/>
            <a:ahLst/>
            <a:cxnLst/>
            <a:rect r="r" b="b" t="t" l="l"/>
            <a:pathLst>
              <a:path h="5272400" w="8213739">
                <a:moveTo>
                  <a:pt x="0" y="0"/>
                </a:moveTo>
                <a:lnTo>
                  <a:pt x="8213739" y="0"/>
                </a:lnTo>
                <a:lnTo>
                  <a:pt x="8213739" y="5272400"/>
                </a:lnTo>
                <a:lnTo>
                  <a:pt x="0" y="5272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82233" y="2338760"/>
            <a:ext cx="7253301" cy="5272400"/>
          </a:xfrm>
          <a:custGeom>
            <a:avLst/>
            <a:gdLst/>
            <a:ahLst/>
            <a:cxnLst/>
            <a:rect r="r" b="b" t="t" l="l"/>
            <a:pathLst>
              <a:path h="5272400" w="7253301">
                <a:moveTo>
                  <a:pt x="0" y="0"/>
                </a:moveTo>
                <a:lnTo>
                  <a:pt x="7253302" y="0"/>
                </a:lnTo>
                <a:lnTo>
                  <a:pt x="7253302" y="5272400"/>
                </a:lnTo>
                <a:lnTo>
                  <a:pt x="0" y="52724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335460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RUNS DISTRIBUTION ACROSS GAME PHASES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54466" y="7714856"/>
            <a:ext cx="18533514" cy="159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1.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Maximum runs 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were scored in the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</a:t>
            </a:r>
            <a:r>
              <a:rPr lang="en-US" sz="3000">
                <a:solidFill>
                  <a:srgbClr val="FCFCF8"/>
                </a:solidFill>
                <a:latin typeface="Alata"/>
                <a:ea typeface="Alata"/>
                <a:cs typeface="Alata"/>
                <a:sym typeface="Alata"/>
              </a:rPr>
              <a:t>powerplay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(1-10 overs)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in the tournament.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2. The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 least amount of runs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were leaked in the death overs </a:t>
            </a:r>
            <a:r>
              <a:rPr lang="en-US" sz="30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(41-50)</a:t>
            </a:r>
            <a:r>
              <a:rPr lang="en-US" sz="30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6264" y="2199162"/>
            <a:ext cx="5181244" cy="5935476"/>
          </a:xfrm>
          <a:custGeom>
            <a:avLst/>
            <a:gdLst/>
            <a:ahLst/>
            <a:cxnLst/>
            <a:rect r="r" b="b" t="t" l="l"/>
            <a:pathLst>
              <a:path h="5935476" w="5181244">
                <a:moveTo>
                  <a:pt x="0" y="0"/>
                </a:moveTo>
                <a:lnTo>
                  <a:pt x="5181244" y="0"/>
                </a:lnTo>
                <a:lnTo>
                  <a:pt x="5181244" y="5935475"/>
                </a:lnTo>
                <a:lnTo>
                  <a:pt x="0" y="5935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406915" y="2189637"/>
            <a:ext cx="11433574" cy="5935476"/>
          </a:xfrm>
          <a:custGeom>
            <a:avLst/>
            <a:gdLst/>
            <a:ahLst/>
            <a:cxnLst/>
            <a:rect r="r" b="b" t="t" l="l"/>
            <a:pathLst>
              <a:path h="5935476" w="11433574">
                <a:moveTo>
                  <a:pt x="0" y="0"/>
                </a:moveTo>
                <a:lnTo>
                  <a:pt x="11433575" y="0"/>
                </a:lnTo>
                <a:lnTo>
                  <a:pt x="11433575" y="5935475"/>
                </a:lnTo>
                <a:lnTo>
                  <a:pt x="0" y="5935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6" t="0" r="-198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275666" y="8235059"/>
            <a:ext cx="1345749" cy="1345749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3858782" y="1281403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10 BATSMEN BY TOTAL RUNS SCORED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6664" y="8566622"/>
            <a:ext cx="14660404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Virat Kohli scored the maximum runs in the tournament (765).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48256" y="1812925"/>
            <a:ext cx="7735361" cy="6261959"/>
          </a:xfrm>
          <a:custGeom>
            <a:avLst/>
            <a:gdLst/>
            <a:ahLst/>
            <a:cxnLst/>
            <a:rect r="r" b="b" t="t" l="l"/>
            <a:pathLst>
              <a:path h="6261959" w="7735361">
                <a:moveTo>
                  <a:pt x="0" y="0"/>
                </a:moveTo>
                <a:lnTo>
                  <a:pt x="7735361" y="0"/>
                </a:lnTo>
                <a:lnTo>
                  <a:pt x="7735361" y="6261959"/>
                </a:lnTo>
                <a:lnTo>
                  <a:pt x="0" y="6261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10815" y="1841500"/>
            <a:ext cx="5293258" cy="6261959"/>
          </a:xfrm>
          <a:custGeom>
            <a:avLst/>
            <a:gdLst/>
            <a:ahLst/>
            <a:cxnLst/>
            <a:rect r="r" b="b" t="t" l="l"/>
            <a:pathLst>
              <a:path h="6261959" w="5293258">
                <a:moveTo>
                  <a:pt x="0" y="0"/>
                </a:moveTo>
                <a:lnTo>
                  <a:pt x="5293258" y="0"/>
                </a:lnTo>
                <a:lnTo>
                  <a:pt x="5293258" y="6261959"/>
                </a:lnTo>
                <a:lnTo>
                  <a:pt x="0" y="6261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104900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10 BATSMEN BY STRIKE RATE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8022" y="8503408"/>
            <a:ext cx="16394668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Reece Topely had the maximum batting S/R in the tournament (177.78)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604825" y="8074884"/>
            <a:ext cx="1308950" cy="130895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57419" y="2845732"/>
            <a:ext cx="13078808" cy="5221335"/>
          </a:xfrm>
          <a:custGeom>
            <a:avLst/>
            <a:gdLst/>
            <a:ahLst/>
            <a:cxnLst/>
            <a:rect r="r" b="b" t="t" l="l"/>
            <a:pathLst>
              <a:path h="5221335" w="13078808">
                <a:moveTo>
                  <a:pt x="0" y="0"/>
                </a:moveTo>
                <a:lnTo>
                  <a:pt x="13078808" y="0"/>
                </a:lnTo>
                <a:lnTo>
                  <a:pt x="13078808" y="5221335"/>
                </a:lnTo>
                <a:lnTo>
                  <a:pt x="0" y="5221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59525" y="2817157"/>
            <a:ext cx="4240312" cy="5249910"/>
          </a:xfrm>
          <a:custGeom>
            <a:avLst/>
            <a:gdLst/>
            <a:ahLst/>
            <a:cxnLst/>
            <a:rect r="r" b="b" t="t" l="l"/>
            <a:pathLst>
              <a:path h="5249910" w="4240312">
                <a:moveTo>
                  <a:pt x="0" y="0"/>
                </a:moveTo>
                <a:lnTo>
                  <a:pt x="4240312" y="0"/>
                </a:lnTo>
                <a:lnTo>
                  <a:pt x="4240312" y="5249910"/>
                </a:lnTo>
                <a:lnTo>
                  <a:pt x="0" y="5249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348078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10 BATSMEN BY BOUNDARIES HIT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0404" y="8566622"/>
            <a:ext cx="15631954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Rohit Sharma hit the maximum boundaries in the tournament (97).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275666" y="8235059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24875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25361" y="2597284"/>
            <a:ext cx="10714864" cy="5301156"/>
          </a:xfrm>
          <a:custGeom>
            <a:avLst/>
            <a:gdLst/>
            <a:ahLst/>
            <a:cxnLst/>
            <a:rect r="r" b="b" t="t" l="l"/>
            <a:pathLst>
              <a:path h="5301156" w="10714864">
                <a:moveTo>
                  <a:pt x="0" y="0"/>
                </a:moveTo>
                <a:lnTo>
                  <a:pt x="10714864" y="0"/>
                </a:lnTo>
                <a:lnTo>
                  <a:pt x="10714864" y="5301156"/>
                </a:lnTo>
                <a:lnTo>
                  <a:pt x="0" y="5301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45015" y="2597284"/>
            <a:ext cx="3612422" cy="5301156"/>
          </a:xfrm>
          <a:custGeom>
            <a:avLst/>
            <a:gdLst/>
            <a:ahLst/>
            <a:cxnLst/>
            <a:rect r="r" b="b" t="t" l="l"/>
            <a:pathLst>
              <a:path h="5301156" w="3612422">
                <a:moveTo>
                  <a:pt x="0" y="0"/>
                </a:moveTo>
                <a:lnTo>
                  <a:pt x="3612422" y="0"/>
                </a:lnTo>
                <a:lnTo>
                  <a:pt x="3612422" y="5301156"/>
                </a:lnTo>
                <a:lnTo>
                  <a:pt x="0" y="5301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TEN 6 HITTERS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3550" y="8499947"/>
            <a:ext cx="14238566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Rohit Sharma hit the maximum sixes in the tournament (31).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021407" y="8235059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24875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29573" y="2803636"/>
            <a:ext cx="10272784" cy="5017444"/>
          </a:xfrm>
          <a:custGeom>
            <a:avLst/>
            <a:gdLst/>
            <a:ahLst/>
            <a:cxnLst/>
            <a:rect r="r" b="b" t="t" l="l"/>
            <a:pathLst>
              <a:path h="5017444" w="10272784">
                <a:moveTo>
                  <a:pt x="0" y="0"/>
                </a:moveTo>
                <a:lnTo>
                  <a:pt x="10272784" y="0"/>
                </a:lnTo>
                <a:lnTo>
                  <a:pt x="10272784" y="5017444"/>
                </a:lnTo>
                <a:lnTo>
                  <a:pt x="0" y="5017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11885" y="2803636"/>
            <a:ext cx="3181794" cy="5017444"/>
          </a:xfrm>
          <a:custGeom>
            <a:avLst/>
            <a:gdLst/>
            <a:ahLst/>
            <a:cxnLst/>
            <a:rect r="r" b="b" t="t" l="l"/>
            <a:pathLst>
              <a:path h="5017444" w="3181794">
                <a:moveTo>
                  <a:pt x="0" y="0"/>
                </a:moveTo>
                <a:lnTo>
                  <a:pt x="3181794" y="0"/>
                </a:lnTo>
                <a:lnTo>
                  <a:pt x="3181794" y="5017444"/>
                </a:lnTo>
                <a:lnTo>
                  <a:pt x="0" y="5017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TEN 4 SMASHERS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8998" y="8409843"/>
            <a:ext cx="14960323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Virat Kohli smashed the maximum fours in the tournament (31).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923076" y="8156268"/>
            <a:ext cx="1345749" cy="134574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-5027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66944" y="5023092"/>
            <a:ext cx="1117687" cy="392507"/>
          </a:xfrm>
          <a:custGeom>
            <a:avLst/>
            <a:gdLst/>
            <a:ahLst/>
            <a:cxnLst/>
            <a:rect r="r" b="b" t="t" l="l"/>
            <a:pathLst>
              <a:path h="392507" w="1117687">
                <a:moveTo>
                  <a:pt x="0" y="392507"/>
                </a:moveTo>
                <a:lnTo>
                  <a:pt x="0" y="0"/>
                </a:lnTo>
                <a:lnTo>
                  <a:pt x="1117687" y="0"/>
                </a:lnTo>
                <a:lnTo>
                  <a:pt x="1117687" y="392507"/>
                </a:lnTo>
                <a:lnTo>
                  <a:pt x="0" y="392507"/>
                </a:lnTo>
                <a:close/>
              </a:path>
            </a:pathLst>
          </a:custGeom>
          <a:blipFill>
            <a:blip r:embed="rId3"/>
            <a:stretch>
              <a:fillRect l="-5747" t="-250220" r="-5747" b="-29117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43684" y="5004042"/>
            <a:ext cx="1117687" cy="392507"/>
          </a:xfrm>
          <a:custGeom>
            <a:avLst/>
            <a:gdLst/>
            <a:ahLst/>
            <a:cxnLst/>
            <a:rect r="r" b="b" t="t" l="l"/>
            <a:pathLst>
              <a:path h="392507" w="1117687">
                <a:moveTo>
                  <a:pt x="0" y="392507"/>
                </a:moveTo>
                <a:lnTo>
                  <a:pt x="0" y="0"/>
                </a:lnTo>
                <a:lnTo>
                  <a:pt x="1117686" y="0"/>
                </a:lnTo>
                <a:lnTo>
                  <a:pt x="1117686" y="392507"/>
                </a:lnTo>
                <a:lnTo>
                  <a:pt x="0" y="392507"/>
                </a:lnTo>
                <a:close/>
              </a:path>
            </a:pathLst>
          </a:custGeom>
          <a:blipFill>
            <a:blip r:embed="rId3"/>
            <a:stretch>
              <a:fillRect l="-5747" t="-250220" r="-5747" b="-29117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10036" y="1649098"/>
            <a:ext cx="7467928" cy="7159544"/>
          </a:xfrm>
          <a:custGeom>
            <a:avLst/>
            <a:gdLst/>
            <a:ahLst/>
            <a:cxnLst/>
            <a:rect r="r" b="b" t="t" l="l"/>
            <a:pathLst>
              <a:path h="7159544" w="7467928">
                <a:moveTo>
                  <a:pt x="0" y="0"/>
                </a:moveTo>
                <a:lnTo>
                  <a:pt x="7467928" y="0"/>
                </a:lnTo>
                <a:lnTo>
                  <a:pt x="7467928" y="7159545"/>
                </a:lnTo>
                <a:lnTo>
                  <a:pt x="0" y="7159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629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BOUNDARY DISTRIBUTION (4S V/S 6S)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3375" y="8261580"/>
            <a:ext cx="17954625" cy="1153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4"/>
              </a:lnSpc>
            </a:pPr>
            <a:r>
              <a:rPr lang="en-US" sz="3331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331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Fours (77.7%) dominate over sixes (22.3%), showing a preference for ground strokes over power-hitting amongst the batters.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00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4466" y="9525"/>
            <a:ext cx="6948112" cy="757344"/>
          </a:xfrm>
          <a:custGeom>
            <a:avLst/>
            <a:gdLst/>
            <a:ahLst/>
            <a:cxnLst/>
            <a:rect r="r" b="b" t="t" l="l"/>
            <a:pathLst>
              <a:path h="757344" w="6948112">
                <a:moveTo>
                  <a:pt x="0" y="0"/>
                </a:moveTo>
                <a:lnTo>
                  <a:pt x="6948112" y="0"/>
                </a:lnTo>
                <a:lnTo>
                  <a:pt x="6948112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76469" y="9681230"/>
            <a:ext cx="15922153" cy="640680"/>
            <a:chOff x="0" y="0"/>
            <a:chExt cx="4193489" cy="168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93489" cy="168739"/>
            </a:xfrm>
            <a:custGeom>
              <a:avLst/>
              <a:gdLst/>
              <a:ahLst/>
              <a:cxnLst/>
              <a:rect r="r" b="b" t="t" l="l"/>
              <a:pathLst>
                <a:path h="168739" w="4193489">
                  <a:moveTo>
                    <a:pt x="203200" y="0"/>
                  </a:moveTo>
                  <a:lnTo>
                    <a:pt x="4193489" y="0"/>
                  </a:lnTo>
                  <a:lnTo>
                    <a:pt x="3990289" y="168739"/>
                  </a:lnTo>
                  <a:lnTo>
                    <a:pt x="0" y="168739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306A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28575"/>
              <a:ext cx="3990289" cy="197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93646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4" y="0"/>
                </a:lnTo>
                <a:lnTo>
                  <a:pt x="6072474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966120" y="9525"/>
            <a:ext cx="6072474" cy="757344"/>
          </a:xfrm>
          <a:custGeom>
            <a:avLst/>
            <a:gdLst/>
            <a:ahLst/>
            <a:cxnLst/>
            <a:rect r="r" b="b" t="t" l="l"/>
            <a:pathLst>
              <a:path h="757344" w="6072474">
                <a:moveTo>
                  <a:pt x="0" y="0"/>
                </a:moveTo>
                <a:lnTo>
                  <a:pt x="6072475" y="0"/>
                </a:lnTo>
                <a:lnTo>
                  <a:pt x="6072475" y="757344"/>
                </a:lnTo>
                <a:lnTo>
                  <a:pt x="0" y="75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19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20333" y="2492960"/>
            <a:ext cx="7267723" cy="5786030"/>
          </a:xfrm>
          <a:custGeom>
            <a:avLst/>
            <a:gdLst/>
            <a:ahLst/>
            <a:cxnLst/>
            <a:rect r="r" b="b" t="t" l="l"/>
            <a:pathLst>
              <a:path h="5786030" w="7267723">
                <a:moveTo>
                  <a:pt x="0" y="0"/>
                </a:moveTo>
                <a:lnTo>
                  <a:pt x="7267723" y="0"/>
                </a:lnTo>
                <a:lnTo>
                  <a:pt x="7267723" y="5786030"/>
                </a:lnTo>
                <a:lnTo>
                  <a:pt x="0" y="57860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" t="0" r="-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5236" y="2492960"/>
            <a:ext cx="8274993" cy="5786030"/>
          </a:xfrm>
          <a:custGeom>
            <a:avLst/>
            <a:gdLst/>
            <a:ahLst/>
            <a:cxnLst/>
            <a:rect r="r" b="b" t="t" l="l"/>
            <a:pathLst>
              <a:path h="5786030" w="8274993">
                <a:moveTo>
                  <a:pt x="0" y="0"/>
                </a:moveTo>
                <a:lnTo>
                  <a:pt x="8274993" y="0"/>
                </a:lnTo>
                <a:lnTo>
                  <a:pt x="8274993" y="5786030"/>
                </a:lnTo>
                <a:lnTo>
                  <a:pt x="0" y="57860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58782" y="1456651"/>
            <a:ext cx="10570436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0"/>
              </a:lnSpc>
            </a:pPr>
            <a:r>
              <a:rPr lang="en-US" b="true" sz="5000" spc="-150">
                <a:solidFill>
                  <a:srgbClr val="FCFCF8"/>
                </a:solidFill>
                <a:latin typeface="Barlow Condensed Semi-Bold"/>
                <a:ea typeface="Barlow Condensed Semi-Bold"/>
                <a:cs typeface="Barlow Condensed Semi-Bold"/>
                <a:sym typeface="Barlow Condensed Semi-Bold"/>
              </a:rPr>
              <a:t>TOP TEN 6 HITTING VENUES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6641" y="8532836"/>
            <a:ext cx="16794718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306A2"/>
                </a:solidFill>
                <a:latin typeface="Alata"/>
                <a:ea typeface="Alata"/>
                <a:cs typeface="Alata"/>
                <a:sym typeface="Alata"/>
              </a:rPr>
              <a:t>Analysis:</a:t>
            </a:r>
            <a:r>
              <a:rPr lang="en-US" sz="35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  Wankhede Stadium, Mumbai recorded the most 6s hit in the tournament.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66692" y="9736455"/>
            <a:ext cx="7471902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© Project made &amp; presented by: </a:t>
            </a:r>
            <a:r>
              <a:rPr lang="en-US" sz="2400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Krrish Madaan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DAGnC8rDUAg</dc:identifier>
  <dcterms:modified xsi:type="dcterms:W3CDTF">2011-08-01T06:04:30Z</dcterms:modified>
  <cp:revision>1</cp:revision>
  <dc:title>ICC Cricket World Cup India 2023 Analysis</dc:title>
</cp:coreProperties>
</file>