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80" r:id="rId4"/>
    <p:sldId id="273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3" r:id="rId16"/>
    <p:sldId id="294" r:id="rId17"/>
    <p:sldId id="295" r:id="rId18"/>
    <p:sldId id="290" r:id="rId19"/>
    <p:sldId id="296" r:id="rId20"/>
    <p:sldId id="291" r:id="rId21"/>
    <p:sldId id="297" r:id="rId22"/>
    <p:sldId id="298" r:id="rId23"/>
    <p:sldId id="292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132D54-A286-4D04-B43E-BB749878099C}">
          <p14:sldIdLst>
            <p14:sldId id="256"/>
            <p14:sldId id="280"/>
            <p14:sldId id="273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3"/>
            <p14:sldId id="294"/>
            <p14:sldId id="295"/>
            <p14:sldId id="290"/>
            <p14:sldId id="296"/>
            <p14:sldId id="291"/>
            <p14:sldId id="297"/>
            <p14:sldId id="298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13" autoAdjust="0"/>
  </p:normalViewPr>
  <p:slideViewPr>
    <p:cSldViewPr>
      <p:cViewPr varScale="1">
        <p:scale>
          <a:sx n="89" d="100"/>
          <a:sy n="89" d="100"/>
        </p:scale>
        <p:origin x="466" y="67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C6ACB66-EAB9-4D45-9F9C-28EA120D791D}" type="datetimeFigureOut">
              <a:rPr lang="en-US" altLang="zh-CN"/>
              <a:t>3/17/2016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2837A6B-DAA4-4C2D-AEAB-4E9E70095794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879D970-AC71-40CF-8717-2E4EAB5207AF}" type="datetimeFigureOut">
              <a:t>2016/3/17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3266150-FA26-45B5-BF0B-186B42A09DC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5" name="矩形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 useBgFill="1">
        <p:nvSpPr>
          <p:cNvPr id="20" name="任意多边形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16" name="任意多边形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/>
            </a:lvl8pPr>
            <a:lvl9pPr marL="192024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20240"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/>
            </a:lvl8pPr>
            <a:lvl9pPr marL="192024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 baseline="0"/>
            </a:lvl8pPr>
            <a:lvl9pPr marL="1920240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20240"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/>
            </a:lvl8pPr>
            <a:lvl9pPr marL="192024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2016/3/17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8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466975-C014-42E5-BFA6-B8D5FDD3B81F}" type="datetimeFigureOut">
              <a:rPr lang="en-US" altLang="zh-CN" smtClean="0"/>
              <a:pPr/>
              <a:t>3/17/2016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3B167E-EA96-4147-81DE-549160052C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8" name="任意多边形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812" y="1905000"/>
            <a:ext cx="11089232" cy="2667000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sz="3600" dirty="0"/>
              <a:t>A generalized </a:t>
            </a:r>
            <a:r>
              <a:rPr lang="en-US" altLang="zh-CN" sz="3600" dirty="0" smtClean="0"/>
              <a:t>Benford's </a:t>
            </a:r>
            <a:r>
              <a:rPr lang="en-US" altLang="zh-CN" sz="3600" dirty="0"/>
              <a:t>law for JPEG coefficients</a:t>
            </a:r>
            <a:br>
              <a:rPr lang="en-US" altLang="zh-CN" sz="3600" dirty="0"/>
            </a:br>
            <a:r>
              <a:rPr lang="en-US" altLang="zh-CN" sz="3600" dirty="0"/>
              <a:t>and its applications in image forensics</a:t>
            </a:r>
            <a:endParaRPr 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10260631" cy="1143000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10000"/>
              </a:lnSpc>
            </a:pPr>
            <a:r>
              <a:rPr lang="en-US" altLang="zh-CN" dirty="0" smtClean="0"/>
              <a:t>Shangqi Wu</a:t>
            </a:r>
          </a:p>
          <a:p>
            <a:pPr algn="r">
              <a:lnSpc>
                <a:spcPct val="110000"/>
              </a:lnSpc>
            </a:pPr>
            <a:r>
              <a:rPr lang="en-US" altLang="zh-CN" dirty="0"/>
              <a:t>P</a:t>
            </a:r>
            <a:r>
              <a:rPr lang="en-US" altLang="zh-CN" dirty="0" smtClean="0"/>
              <a:t>resentation of ECES 680</a:t>
            </a:r>
          </a:p>
          <a:p>
            <a:pPr algn="r">
              <a:lnSpc>
                <a:spcPct val="110000"/>
              </a:lnSpc>
            </a:pPr>
            <a:r>
              <a:rPr lang="en-US" altLang="zh-CN" dirty="0" smtClean="0"/>
              <a:t>March 17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2016</a:t>
            </a:r>
            <a:endParaRPr 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Digit Logarithmic Law Continued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JPEG image, Q factor of 90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6865" y="2667000"/>
            <a:ext cx="3767648" cy="332123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JPEG image, Q factor of 50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9608" y="2667000"/>
            <a:ext cx="3611268" cy="33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Digit Logarithmic Law Continued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Based on statistics of previous research, the authors introduced the following formula as logarithmic law for image forensics: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=1,2,…,9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 smtClean="0"/>
                  <a:t> is a normalization factor to make it as a probability distribution, while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 smtClean="0"/>
                  <a:t> are model parameters depending on images and quality factors.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0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Logarithmic Law Continued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1522412" y="1700808"/>
            <a:ext cx="9140951" cy="966192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Following figures show distributions of images from different databases, axis are in logarithmic scale. We can conclude that this law fits real-world images well. </a:t>
            </a:r>
            <a:endParaRPr lang="zh-CN" altLang="en-US" sz="18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9956" y="2667000"/>
            <a:ext cx="3620005" cy="3254508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4452" y="2667000"/>
            <a:ext cx="3612019" cy="32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in Image Forensics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Detection of JPEG compression for bitmaps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ompress the decompressed or original bitmaps with quality factor of 100, then applying first digit law </a:t>
            </a:r>
            <a:r>
              <a:rPr lang="en-US" altLang="zh-CN" smtClean="0"/>
              <a:t>to JPEG coefficients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Estimation of quality factors of JPEG images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Under assumption of using standard JPEG quantization table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By recompressing decompressed images with different quality factors, finding the most fit first digit distribution of JPEG coefficients to logarithmic law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Detection of JPEG double-compression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Similar to single-compression detection, needing more 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7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JPEG Compression Detection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9140951" cy="76200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Mean coefficient first digits </a:t>
            </a:r>
            <a:r>
              <a:rPr lang="en-US" altLang="zh-CN" sz="1800" dirty="0"/>
              <a:t>distributions</a:t>
            </a:r>
            <a:r>
              <a:rPr lang="en-US" altLang="zh-CN" sz="1800" dirty="0" smtClean="0"/>
              <a:t> of original image and compressed images with quality factors of 90 and 70, respectively. </a:t>
            </a:r>
            <a:endParaRPr lang="zh-CN" altLang="en-US" sz="18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7948" y="2667000"/>
            <a:ext cx="3840106" cy="3498304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2444" y="2664054"/>
            <a:ext cx="3873766" cy="34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Factor Estimation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9140951" cy="76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The following figures show the procedure of iteratively recompressing to find the most fit quality factor. </a:t>
            </a:r>
            <a:endParaRPr lang="zh-CN" altLang="en-US" sz="1800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7773297"/>
              </p:ext>
            </p:extLst>
          </p:nvPr>
        </p:nvGraphicFramePr>
        <p:xfrm>
          <a:off x="621802" y="3159760"/>
          <a:ext cx="6336705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Q-factor</a:t>
                      </a:r>
                      <a:endParaRPr lang="zh-CN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 Parameters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Fitting</a:t>
                      </a:r>
                      <a:r>
                        <a:rPr lang="en-US" altLang="zh-CN" baseline="0" dirty="0" smtClean="0"/>
                        <a:t> (SSE)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</a:t>
                      </a:r>
                      <a:endParaRPr lang="zh-CN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0.1966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0.475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-0.9982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0.0082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</a:t>
                      </a:r>
                      <a:endParaRPr lang="zh-CN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0.4738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0.9793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-0.9262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0.00072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80</a:t>
                      </a:r>
                      <a:endParaRPr lang="zh-CN" alt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1.227</a:t>
                      </a:r>
                      <a:endParaRPr lang="zh-CN" altLang="en-US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1.571</a:t>
                      </a:r>
                      <a:endParaRPr lang="zh-CN" altLang="en-US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-0.4242</a:t>
                      </a:r>
                      <a:endParaRPr lang="zh-CN" altLang="en-US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9.75616e-06</a:t>
                      </a:r>
                      <a:endParaRPr lang="zh-CN" altLang="en-US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1.569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1.719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-0.144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0.00016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75</a:t>
                      </a:r>
                      <a:endParaRPr lang="zh-CN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3.537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2.388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1.41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0.00033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46540" y="2667138"/>
            <a:ext cx="4532433" cy="36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Double Compression Detection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9140951" cy="76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By examining JPEG coefficients and applying first digit law, the difference of first digit distribution can be discriminated from following figures. </a:t>
            </a:r>
            <a:endParaRPr lang="zh-CN" altLang="en-US" sz="1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7908" y="2664877"/>
            <a:ext cx="4306608" cy="357243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7012" y="2664876"/>
            <a:ext cx="4379827" cy="35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A reliable and simple approach to detect JPEG compression traces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Inspired by a statistics model that have never been applied to image forensics area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Future works: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To find more scenarios can be applied by this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To propose a more generalized model that does not need image-dependable parameters, or introducing an effective way to configure the most fit set of parameters of current image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To develop algorithms work properly without assumption of using standard JPEG quantization 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11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Implementation &amp;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Implemented with Matlab 2015b</a:t>
            </a:r>
          </a:p>
          <a:p>
            <a:r>
              <a:rPr lang="en-US" altLang="zh-CN" dirty="0" smtClean="0"/>
              <a:t>Performed experiments with image No. 6 in UCID database</a:t>
            </a:r>
          </a:p>
          <a:p>
            <a:r>
              <a:rPr lang="en-US" altLang="zh-CN" dirty="0" smtClean="0"/>
              <a:t>Compressed original images by Matlab default function</a:t>
            </a:r>
          </a:p>
          <a:p>
            <a:r>
              <a:rPr lang="en-US" altLang="zh-CN" dirty="0" smtClean="0"/>
              <a:t>Worked with JPEG standard quantization 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5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Continued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My implementation of application 1 described in the paper. </a:t>
            </a: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" b="4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36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The paper introduces a novel statistics model based on Benford's law to analyze first digits of JPEG blocking and quantization coefficients.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This model can be applied to detection of JPEG compression and double compression trace, Q-factor estimation of JPEG images, etc. </a:t>
            </a:r>
          </a:p>
        </p:txBody>
      </p:sp>
    </p:spTree>
    <p:extLst>
      <p:ext uri="{BB962C8B-B14F-4D97-AF65-F5344CB8AC3E}">
        <p14:creationId xmlns:p14="http://schemas.microsoft.com/office/powerpoint/2010/main" val="13813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Continued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My implementation of application </a:t>
            </a:r>
            <a:r>
              <a:rPr lang="en-US" altLang="zh-CN" dirty="0" smtClean="0"/>
              <a:t>2 </a:t>
            </a:r>
            <a:r>
              <a:rPr lang="en-US" altLang="zh-CN" dirty="0"/>
              <a:t>described in the paper. 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6" b="7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36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Continued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My implementation of </a:t>
            </a:r>
            <a:r>
              <a:rPr lang="en-US" altLang="zh-CN"/>
              <a:t>application </a:t>
            </a:r>
            <a:r>
              <a:rPr lang="en-US" altLang="zh-CN" smtClean="0"/>
              <a:t>3 </a:t>
            </a:r>
            <a:r>
              <a:rPr lang="en-US" altLang="zh-CN" dirty="0"/>
              <a:t>described in the paper</a:t>
            </a:r>
            <a:r>
              <a:rPr lang="en-US" altLang="zh-CN"/>
              <a:t>. 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" b="4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Shangqi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Introduction to this approach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Block-DCT </a:t>
            </a:r>
            <a:r>
              <a:rPr lang="en-US" altLang="zh-CN" dirty="0" smtClean="0"/>
              <a:t>coefficients </a:t>
            </a:r>
            <a:r>
              <a:rPr lang="en-US" altLang="zh-CN" dirty="0"/>
              <a:t>and Benford's </a:t>
            </a:r>
            <a:r>
              <a:rPr lang="en-US" altLang="zh-CN" dirty="0" smtClean="0"/>
              <a:t>law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JPEG coefficients and </a:t>
            </a:r>
            <a:r>
              <a:rPr lang="en-US" altLang="zh-CN" dirty="0"/>
              <a:t>generalized Benford's </a:t>
            </a:r>
            <a:r>
              <a:rPr lang="en-US" altLang="zh-CN" dirty="0" smtClean="0"/>
              <a:t>law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Application in image forensics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Conclusions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Algorithm implementation &amp; verification 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r>
              <a:rPr lang="en-US" altLang="zh-CN" dirty="0"/>
              <a:t>to </a:t>
            </a:r>
            <a:r>
              <a:rPr lang="en-US" altLang="zh-CN" dirty="0" smtClean="0"/>
              <a:t>Benford's Law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Benford's law, also called first-digit law, is a phenomenological law about the frequency distribution of most significant digits in many real-left numerical data. 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Example: 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Right graph is the distribution of most significant digit should look like in real-world numerical data – larger the digit is, less occurrence in data set.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13" y="2382441"/>
            <a:ext cx="4416425" cy="33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Statistics models are critical to image processing applications.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There is no research on DCT coefficients most significant digit distribution, and it could probably be an approach for image forensics.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According to Benford</a:t>
                </a:r>
                <a:r>
                  <a:rPr lang="en-US" altLang="zh-CN" dirty="0"/>
                  <a:t>'</a:t>
                </a:r>
                <a:r>
                  <a:rPr lang="en-US" altLang="zh-CN" dirty="0" smtClean="0"/>
                  <a:t>s law, the significant digits will have following distribution, where p stands for probability of x: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=1,2,…,9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Typically naturally generated data, e.g., DCT coefficients from images compressed once, follows this law well, manually altered data does not.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0" r="-400" b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Block-DCT Coefficients and Benford</a:t>
            </a:r>
            <a:r>
              <a:rPr lang="en-US" altLang="zh-CN" sz="3200" dirty="0"/>
              <a:t>'</a:t>
            </a:r>
            <a:r>
              <a:rPr lang="en-US" altLang="zh-CN" sz="3200" dirty="0" smtClean="0"/>
              <a:t>s Law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Block-DCT coefficients are block data before quantization. </a:t>
            </a:r>
          </a:p>
          <a:p>
            <a:r>
              <a:rPr lang="en-US" altLang="zh-CN" dirty="0" smtClean="0"/>
              <a:t>AC components of coefficients are usually in Laplacian or Cauchy distribution. </a:t>
            </a:r>
          </a:p>
          <a:p>
            <a:r>
              <a:rPr lang="en-US" altLang="zh-CN" dirty="0" smtClean="0"/>
              <a:t>This paper only researches on 8-bit gray level images, i.e., luminance.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13" y="3339477"/>
            <a:ext cx="5286460" cy="16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 Coefficient </a:t>
            </a:r>
            <a:r>
              <a:rPr lang="en-US" altLang="zh-CN" dirty="0" smtClean="0"/>
              <a:t>Continued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The block-DCT coefficients distribution of </a:t>
            </a:r>
            <a:r>
              <a:rPr lang="en-US" altLang="zh-CN" dirty="0"/>
              <a:t>1338 images in UCID database </a:t>
            </a:r>
            <a:r>
              <a:rPr lang="en-US" altLang="zh-CN" dirty="0" smtClean="0"/>
              <a:t>was verified by Benford</a:t>
            </a:r>
            <a:r>
              <a:rPr lang="en-US" altLang="zh-CN" dirty="0"/>
              <a:t>'</a:t>
            </a:r>
            <a:r>
              <a:rPr lang="en-US" altLang="zh-CN" dirty="0" smtClean="0"/>
              <a:t>s law.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Yellow bars in right figure represent mean distribution of first digits of coefficients.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Red bars are standard Benford</a:t>
            </a:r>
            <a:r>
              <a:rPr lang="en-US" altLang="zh-CN" dirty="0"/>
              <a:t>'</a:t>
            </a:r>
            <a:r>
              <a:rPr lang="en-US" altLang="zh-CN" dirty="0" smtClean="0"/>
              <a:t>s law distribution.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Error bars are standard deviation of all images.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0649" y="2296192"/>
            <a:ext cx="4005763" cy="31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JPEG Coefficients and Generalized Benford</a:t>
            </a:r>
            <a:r>
              <a:rPr lang="en-US" altLang="zh-CN" sz="2800" dirty="0"/>
              <a:t>'</a:t>
            </a:r>
            <a:r>
              <a:rPr lang="en-US" altLang="zh-CN" sz="2800" dirty="0" smtClean="0"/>
              <a:t>s Law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/>
              <a:t>Compared with block-DCT coefficients, JPEG coefficients are coefficients after quantization. 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Right figure shows first digits distribution of JPEG coefficients first digit, which comes from JPEG compressed pepper image. 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2174"/>
          <a:stretch/>
        </p:blipFill>
        <p:spPr>
          <a:xfrm>
            <a:off x="6526114" y="2420888"/>
            <a:ext cx="414029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Adjusted First Digit Logarithmic Law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/>
              <a:t>First digits distribution is altered after JPEG quantization, or compression. 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After observing distribution pattern of compressed images, a logarithmic law modified from Benford</a:t>
            </a:r>
            <a:r>
              <a:rPr lang="en-US" altLang="zh-CN" sz="2000" dirty="0"/>
              <a:t>'</a:t>
            </a:r>
            <a:r>
              <a:rPr lang="en-US" altLang="zh-CN" sz="2000" dirty="0" smtClean="0"/>
              <a:t>s law is introduced. 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Right figure shows difference between JPEG image with quality factor of 100 and standard Benford</a:t>
            </a:r>
            <a:r>
              <a:rPr lang="en-US" altLang="zh-CN" sz="2000" dirty="0"/>
              <a:t>'</a:t>
            </a:r>
            <a:r>
              <a:rPr lang="en-US" altLang="zh-CN" sz="2000" dirty="0" smtClean="0"/>
              <a:t>s law.</a:t>
            </a:r>
            <a:endParaRPr lang="zh-CN" altLang="en-US" sz="2000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089" y="2132856"/>
            <a:ext cx="424450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74F266-AF08-4D6C-B0BD-5B0F2A685A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泥土色调演示文稿（宽屏）</Template>
  <TotalTime>0</TotalTime>
  <Words>799</Words>
  <Application>Microsoft Office PowerPoint</Application>
  <PresentationFormat>自定义</PresentationFormat>
  <Paragraphs>114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华文楷体</vt:lpstr>
      <vt:lpstr>微软雅黑</vt:lpstr>
      <vt:lpstr>Cambria Math</vt:lpstr>
      <vt:lpstr>Corbel</vt:lpstr>
      <vt:lpstr>Wingdings</vt:lpstr>
      <vt:lpstr>Earthtones_16x9</vt:lpstr>
      <vt:lpstr>A generalized Benford's law for JPEG coefficients and its applications in image forensics</vt:lpstr>
      <vt:lpstr>Abstract</vt:lpstr>
      <vt:lpstr>Outline</vt:lpstr>
      <vt:lpstr>Introduction to Benford's Law</vt:lpstr>
      <vt:lpstr>Introduction </vt:lpstr>
      <vt:lpstr>Block-DCT Coefficients and Benford's Law</vt:lpstr>
      <vt:lpstr>DCT Coefficient Continued</vt:lpstr>
      <vt:lpstr>JPEG Coefficients and Generalized Benford's Law</vt:lpstr>
      <vt:lpstr>Adjusted First Digit Logarithmic Law</vt:lpstr>
      <vt:lpstr>First Digit Logarithmic Law Continued</vt:lpstr>
      <vt:lpstr>First Digit Logarithmic Law Continued</vt:lpstr>
      <vt:lpstr>Logarithmic Law Continued</vt:lpstr>
      <vt:lpstr>Applications in Image Forensics</vt:lpstr>
      <vt:lpstr>JPEG Compression Detection</vt:lpstr>
      <vt:lpstr>Quality Factor Estimation</vt:lpstr>
      <vt:lpstr>Double Compression Detection</vt:lpstr>
      <vt:lpstr>Conclusion </vt:lpstr>
      <vt:lpstr>Algorithm Implementation &amp; Verification</vt:lpstr>
      <vt:lpstr>Implementation Continued</vt:lpstr>
      <vt:lpstr>Implementation Continued</vt:lpstr>
      <vt:lpstr>Implementation Continued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2016-03-10T21:25:08Z</dcterms:created>
  <dcterms:modified xsi:type="dcterms:W3CDTF">2016-03-17T15:09:45Z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