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807285"/>
            <a:ext cx="8915399" cy="2270849"/>
          </a:xfrm>
        </p:spPr>
        <p:txBody>
          <a:bodyPr/>
          <a:lstStyle/>
          <a:p>
            <a:r>
              <a:rPr lang="en-US" dirty="0" smtClean="0"/>
              <a:t>The West Nile Virus Went West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368588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does California’s climates, drought and water affect West Nile Virus outbreaks?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21001" y="5785325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Kama Baugher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2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84" y="394692"/>
            <a:ext cx="1003992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Methods:</a:t>
            </a:r>
          </a:p>
          <a:p>
            <a:r>
              <a:rPr lang="en-US" dirty="0" smtClean="0"/>
              <a:t>-Yearly data for irrigated land interpolated from 2012 and 2007 data points</a:t>
            </a:r>
          </a:p>
          <a:p>
            <a:endParaRPr lang="en-US" dirty="0"/>
          </a:p>
          <a:p>
            <a:r>
              <a:rPr lang="en-US" dirty="0" smtClean="0"/>
              <a:t>-10 year precipitation data aggregated. Top 25% counties designated “wet”, others dry.</a:t>
            </a:r>
          </a:p>
          <a:p>
            <a:endParaRPr lang="en-US" dirty="0"/>
          </a:p>
          <a:p>
            <a:r>
              <a:rPr lang="en-US" dirty="0" smtClean="0"/>
              <a:t>-Percent irrigation of counties calculated</a:t>
            </a:r>
          </a:p>
          <a:p>
            <a:endParaRPr lang="en-US" dirty="0" smtClean="0"/>
          </a:p>
          <a:p>
            <a:r>
              <a:rPr lang="en-US" dirty="0" smtClean="0"/>
              <a:t>-Correlation </a:t>
            </a:r>
            <a:r>
              <a:rPr lang="en-US" dirty="0"/>
              <a:t>coefficients for WNV counts were calculated on precipitation, </a:t>
            </a:r>
          </a:p>
          <a:p>
            <a:r>
              <a:rPr lang="en-US" dirty="0"/>
              <a:t>levels of drought severity, percent irrigated land, acres of irrigated land, </a:t>
            </a:r>
          </a:p>
          <a:p>
            <a:r>
              <a:rPr lang="en-US" dirty="0"/>
              <a:t>drought, all for prior year and concurrent year, for California as a whole and for </a:t>
            </a:r>
          </a:p>
          <a:p>
            <a:r>
              <a:rPr lang="en-US" dirty="0"/>
              <a:t>wet and dry climate county sets.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-Monthly correlations for precipitation, drought levels, and WNV were </a:t>
            </a:r>
          </a:p>
          <a:p>
            <a:r>
              <a:rPr lang="en-US" dirty="0"/>
              <a:t>calculated with lag times of 2, 4, and 6 months to look for monthly or </a:t>
            </a:r>
          </a:p>
          <a:p>
            <a:r>
              <a:rPr lang="en-US" dirty="0"/>
              <a:t>seasonal correlations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-The strongest correlations were noted and graphed or mapped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-Ten year sum of WNV cases and precipitation with 2010 census population </a:t>
            </a:r>
          </a:p>
          <a:p>
            <a:r>
              <a:rPr lang="en-US" dirty="0"/>
              <a:t>and percent Irrigated land was attached to shapefile and mapped in </a:t>
            </a:r>
            <a:r>
              <a:rPr lang="en-US" dirty="0" smtClean="0"/>
              <a:t>ArcGIS</a:t>
            </a:r>
          </a:p>
          <a:p>
            <a:endParaRPr lang="en-US" dirty="0"/>
          </a:p>
          <a:p>
            <a:r>
              <a:rPr lang="en-US" dirty="0"/>
              <a:t>-Ordinary Least Square regressions were completed with WNV/population as </a:t>
            </a:r>
          </a:p>
          <a:p>
            <a:r>
              <a:rPr lang="en-US" dirty="0"/>
              <a:t>the dependent factor and percent irrigation and precipitation as explanatory factors</a:t>
            </a:r>
          </a:p>
        </p:txBody>
      </p:sp>
    </p:spTree>
    <p:extLst>
      <p:ext uri="{BB962C8B-B14F-4D97-AF65-F5344CB8AC3E}">
        <p14:creationId xmlns:p14="http://schemas.microsoft.com/office/powerpoint/2010/main" val="415519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21" y="1216979"/>
            <a:ext cx="6204241" cy="51581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0" y="1721408"/>
            <a:ext cx="4808261" cy="4653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1073" y="236668"/>
            <a:ext cx="847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The two strongest factors increasing WNV: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42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08" y="884897"/>
            <a:ext cx="10058400" cy="46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95" y="132862"/>
            <a:ext cx="52993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02" y="132862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5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812800"/>
            <a:ext cx="4927549" cy="4321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93" y="812800"/>
            <a:ext cx="5249692" cy="40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9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4616" y="1609969"/>
            <a:ext cx="85315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Conclusion</a:t>
            </a:r>
            <a:r>
              <a:rPr lang="en-US" sz="3200" b="1" smtClean="0"/>
              <a:t>: </a:t>
            </a:r>
            <a:endParaRPr lang="en-US" sz="3200" b="1" dirty="0" smtClean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Drought increases WNV in dry counties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Irrigation increases WNV in wet counties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052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7595" y="1065007"/>
            <a:ext cx="91502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to do next: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Obtain date-of-onset data for WNV versus date-of-report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Multivariate statistical research on all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Specialize WNV and drought studies </a:t>
            </a:r>
            <a:r>
              <a:rPr lang="en-US" sz="2400" smtClean="0"/>
              <a:t>on species/climates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65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2861" y="492369"/>
            <a:ext cx="733083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/>
              <a:t>Studies</a:t>
            </a:r>
          </a:p>
          <a:p>
            <a:r>
              <a:rPr lang="en-US" sz="1000" dirty="0"/>
              <a:t>Chase, Jonathan M., and Tiffany M. Knight. "Drought-induced mosquito outbreaks in wetlands." Ecology Letters 6.11 (2003): 1017-024.</a:t>
            </a:r>
          </a:p>
          <a:p>
            <a:r>
              <a:rPr lang="en-US" sz="1000" dirty="0"/>
              <a:t>Johnson, B. J., and M. V. </a:t>
            </a:r>
            <a:r>
              <a:rPr lang="en-US" sz="1000" dirty="0" err="1"/>
              <a:t>Sukhdeo</a:t>
            </a:r>
            <a:r>
              <a:rPr lang="en-US" sz="1000" dirty="0"/>
              <a:t>. "Drought-induced amplification of local and regional West Nile virus infection rates in New Jersey.“</a:t>
            </a:r>
          </a:p>
          <a:p>
            <a:r>
              <a:rPr lang="en-US" sz="1000" dirty="0"/>
              <a:t>     Journal of medical entomology. U.S. National Library of Medicine, Jan. 2013. Web. 25 Apr. 2017.</a:t>
            </a:r>
          </a:p>
          <a:p>
            <a:r>
              <a:rPr lang="en-US" sz="1000" dirty="0" err="1"/>
              <a:t>Landesman</a:t>
            </a:r>
            <a:r>
              <a:rPr lang="en-US" sz="1000" dirty="0"/>
              <a:t>, William J., Brian F. Allan, R. Brian Langerhans, Tiffany M. Knight, and Jonathan M. Chase. "Inter-Annual Associations </a:t>
            </a:r>
          </a:p>
          <a:p>
            <a:r>
              <a:rPr lang="en-US" sz="1000" dirty="0"/>
              <a:t>     Between Precipitation and Human Incidence of West Nile Virus in the United States." Vector-Borne and Zoonotic Diseases 7.3 </a:t>
            </a:r>
          </a:p>
          <a:p>
            <a:r>
              <a:rPr lang="en-US" sz="1000" dirty="0"/>
              <a:t>     (2007): 337-43. Web.</a:t>
            </a:r>
          </a:p>
          <a:p>
            <a:r>
              <a:rPr lang="en-US" sz="1000" dirty="0"/>
              <a:t>Paull, Sara H., Daniel E. Horton, </a:t>
            </a:r>
            <a:r>
              <a:rPr lang="en-US" sz="1000" dirty="0" err="1"/>
              <a:t>Moetasim</a:t>
            </a:r>
            <a:r>
              <a:rPr lang="en-US" sz="1000" dirty="0"/>
              <a:t> </a:t>
            </a:r>
            <a:r>
              <a:rPr lang="en-US" sz="1000" dirty="0" err="1"/>
              <a:t>Ashfaq</a:t>
            </a:r>
            <a:r>
              <a:rPr lang="en-US" sz="1000" dirty="0"/>
              <a:t>, </a:t>
            </a:r>
            <a:r>
              <a:rPr lang="en-US" sz="1000" dirty="0" err="1"/>
              <a:t>Deeksha</a:t>
            </a:r>
            <a:r>
              <a:rPr lang="en-US" sz="1000" dirty="0"/>
              <a:t> </a:t>
            </a:r>
            <a:r>
              <a:rPr lang="en-US" sz="1000" dirty="0" err="1"/>
              <a:t>Rastogi</a:t>
            </a:r>
            <a:r>
              <a:rPr lang="en-US" sz="1000" dirty="0"/>
              <a:t>, Laura D. Kramer, Noah S. </a:t>
            </a:r>
            <a:r>
              <a:rPr lang="en-US" sz="1000" dirty="0" err="1"/>
              <a:t>Diffenbaugh</a:t>
            </a:r>
            <a:r>
              <a:rPr lang="en-US" sz="1000" dirty="0"/>
              <a:t>, and A. </a:t>
            </a:r>
            <a:r>
              <a:rPr lang="en-US" sz="1000" dirty="0" err="1"/>
              <a:t>Marm</a:t>
            </a:r>
            <a:r>
              <a:rPr lang="en-US" sz="1000" dirty="0"/>
              <a:t> Kilpatrick. </a:t>
            </a:r>
          </a:p>
          <a:p>
            <a:r>
              <a:rPr lang="en-US" sz="1000" dirty="0"/>
              <a:t>     "Drought and immunity determine the intensity of West Nile virus epidemics and climate change impacts." Proceedings of the </a:t>
            </a:r>
          </a:p>
          <a:p>
            <a:r>
              <a:rPr lang="en-US" sz="1000" dirty="0"/>
              <a:t>      Royal Society B: Biological Sciences 284.1848 (2017): 20162078. Web.</a:t>
            </a:r>
          </a:p>
          <a:p>
            <a:r>
              <a:rPr lang="en-US" sz="1000" dirty="0"/>
              <a:t>Shaman, Jeffrey, Jonathan F. Day, and Marc Stieglitz. "Drought-Induced Amplification and Epidemic Transmission of West Nile </a:t>
            </a:r>
          </a:p>
          <a:p>
            <a:r>
              <a:rPr lang="en-US" sz="1000" dirty="0"/>
              <a:t>     Virus in Southern Florida." Journal of Medical Entomology 42.2 (2005): 134-41. Web.</a:t>
            </a:r>
          </a:p>
          <a:p>
            <a:r>
              <a:rPr lang="en-US" sz="1000" dirty="0"/>
              <a:t>Shaman, Jeffrey, Jonathan F. Day, and Nicholas </a:t>
            </a:r>
            <a:r>
              <a:rPr lang="en-US" sz="1000" dirty="0" err="1"/>
              <a:t>Komar</a:t>
            </a:r>
            <a:r>
              <a:rPr lang="en-US" sz="1000" dirty="0"/>
              <a:t>. "Hydrologic Conditions Describe West Nile Virus Risk in Colorado." </a:t>
            </a:r>
          </a:p>
          <a:p>
            <a:r>
              <a:rPr lang="en-US" sz="1000" dirty="0"/>
              <a:t>     International Journal of Environmental Research and Public Health 7.2 (2010): 494-508. Web.</a:t>
            </a:r>
          </a:p>
          <a:p>
            <a:endParaRPr lang="en-US" sz="1000" dirty="0"/>
          </a:p>
          <a:p>
            <a:r>
              <a:rPr lang="en-US" sz="1000" dirty="0"/>
              <a:t>Data Sources</a:t>
            </a:r>
          </a:p>
          <a:p>
            <a:r>
              <a:rPr lang="en-US" sz="1000" dirty="0"/>
              <a:t>"2012 Census Volume 1, Chapter 2: County Level Data California." USDA - NASS, Census of Agriculture. USDA, 2012. Web. 1 Apr. 2017. </a:t>
            </a:r>
          </a:p>
          <a:p>
            <a:r>
              <a:rPr lang="en-US" sz="1000" dirty="0"/>
              <a:t>"GIS Data Archive." United States Drought Monitor&gt;Maps and Data&gt;GIS Data. The National Drought Mitigation Center, </a:t>
            </a:r>
          </a:p>
          <a:p>
            <a:r>
              <a:rPr lang="en-US" sz="1000" dirty="0"/>
              <a:t>     University of Lincoln, NE, </a:t>
            </a:r>
            <a:r>
              <a:rPr lang="en-US" sz="1000" dirty="0" err="1"/>
              <a:t>n.d.</a:t>
            </a:r>
            <a:r>
              <a:rPr lang="en-US" sz="1000" dirty="0"/>
              <a:t> Web. 25 Mar. 2017</a:t>
            </a:r>
          </a:p>
          <a:p>
            <a:r>
              <a:rPr lang="en-US" sz="1000" dirty="0"/>
              <a:t>"Population Estimate." American </a:t>
            </a:r>
            <a:r>
              <a:rPr lang="en-US" sz="1000" dirty="0" err="1"/>
              <a:t>FactFinder</a:t>
            </a:r>
            <a:r>
              <a:rPr lang="en-US" sz="1000" dirty="0"/>
              <a:t>. United States Census Bureau, 05 Oct. 2010. Web. 20 Mar. 2017.</a:t>
            </a:r>
          </a:p>
          <a:p>
            <a:r>
              <a:rPr lang="en-US" sz="1000" dirty="0"/>
              <a:t>"Recent Years (Jan 1981 - Sep 2016)." PRISM Climate Group. Oregon State University, 2017. Web. 17 Mar. 2017. </a:t>
            </a:r>
          </a:p>
          <a:p>
            <a:r>
              <a:rPr lang="en-US" sz="1000" dirty="0"/>
              <a:t>"Reports." The California Department of Public Health West Nile Virus Website. </a:t>
            </a:r>
            <a:r>
              <a:rPr lang="en-US" sz="1000" dirty="0" err="1"/>
              <a:t>N.p</a:t>
            </a:r>
            <a:r>
              <a:rPr lang="en-US" sz="1000" dirty="0"/>
              <a:t>., 2004. Web. Mar. 2017. </a:t>
            </a:r>
          </a:p>
          <a:p>
            <a:r>
              <a:rPr lang="en-US" sz="1000" dirty="0"/>
              <a:t>"Square Mileage by County." California State Association of Counties, 2014. Web. 15 Mar. 2017.</a:t>
            </a:r>
          </a:p>
          <a:p>
            <a:r>
              <a:rPr lang="en-US" sz="1000" dirty="0"/>
              <a:t>"West Nile Virus Cases, 2006-present | CHHS | Open Data." California Health and Human Services Open Data Portal. California Health and </a:t>
            </a:r>
          </a:p>
          <a:p>
            <a:r>
              <a:rPr lang="en-US" sz="1000" dirty="0"/>
              <a:t>     Human Services , </a:t>
            </a:r>
            <a:r>
              <a:rPr lang="en-US" sz="1000" dirty="0" err="1"/>
              <a:t>n.d.</a:t>
            </a:r>
            <a:r>
              <a:rPr lang="en-US" sz="1000" dirty="0"/>
              <a:t> Web. 25 Apr. 2017.</a:t>
            </a:r>
          </a:p>
          <a:p>
            <a:r>
              <a:rPr lang="en-US" sz="1000" dirty="0"/>
              <a:t> 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7408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14" y="6281989"/>
            <a:ext cx="1807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https://www.cdc.gov/westnile/transmission/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690180"/>
            <a:ext cx="9697803" cy="5477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936" y="114345"/>
            <a:ext cx="523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West Nile Virus Transmission Cycle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032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0316" y="774551"/>
            <a:ext cx="9681882" cy="5970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Humans get 3 different types of West Nile Virus (WNV) symptoms.</a:t>
            </a:r>
          </a:p>
          <a:p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 No symptoms. ~80% of cases</a:t>
            </a:r>
          </a:p>
          <a:p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Symptomatic. ~20% of cases. Flu-like symptoms.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3. </a:t>
            </a:r>
            <a:r>
              <a:rPr lang="en-US" sz="2800" dirty="0" err="1" smtClean="0"/>
              <a:t>Neuroinvasive</a:t>
            </a:r>
            <a:r>
              <a:rPr lang="en-US" sz="2800" dirty="0" smtClean="0"/>
              <a:t>. Less than 1% of cases. 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West Nile Virus infects the brain and/or spinal cord.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Happens to elderly, children, disabled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Encephalitis or meningitis, coma</a:t>
            </a:r>
            <a:r>
              <a:rPr lang="en-US" sz="2800" dirty="0"/>
              <a:t>, </a:t>
            </a:r>
            <a:r>
              <a:rPr lang="en-US" sz="2800" dirty="0" smtClean="0"/>
              <a:t>convulsions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Neurological effects may be permanent</a:t>
            </a:r>
          </a:p>
          <a:p>
            <a:endParaRPr lang="en-US" dirty="0"/>
          </a:p>
          <a:p>
            <a:r>
              <a:rPr lang="en-US" sz="1000" dirty="0" smtClean="0"/>
              <a:t>*The California Department of Health West Nile </a:t>
            </a:r>
            <a:r>
              <a:rPr lang="en-US" sz="1000" dirty="0"/>
              <a:t>Virus Webpage, http://westnile.ca.gov/wnv_faqs_basics.php</a:t>
            </a:r>
            <a:endParaRPr lang="en-US" sz="1000" dirty="0" smtClean="0"/>
          </a:p>
          <a:p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5587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400" cy="146374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Everything that affects birds, mosquitoes, and humans affects West Nile Virus (WNV) outbreaks: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021709" y="2371912"/>
            <a:ext cx="11512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58446" y="2883095"/>
            <a:ext cx="11496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B0F0"/>
                </a:solidFill>
                <a:effectLst/>
              </a:rPr>
              <a:t>Cold</a:t>
            </a:r>
            <a:endParaRPr lang="en-US" sz="3200" b="0" cap="none" spc="0" dirty="0">
              <a:ln w="0"/>
              <a:solidFill>
                <a:srgbClr val="00B0F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4242" y="2277891"/>
            <a:ext cx="33922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 Use/Cover</a:t>
            </a:r>
            <a:endParaRPr lang="en-US" sz="32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4242" y="2843057"/>
            <a:ext cx="50481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Socioeconomics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74287" y="3373849"/>
            <a:ext cx="6985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Birds: how many, what kind, when infected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 rot="21174986">
            <a:off x="1446372" y="3386644"/>
            <a:ext cx="3260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immunity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851856">
            <a:off x="8769568" y="2381392"/>
            <a:ext cx="27350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 of mosquito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2325" y="4912242"/>
            <a:ext cx="7103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Drought: “The primary climactic driver of increased West Nile virus epidemics”*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37858" y="6484765"/>
            <a:ext cx="9672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 Paull SH, et al. 2017 Drought and immunity determine the intensity of West Nile virus epidemics and climate change </a:t>
            </a:r>
            <a:r>
              <a:rPr lang="en-US" sz="1000" dirty="0" err="1" smtClean="0"/>
              <a:t>imapcts</a:t>
            </a:r>
            <a:r>
              <a:rPr lang="en-US" sz="1000" dirty="0" smtClean="0"/>
              <a:t>. Proc. R. Soc. B 284: 20162078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052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363" y="5323822"/>
            <a:ext cx="853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 </a:t>
            </a:r>
            <a:r>
              <a:rPr lang="en-US" sz="2000" i="1" dirty="0" smtClean="0"/>
              <a:t>On a large scale. This varies on the micro/local scale</a:t>
            </a:r>
            <a:endParaRPr lang="en-US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104707" y="5996763"/>
            <a:ext cx="718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Landesman</a:t>
            </a:r>
            <a:r>
              <a:rPr lang="en-US" sz="1000" dirty="0" smtClean="0"/>
              <a:t> W., et al., 2007 Inter-Annual Associations between precipitation and Human Incidence of West Nile Virus in the United States. Vector-Borne and Zoonotic Diseases, Vol. 7, No. 3, 2007.</a:t>
            </a:r>
            <a:endParaRPr lang="en-US" sz="1000" dirty="0"/>
          </a:p>
        </p:txBody>
      </p:sp>
      <p:sp>
        <p:nvSpPr>
          <p:cNvPr id="4" name="Down Arrow 3"/>
          <p:cNvSpPr/>
          <p:nvPr/>
        </p:nvSpPr>
        <p:spPr>
          <a:xfrm>
            <a:off x="3774558" y="3359888"/>
            <a:ext cx="484632" cy="9784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3265" y="3242929"/>
            <a:ext cx="153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Drought in East = less WNV next year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7499678" y="3449032"/>
            <a:ext cx="484632" cy="9784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02009" y="3338072"/>
            <a:ext cx="1605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Drought in West = more WNV next year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29879" y="1295423"/>
            <a:ext cx="9823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2007 study: Drought has opposite effects on WNV in Western versus Eastern U.S.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444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2326" y="829339"/>
            <a:ext cx="88037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More studies:</a:t>
            </a:r>
          </a:p>
          <a:p>
            <a:endParaRPr lang="en-US" sz="2400" dirty="0"/>
          </a:p>
          <a:p>
            <a:r>
              <a:rPr lang="en-US" sz="2400" dirty="0" smtClean="0"/>
              <a:t>Shaman et al. in Southern Florida: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	WNV increased with drought 2-6 months prior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Paull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meta-study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Prior-year drought is major cause in WNV outbreaks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Shaman et al. in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drought </a:t>
            </a:r>
            <a:r>
              <a:rPr lang="en-US" sz="2400" dirty="0"/>
              <a:t>“weakly” increased WNV in the mountains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decreased WNV in </a:t>
            </a:r>
            <a:r>
              <a:rPr lang="en-US" sz="2400" dirty="0"/>
              <a:t>the </a:t>
            </a:r>
            <a:r>
              <a:rPr lang="en-US" sz="2400" dirty="0" smtClean="0"/>
              <a:t>plains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3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5538" y="593969"/>
            <a:ext cx="654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7938" y="746369"/>
            <a:ext cx="836425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does drought increase WNV in the West? 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Theories:</a:t>
            </a:r>
          </a:p>
          <a:p>
            <a:endParaRPr lang="en-US" sz="2400" b="1" dirty="0"/>
          </a:p>
          <a:p>
            <a:r>
              <a:rPr lang="en-US" sz="2400" dirty="0"/>
              <a:t>-Maybe “droughts draw birds and mosquitos to man-made pools of water, and concentrate the birds, disease, mosquitos, and humans in one place</a:t>
            </a:r>
            <a:r>
              <a:rPr lang="en-US" sz="2400" dirty="0" smtClean="0"/>
              <a:t>.”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-Maybe “drought puts stress on </a:t>
            </a:r>
            <a:r>
              <a:rPr lang="en-US" sz="2400" dirty="0" smtClean="0"/>
              <a:t>birds’ immune systems”</a:t>
            </a:r>
          </a:p>
          <a:p>
            <a:endParaRPr lang="en-US" sz="2400" dirty="0"/>
          </a:p>
          <a:p>
            <a:r>
              <a:rPr lang="en-US" sz="2400" dirty="0"/>
              <a:t>- </a:t>
            </a:r>
            <a:r>
              <a:rPr lang="en-US" sz="2400" dirty="0" smtClean="0"/>
              <a:t>Maybe </a:t>
            </a:r>
            <a:r>
              <a:rPr lang="en-US" sz="2400" i="1" dirty="0" err="1" smtClean="0"/>
              <a:t>Culex</a:t>
            </a:r>
            <a:r>
              <a:rPr lang="en-US" sz="2400" i="1" dirty="0" smtClean="0"/>
              <a:t> </a:t>
            </a:r>
            <a:r>
              <a:rPr lang="en-US" sz="2400" dirty="0" smtClean="0"/>
              <a:t>mosquitoes different life cycle</a:t>
            </a:r>
            <a:endParaRPr lang="en-US" sz="2400" b="1" dirty="0"/>
          </a:p>
          <a:p>
            <a:endParaRPr lang="en-US" sz="2400" dirty="0" smtClean="0"/>
          </a:p>
          <a:p>
            <a:r>
              <a:rPr lang="en-US" sz="2400" dirty="0" smtClean="0"/>
              <a:t>- Maybe floods wash away mosquitoes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5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4935" y="3589050"/>
            <a:ext cx="722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Why California?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6552" y="4621076"/>
            <a:ext cx="9696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Excellent data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Has wet and dry climates, could mimic West versus East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Has irrigation, precipitation, drought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08215" y="769815"/>
            <a:ext cx="591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4085" y="941196"/>
            <a:ext cx="59162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Study Objectives: Mimic Shaman’s 2010 Colorado study. </a:t>
            </a:r>
            <a:endParaRPr lang="en-US" sz="2400" dirty="0"/>
          </a:p>
          <a:p>
            <a:endParaRPr lang="en-US" dirty="0" smtClean="0"/>
          </a:p>
          <a:p>
            <a:r>
              <a:rPr lang="en-US" sz="2400" dirty="0" smtClean="0"/>
              <a:t>Study looked at precipitation, drought, recommended irrigation study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59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729" y="1321352"/>
            <a:ext cx="1127744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Data: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-2007 and 2012 irrigated acres per county in </a:t>
            </a:r>
            <a:r>
              <a:rPr lang="en-US" sz="2400" dirty="0" smtClean="0"/>
              <a:t>CA </a:t>
            </a:r>
            <a:r>
              <a:rPr lang="en-US" sz="2400" dirty="0"/>
              <a:t>from Census of Agriculture</a:t>
            </a:r>
          </a:p>
          <a:p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/>
              <a:t>Drought levels for CA, five levels of severity</a:t>
            </a:r>
          </a:p>
          <a:p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/>
              <a:t>Population estimates from US Census Bureau</a:t>
            </a:r>
          </a:p>
          <a:p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/>
              <a:t>Averaged monthly precipitation per county </a:t>
            </a:r>
          </a:p>
          <a:p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/>
              <a:t>WNV cases from California Health and Human Services</a:t>
            </a:r>
          </a:p>
        </p:txBody>
      </p:sp>
    </p:spTree>
    <p:extLst>
      <p:ext uri="{BB962C8B-B14F-4D97-AF65-F5344CB8AC3E}">
        <p14:creationId xmlns:p14="http://schemas.microsoft.com/office/powerpoint/2010/main" val="2102250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701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The West Nile Virus Went West</vt:lpstr>
      <vt:lpstr>PowerPoint Presentation</vt:lpstr>
      <vt:lpstr>PowerPoint Presentation</vt:lpstr>
      <vt:lpstr>Everything that affects birds, mosquitoes, and humans affects West Nile Virus (WNV) outbreaks: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Northern Colorado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Drought and West Nile Virus</dc:title>
  <dc:creator>Baugher, Kama</dc:creator>
  <cp:lastModifiedBy>Baugher, Kama</cp:lastModifiedBy>
  <cp:revision>59</cp:revision>
  <dcterms:created xsi:type="dcterms:W3CDTF">2017-04-05T19:58:56Z</dcterms:created>
  <dcterms:modified xsi:type="dcterms:W3CDTF">2017-05-04T20:57:55Z</dcterms:modified>
</cp:coreProperties>
</file>