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0" r:id="rId3"/>
    <p:sldId id="261" r:id="rId4"/>
    <p:sldId id="426" r:id="rId5"/>
    <p:sldId id="425" r:id="rId6"/>
    <p:sldId id="262" r:id="rId7"/>
    <p:sldId id="263" r:id="rId8"/>
    <p:sldId id="264" r:id="rId9"/>
    <p:sldId id="475" r:id="rId10"/>
    <p:sldId id="474" r:id="rId11"/>
    <p:sldId id="468" r:id="rId12"/>
    <p:sldId id="269" r:id="rId13"/>
    <p:sldId id="469" r:id="rId14"/>
    <p:sldId id="470" r:id="rId15"/>
    <p:sldId id="471" r:id="rId16"/>
    <p:sldId id="307" r:id="rId17"/>
    <p:sldId id="308" r:id="rId18"/>
    <p:sldId id="472" r:id="rId19"/>
    <p:sldId id="473" r:id="rId20"/>
    <p:sldId id="476" r:id="rId21"/>
    <p:sldId id="477" r:id="rId22"/>
    <p:sldId id="478" r:id="rId23"/>
    <p:sldId id="496" r:id="rId24"/>
    <p:sldId id="480" r:id="rId25"/>
    <p:sldId id="481" r:id="rId26"/>
    <p:sldId id="483" r:id="rId27"/>
    <p:sldId id="484" r:id="rId28"/>
    <p:sldId id="485" r:id="rId29"/>
    <p:sldId id="482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494" r:id="rId38"/>
    <p:sldId id="431" r:id="rId39"/>
    <p:sldId id="495" r:id="rId40"/>
    <p:sldId id="45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070"/>
    <a:srgbClr val="FEB0B0"/>
    <a:srgbClr val="3366FF"/>
    <a:srgbClr val="33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5" autoAdjust="0"/>
    <p:restoredTop sz="78942" autoAdjust="0"/>
  </p:normalViewPr>
  <p:slideViewPr>
    <p:cSldViewPr snapToGrid="0">
      <p:cViewPr varScale="1">
        <p:scale>
          <a:sx n="96" d="100"/>
          <a:sy n="96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D93C9-F37D-42BB-A072-43F115246E8F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894C3-5811-45BE-9F0A-8BDA1F3F7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92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 프로세스의 발표를 맡게된 개발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 김기진입니다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발표를 시작하겠습니다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3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입사지원 프로세스에 대해서 플로우 차트를 통해서 순서대로 설명을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해드리겠습니다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mtClean="0"/>
              <a:t>보고계신 순서도는 이후에 있을 세부 프로세스를 간략하게 정리해놓은 순서도 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일단 즉시지원 버튼을 누르게되면 입사지원 가능 여부를 판단하며</a:t>
            </a:r>
            <a:r>
              <a:rPr lang="en-US" altLang="ko-KR" smtClean="0"/>
              <a:t>, </a:t>
            </a:r>
          </a:p>
          <a:p>
            <a:r>
              <a:rPr lang="ko-KR" altLang="en-US" smtClean="0"/>
              <a:t>입사지원이 가능하다면 입사지원 데이터를 가공하여 입사지원 레이어를 띄우고</a:t>
            </a:r>
            <a:r>
              <a:rPr lang="en-US" altLang="ko-KR" smtClean="0"/>
              <a:t>, </a:t>
            </a:r>
            <a:r>
              <a:rPr lang="ko-KR" altLang="en-US" smtClean="0"/>
              <a:t>입사지원이 불가능하다면 입사지원 불가 레이어를 노출하게 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또한 두 경우 모두 추천공고를 호출할 수 있다면 추천공고를 레이어에 노출시키고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다시한번 말씀드리면</a:t>
            </a:r>
            <a:r>
              <a:rPr lang="en-US" altLang="ko-KR" smtClean="0"/>
              <a:t>, </a:t>
            </a:r>
            <a:r>
              <a:rPr lang="ko-KR" altLang="en-US" smtClean="0"/>
              <a:t>즉시지원 버튼을 클릭하면 사용자의 상태와 공고의 상태를 가져와서 지원이 가능한지 판단한 후에 지원 불가능한 요소가 없다면</a:t>
            </a:r>
            <a:endParaRPr lang="en-US" altLang="ko-KR" smtClean="0"/>
          </a:p>
          <a:p>
            <a:r>
              <a:rPr lang="ko-KR" altLang="en-US" smtClean="0"/>
              <a:t>지원타입에 맞는 레이어를 띄우게 되고</a:t>
            </a:r>
            <a:r>
              <a:rPr lang="en-US" altLang="ko-KR" smtClean="0"/>
              <a:t>, </a:t>
            </a:r>
            <a:r>
              <a:rPr lang="ko-KR" altLang="en-US" smtClean="0"/>
              <a:t>레이어에서 개인회원이 지원하기 버튼</a:t>
            </a:r>
            <a:r>
              <a:rPr lang="ko-KR" altLang="en-US" baseline="0" smtClean="0"/>
              <a:t>을 클릭하게 되면 입사지원 완료 프로세스를 거친 뒤에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추천공고를 포함한 입사지원 완료 레이어를 띄우게 되는 것입니다</a:t>
            </a:r>
            <a:r>
              <a:rPr lang="en-US" altLang="ko-KR" baseline="0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8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입사지원 프로세스에 대해서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조금 더 세부적으로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설명을 드리겠습니다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모든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통일된 즉시지원 버튼을 클릭함으로써 입사지원 프로세스가 시작이 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1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클릭하게 되면 개인회원 및 기업회원 로그인 여부를 세션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이용해서</a:t>
            </a:r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로그인 여부와 로그인한 회원의 구분값을 저장하며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실명인증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여부 값과 출처파라미터 값을 저장하게 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실명인증 여부는 로그인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동일하게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ipin_cd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passport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값으로 판단하여 두 컬럼이 빈값이라면 </a:t>
            </a: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인증값이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null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저장됩니다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뒤에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레이아웃 상태값인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loadingLayer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저장시키게 됩니다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33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그리고 입사지원 가능 여부를 체크하는데요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smtClean="0"/>
              <a:t>일단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즉시지원을 위한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quickApplyForm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수가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loadingLayer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값으로 즉시지원 레이어 로딩여부를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판단합니다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잘못된 처리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오류로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인해 스크립트가 정상적으로 실행된 경우가 아니라면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loadingLayer = false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변경되지 못하기 때문에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즉시지원 프로세스가 실행중입니다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잠시만 기다려 주세요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.'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알림과 함께 레이어를 닫지 못하게 처리되어 있으니 혹시 입사지원 소스 수정 중에 해당 알림이 뜬다면 스크립트를 체크하는 것이 좋습니다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회원 정보로 입사지원이 가능한지 판단하여 불가능하다면 불가 알림을 띄우거나 지원할 수 있도록 유도합니다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88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 할 수 있는 상태라면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레이어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접속환경에 맞게 변경시켜줍니다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프로토콜의 차이로 즉시지원 레이어에서 소셜 로그인을 위한 새창을 제어할 수 없고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새창에서도 레이어를 제어할 수 없기 때문에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소셜로그인을 성공할 경우 자동으로 입사지원을 위한 레이어를 노출시켜주고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모바일의 경우 소셜로그인을 시도할 경우 로그인 레이어를 닫아버리기 때문에 사용자가 다시 즉시지원 버튼을 클릭해서 레이어를 띄워야 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추가로 로그인한 회원이 실명인증 데이터가 존재하지 않을 경우 로그인 레이어의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parent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창을 실명인증 유도 페이지로 이동시킵니다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이후에 레이아웃 상태값을 변경시켜줌으로써 레이어를 잠시동안 제어할 수 없도록 설정해두고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27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smtClean="0"/>
              <a:t>백단으로 처리를 넘겨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입사지원을 위한 데이터를 불러들여 저장 및 가공을 진행합니다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개인정보와 채용공고 데이터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이력서 데이터를 가져와서 </a:t>
            </a:r>
            <a:r>
              <a:rPr lang="en-US" altLang="ko-KR" baseline="0" smtClean="0"/>
              <a:t>applyObject </a:t>
            </a:r>
            <a:r>
              <a:rPr lang="ko-KR" altLang="en-US" baseline="0" smtClean="0"/>
              <a:t>에 담아서 </a:t>
            </a:r>
            <a:r>
              <a:rPr lang="en-US" altLang="ko-KR" baseline="0" smtClean="0"/>
              <a:t>build </a:t>
            </a:r>
            <a:r>
              <a:rPr lang="ko-KR" altLang="en-US" baseline="0" smtClean="0"/>
              <a:t>시킵니다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입사지원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 노출때 뿐만 아니라 입사지원 완료때에도 사용되는 함수입니다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없을 경우 또는 데이터를 임의로 예외처리해서 넣어야 하는 경우와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학력코드를 변경하거나 입사지원 제목을 만들거나 기본정보 데이터를 만드는 등의 처리외에도 많은 기능을 하는 함수입니다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렇게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빌드된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Valiate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클래스에서 입사지원이 가능한 공고인지 검증합니다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올바른 채용공고인지 진행중인지 마감됬는지 이미 입사지원을 했는지 온라인 지원이 가능한지 등의 검증을 처리합니다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입사지원이 불가능한 공고로 판정되면 각 에러에 따른 에러 메시지와 데이터를 레이어에 노출시킵니다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추천 공고 데이터가 존재한다면 추가로 입사지원 불가 레이어에 추천 공고 레이어 이동 버튼을 노출하게 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48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추가로 지원방법이 사람인 혹은 자유 양식이며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이력서 데이터가 존재할 경우</a:t>
            </a: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이력서 데이터와 이력서 개수 그리고 이력서 파일 데이터를 추가로 뷰에 전달합니다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이력서 데이터가 존재하지 않는다면 개인정보 수정 및 옵션 데이터만을 뷰에 전달합니다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 같은 처리는 지원타입에 따라 다른 레이어를 노출하기 위한 것입니다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지원타입에 따라 보여지는 레이어에 대해서는 뒤에서 설명드리겠습니다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입사지원을 진행할 때마다 사용한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MemberApplySession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데이터를 새롭게 초기화 시켜주고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 파일을 렌더시킵니다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65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뷰가 렌더된 이후에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options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ApplyStore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저장합니다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다음과 같은 값이 존재하며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ApplyStore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서버에서 가공한 데이터가 저장됩니다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입사지원에서 사용된 라이브러리인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Store.js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Require.js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대해서는 따로 설명드리지 않겠습니다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레이어 로딩이 끝났으니 정상적으로 레이어를 닫을 수 있도록 처리하기 위해서 레이아웃 상태값을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변환시킵니다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처리를 하는데요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Component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실행시킴과 동시에 이력서 수정 여부를 체크하는 함수를 실행시킵니다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함수는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1.5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초마다 반복 실행되며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이력서가 수정됬다고 판단되면 해당 레이어를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reload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이력서 및 자소서 수정은 쿠키로 판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단하며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수정이 완료됬다고 판단되어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reload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 이후에는 다시 함수를 실행시켜서 동일한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처리를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다시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진행하도록 해줍니다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Component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init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 함수를 실행시키며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watchCallBack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조건식을 거치게 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watchCallBack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일치하는 조건이 있을 경우 조건에 맞는 페이지 및 기능을 실행시키고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일치하지 않은 경우에는 다음 조건으로 넘어갑니다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57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또한 입사지원 레이어에서는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공고의 입사지원 타입과 지원자의 입사지원 타입을 구분하기 위하여 </a:t>
            </a:r>
            <a:r>
              <a:rPr lang="ko-KR" altLang="en-US" smtClean="0"/>
              <a:t>초기에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 타입에 따른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Apply_type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변환시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기준으로 공고의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apply_type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사람인양식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자유양식이라면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'resume'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변경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공고의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apply_type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자사양식이라면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'attachment'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변경시킵니다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기본으로 저장되는 지원타입은 사람인양식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속보 공고의 경우 기본으로 저장되는 지원타입은 자사양식입니다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조건들을 잘 처리했다면 이제 템플릿 코드를 추가하여 페이지 요소들을 만드는 작업을 진행하게 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 중복값에 따른 중복 안내 템플릿 코드와 </a:t>
            </a: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사전인터뷰 희망 값에 따른 사전인터뷰 안내 템플릿 코드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여러 조건식들을 이용하여 위에 선언한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코드로 저장합니다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05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이에도 입사지원 부문 존재 여부에 따른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 부문 템플릿 코드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자사양식 혹은 사람인 이력서 템플릿 코드를 저장하며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첨부파일 데이터가 존재한다면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첨부파일 데이터와 리스트 템플릿과 회원 기본정보 템플릿을 저장합니다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필수정보가 전부 존재한다면 해당 데이터들을 요약하여 보여주며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누락된 데이터가 있다면 누락된 데이터를 입력하라는 메시지를 노출시켜줍니다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사람인 양식의 경우에는 이력서로 지원해야하기 때문에 이력서가 없다면 이력서 등록 이후에 입사지원을 해야합니다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이력서 등록하기 버튼을 통해서 이력서 등록을 유도시킵니다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8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간단하게 발표주제와 목차를 설명하고 넘어가려 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발표의 주제는 입사지원에 관한 프로세스 설명이며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범위는 즉시지원 버튼을 클릭한 이후부터 데이터 수정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첨부 등의 행동을 취한뒤 </a:t>
            </a: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즉시지원 버튼을 클릭함으로써 입사지원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완료되는 부분까지만 발표할 예정입니다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 즉시지원 버튼 통일 및 입사지원현황 등의 내용은 제외할 예정이며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이점 참고해주시기 바랍니다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8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입사지원 레이어 영역에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값을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render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시킴으로써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사용자에게 입사지원 레이어를 노출시킵니다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때부터 입사지원 레이어에서 발생한 사용자의 이벤트를 체크할 수 있습니다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이벤트가 발생했다면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변경되는 이벤트인지 지원하기 버튼 클릭 이벤트인지 등의 구분을 하여 그에 맞는 행동을 취하게 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입사지원 레이어내에서 이벤트 처리를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HashChange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사용하였지만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hashChange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발생할 때마다 즉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 내에서 어떠한 변경점이 있을 때마다 히스토리를 남김으로써 입사지원 이후에 뒤로가기가 안되는 이슈가 발생하였기 때문에 제거하였습니다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atinLnBrk="1"/>
            <a:r>
              <a:rPr lang="ko-KR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이후에 입사지원 프론트쪽에서 작업할 경우 주의할 점으로는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과도한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watchCallback </a:t>
            </a:r>
            <a:r>
              <a:rPr lang="ko-KR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이용으로 인해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 Overflow </a:t>
            </a:r>
            <a:r>
              <a:rPr lang="ko-KR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발생할 수 있으므로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trigger </a:t>
            </a:r>
            <a:r>
              <a:rPr lang="ko-KR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생성해서 사용하시면 될 것 같습니다</a:t>
            </a:r>
            <a:r>
              <a:rPr lang="en-US" altLang="ko-KR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2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개인회원 데이터와 채용공고 지원타입에 따른 레이어의 차이를 간단하게 설명드리겠습니다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채용공고 지원타입에는 사람인 양식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자사양식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자유양식 이렇게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있습니다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보시는 레이어는 사람인 양식 지원 레이어입니다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추가로 지원부문이 없는 공고이기 때문에 레이어에 지원부문을 고르는 템플릿이 추가되지 않은 상태입니다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지원타입이 자유양식이기 때문에 자사 양식과 사람인 양식을 전환할 수 있는 버튼이 존재합니다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7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케이스를 보시겠습니다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보시면 아까와는 다르게 지원부문을 선택할 수 있는 영역이 존재합니다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지원부문이 최소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이상인 것을 의미합니다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지원타입이 사람인 양식이기 때문에 자사양식으로 전환할 수 있는 버튼이 존재하지 않습니다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이력서가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이상이라면 추가로 이력서 선택 버튼을 클릭하여 이력서를 선택할 수 있습니다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(PC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이력서 선택 페이지로 선택이 가능하며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MOBILE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슬라이드를 통하여 이력서 선택이 가능합니다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07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파일추가 레이어입니다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사람인 양식과 자사양식 모두 사용하는 레이어이며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및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추가하고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삭제할 수 있는 레이어입니다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파일은 개당 최대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메가바이트까지 업로드가 가능하고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전체로는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메가바이트까지 가능합니다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업로드되어있는 파일이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100MB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넘어도 되지만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선택되는 파일이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100MB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넘을 수는 없습니다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파일 업로드는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ajax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비동기로 업로드 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업로드된 파일 정보를 받아옵니다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인터넷 익스플로러의 경우 호환성 모드 이슈로 인해 업로드된 파일의 정보를 불러오지 못합니다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경우에는 업로드된 정보를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session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사용해서 받아옵니다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호환성 모드의 경우 저희쪽에서 제어할 수 없고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호환성 모드로 들어갈 경우 브라우저에서 인터넷 익스플로러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버전으로 인식하기 때문에</a:t>
            </a: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업로드 기능의 범위는 인터넷 익스플로러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까지가 해당됩니다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업로드 파일 정보는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경우에는 프론트단에서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아닐 경우에는 서버단에서 처리한 것을 사용합니다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또한 각각의 파일에는 제어를 위해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uniq_id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파일의 경우에는 서버로 업로드하고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업로드 완료된 파일에 대해서 서버에서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uniq_id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생성해서 전달해주지만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URL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주소의 경우에는 서버에 업로드할 필요가 없기때문에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uniq_id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프론트단에서 생성해줍니다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79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이력서 제목 수정을 하는 부분입니다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이력서 정책과 동일하게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자를 넘을 수 없으며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이력서 제목 수정중에는 입사지원이 제한됩니다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67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이력서가 아닌 첨부파일과 개인회원 기본정보로 지원되는 것이 자사양식입니다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필수 데이터인 첨부파일이나 개인회원 기본정보에 부족한 것이 있다면 지원하기 버튼을 비활성화 시킵니다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90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지원하기 버튼을 활성화시키기 위해서는 기본정보 수정이 필요합니다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테이블에서 정보를 가져오고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부족한 정보는 이력서가 있다면 이력서에서 가져오고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이력서가 없다면 이전에 지원했던 입사지원 데이터에서 가져와서 노출시켜줍니다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가져온 데이터는 기본정보 수정 레이어에 뿌려주게 되며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이름과 생년월일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성별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휴대폰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이메일 주소는 레이어 내에서 수정되면 즉시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에도 업데이트가 되도록 처리하였습니다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여기서도 필수가 아닌 데이터가 있습니다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노출되는 영역은 학점을 제외하고는 전부 필수 데이터입니다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61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최종학력을 고등학교이하로 선택한다면 학교명과 전공계열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학점 입력영역이 비노출되서 입력을 하지 않아도 되도록 처리하였습니다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경력 또한 신입이라면 경력기간을 입력하지 않아도 되도록 처리하였습니다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필수데이터를 전부 입력했다면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validator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컴포넌트에서 체크하여 완료버튼을 활성화시킵니다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</a:t>
            </a: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지원자관리에서는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'school_gb'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'school_nm'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사용자에게 최종학력과 학교명을 노출시키는 중입니다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입사지원에서는 레이어 최초 노출 때에 ＇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education_cd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＇ 와 ＇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education_status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＇ 를 이용해서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education_status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경우에는 검정고시로 판단하여 노출시키며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지원하기 버튼을 눌러 테이블에 데이터를 넣을 때에는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'school_gb', 'school_nm'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만든 뒤에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education_cd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원래대로 돌려서 넣어주고 있습니다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참고하시기 바랍니다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77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레이어는 휴대폰 번호 수정 레이어입니다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휴대폰 번호를 입력하여 인증번호를 받고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인증번호를 입력하고 완료버튼을 누르는 순간 실제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업데이트 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바뀐 정책대로 휴대폰 번호든 이메일 주소든 최초에 받았던 인증방법과 무관하게 변경을 하려면 무조건 인증을 받아야 하도록 처리하였습니다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08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 같이 첨부파일과 기본정보 데이터가 조건에 만족했을 경우에는 지원하기 버튼이 활성화 되도록 처리하였습니다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8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목차입니다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 입사지원 개편에 대한 개요를 설명드리고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88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첨부파일 전체보기 레이어입니다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 있었던 즉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파일박스나 이력서에 포함되었던 파일의 경우에는 파일 이름을 클릭하면 다운로드가 가능하지만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 레이어에서 업로드한 파일의 경우에는 다운로드가 불가능하도록 처리하였습니다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57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돌아와서 발생한 이벤트가 지원하기 버튼 클릭일 경우에 진행되는 프로세스에 대해서 설명드리겠습니다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latinLnBrk="1"/>
            <a:r>
              <a:rPr lang="ko-KR" altLang="en-US" smtClean="0"/>
              <a:t>입사지원 레이어에서 지원하기 버튼을 클릭하게 되면 위와 같은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첨부파일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이력서 여부 체크 그리고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필수 기본정보 데이터 입력 체크를</a:t>
            </a:r>
            <a:r>
              <a:rPr lang="ko-KR" altLang="en-US" smtClean="0"/>
              <a:t> 거치게 된 후에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레이어에 데이터가 담긴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태그의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입사지원 컨트롤러로 지정하고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가지고 있는 모든 컴포넌트의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상태값을 저장시킵니다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mtClean="0"/>
          </a:p>
          <a:p>
            <a:pPr latinLnBrk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74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입사지원 타입이 자사양식인 경우에는</a:t>
            </a:r>
          </a:p>
          <a:p>
            <a:endParaRPr lang="en-US" altLang="ko-KR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이력서 번호를 초기화시킴으로써 입사지원 완료 데이터에 잘못된 값이 들어가는 것을 방지합니다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간단하게 정리하면 이력서 제목을 수정중이지 않은 상태이면서</a:t>
            </a: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 부문에 맞게 정상적으로 선택되어 있어야하고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자사양식이라면 첨부파일과 필수 개인정보가 입력되어 있어야하고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사람인 양식이라면 이력서가 존재해야 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115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모두 만족했다면 입사지원을 처리하는 클래스와 함수로 데이터를 비동기로 전송합니다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 클래스의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applyAction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필요 없는 값을 제거한 뒤에 </a:t>
            </a: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입사지원에 필요한 데이터들만 뽑아서 변수에 저장하고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 데이터가 담겨있는 변수를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applyProcess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전달해줍니다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전달받은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applyProcess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함수에서는 </a:t>
            </a:r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어디서 지원했는지 어디를 통해서 지원했는지를 판단할 수 있도록 입사지원 출처 데이터를 저장합니다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데이터는 입사지원 출처 테이블에 저장될 예정입니다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722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 같은 순서대로 입사지원 완료 데이터를 처리하며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처음에는 전달받은 데이터를 이용하여 개인정보 데이터와 채용공고 데이터 그리고 첨부파일 데이터</a:t>
            </a:r>
          </a:p>
          <a:p>
            <a:endParaRPr lang="en-US" altLang="ko-KR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추가로 사람인 양식인 경우에는 </a:t>
            </a: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추가로 이력서 데이터를 가공하여 빌드시킵니다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 안에서 하는 일은 이전에 설명을 했기때문에 또 다시 간단하게 설명하면 </a:t>
            </a: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없을 경우 또는 데이터를 임의로 예외처리해서 넣어야 하는 경우 빌드 함수 안에서 처리되며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학력코드를 변경하거나 입사지원 제목을 만들거나 기본정보 데이터를 만드는 등의 처리를 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뒤에 입사지원 출처 데이터를</a:t>
            </a: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recruitapply_track_log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 저장합니다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데이터는 어디서 지원했는지 어떤 경로를 통해서 지원했는지를 나타내는 데이터 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이후에 입사지원건에 대해서 출처를 조회하려면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recruitapply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테이블과 조인하여 데이터를 조회하면 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년이 지난 공고의 지원 데이터를 조회할 때에는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recruitapply_log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테이블을 활용해야합니다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입사지원 데이터도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Recruitapply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테이블과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Recruitapply_detail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 저장합니다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추가로 입사지원 첨부파일이 존재하는 경우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Recruitapplyfile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테이블에도 저장합니다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이후에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notifyByApply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함수에서 입사지원 메일 데이터를 생성해주는데요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순서는 기업회원을 위한 메일 데이터를 생성하여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전송이 성공한 경우 입사지원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컬럼을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complete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수정하여 입사지원 완료처리를 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이후에 개인회원에게 입사지원 접수 확인 메일을 만들어 전송해주게 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이번 개편 이후에 입사지원 완료 메일에 추천 공고 데이터도 포함되어 있도록 처리가 되었습니다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입사지원이 완료되면 채용공고의 입사지원 카운트를 증가시켜주고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입사지원한 공고번호를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memcached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삭제하게 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41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여기서 저장되는 테이블에 컬럼과 데이터를 간단하게 설명드리고 넘어가도록 하겠습니다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recruitapply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 입사지원 완료 데이터인 입사지원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idx,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idx,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이력서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idx,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공고 제목 등이 들어갑니다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작성해둔 컬럼 외에도 몇가지의 컬럼이 더 있으니 참고바랍니다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신입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경력 구분 컬럼인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career_cd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신입은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경력은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임원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/CEO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나타내기 때문에 이것또한 경력으로 구분됩니다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자사양식 지원의 경우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res_idx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NULL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들어갑니다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Rec_division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지원부문 컬럼의 경우 입사지원 상세 테이블인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recruitapply_detail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apply_dept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 데이터로 사용됩니다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792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입사지원 상세 데이터입니다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테이블에서는 최종학교 코드와 학력 구분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학교명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전공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학점등이 저장됩니다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자사양식의 경우에는 몇가지 컬럼들이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NULL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값으로 저장되는데요</a:t>
            </a: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부분은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PPT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작성해놓았기 때문에 따로 하나하나 설명드리지 않겠습니다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자사양식과 사람인 양식지원의 입사지원 결과 데이터가 다르다는 것만 참고해주시면 될 것 같습니다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181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입사지원 출처 테이블입니다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설명드린것과 같이 어디서 지원했고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어디를 통해서 지원했는지를 저장하는 테이블입니다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별다른 특이사항이 없기때문에 따로 설명은 드리지 않겠습니다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840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Try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문에서 에러가 발생하지 않았다면</a:t>
            </a:r>
          </a:p>
          <a:p>
            <a:endParaRPr lang="en-US" altLang="ko-KR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추천공고 데이터를 조회하게 되며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Try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문에서 에러가 발생한 경우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Exception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종류에 따라서 </a:t>
            </a:r>
          </a:p>
          <a:p>
            <a:endParaRPr lang="en-US" altLang="ko-KR" smtClean="0"/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처리되게 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Exception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발생하여 입사지원이 실패했다면 어떤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이던지</a:t>
            </a: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 불가 안내 레이어를 노출하게 될 것입니다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입사지원 결과가 성공이라면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추천공고 리스트를 포함한 입사지원 완료 레이어를 노출하고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입사지원 결과가 실패했고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원인이 이미 지원한 이력이 있어서라면 이미 입사지원을 했기때문에 지원할 수 없다는 알람을 띄워줍니다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그외에 이유로 입사지원이 실패했다면 전달받은 값으로 입사지원 불가 안내 레이어를 노출합니다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추가로 입사지원이 디비나 네트워크의 문제로 도중에 실패했을 경우 입사지원 상태가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stanby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값으로 변경되지 않는 이슈 때문에</a:t>
            </a:r>
            <a:endParaRPr lang="en-US" altLang="ko-KR" sz="120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건은 실패했을 당시에 삭제해서 다시 지원을 할 수 있도록 하였습니다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84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추가적으로 추천데이터가 존재한다면 추천데이터도 포함하여 입사지원 불가 안내 레이어를 노출합니다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추가로 최근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JK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공고 삭제에 따른 추천쪽 이슈가 발생했었는데요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기존에는 저희가 개인회원이 지원했던 공고의 데이터를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주기위해 공고번호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공고번호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공고번호 로 전달을 했었는데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atinLnBrk="1"/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공고가 삭제된 이후에 공고번호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,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공고번호 와 같은 형태로 전달됨으로써 해당 건을 공고번호가 없으면 전달하지 않도록 예외처리 하였습니다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레이어에서 즉시지원 버튼을 누르게 되면 다시 첫 슬라이드에 있었던 개인회원 및 기업회원 로그인 여부 저장 부터 시작하게 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7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순서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이후에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 할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기획자와 개발자를 위해 작성해둔 정책을 말씀드릴 예정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41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이상으로 입사지원 프로세스에 대한 발표를 마치겠습니다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플로우 차트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프로세스를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릴 것이며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이해를 돕기위해 설명 중간중간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정책을 설명드릴 예정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88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배경 및 목적입니다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UI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하나로 통일함으로써 상이한 지원 유저 인터페이스로 인한 고객 혼란을 감소시키고자 하였고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 편의성 증대를 위해 모바일에서도 파일 첨부 지원이 가능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하도록 하였습니다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8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개발 주요 항목입니다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 레이어 통일과 즉시지원 플로우 개선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파일첨부 기능 추가 및 이력서 제목 및 기본정보 수정 기능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가능하도록 하였고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지원완료 추천 강화를 위해 추천 공고 수를 늘리고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메일에도 추천공고를 노출시키고자 하였습니다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6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개발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범위입니다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IE, Chrome, Firefox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작업하였고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모바일은 보시는 바와 같습니다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호환성 모드에 대해서는 뒤에서 정책과 함께 설명드리겠습니다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8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입사지원 정책입니다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부분은 위키로 이동하여 설명드리도록 하겠습니다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mtClean="0"/>
              <a:t>정책입니다</a:t>
            </a:r>
            <a:r>
              <a:rPr lang="en-US" altLang="ko-KR" smtClean="0"/>
              <a:t>.</a:t>
            </a:r>
          </a:p>
          <a:p>
            <a:pPr latinLnBrk="1"/>
            <a:endParaRPr lang="en-US" altLang="ko-KR" smtClean="0"/>
          </a:p>
          <a:p>
            <a:pPr latinLnBrk="1"/>
            <a:r>
              <a:rPr lang="ko-KR" altLang="en-US" smtClean="0"/>
              <a:t>우선 기존 공고의 입사지원 접수양식은 사람인양식</a:t>
            </a:r>
            <a:r>
              <a:rPr lang="en-US" altLang="ko-KR" smtClean="0"/>
              <a:t>/ </a:t>
            </a:r>
            <a:r>
              <a:rPr lang="ko-KR" altLang="en-US" smtClean="0"/>
              <a:t>자사양식</a:t>
            </a:r>
            <a:r>
              <a:rPr lang="en-US" altLang="ko-KR" smtClean="0"/>
              <a:t>/ </a:t>
            </a:r>
            <a:r>
              <a:rPr lang="ko-KR" altLang="en-US" smtClean="0"/>
              <a:t>자유양식 이 </a:t>
            </a:r>
            <a:r>
              <a:rPr lang="en-US" altLang="ko-KR" smtClean="0"/>
              <a:t>3</a:t>
            </a:r>
            <a:r>
              <a:rPr lang="ko-KR" altLang="en-US" smtClean="0"/>
              <a:t>가지로 분류됩니다</a:t>
            </a:r>
            <a:r>
              <a:rPr lang="en-US" altLang="ko-KR" smtClean="0"/>
              <a:t>.</a:t>
            </a:r>
          </a:p>
          <a:p>
            <a:pPr latinLnBrk="1"/>
            <a:endParaRPr lang="en-US" altLang="ko-KR" smtClean="0"/>
          </a:p>
          <a:p>
            <a:pPr latinLnBrk="1"/>
            <a:r>
              <a:rPr lang="ko-KR" altLang="en-US" smtClean="0"/>
              <a:t>사람인 양식의 경우 사람인에서 제공하는 이력서 양식으로 지원하는 것을 뜻하고</a:t>
            </a:r>
            <a:r>
              <a:rPr lang="en-US" altLang="ko-KR" smtClean="0"/>
              <a:t>,</a:t>
            </a:r>
          </a:p>
          <a:p>
            <a:pPr latinLnBrk="1"/>
            <a:r>
              <a:rPr lang="ko-KR" altLang="en-US" smtClean="0"/>
              <a:t>자사양식은 공고를 등록한 기업에서 제공하는 이력서 및 자소서 양식으로 지원하는 것을 뜻하며</a:t>
            </a:r>
            <a:r>
              <a:rPr lang="en-US" altLang="ko-KR" smtClean="0"/>
              <a:t>,</a:t>
            </a:r>
          </a:p>
          <a:p>
            <a:pPr latinLnBrk="1"/>
            <a:r>
              <a:rPr lang="ko-KR" altLang="en-US" smtClean="0"/>
              <a:t>마지막으로 자유양식은 방금 말씀드린 </a:t>
            </a:r>
            <a:r>
              <a:rPr lang="en-US" altLang="ko-KR" smtClean="0"/>
              <a:t>2</a:t>
            </a:r>
            <a:r>
              <a:rPr lang="ko-KR" altLang="en-US" smtClean="0"/>
              <a:t>가지 양식중에 </a:t>
            </a:r>
            <a:r>
              <a:rPr lang="en-US" altLang="ko-KR" smtClean="0"/>
              <a:t>1</a:t>
            </a:r>
            <a:r>
              <a:rPr lang="ko-KR" altLang="en-US" smtClean="0"/>
              <a:t>가지를 택하여 지원하는 것을 뜻합니다</a:t>
            </a:r>
            <a:r>
              <a:rPr lang="en-US" altLang="ko-KR" smtClean="0"/>
              <a:t>.</a:t>
            </a:r>
          </a:p>
          <a:p>
            <a:pPr latinLnBrk="1"/>
            <a:endParaRPr lang="en-US" altLang="ko-KR" smtClean="0"/>
          </a:p>
          <a:p>
            <a:pPr latinLnBrk="1"/>
            <a:r>
              <a:rPr lang="ko-KR" altLang="en-US" smtClean="0"/>
              <a:t>그렇기 때문에 입사지원 레이어에서도 위 양식에 따라서 노출시키는 데이터와 스타일이 다릅니다</a:t>
            </a:r>
            <a:r>
              <a:rPr lang="en-US" altLang="ko-KR" smtClean="0"/>
              <a:t>.</a:t>
            </a:r>
          </a:p>
          <a:p>
            <a:pPr latinLnBrk="1"/>
            <a:endParaRPr lang="en-US" altLang="ko-KR" smtClean="0"/>
          </a:p>
          <a:p>
            <a:pPr latinLnBrk="1"/>
            <a:r>
              <a:rPr lang="ko-KR" altLang="en-US" smtClean="0"/>
              <a:t>우선 사람인양식 지원을 희망하는 공고의 입사지원 레이어를 설명드리면 이력서가 존재하지 않을 경우 지원이 불가하며 이력서 등록을 요청하는 문구와 이력서 등록 버튼을 노출시킵니다</a:t>
            </a:r>
            <a:r>
              <a:rPr lang="en-US" altLang="ko-KR" smtClean="0"/>
              <a:t>.</a:t>
            </a:r>
          </a:p>
          <a:p>
            <a:pPr latinLnBrk="1"/>
            <a:endParaRPr lang="en-US" altLang="ko-KR" smtClean="0"/>
          </a:p>
          <a:p>
            <a:pPr latinLnBrk="1"/>
            <a:r>
              <a:rPr lang="ko-KR" altLang="en-US" smtClean="0"/>
              <a:t>이력서가 다수일 경우에는 </a:t>
            </a:r>
            <a:r>
              <a:rPr lang="en-US" altLang="ko-KR" smtClean="0"/>
              <a:t>PC </a:t>
            </a:r>
            <a:r>
              <a:rPr lang="ko-KR" altLang="en-US" smtClean="0"/>
              <a:t>는 이력서 선택 버튼을 노출시켜서 이력서 선택 페이지로 이동시켜주며</a:t>
            </a:r>
            <a:r>
              <a:rPr lang="en-US" altLang="ko-KR" smtClean="0"/>
              <a:t>,</a:t>
            </a:r>
          </a:p>
          <a:p>
            <a:pPr latinLnBrk="1"/>
            <a:r>
              <a:rPr lang="ko-KR" altLang="en-US" smtClean="0"/>
              <a:t>모바일은 슬라이드를 통하여 이력서를 선택할 수 있도록 하였습니다</a:t>
            </a:r>
            <a:r>
              <a:rPr lang="en-US" altLang="ko-KR" smtClean="0"/>
              <a:t>.</a:t>
            </a:r>
          </a:p>
          <a:p>
            <a:pPr latinLnBrk="1"/>
            <a:endParaRPr lang="en-US" altLang="ko-KR" smtClean="0"/>
          </a:p>
          <a:p>
            <a:pPr latinLnBrk="1"/>
            <a:r>
              <a:rPr lang="ko-KR" altLang="en-US" smtClean="0"/>
              <a:t>또한 자사양식의 경우에는 반드시 </a:t>
            </a:r>
            <a:r>
              <a:rPr lang="en-US" altLang="ko-KR" smtClean="0"/>
              <a:t>1</a:t>
            </a:r>
            <a:r>
              <a:rPr lang="ko-KR" altLang="en-US" smtClean="0"/>
              <a:t>개 이상의 파일 첨부와 기본정보를 작성해야 입사지원이 가능하도록 하였고</a:t>
            </a:r>
            <a:r>
              <a:rPr lang="en-US" altLang="ko-KR" smtClean="0"/>
              <a:t>,</a:t>
            </a:r>
          </a:p>
          <a:p>
            <a:pPr latinLnBrk="1"/>
            <a:r>
              <a:rPr lang="ko-KR" altLang="en-US" smtClean="0"/>
              <a:t>해당 파일 종류에 대해서는 따로 검증하는 기능은 없습니다</a:t>
            </a:r>
            <a:r>
              <a:rPr lang="en-US" altLang="ko-KR" smtClean="0"/>
              <a:t>.</a:t>
            </a:r>
          </a:p>
          <a:p>
            <a:pPr latinLnBrk="1"/>
            <a:endParaRPr lang="en-US" altLang="ko-KR" smtClean="0"/>
          </a:p>
          <a:p>
            <a:pPr latinLnBrk="1"/>
            <a:r>
              <a:rPr lang="ko-KR" altLang="en-US" smtClean="0"/>
              <a:t>여기서 기본정보란 개인회원의 이름</a:t>
            </a:r>
            <a:r>
              <a:rPr lang="en-US" altLang="ko-KR" smtClean="0"/>
              <a:t>, </a:t>
            </a:r>
            <a:r>
              <a:rPr lang="ko-KR" altLang="en-US" smtClean="0"/>
              <a:t>성별</a:t>
            </a:r>
            <a:r>
              <a:rPr lang="en-US" altLang="ko-KR" smtClean="0"/>
              <a:t>, </a:t>
            </a:r>
            <a:r>
              <a:rPr lang="ko-KR" altLang="en-US" smtClean="0"/>
              <a:t>나이</a:t>
            </a:r>
            <a:r>
              <a:rPr lang="en-US" altLang="ko-KR" smtClean="0"/>
              <a:t>, </a:t>
            </a:r>
            <a:r>
              <a:rPr lang="ko-KR" altLang="en-US" smtClean="0"/>
              <a:t>이메일</a:t>
            </a:r>
            <a:r>
              <a:rPr lang="en-US" altLang="ko-KR" smtClean="0"/>
              <a:t>, </a:t>
            </a:r>
            <a:r>
              <a:rPr lang="ko-KR" altLang="en-US" smtClean="0"/>
              <a:t>휴대폰번호 추가로 학력</a:t>
            </a:r>
            <a:r>
              <a:rPr lang="en-US" altLang="ko-KR" smtClean="0"/>
              <a:t>, </a:t>
            </a:r>
            <a:r>
              <a:rPr lang="ko-KR" altLang="en-US" smtClean="0"/>
              <a:t>학교명</a:t>
            </a:r>
            <a:r>
              <a:rPr lang="en-US" altLang="ko-KR" smtClean="0"/>
              <a:t>, </a:t>
            </a:r>
            <a:r>
              <a:rPr lang="ko-KR" altLang="en-US" smtClean="0"/>
              <a:t>경력 등을 나타내며</a:t>
            </a:r>
            <a:r>
              <a:rPr lang="en-US" altLang="ko-KR" smtClean="0"/>
              <a:t>,</a:t>
            </a:r>
          </a:p>
          <a:p>
            <a:pPr latinLnBrk="1"/>
            <a:r>
              <a:rPr lang="ko-KR" altLang="en-US" smtClean="0"/>
              <a:t>위 데이터들 또한 반드시 작성이 되어있어야 지원이 가능합니다</a:t>
            </a:r>
            <a:r>
              <a:rPr lang="en-US" altLang="ko-KR" smtClean="0"/>
              <a:t>.</a:t>
            </a:r>
          </a:p>
          <a:p>
            <a:pPr latinLnBrk="1"/>
            <a:endParaRPr lang="en-US" altLang="ko-KR" smtClean="0"/>
          </a:p>
          <a:p>
            <a:pPr latinLnBrk="1"/>
            <a:r>
              <a:rPr lang="ko-KR" altLang="en-US" smtClean="0"/>
              <a:t>기본정보에서 이름</a:t>
            </a:r>
            <a:r>
              <a:rPr lang="en-US" altLang="ko-KR" smtClean="0"/>
              <a:t>, </a:t>
            </a:r>
            <a:r>
              <a:rPr lang="ko-KR" altLang="en-US" smtClean="0"/>
              <a:t>성별</a:t>
            </a:r>
            <a:r>
              <a:rPr lang="en-US" altLang="ko-KR" smtClean="0"/>
              <a:t>, </a:t>
            </a:r>
            <a:r>
              <a:rPr lang="ko-KR" altLang="en-US" smtClean="0"/>
              <a:t>나이</a:t>
            </a:r>
            <a:r>
              <a:rPr lang="en-US" altLang="ko-KR" smtClean="0"/>
              <a:t>, </a:t>
            </a:r>
            <a:r>
              <a:rPr lang="ko-KR" altLang="en-US" smtClean="0"/>
              <a:t>이메일</a:t>
            </a:r>
            <a:r>
              <a:rPr lang="en-US" altLang="ko-KR" smtClean="0"/>
              <a:t>, </a:t>
            </a:r>
            <a:r>
              <a:rPr lang="ko-KR" altLang="en-US" smtClean="0"/>
              <a:t>휴대폰번호는 입사지원 레이어 내에서 수정이 발생할 경우 실제 데이터에도 반영되도록 하였고</a:t>
            </a:r>
            <a:r>
              <a:rPr lang="en-US" altLang="ko-KR" smtClean="0"/>
              <a:t>, </a:t>
            </a:r>
          </a:p>
          <a:p>
            <a:pPr latinLnBrk="1"/>
            <a:r>
              <a:rPr lang="ko-KR" altLang="en-US" smtClean="0"/>
              <a:t>그 외 정보에 대해서는 휘발성 데이터로 입사지원 레이어를 닫게되면 초기화되도록 하였습니다</a:t>
            </a:r>
            <a:r>
              <a:rPr lang="en-US" altLang="ko-KR" smtClean="0"/>
              <a:t>.</a:t>
            </a:r>
          </a:p>
          <a:p>
            <a:pPr latinLnBrk="1"/>
            <a:endParaRPr lang="en-US" altLang="ko-KR" smtClean="0"/>
          </a:p>
          <a:p>
            <a:pPr latinLnBrk="1"/>
            <a:r>
              <a:rPr lang="ko-KR" altLang="en-US" smtClean="0"/>
              <a:t>초기화되서 디폴트로 노출되는 데이터는 </a:t>
            </a:r>
            <a:r>
              <a:rPr lang="en-US" altLang="ko-KR" smtClean="0"/>
              <a:t>1</a:t>
            </a:r>
            <a:r>
              <a:rPr lang="ko-KR" altLang="en-US" smtClean="0"/>
              <a:t>순위 마지막 갱신 이력서 데이터를 가져오도록 하였고</a:t>
            </a:r>
            <a:r>
              <a:rPr lang="en-US" altLang="ko-KR" smtClean="0"/>
              <a:t>, </a:t>
            </a:r>
            <a:r>
              <a:rPr lang="ko-KR" altLang="en-US" smtClean="0"/>
              <a:t>이력서가 없다면 마지막 입사지원 내역을 가져와서 노출되도록 하였습니다</a:t>
            </a:r>
            <a:r>
              <a:rPr lang="en-US" altLang="ko-KR" smtClean="0"/>
              <a:t>.</a:t>
            </a:r>
          </a:p>
          <a:p>
            <a:pPr latinLnBrk="1"/>
            <a:endParaRPr lang="en-US" altLang="ko-KR" smtClean="0"/>
          </a:p>
          <a:p>
            <a:pPr latinLnBrk="1"/>
            <a:r>
              <a:rPr lang="ko-KR" altLang="en-US" smtClean="0"/>
              <a:t>마지막으로 자유양식은 말씀드린대로 위 </a:t>
            </a:r>
            <a:r>
              <a:rPr lang="en-US" altLang="ko-KR" smtClean="0"/>
              <a:t>2</a:t>
            </a:r>
            <a:r>
              <a:rPr lang="ko-KR" altLang="en-US" smtClean="0"/>
              <a:t>가지 양식중에 </a:t>
            </a:r>
            <a:r>
              <a:rPr lang="en-US" altLang="ko-KR" smtClean="0"/>
              <a:t>1</a:t>
            </a:r>
            <a:r>
              <a:rPr lang="ko-KR" altLang="en-US" smtClean="0"/>
              <a:t>가지를 택하여 지원할 수 있습니다</a:t>
            </a:r>
            <a:r>
              <a:rPr lang="en-US" altLang="ko-KR" smtClean="0"/>
              <a:t>.</a:t>
            </a:r>
          </a:p>
          <a:p>
            <a:pPr latinLnBrk="1"/>
            <a:endParaRPr lang="en-US" altLang="ko-KR" smtClean="0"/>
          </a:p>
          <a:p>
            <a:pPr latinLnBrk="1"/>
            <a:r>
              <a:rPr lang="ko-KR" altLang="en-US" smtClean="0"/>
              <a:t>다음으로 파일 추가입니다</a:t>
            </a:r>
            <a:r>
              <a:rPr lang="en-US" altLang="ko-KR" smtClean="0"/>
              <a:t>.</a:t>
            </a:r>
          </a:p>
          <a:p>
            <a:pPr latinLnBrk="1"/>
            <a:r>
              <a:rPr lang="ko-KR" altLang="en-US" smtClean="0"/>
              <a:t>파일의 경우 기존 파일박스에 업로드한 파일이 아닌 입사지원 레이어내에서 추가한 파일은 입사지원 완료 후에 다운로드가 가능하며</a:t>
            </a:r>
            <a:r>
              <a:rPr lang="en-US" altLang="ko-KR" smtClean="0"/>
              <a:t>,</a:t>
            </a:r>
          </a:p>
          <a:p>
            <a:pPr latinLnBrk="1"/>
            <a:r>
              <a:rPr lang="ko-KR" altLang="en-US" smtClean="0"/>
              <a:t>마찬가지로 레이어를 닫게되면 업로드 후에 선택하지 않은 파일 데이터는 삭제됩니다</a:t>
            </a:r>
            <a:r>
              <a:rPr lang="en-US" altLang="ko-KR" smtClean="0"/>
              <a:t>.</a:t>
            </a:r>
          </a:p>
          <a:p>
            <a:pPr latinLnBrk="1"/>
            <a:endParaRPr lang="en-US" altLang="ko-KR" smtClean="0"/>
          </a:p>
          <a:p>
            <a:pPr latinLnBrk="1"/>
            <a:r>
              <a:rPr lang="ko-KR" altLang="en-US" smtClean="0"/>
              <a:t>모집분야의 경우 보시는바와 같이 없을 경우 비노출</a:t>
            </a:r>
            <a:r>
              <a:rPr lang="en-US" altLang="ko-KR" smtClean="0"/>
              <a:t>, 1</a:t>
            </a:r>
            <a:r>
              <a:rPr lang="ko-KR" altLang="en-US" smtClean="0"/>
              <a:t>개가 있을 경우 해당 모집분야가 디폴트로 선택되며</a:t>
            </a:r>
            <a:r>
              <a:rPr lang="en-US" altLang="ko-KR" smtClean="0"/>
              <a:t>, </a:t>
            </a:r>
          </a:p>
          <a:p>
            <a:pPr latinLnBrk="1"/>
            <a:r>
              <a:rPr lang="ko-KR" altLang="en-US" smtClean="0"/>
              <a:t>다수일 경우 선택할 수 있는 셀렉트 박스를 제공합니다</a:t>
            </a:r>
            <a:r>
              <a:rPr lang="en-US" altLang="ko-KR" smtClean="0"/>
              <a:t>.</a:t>
            </a:r>
          </a:p>
          <a:p>
            <a:pPr latinLnBrk="1"/>
            <a:endParaRPr lang="en-US" altLang="ko-KR" smtClean="0"/>
          </a:p>
          <a:p>
            <a:pPr latinLnBrk="1"/>
            <a:r>
              <a:rPr lang="ko-KR" altLang="en-US" smtClean="0"/>
              <a:t>개발 팁과 개발 정책에 대해서는 플로우 차트를 설명드리는 중에 말씀드리는게 이해하시기 쉬울 것 같아 넘어가도록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894C3-5811-45BE-9F0A-8BDA1F3F79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4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C7D-81B4-4AB7-896D-9661695A01AA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501F-70F3-48AD-92B6-1C72653E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0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C7D-81B4-4AB7-896D-9661695A01AA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501F-70F3-48AD-92B6-1C72653E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5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C7D-81B4-4AB7-896D-9661695A01AA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501F-70F3-48AD-92B6-1C72653E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2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C7D-81B4-4AB7-896D-9661695A01AA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501F-70F3-48AD-92B6-1C72653E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C7D-81B4-4AB7-896D-9661695A01AA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501F-70F3-48AD-92B6-1C72653E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0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C7D-81B4-4AB7-896D-9661695A01AA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501F-70F3-48AD-92B6-1C72653E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C7D-81B4-4AB7-896D-9661695A01AA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501F-70F3-48AD-92B6-1C72653E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C7D-81B4-4AB7-896D-9661695A01AA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501F-70F3-48AD-92B6-1C72653E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8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C7D-81B4-4AB7-896D-9661695A01AA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501F-70F3-48AD-92B6-1C72653E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5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C7D-81B4-4AB7-896D-9661695A01AA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501F-70F3-48AD-92B6-1C72653E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4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0C7D-81B4-4AB7-896D-9661695A01AA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501F-70F3-48AD-92B6-1C72653E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2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0C7D-81B4-4AB7-896D-9661695A01AA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501F-70F3-48AD-92B6-1C72653E7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0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ri-wiki.saraminhr.co.kr/pages/viewpage.action?pageId=1822108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ri-wiki.saraminhr.co.kr/pages/viewpage.action?pageId=16641490" TargetMode="External"/><Relationship Id="rId5" Type="http://schemas.openxmlformats.org/officeDocument/2006/relationships/hyperlink" Target="http://sri-wiki.saraminhr.co.kr/pages/viewpage.action?pageId=18228885" TargetMode="External"/><Relationship Id="rId4" Type="http://schemas.openxmlformats.org/officeDocument/2006/relationships/hyperlink" Target="http://sri-wiki.saraminhr.co.kr/pages/viewpage.action?pageId=182221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01557" y="0"/>
            <a:ext cx="11979344" cy="6860433"/>
            <a:chOff x="301557" y="0"/>
            <a:chExt cx="11979344" cy="6860433"/>
          </a:xfrm>
        </p:grpSpPr>
        <p:sp>
          <p:nvSpPr>
            <p:cNvPr id="4" name="Rectangle 3"/>
            <p:cNvSpPr/>
            <p:nvPr/>
          </p:nvSpPr>
          <p:spPr>
            <a:xfrm>
              <a:off x="301557" y="1028702"/>
              <a:ext cx="6566170" cy="2930456"/>
            </a:xfrm>
            <a:prstGeom prst="rect">
              <a:avLst/>
            </a:prstGeom>
            <a:solidFill>
              <a:srgbClr val="EE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Rectangle 6"/>
            <p:cNvSpPr/>
            <p:nvPr/>
          </p:nvSpPr>
          <p:spPr>
            <a:xfrm>
              <a:off x="493138" y="1028701"/>
              <a:ext cx="6183008" cy="151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8000" dirty="0" err="1" smtClean="0"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</a:t>
              </a:r>
              <a:r>
                <a:rPr kumimoji="1" lang="ko-KR" altLang="en-US" sz="8000" smtClean="0"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 프로세스</a:t>
              </a:r>
              <a:endParaRPr kumimoji="1" lang="ko-KR" altLang="en-US" sz="800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7" name="Rectangle 12"/>
            <p:cNvSpPr/>
            <p:nvPr/>
          </p:nvSpPr>
          <p:spPr>
            <a:xfrm>
              <a:off x="11088989" y="127000"/>
              <a:ext cx="1191912" cy="90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ko-KR" sz="3600">
                  <a:latin typeface="BM DoHyeon" charset="0"/>
                  <a:ea typeface="BM DoHyeon" charset="0"/>
                  <a:cs typeface="BM DoHyeon" charset="0"/>
                </a:rPr>
                <a:t>1</a:t>
              </a:r>
              <a:endParaRPr kumimoji="1" lang="ko-KR" altLang="en-US" sz="3600">
                <a:latin typeface="BM DoHyeon" charset="0"/>
                <a:ea typeface="BM DoHyeon" charset="0"/>
                <a:cs typeface="BM DoHyeon" charset="0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>
              <a:off x="9042400" y="6261100"/>
              <a:ext cx="3149600" cy="596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2017.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 </a:t>
              </a:r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06.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 </a:t>
              </a:r>
              <a:r>
                <a:rPr kumimoji="1" lang="en-US" altLang="ko-KR" smtClean="0">
                  <a:latin typeface="BM DoHyeon" charset="0"/>
                  <a:ea typeface="BM DoHyeon" charset="0"/>
                  <a:cs typeface="BM DoHyeon" charset="0"/>
                </a:rPr>
                <a:t>21</a:t>
              </a:r>
              <a:endParaRPr kumimoji="1" lang="ko-KR" altLang="en-US">
                <a:latin typeface="BM DoHyeon" charset="0"/>
                <a:ea typeface="BM DoHyeon" charset="0"/>
                <a:cs typeface="BM DoHyeon" charset="0"/>
              </a:endParaRPr>
            </a:p>
            <a:p>
              <a:pPr algn="r"/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서비스개발 </a:t>
              </a:r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2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팀 김기진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904672" y="3632675"/>
              <a:ext cx="53404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976" y="2628900"/>
              <a:ext cx="3120424" cy="4229100"/>
            </a:xfrm>
            <a:prstGeom prst="rect">
              <a:avLst/>
            </a:prstGeom>
          </p:spPr>
        </p:pic>
        <p:sp>
          <p:nvSpPr>
            <p:cNvPr id="11" name="Rectangle 3"/>
            <p:cNvSpPr/>
            <p:nvPr/>
          </p:nvSpPr>
          <p:spPr>
            <a:xfrm>
              <a:off x="6676145" y="0"/>
              <a:ext cx="5305087" cy="651753"/>
            </a:xfrm>
            <a:prstGeom prst="rect">
              <a:avLst/>
            </a:prstGeom>
            <a:solidFill>
              <a:srgbClr val="EE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Rectangle 6"/>
            <p:cNvSpPr/>
            <p:nvPr/>
          </p:nvSpPr>
          <p:spPr>
            <a:xfrm>
              <a:off x="805909" y="4041840"/>
              <a:ext cx="5557466" cy="677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8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Recruit apply Process</a:t>
              </a:r>
              <a:endParaRPr kumimoji="1" lang="ko-KR" altLang="en-US" sz="48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3" name="Rectangle 6"/>
            <p:cNvSpPr/>
            <p:nvPr/>
          </p:nvSpPr>
          <p:spPr>
            <a:xfrm>
              <a:off x="6676145" y="0"/>
              <a:ext cx="5305088" cy="651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기술연구소 개발</a:t>
              </a:r>
              <a:r>
                <a:rPr kumimoji="1" lang="en-US" altLang="ko-KR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2</a:t>
              </a:r>
              <a:r>
                <a:rPr kumimoji="1" lang="ko-KR" altLang="en-US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팀 </a:t>
              </a:r>
              <a:r>
                <a:rPr kumimoji="1" lang="en-US" altLang="ko-KR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D5Cell</a:t>
              </a:r>
              <a:endParaRPr kumimoji="1" lang="ko-KR" altLang="en-US" sz="3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4" name="Rectangle 6"/>
            <p:cNvSpPr/>
            <p:nvPr/>
          </p:nvSpPr>
          <p:spPr>
            <a:xfrm>
              <a:off x="805909" y="3059346"/>
              <a:ext cx="5557466" cy="677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8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즉시지원 버튼 클릭부터 완료메일 전송까지</a:t>
              </a:r>
              <a:endParaRPr kumimoji="1" lang="ko-KR" altLang="en-US" sz="28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0660844" y="6509622"/>
              <a:ext cx="1620057" cy="35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개발</a:t>
              </a:r>
              <a:r>
                <a:rPr kumimoji="1" lang="en-US" altLang="ko-KR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2</a:t>
              </a:r>
              <a:r>
                <a:rPr kumimoji="1" lang="ko-KR" altLang="en-US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팀 김기진</a:t>
              </a:r>
              <a:endParaRPr kumimoji="1" lang="ko-KR" altLang="en-US" sz="20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6" name="Rectangle 6"/>
            <p:cNvSpPr/>
            <p:nvPr/>
          </p:nvSpPr>
          <p:spPr>
            <a:xfrm>
              <a:off x="301557" y="651753"/>
              <a:ext cx="1695586" cy="37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WMG-13634</a:t>
              </a:r>
              <a:endParaRPr kumimoji="1" lang="ko-KR" altLang="en-US" sz="2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5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/>
          <p:cNvSpPr/>
          <p:nvPr/>
        </p:nvSpPr>
        <p:spPr>
          <a:xfrm>
            <a:off x="705332" y="2375721"/>
            <a:ext cx="2130389" cy="114199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입사지원 가능</a:t>
            </a:r>
            <a:r>
              <a:rPr lang="en-US" altLang="ko-KR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?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5332" y="4679861"/>
            <a:ext cx="2130389" cy="5196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입사지원 데이터 가공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5332" y="6030668"/>
            <a:ext cx="2130389" cy="519692"/>
          </a:xfrm>
          <a:prstGeom prst="rect">
            <a:avLst/>
          </a:prstGeom>
          <a:solidFill>
            <a:srgbClr val="F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입사지원 레이어</a:t>
            </a:r>
            <a:endParaRPr lang="ko-KR" altLang="en-US" sz="20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3678758" y="5821601"/>
            <a:ext cx="2538099" cy="922316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지원하기 </a:t>
            </a:r>
            <a:endParaRPr lang="en-US" altLang="ko-KR" sz="20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버튼 클릭</a:t>
            </a:r>
            <a:r>
              <a:rPr lang="en-US" altLang="ko-KR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?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37723" y="3964375"/>
            <a:ext cx="2417878" cy="519692"/>
          </a:xfrm>
          <a:prstGeom prst="rect">
            <a:avLst/>
          </a:prstGeom>
          <a:solidFill>
            <a:srgbClr val="F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입사지원 완료 레이어</a:t>
            </a:r>
            <a:endParaRPr lang="ko-KR" altLang="en-US" sz="20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37723" y="2686870"/>
            <a:ext cx="2417878" cy="519692"/>
          </a:xfrm>
          <a:prstGeom prst="rect">
            <a:avLst/>
          </a:prstGeom>
          <a:solidFill>
            <a:srgbClr val="FC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입사지원 불가 레이어</a:t>
            </a:r>
            <a:endParaRPr lang="ko-KR" altLang="en-US" sz="20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2" name="다이아몬드 11"/>
          <p:cNvSpPr/>
          <p:nvPr/>
        </p:nvSpPr>
        <p:spPr>
          <a:xfrm>
            <a:off x="6919845" y="5834723"/>
            <a:ext cx="2417878" cy="911581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추천공고 </a:t>
            </a:r>
            <a:endParaRPr lang="en-US" altLang="ko-KR" sz="20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존재</a:t>
            </a:r>
            <a:r>
              <a:rPr lang="en-US" altLang="ko-KR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?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393152" y="6022913"/>
            <a:ext cx="1221420" cy="5196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추천공고 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5" name="다이아몬드 14"/>
          <p:cNvSpPr/>
          <p:nvPr/>
        </p:nvSpPr>
        <p:spPr>
          <a:xfrm>
            <a:off x="3678758" y="2490925"/>
            <a:ext cx="2538098" cy="911581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추천공고 </a:t>
            </a:r>
            <a:endParaRPr lang="en-US" altLang="ko-KR" sz="20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존재</a:t>
            </a:r>
            <a:r>
              <a:rPr lang="en-US" altLang="ko-KR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?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09850" y="1534800"/>
            <a:ext cx="1221420" cy="5196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추천공고 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4" name="직선 화살표 연결선 3"/>
          <p:cNvCxnSpPr>
            <a:endCxn id="6" idx="0"/>
          </p:cNvCxnSpPr>
          <p:nvPr/>
        </p:nvCxnSpPr>
        <p:spPr>
          <a:xfrm>
            <a:off x="1770527" y="1213571"/>
            <a:ext cx="0" cy="1162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15" idx="1"/>
          </p:cNvCxnSpPr>
          <p:nvPr/>
        </p:nvCxnSpPr>
        <p:spPr>
          <a:xfrm>
            <a:off x="2835721" y="2946716"/>
            <a:ext cx="8430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2"/>
            <a:endCxn id="7" idx="0"/>
          </p:cNvCxnSpPr>
          <p:nvPr/>
        </p:nvCxnSpPr>
        <p:spPr>
          <a:xfrm>
            <a:off x="1770527" y="3517711"/>
            <a:ext cx="0" cy="1162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8" idx="0"/>
          </p:cNvCxnSpPr>
          <p:nvPr/>
        </p:nvCxnSpPr>
        <p:spPr>
          <a:xfrm>
            <a:off x="1770527" y="5199553"/>
            <a:ext cx="0" cy="8311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9" idx="1"/>
          </p:cNvCxnSpPr>
          <p:nvPr/>
        </p:nvCxnSpPr>
        <p:spPr>
          <a:xfrm flipV="1">
            <a:off x="2835721" y="6282759"/>
            <a:ext cx="843037" cy="7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3"/>
            <a:endCxn id="12" idx="1"/>
          </p:cNvCxnSpPr>
          <p:nvPr/>
        </p:nvCxnSpPr>
        <p:spPr>
          <a:xfrm>
            <a:off x="6216857" y="6282759"/>
            <a:ext cx="702988" cy="7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13" idx="1"/>
          </p:cNvCxnSpPr>
          <p:nvPr/>
        </p:nvCxnSpPr>
        <p:spPr>
          <a:xfrm flipV="1">
            <a:off x="9337723" y="6282759"/>
            <a:ext cx="1055429" cy="7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0"/>
          </p:cNvCxnSpPr>
          <p:nvPr/>
        </p:nvCxnSpPr>
        <p:spPr>
          <a:xfrm flipV="1">
            <a:off x="11003862" y="4484067"/>
            <a:ext cx="0" cy="15388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5" idx="3"/>
            <a:endCxn id="11" idx="1"/>
          </p:cNvCxnSpPr>
          <p:nvPr/>
        </p:nvCxnSpPr>
        <p:spPr>
          <a:xfrm>
            <a:off x="6216856" y="2946716"/>
            <a:ext cx="31208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5" idx="0"/>
            <a:endCxn id="16" idx="1"/>
          </p:cNvCxnSpPr>
          <p:nvPr/>
        </p:nvCxnSpPr>
        <p:spPr>
          <a:xfrm rot="5400000" flipH="1" flipV="1">
            <a:off x="5680689" y="1061765"/>
            <a:ext cx="696279" cy="21620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6" idx="3"/>
            <a:endCxn id="11" idx="0"/>
          </p:cNvCxnSpPr>
          <p:nvPr/>
        </p:nvCxnSpPr>
        <p:spPr>
          <a:xfrm>
            <a:off x="8331270" y="1794646"/>
            <a:ext cx="2215392" cy="89222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2" idx="0"/>
            <a:endCxn id="10" idx="1"/>
          </p:cNvCxnSpPr>
          <p:nvPr/>
        </p:nvCxnSpPr>
        <p:spPr>
          <a:xfrm rot="5400000" flipH="1" flipV="1">
            <a:off x="7928002" y="4425003"/>
            <a:ext cx="1610502" cy="120893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다이아몬드 51"/>
          <p:cNvSpPr/>
          <p:nvPr/>
        </p:nvSpPr>
        <p:spPr>
          <a:xfrm>
            <a:off x="4629222" y="2018585"/>
            <a:ext cx="1130310" cy="472342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yes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53" name="다이아몬드 52"/>
          <p:cNvSpPr/>
          <p:nvPr/>
        </p:nvSpPr>
        <p:spPr>
          <a:xfrm>
            <a:off x="9071682" y="6271575"/>
            <a:ext cx="1130310" cy="472342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yes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7777289" y="5378939"/>
            <a:ext cx="1130310" cy="472342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no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55" name="다이아몬드 54"/>
          <p:cNvSpPr/>
          <p:nvPr/>
        </p:nvSpPr>
        <p:spPr>
          <a:xfrm>
            <a:off x="5842886" y="2514602"/>
            <a:ext cx="1130310" cy="472342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no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25384" y="693879"/>
            <a:ext cx="1490283" cy="539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즉시지원</a:t>
            </a:r>
            <a:endParaRPr lang="ko-KR" altLang="en-US" sz="20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35" name="그룹 34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37" name="갈매기형 수장 36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8" name="갈매기형 수장 37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9" name="갈매기형 수장 38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40" name="갈매기형 수장 39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42" name="갈매기형 수장 41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44" name="갈매기형 수장 43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36" name="갈매기형 수장 35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cxnSp>
        <p:nvCxnSpPr>
          <p:cNvPr id="3" name="꺾인 연결선 2"/>
          <p:cNvCxnSpPr>
            <a:stCxn id="9" idx="0"/>
          </p:cNvCxnSpPr>
          <p:nvPr/>
        </p:nvCxnSpPr>
        <p:spPr>
          <a:xfrm rot="16200000" flipH="1" flipV="1">
            <a:off x="3480620" y="4563480"/>
            <a:ext cx="209067" cy="2725308"/>
          </a:xfrm>
          <a:prstGeom prst="bentConnector4">
            <a:avLst>
              <a:gd name="adj1" fmla="val -109343"/>
              <a:gd name="adj2" fmla="val 9984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다이아몬드 45"/>
          <p:cNvSpPr/>
          <p:nvPr/>
        </p:nvSpPr>
        <p:spPr>
          <a:xfrm>
            <a:off x="3955479" y="5142768"/>
            <a:ext cx="1130310" cy="472342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no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48" name="다이아몬드 47"/>
          <p:cNvSpPr/>
          <p:nvPr/>
        </p:nvSpPr>
        <p:spPr>
          <a:xfrm>
            <a:off x="5929584" y="5777943"/>
            <a:ext cx="1130310" cy="472342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yes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49" name="다이아몬드 48"/>
          <p:cNvSpPr/>
          <p:nvPr/>
        </p:nvSpPr>
        <p:spPr>
          <a:xfrm>
            <a:off x="2515667" y="2490925"/>
            <a:ext cx="1130310" cy="472342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no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50" name="다이아몬드 49"/>
          <p:cNvSpPr/>
          <p:nvPr/>
        </p:nvSpPr>
        <p:spPr>
          <a:xfrm>
            <a:off x="928359" y="3711502"/>
            <a:ext cx="1130310" cy="472342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yes</a:t>
            </a:r>
            <a:endParaRPr lang="ko-KR" altLang="en-US" sz="20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29" name="꺾인 연결선 28"/>
          <p:cNvCxnSpPr>
            <a:stCxn id="13" idx="3"/>
            <a:endCxn id="32" idx="3"/>
          </p:cNvCxnSpPr>
          <p:nvPr/>
        </p:nvCxnSpPr>
        <p:spPr>
          <a:xfrm flipH="1" flipV="1">
            <a:off x="2515667" y="963805"/>
            <a:ext cx="9098905" cy="5318954"/>
          </a:xfrm>
          <a:prstGeom prst="bentConnector3">
            <a:avLst>
              <a:gd name="adj1" fmla="val -47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632447" y="674320"/>
            <a:ext cx="2238376" cy="628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즉시지원</a:t>
            </a:r>
            <a:endParaRPr lang="ko-KR" altLang="en-US" sz="3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17" name="그룹 16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23" name="갈매기형 수장 22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5" name="갈매기형 수장 24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7" name="갈매기형 수장 26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0" name="갈매기형 수장 29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1" name="갈매기형 수장 30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33" name="갈매기형 수장 32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21" name="Rectangle 6"/>
          <p:cNvSpPr/>
          <p:nvPr/>
        </p:nvSpPr>
        <p:spPr>
          <a:xfrm>
            <a:off x="11167220" y="0"/>
            <a:ext cx="1024780" cy="391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5248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232430" y="1694307"/>
            <a:ext cx="3038407" cy="25486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Auth </a:t>
            </a:r>
            <a:r>
              <a:rPr lang="en-US" altLang="ko-KR" sz="3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Session</a:t>
            </a:r>
            <a:endParaRPr lang="ko-KR" altLang="en-US" sz="3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2232430" y="1821982"/>
            <a:ext cx="3038407" cy="995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개인회원 및 기업회원 로그인 여부 저장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isPersonLogin = true : false</a:t>
            </a: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isCompanyLogin = true : false</a:t>
            </a:r>
            <a:endParaRPr kumimoji="1" lang="ko-KR" altLang="en-US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" name="직선 화살표 연결선 3"/>
          <p:cNvCxnSpPr>
            <a:endCxn id="8" idx="0"/>
          </p:cNvCxnSpPr>
          <p:nvPr/>
        </p:nvCxnSpPr>
        <p:spPr>
          <a:xfrm flipH="1">
            <a:off x="3751634" y="1302970"/>
            <a:ext cx="1" cy="519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6"/>
          <p:cNvSpPr/>
          <p:nvPr/>
        </p:nvSpPr>
        <p:spPr>
          <a:xfrm>
            <a:off x="2232430" y="3336457"/>
            <a:ext cx="3038407" cy="774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실명인증 여부 저장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isNullRealNameVerified = true : false</a:t>
            </a:r>
            <a:endParaRPr kumimoji="1" lang="ko-KR" altLang="en-US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20" name="직선 화살표 연결선 19"/>
          <p:cNvCxnSpPr>
            <a:endCxn id="19" idx="0"/>
          </p:cNvCxnSpPr>
          <p:nvPr/>
        </p:nvCxnSpPr>
        <p:spPr>
          <a:xfrm>
            <a:off x="3751634" y="2817445"/>
            <a:ext cx="0" cy="519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6"/>
          <p:cNvSpPr/>
          <p:nvPr/>
        </p:nvSpPr>
        <p:spPr>
          <a:xfrm>
            <a:off x="2232430" y="4630439"/>
            <a:ext cx="3038407" cy="954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출처 파라미터 및 브라우저 정보 저장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trackUrl = track parameter</a:t>
            </a: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isQuirksIE = IE browser Agent ?</a:t>
            </a:r>
            <a:endParaRPr kumimoji="1" lang="ko-KR" altLang="en-US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29" name="직선 화살표 연결선 28"/>
          <p:cNvCxnSpPr>
            <a:stCxn id="19" idx="2"/>
            <a:endCxn id="28" idx="0"/>
          </p:cNvCxnSpPr>
          <p:nvPr/>
        </p:nvCxnSpPr>
        <p:spPr>
          <a:xfrm>
            <a:off x="3751634" y="4111427"/>
            <a:ext cx="0" cy="519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6"/>
          <p:cNvSpPr/>
          <p:nvPr/>
        </p:nvSpPr>
        <p:spPr>
          <a:xfrm>
            <a:off x="2232430" y="6106814"/>
            <a:ext cx="3038407" cy="783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레이아웃 상태값 저장</a:t>
            </a:r>
            <a:endParaRPr kumimoji="1" lang="en-US" altLang="ko-KR" sz="16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loadingLayer = false</a:t>
            </a:r>
            <a:endParaRPr kumimoji="1" lang="ko-KR" altLang="en-US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21" name="직선 화살표 연결선 20"/>
          <p:cNvCxnSpPr>
            <a:endCxn id="18" idx="0"/>
          </p:cNvCxnSpPr>
          <p:nvPr/>
        </p:nvCxnSpPr>
        <p:spPr>
          <a:xfrm>
            <a:off x="3751634" y="5402179"/>
            <a:ext cx="0" cy="704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32447" y="674320"/>
            <a:ext cx="2238376" cy="628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즉시지원</a:t>
            </a:r>
            <a:endParaRPr lang="ko-KR" altLang="en-US" sz="32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17" name="그룹 16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23" name="갈매기형 수장 22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5" name="갈매기형 수장 24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7" name="갈매기형 수장 26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0" name="갈매기형 수장 29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1" name="갈매기형 수장 30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33" name="갈매기형 수장 32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>
            <a:off x="3751634" y="6657336"/>
            <a:ext cx="0" cy="521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6"/>
          <p:cNvSpPr/>
          <p:nvPr/>
        </p:nvSpPr>
        <p:spPr>
          <a:xfrm>
            <a:off x="11167220" y="0"/>
            <a:ext cx="1024780" cy="391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40242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화살표 연결선 57"/>
          <p:cNvCxnSpPr>
            <a:endCxn id="57" idx="0"/>
          </p:cNvCxnSpPr>
          <p:nvPr/>
        </p:nvCxnSpPr>
        <p:spPr>
          <a:xfrm>
            <a:off x="3747933" y="0"/>
            <a:ext cx="3701" cy="1474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17" name="그룹 16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23" name="갈매기형 수장 22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5" name="갈매기형 수장 24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7" name="갈매기형 수장 26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0" name="갈매기형 수장 29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1" name="갈매기형 수장 30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33" name="갈매기형 수장 32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57" name="Rectangle 6"/>
          <p:cNvSpPr/>
          <p:nvPr/>
        </p:nvSpPr>
        <p:spPr>
          <a:xfrm>
            <a:off x="2232430" y="1474147"/>
            <a:ext cx="3038407" cy="754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즉시지원을 위한 함수 실행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quickApplyForm()</a:t>
            </a:r>
          </a:p>
        </p:txBody>
      </p:sp>
      <p:sp>
        <p:nvSpPr>
          <p:cNvPr id="59" name="Rectangle 6"/>
          <p:cNvSpPr/>
          <p:nvPr/>
        </p:nvSpPr>
        <p:spPr>
          <a:xfrm>
            <a:off x="2232430" y="2788597"/>
            <a:ext cx="3038407" cy="104997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즉시지원 레이어가 로딩중인가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0" name="직선 화살표 연결선 59"/>
          <p:cNvCxnSpPr>
            <a:stCxn id="57" idx="2"/>
          </p:cNvCxnSpPr>
          <p:nvPr/>
        </p:nvCxnSpPr>
        <p:spPr>
          <a:xfrm>
            <a:off x="3751634" y="2228850"/>
            <a:ext cx="0" cy="559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9" idx="2"/>
            <a:endCxn id="66" idx="0"/>
          </p:cNvCxnSpPr>
          <p:nvPr/>
        </p:nvCxnSpPr>
        <p:spPr>
          <a:xfrm>
            <a:off x="3751634" y="3838575"/>
            <a:ext cx="0" cy="1874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9" idx="3"/>
            <a:endCxn id="64" idx="1"/>
          </p:cNvCxnSpPr>
          <p:nvPr/>
        </p:nvCxnSpPr>
        <p:spPr>
          <a:xfrm>
            <a:off x="5270837" y="3313586"/>
            <a:ext cx="6822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367363" y="29442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5953125" y="3100142"/>
            <a:ext cx="4533900" cy="426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Alert(‘</a:t>
            </a:r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즉시지원 프로세스가 실행중입니다</a:t>
            </a:r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. </a:t>
            </a:r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잠시만 기다려 주세요</a:t>
            </a:r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‘);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7629525" y="3690937"/>
            <a:ext cx="0" cy="85335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"/>
          <p:cNvSpPr/>
          <p:nvPr/>
        </p:nvSpPr>
        <p:spPr>
          <a:xfrm>
            <a:off x="2232430" y="5712772"/>
            <a:ext cx="3038407" cy="104997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로그인한 회원이 기업 회원인가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7" name="직선 화살표 연결선 66"/>
          <p:cNvCxnSpPr>
            <a:stCxn id="66" idx="3"/>
            <a:endCxn id="69" idx="1"/>
          </p:cNvCxnSpPr>
          <p:nvPr/>
        </p:nvCxnSpPr>
        <p:spPr>
          <a:xfrm>
            <a:off x="5270837" y="6237761"/>
            <a:ext cx="678595" cy="3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367363" y="5868429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9" name="Rectangle 6"/>
          <p:cNvSpPr/>
          <p:nvPr/>
        </p:nvSpPr>
        <p:spPr>
          <a:xfrm>
            <a:off x="5949432" y="6029181"/>
            <a:ext cx="4181475" cy="4248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Alert(‘</a:t>
            </a:r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기업회원으로 로그인되어 있어 이용하실 수 없습니다</a:t>
            </a:r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.‘);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0" name="Rectangle 6"/>
          <p:cNvSpPr/>
          <p:nvPr/>
        </p:nvSpPr>
        <p:spPr>
          <a:xfrm>
            <a:off x="7232650" y="4540250"/>
            <a:ext cx="793750" cy="412886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end</a:t>
            </a:r>
          </a:p>
        </p:txBody>
      </p:sp>
      <p:sp>
        <p:nvSpPr>
          <p:cNvPr id="71" name="Rectangle 6"/>
          <p:cNvSpPr/>
          <p:nvPr/>
        </p:nvSpPr>
        <p:spPr>
          <a:xfrm>
            <a:off x="8747488" y="4222109"/>
            <a:ext cx="3038407" cy="104997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개인회원으로 로그인하시겠습니까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</a:p>
        </p:txBody>
      </p:sp>
      <p:cxnSp>
        <p:nvCxnSpPr>
          <p:cNvPr id="72" name="직선 화살표 연결선 71"/>
          <p:cNvCxnSpPr>
            <a:stCxn id="70" idx="3"/>
            <a:endCxn id="71" idx="1"/>
          </p:cNvCxnSpPr>
          <p:nvPr/>
        </p:nvCxnSpPr>
        <p:spPr>
          <a:xfrm>
            <a:off x="8026400" y="4746693"/>
            <a:ext cx="721088" cy="40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9" idx="3"/>
            <a:endCxn id="71" idx="2"/>
          </p:cNvCxnSpPr>
          <p:nvPr/>
        </p:nvCxnSpPr>
        <p:spPr>
          <a:xfrm flipV="1">
            <a:off x="10130907" y="5272087"/>
            <a:ext cx="135785" cy="9695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8313143" y="4377361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5" name="직선 화살표 연결선 74"/>
          <p:cNvCxnSpPr>
            <a:stCxn id="66" idx="2"/>
          </p:cNvCxnSpPr>
          <p:nvPr/>
        </p:nvCxnSpPr>
        <p:spPr>
          <a:xfrm flipH="1">
            <a:off x="3751633" y="6762750"/>
            <a:ext cx="1" cy="521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71" idx="3"/>
          </p:cNvCxnSpPr>
          <p:nvPr/>
        </p:nvCxnSpPr>
        <p:spPr>
          <a:xfrm>
            <a:off x="11785895" y="4747098"/>
            <a:ext cx="98057" cy="232491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1395264" y="572488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343655" y="383630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80" name="Rectangle 6"/>
          <p:cNvSpPr/>
          <p:nvPr/>
        </p:nvSpPr>
        <p:spPr>
          <a:xfrm>
            <a:off x="11167220" y="0"/>
            <a:ext cx="1024780" cy="391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26398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화살표 연결선 40"/>
          <p:cNvCxnSpPr>
            <a:endCxn id="44" idx="0"/>
          </p:cNvCxnSpPr>
          <p:nvPr/>
        </p:nvCxnSpPr>
        <p:spPr>
          <a:xfrm>
            <a:off x="3751634" y="-276726"/>
            <a:ext cx="0" cy="1725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17" name="그룹 16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23" name="갈매기형 수장 22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5" name="갈매기형 수장 24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7" name="갈매기형 수장 26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0" name="갈매기형 수장 29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1" name="갈매기형 수장 30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33" name="갈매기형 수장 32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cxnSp>
        <p:nvCxnSpPr>
          <p:cNvPr id="38" name="직선 화살표 연결선 37"/>
          <p:cNvCxnSpPr/>
          <p:nvPr/>
        </p:nvCxnSpPr>
        <p:spPr>
          <a:xfrm>
            <a:off x="11883952" y="-1275346"/>
            <a:ext cx="0" cy="3813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347355" y="820149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3" name="Rectangle 6"/>
          <p:cNvSpPr/>
          <p:nvPr/>
        </p:nvSpPr>
        <p:spPr>
          <a:xfrm>
            <a:off x="10651787" y="2537868"/>
            <a:ext cx="1416996" cy="5350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개인회원 로그인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4" name="Rectangle 6"/>
          <p:cNvSpPr/>
          <p:nvPr/>
        </p:nvSpPr>
        <p:spPr>
          <a:xfrm>
            <a:off x="2232430" y="1448686"/>
            <a:ext cx="3038407" cy="104997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로그인한 회원이 개인회원이 아닌가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</a:p>
        </p:txBody>
      </p:sp>
      <p:cxnSp>
        <p:nvCxnSpPr>
          <p:cNvPr id="45" name="꺾인 연결선 44"/>
          <p:cNvCxnSpPr>
            <a:stCxn id="44" idx="3"/>
            <a:endCxn id="43" idx="0"/>
          </p:cNvCxnSpPr>
          <p:nvPr/>
        </p:nvCxnSpPr>
        <p:spPr>
          <a:xfrm>
            <a:off x="5270837" y="1973675"/>
            <a:ext cx="6089448" cy="5641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459417" y="1604343"/>
            <a:ext cx="49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7" name="직선 화살표 연결선 46"/>
          <p:cNvCxnSpPr>
            <a:stCxn id="44" idx="2"/>
          </p:cNvCxnSpPr>
          <p:nvPr/>
        </p:nvCxnSpPr>
        <p:spPr>
          <a:xfrm flipH="1">
            <a:off x="3751632" y="2498664"/>
            <a:ext cx="2" cy="664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47354" y="249866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9" name="Rectangle 6"/>
          <p:cNvSpPr/>
          <p:nvPr/>
        </p:nvSpPr>
        <p:spPr>
          <a:xfrm>
            <a:off x="2406749" y="3163271"/>
            <a:ext cx="2689766" cy="754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레이어의 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Style </a:t>
            </a:r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변경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Position, Background-color …</a:t>
            </a:r>
          </a:p>
        </p:txBody>
      </p:sp>
      <p:cxnSp>
        <p:nvCxnSpPr>
          <p:cNvPr id="50" name="꺾인 연결선 49"/>
          <p:cNvCxnSpPr>
            <a:stCxn id="43" idx="2"/>
            <a:endCxn id="51" idx="3"/>
          </p:cNvCxnSpPr>
          <p:nvPr/>
        </p:nvCxnSpPr>
        <p:spPr>
          <a:xfrm rot="5400000">
            <a:off x="10635068" y="2814891"/>
            <a:ext cx="467194" cy="98324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6"/>
          <p:cNvSpPr/>
          <p:nvPr/>
        </p:nvSpPr>
        <p:spPr>
          <a:xfrm>
            <a:off x="7338638" y="3015119"/>
            <a:ext cx="3038407" cy="104997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개인회원 로그인을 완료하였나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</a:p>
        </p:txBody>
      </p:sp>
      <p:cxnSp>
        <p:nvCxnSpPr>
          <p:cNvPr id="52" name="꺾인 연결선 51"/>
          <p:cNvCxnSpPr>
            <a:stCxn id="51" idx="0"/>
            <a:endCxn id="43" idx="1"/>
          </p:cNvCxnSpPr>
          <p:nvPr/>
        </p:nvCxnSpPr>
        <p:spPr>
          <a:xfrm rot="5400000" flipH="1" flipV="1">
            <a:off x="9649950" y="2013283"/>
            <a:ext cx="209728" cy="17939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858481" y="2436059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4" name="꺾인 연결선 53"/>
          <p:cNvCxnSpPr>
            <a:stCxn id="51" idx="1"/>
          </p:cNvCxnSpPr>
          <p:nvPr/>
        </p:nvCxnSpPr>
        <p:spPr>
          <a:xfrm rot="10800000" flipV="1">
            <a:off x="5096516" y="3540107"/>
            <a:ext cx="2242123" cy="51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844594" y="3170774"/>
            <a:ext cx="49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6" name="직선 화살표 연결선 55"/>
          <p:cNvCxnSpPr>
            <a:endCxn id="79" idx="0"/>
          </p:cNvCxnSpPr>
          <p:nvPr/>
        </p:nvCxnSpPr>
        <p:spPr>
          <a:xfrm>
            <a:off x="3751632" y="3725467"/>
            <a:ext cx="0" cy="692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6"/>
          <p:cNvSpPr/>
          <p:nvPr/>
        </p:nvSpPr>
        <p:spPr>
          <a:xfrm>
            <a:off x="2406749" y="4417709"/>
            <a:ext cx="2689766" cy="694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레이아웃 상태값 저장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loadingLayer = true</a:t>
            </a: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showLayer = y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80" name="직선 화살표 연결선 79"/>
          <p:cNvCxnSpPr>
            <a:stCxn id="79" idx="2"/>
            <a:endCxn id="81" idx="0"/>
          </p:cNvCxnSpPr>
          <p:nvPr/>
        </p:nvCxnSpPr>
        <p:spPr>
          <a:xfrm>
            <a:off x="3751632" y="5112383"/>
            <a:ext cx="0" cy="896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6"/>
          <p:cNvSpPr/>
          <p:nvPr/>
        </p:nvSpPr>
        <p:spPr>
          <a:xfrm>
            <a:off x="2406749" y="6009169"/>
            <a:ext cx="2689766" cy="308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레이어의 레이아웃 저장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82" name="직선 화살표 연결선 81"/>
          <p:cNvCxnSpPr>
            <a:stCxn id="81" idx="2"/>
          </p:cNvCxnSpPr>
          <p:nvPr/>
        </p:nvCxnSpPr>
        <p:spPr>
          <a:xfrm>
            <a:off x="3751632" y="6317850"/>
            <a:ext cx="0" cy="1562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11635027" y="3072915"/>
            <a:ext cx="0" cy="39414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1360285" y="1311758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86" name="Rectangle 6"/>
          <p:cNvSpPr/>
          <p:nvPr/>
        </p:nvSpPr>
        <p:spPr>
          <a:xfrm>
            <a:off x="11167220" y="0"/>
            <a:ext cx="1024780" cy="391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0266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화살표 연결선 58"/>
          <p:cNvCxnSpPr>
            <a:endCxn id="62" idx="0"/>
          </p:cNvCxnSpPr>
          <p:nvPr/>
        </p:nvCxnSpPr>
        <p:spPr>
          <a:xfrm flipH="1">
            <a:off x="3751634" y="-91747"/>
            <a:ext cx="1216" cy="1127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17" name="그룹 16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23" name="갈매기형 수장 22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5" name="갈매기형 수장 24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7" name="갈매기형 수장 26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0" name="갈매기형 수장 29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1" name="갈매기형 수장 30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33" name="갈매기형 수장 32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cxnSp>
        <p:nvCxnSpPr>
          <p:cNvPr id="57" name="꺾인 연결선 56"/>
          <p:cNvCxnSpPr>
            <a:stCxn id="62" idx="3"/>
          </p:cNvCxnSpPr>
          <p:nvPr/>
        </p:nvCxnSpPr>
        <p:spPr>
          <a:xfrm flipV="1">
            <a:off x="5270837" y="-223736"/>
            <a:ext cx="6334261" cy="1784522"/>
          </a:xfrm>
          <a:prstGeom prst="bentConnector3">
            <a:avLst>
              <a:gd name="adj1" fmla="val 999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"/>
          <p:cNvSpPr/>
          <p:nvPr/>
        </p:nvSpPr>
        <p:spPr>
          <a:xfrm>
            <a:off x="2232430" y="1035797"/>
            <a:ext cx="3038407" cy="104997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로그인한 회원이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개인회원인가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15720" y="119145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4" name="직선 화살표 연결선 63"/>
          <p:cNvCxnSpPr>
            <a:endCxn id="66" idx="0"/>
          </p:cNvCxnSpPr>
          <p:nvPr/>
        </p:nvCxnSpPr>
        <p:spPr>
          <a:xfrm>
            <a:off x="3751633" y="2085775"/>
            <a:ext cx="1" cy="595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267205" y="2085775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6" name="Rectangle 6"/>
          <p:cNvSpPr/>
          <p:nvPr/>
        </p:nvSpPr>
        <p:spPr>
          <a:xfrm>
            <a:off x="2406751" y="2681769"/>
            <a:ext cx="2689766" cy="1604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입사지원을 위한 데이터 저장 및 가공</a:t>
            </a:r>
          </a:p>
          <a:p>
            <a:pPr algn="ctr"/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applyObject</a:t>
            </a: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-&gt;withPerson(personObject)</a:t>
            </a: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withRecruit(recruitObject)</a:t>
            </a: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withResume(resumeObject)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-&gt;build();</a:t>
            </a:r>
          </a:p>
        </p:txBody>
      </p:sp>
      <p:cxnSp>
        <p:nvCxnSpPr>
          <p:cNvPr id="67" name="직선 화살표 연결선 66"/>
          <p:cNvCxnSpPr>
            <a:endCxn id="71" idx="2"/>
          </p:cNvCxnSpPr>
          <p:nvPr/>
        </p:nvCxnSpPr>
        <p:spPr>
          <a:xfrm>
            <a:off x="5094914" y="2809540"/>
            <a:ext cx="2279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74" idx="2"/>
          </p:cNvCxnSpPr>
          <p:nvPr/>
        </p:nvCxnSpPr>
        <p:spPr>
          <a:xfrm flipV="1">
            <a:off x="5094914" y="3444821"/>
            <a:ext cx="3677208" cy="2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75" idx="2"/>
          </p:cNvCxnSpPr>
          <p:nvPr/>
        </p:nvCxnSpPr>
        <p:spPr>
          <a:xfrm flipV="1">
            <a:off x="5094914" y="4139250"/>
            <a:ext cx="2222158" cy="2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719998" y="2496146"/>
            <a:ext cx="899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m</a:t>
            </a:r>
            <a:r>
              <a:rPr kumimoji="1"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em_idx</a:t>
            </a:r>
            <a:endParaRPr kumimoji="1" lang="en-US" altLang="ko-KR" sz="1600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1" name="원통 70"/>
          <p:cNvSpPr/>
          <p:nvPr/>
        </p:nvSpPr>
        <p:spPr>
          <a:xfrm>
            <a:off x="7373978" y="2540399"/>
            <a:ext cx="1284326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personObject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791556" y="3106267"/>
            <a:ext cx="7809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ec_idx</a:t>
            </a:r>
            <a:endParaRPr kumimoji="1" lang="en-US" altLang="ko-KR" sz="1600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84395" y="3800696"/>
            <a:ext cx="1595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600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es_idx, mem_idx</a:t>
            </a:r>
            <a:endParaRPr kumimoji="1" lang="en-US" altLang="ko-KR" sz="1600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4" name="원통 73"/>
          <p:cNvSpPr/>
          <p:nvPr/>
        </p:nvSpPr>
        <p:spPr>
          <a:xfrm>
            <a:off x="8772122" y="3175680"/>
            <a:ext cx="1281121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recruitObject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5" name="원통 74"/>
          <p:cNvSpPr/>
          <p:nvPr/>
        </p:nvSpPr>
        <p:spPr>
          <a:xfrm>
            <a:off x="7317072" y="3870109"/>
            <a:ext cx="1398140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resumesObject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6" name="직선 화살표 연결선 75"/>
          <p:cNvCxnSpPr>
            <a:stCxn id="66" idx="2"/>
            <a:endCxn id="77" idx="0"/>
          </p:cNvCxnSpPr>
          <p:nvPr/>
        </p:nvCxnSpPr>
        <p:spPr>
          <a:xfrm>
            <a:off x="3751634" y="4286250"/>
            <a:ext cx="0" cy="370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6"/>
          <p:cNvSpPr/>
          <p:nvPr/>
        </p:nvSpPr>
        <p:spPr>
          <a:xfrm>
            <a:off x="2232430" y="4656832"/>
            <a:ext cx="3038407" cy="104997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입사지원이 가능한 공고인가</a:t>
            </a:r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</a:p>
        </p:txBody>
      </p:sp>
      <p:cxnSp>
        <p:nvCxnSpPr>
          <p:cNvPr id="78" name="직선 화살표 연결선 77"/>
          <p:cNvCxnSpPr>
            <a:stCxn id="77" idx="2"/>
            <a:endCxn id="88" idx="0"/>
          </p:cNvCxnSpPr>
          <p:nvPr/>
        </p:nvCxnSpPr>
        <p:spPr>
          <a:xfrm>
            <a:off x="3751634" y="5706810"/>
            <a:ext cx="7048" cy="575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3"/>
            <a:endCxn id="85" idx="1"/>
          </p:cNvCxnSpPr>
          <p:nvPr/>
        </p:nvCxnSpPr>
        <p:spPr>
          <a:xfrm>
            <a:off x="5270837" y="5181821"/>
            <a:ext cx="935156" cy="1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6"/>
          <p:cNvSpPr/>
          <p:nvPr/>
        </p:nvSpPr>
        <p:spPr>
          <a:xfrm>
            <a:off x="6205993" y="5013309"/>
            <a:ext cx="1890257" cy="340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에러 코드와 메시지 저장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270837" y="4809386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265638" y="570681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88" name="Rectangle 6"/>
          <p:cNvSpPr/>
          <p:nvPr/>
        </p:nvSpPr>
        <p:spPr>
          <a:xfrm>
            <a:off x="2246526" y="6281914"/>
            <a:ext cx="3024311" cy="308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입사지원을 위한 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applyObject</a:t>
            </a:r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Assign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 flipH="1">
            <a:off x="7155970" y="5359478"/>
            <a:ext cx="1123" cy="627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6"/>
          <p:cNvSpPr/>
          <p:nvPr/>
        </p:nvSpPr>
        <p:spPr>
          <a:xfrm>
            <a:off x="5891482" y="5987437"/>
            <a:ext cx="2519278" cy="308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에러 메시지 데이터 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View Assign</a:t>
            </a:r>
          </a:p>
        </p:txBody>
      </p:sp>
      <p:cxnSp>
        <p:nvCxnSpPr>
          <p:cNvPr id="91" name="직선 화살표 연결선 90"/>
          <p:cNvCxnSpPr>
            <a:stCxn id="85" idx="3"/>
            <a:endCxn id="92" idx="1"/>
          </p:cNvCxnSpPr>
          <p:nvPr/>
        </p:nvCxnSpPr>
        <p:spPr>
          <a:xfrm flipV="1">
            <a:off x="8096250" y="5181821"/>
            <a:ext cx="571875" cy="1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6"/>
          <p:cNvSpPr/>
          <p:nvPr/>
        </p:nvSpPr>
        <p:spPr>
          <a:xfrm>
            <a:off x="8668125" y="4656832"/>
            <a:ext cx="3038407" cy="1049978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추천 공고 데이터가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존재하는가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93" name="꺾인 연결선 92"/>
          <p:cNvCxnSpPr>
            <a:stCxn id="92" idx="2"/>
            <a:endCxn id="90" idx="3"/>
          </p:cNvCxnSpPr>
          <p:nvPr/>
        </p:nvCxnSpPr>
        <p:spPr>
          <a:xfrm rot="5400000">
            <a:off x="9081561" y="5036010"/>
            <a:ext cx="434968" cy="17765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9783050" y="5764353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95" name="꺾인 연결선 94"/>
          <p:cNvCxnSpPr>
            <a:stCxn id="92" idx="3"/>
          </p:cNvCxnSpPr>
          <p:nvPr/>
        </p:nvCxnSpPr>
        <p:spPr>
          <a:xfrm>
            <a:off x="11706532" y="5181821"/>
            <a:ext cx="113993" cy="19179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1343834" y="5764353"/>
            <a:ext cx="484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97" name="직선 화살표 연결선 96"/>
          <p:cNvCxnSpPr>
            <a:stCxn id="90" idx="2"/>
          </p:cNvCxnSpPr>
          <p:nvPr/>
        </p:nvCxnSpPr>
        <p:spPr>
          <a:xfrm>
            <a:off x="7151121" y="6296118"/>
            <a:ext cx="0" cy="803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8" idx="2"/>
          </p:cNvCxnSpPr>
          <p:nvPr/>
        </p:nvCxnSpPr>
        <p:spPr>
          <a:xfrm>
            <a:off x="3758682" y="6590595"/>
            <a:ext cx="0" cy="851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6"/>
          <p:cNvSpPr/>
          <p:nvPr/>
        </p:nvSpPr>
        <p:spPr>
          <a:xfrm>
            <a:off x="11167220" y="0"/>
            <a:ext cx="1024780" cy="391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6286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꺾인 연결선 49"/>
          <p:cNvCxnSpPr/>
          <p:nvPr/>
        </p:nvCxnSpPr>
        <p:spPr>
          <a:xfrm rot="5400000">
            <a:off x="10890085" y="479257"/>
            <a:ext cx="1632783" cy="5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151121" y="131939"/>
            <a:ext cx="0" cy="1163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6"/>
          <p:cNvSpPr/>
          <p:nvPr/>
        </p:nvSpPr>
        <p:spPr>
          <a:xfrm>
            <a:off x="10887074" y="1317552"/>
            <a:ext cx="1304925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추천 데이터 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View </a:t>
            </a:r>
            <a:r>
              <a:rPr kumimoji="1" lang="en-US" altLang="ko-KR" sz="16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Assign</a:t>
            </a:r>
          </a:p>
        </p:txBody>
      </p:sp>
      <p:sp>
        <p:nvSpPr>
          <p:cNvPr id="51" name="Rectangle 6"/>
          <p:cNvSpPr/>
          <p:nvPr/>
        </p:nvSpPr>
        <p:spPr>
          <a:xfrm>
            <a:off x="6376695" y="1335779"/>
            <a:ext cx="1548852" cy="5350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불가 안내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3" name="직선 화살표 연결선 12"/>
          <p:cNvCxnSpPr>
            <a:stCxn id="49" idx="1"/>
            <a:endCxn id="51" idx="3"/>
          </p:cNvCxnSpPr>
          <p:nvPr/>
        </p:nvCxnSpPr>
        <p:spPr>
          <a:xfrm flipH="1">
            <a:off x="7925547" y="1603302"/>
            <a:ext cx="29615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/>
        </p:nvSpPr>
        <p:spPr>
          <a:xfrm>
            <a:off x="6754246" y="2278128"/>
            <a:ext cx="793750" cy="412886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end</a:t>
            </a:r>
          </a:p>
        </p:txBody>
      </p:sp>
      <p:cxnSp>
        <p:nvCxnSpPr>
          <p:cNvPr id="12" name="직선 화살표 연결선 11"/>
          <p:cNvCxnSpPr>
            <a:stCxn id="51" idx="2"/>
            <a:endCxn id="11" idx="0"/>
          </p:cNvCxnSpPr>
          <p:nvPr/>
        </p:nvCxnSpPr>
        <p:spPr>
          <a:xfrm>
            <a:off x="7151121" y="1870825"/>
            <a:ext cx="0" cy="407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8" idx="0"/>
          </p:cNvCxnSpPr>
          <p:nvPr/>
        </p:nvCxnSpPr>
        <p:spPr>
          <a:xfrm>
            <a:off x="3754122" y="0"/>
            <a:ext cx="0" cy="1120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6"/>
          <p:cNvSpPr/>
          <p:nvPr/>
        </p:nvSpPr>
        <p:spPr>
          <a:xfrm>
            <a:off x="2057403" y="1120787"/>
            <a:ext cx="3393437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지원방법이 사람인양식이며</a:t>
            </a:r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</a:t>
            </a:r>
            <a:r>
              <a:rPr kumimoji="1" lang="ko-KR" altLang="en-US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이력서 데이터가 존재하는가</a:t>
            </a:r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</a:p>
        </p:txBody>
      </p:sp>
      <p:cxnSp>
        <p:nvCxnSpPr>
          <p:cNvPr id="17" name="직선 화살표 연결선 16"/>
          <p:cNvCxnSpPr>
            <a:stCxn id="18" idx="2"/>
            <a:endCxn id="19" idx="0"/>
          </p:cNvCxnSpPr>
          <p:nvPr/>
        </p:nvCxnSpPr>
        <p:spPr>
          <a:xfrm flipH="1">
            <a:off x="3752849" y="2236121"/>
            <a:ext cx="1273" cy="501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6"/>
          <p:cNvSpPr/>
          <p:nvPr/>
        </p:nvSpPr>
        <p:spPr>
          <a:xfrm>
            <a:off x="3065598" y="2737681"/>
            <a:ext cx="1374502" cy="535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이력서 파일 데이터 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View Assign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20" name="직선 화살표 연결선 19"/>
          <p:cNvCxnSpPr>
            <a:stCxn id="19" idx="2"/>
            <a:endCxn id="21" idx="0"/>
          </p:cNvCxnSpPr>
          <p:nvPr/>
        </p:nvCxnSpPr>
        <p:spPr>
          <a:xfrm>
            <a:off x="3752849" y="3272727"/>
            <a:ext cx="0" cy="501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2704372" y="3774287"/>
            <a:ext cx="2096953" cy="811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개인정보 수정을 위한 개인정보 데이터와 옵션 데이터 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View Assign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25" name="직선 화살표 연결선 24"/>
          <p:cNvCxnSpPr>
            <a:stCxn id="21" idx="2"/>
            <a:endCxn id="27" idx="0"/>
          </p:cNvCxnSpPr>
          <p:nvPr/>
        </p:nvCxnSpPr>
        <p:spPr>
          <a:xfrm flipH="1">
            <a:off x="3752848" y="4585531"/>
            <a:ext cx="1" cy="562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6"/>
          <p:cNvSpPr/>
          <p:nvPr/>
        </p:nvSpPr>
        <p:spPr>
          <a:xfrm>
            <a:off x="2552786" y="5148253"/>
            <a:ext cx="2400123" cy="30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MemberApplySession </a:t>
            </a:r>
            <a:r>
              <a:rPr kumimoji="1" lang="ko-KR" altLang="en-US" sz="16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초기화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22" name="직선 화살표 연결선 21"/>
          <p:cNvCxnSpPr>
            <a:stCxn id="27" idx="2"/>
            <a:endCxn id="23" idx="0"/>
          </p:cNvCxnSpPr>
          <p:nvPr/>
        </p:nvCxnSpPr>
        <p:spPr>
          <a:xfrm>
            <a:off x="3752848" y="5456318"/>
            <a:ext cx="0" cy="584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6"/>
          <p:cNvSpPr/>
          <p:nvPr/>
        </p:nvSpPr>
        <p:spPr>
          <a:xfrm>
            <a:off x="2552786" y="6040595"/>
            <a:ext cx="2400123" cy="308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View render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28" name="직선 화살표 연결선 27"/>
          <p:cNvCxnSpPr>
            <a:stCxn id="23" idx="2"/>
          </p:cNvCxnSpPr>
          <p:nvPr/>
        </p:nvCxnSpPr>
        <p:spPr>
          <a:xfrm>
            <a:off x="3752848" y="6348660"/>
            <a:ext cx="0" cy="1110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68421" y="223612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30" name="꺾인 연결선 29"/>
          <p:cNvCxnSpPr/>
          <p:nvPr/>
        </p:nvCxnSpPr>
        <p:spPr>
          <a:xfrm flipH="1">
            <a:off x="4801325" y="1678454"/>
            <a:ext cx="565291" cy="2501455"/>
          </a:xfrm>
          <a:prstGeom prst="bentConnector3">
            <a:avLst>
              <a:gd name="adj1" fmla="val -404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592377" y="167845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33" name="그룹 32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36" name="갈매기형 수장 35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7" name="갈매기형 수장 36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8" name="갈매기형 수장 37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39" name="갈매기형 수장 38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40" name="갈매기형 수장 39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41" name="갈매기형 수장 40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34" name="갈매기형 수장 33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44" name="Rectangle 6"/>
          <p:cNvSpPr/>
          <p:nvPr/>
        </p:nvSpPr>
        <p:spPr>
          <a:xfrm>
            <a:off x="11167220" y="0"/>
            <a:ext cx="1024780" cy="391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5380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/>
          <p:cNvCxnSpPr>
            <a:endCxn id="18" idx="0"/>
          </p:cNvCxnSpPr>
          <p:nvPr/>
        </p:nvCxnSpPr>
        <p:spPr>
          <a:xfrm>
            <a:off x="3752850" y="-228600"/>
            <a:ext cx="9525" cy="968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18" name="Rectangle 6"/>
          <p:cNvSpPr/>
          <p:nvPr/>
        </p:nvSpPr>
        <p:spPr>
          <a:xfrm>
            <a:off x="2713898" y="740173"/>
            <a:ext cx="2096953" cy="579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o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ptions, </a:t>
            </a:r>
          </a:p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ApplyStore </a:t>
            </a:r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데이터 저장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9" name="직선 화살표 연결선 18"/>
          <p:cNvCxnSpPr>
            <a:stCxn id="18" idx="2"/>
            <a:endCxn id="20" idx="0"/>
          </p:cNvCxnSpPr>
          <p:nvPr/>
        </p:nvCxnSpPr>
        <p:spPr>
          <a:xfrm>
            <a:off x="3762375" y="1319962"/>
            <a:ext cx="4399" cy="413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6"/>
          <p:cNvSpPr/>
          <p:nvPr/>
        </p:nvSpPr>
        <p:spPr>
          <a:xfrm>
            <a:off x="2904398" y="1732976"/>
            <a:ext cx="1724752" cy="610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레이아웃 상태값 저장</a:t>
            </a:r>
            <a:endParaRPr kumimoji="1" lang="en-US" altLang="ko-KR" sz="16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loadingLayer = false</a:t>
            </a:r>
          </a:p>
        </p:txBody>
      </p:sp>
      <p:cxnSp>
        <p:nvCxnSpPr>
          <p:cNvPr id="21" name="직선 화살표 연결선 20"/>
          <p:cNvCxnSpPr>
            <a:stCxn id="20" idx="2"/>
            <a:endCxn id="22" idx="0"/>
          </p:cNvCxnSpPr>
          <p:nvPr/>
        </p:nvCxnSpPr>
        <p:spPr>
          <a:xfrm flipH="1">
            <a:off x="3762375" y="2343095"/>
            <a:ext cx="4399" cy="362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6"/>
          <p:cNvSpPr/>
          <p:nvPr/>
        </p:nvSpPr>
        <p:spPr>
          <a:xfrm>
            <a:off x="2433274" y="2706022"/>
            <a:ext cx="2658201" cy="320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Index </a:t>
            </a:r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 실행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23" name="직선 화살표 연결선 22"/>
          <p:cNvCxnSpPr>
            <a:stCxn id="20" idx="3"/>
            <a:endCxn id="25" idx="1"/>
          </p:cNvCxnSpPr>
          <p:nvPr/>
        </p:nvCxnSpPr>
        <p:spPr>
          <a:xfrm>
            <a:off x="4629150" y="2038036"/>
            <a:ext cx="641687" cy="48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6"/>
          <p:cNvSpPr/>
          <p:nvPr/>
        </p:nvSpPr>
        <p:spPr>
          <a:xfrm>
            <a:off x="5270837" y="1639763"/>
            <a:ext cx="1996738" cy="806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이력서 수정 여부 체크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endParaRPr kumimoji="1" lang="en-US" altLang="ko-KR" sz="16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tryCheckResumeModify()</a:t>
            </a:r>
          </a:p>
        </p:txBody>
      </p:sp>
      <p:sp>
        <p:nvSpPr>
          <p:cNvPr id="27" name="Rectangle 6"/>
          <p:cNvSpPr/>
          <p:nvPr/>
        </p:nvSpPr>
        <p:spPr>
          <a:xfrm>
            <a:off x="8964467" y="1494177"/>
            <a:ext cx="3227533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이력서가 수정되었나</a:t>
            </a:r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ko-KR" altLang="en-US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쿠키로 체크</a:t>
            </a:r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)</a:t>
            </a:r>
          </a:p>
        </p:txBody>
      </p:sp>
      <p:cxnSp>
        <p:nvCxnSpPr>
          <p:cNvPr id="28" name="꺾인 연결선 27"/>
          <p:cNvCxnSpPr>
            <a:stCxn id="25" idx="2"/>
          </p:cNvCxnSpPr>
          <p:nvPr/>
        </p:nvCxnSpPr>
        <p:spPr>
          <a:xfrm rot="16200000" flipH="1">
            <a:off x="8347955" y="367199"/>
            <a:ext cx="151531" cy="4309028"/>
          </a:xfrm>
          <a:prstGeom prst="bentConnector3">
            <a:avLst>
              <a:gd name="adj1" fmla="val 25086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7" idx="0"/>
          </p:cNvCxnSpPr>
          <p:nvPr/>
        </p:nvCxnSpPr>
        <p:spPr>
          <a:xfrm rot="16200000" flipV="1">
            <a:off x="8767800" y="-316257"/>
            <a:ext cx="548334" cy="30725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"/>
          <p:cNvSpPr/>
          <p:nvPr/>
        </p:nvSpPr>
        <p:spPr>
          <a:xfrm>
            <a:off x="6516279" y="890561"/>
            <a:ext cx="989421" cy="282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reload();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32" name="직선 화살표 연결선 31"/>
          <p:cNvCxnSpPr>
            <a:stCxn id="31" idx="1"/>
            <a:endCxn id="18" idx="3"/>
          </p:cNvCxnSpPr>
          <p:nvPr/>
        </p:nvCxnSpPr>
        <p:spPr>
          <a:xfrm flipH="1" flipV="1">
            <a:off x="4810851" y="1030068"/>
            <a:ext cx="1705428" cy="1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0578233" y="111281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34" name="직선 화살표 연결선 33"/>
          <p:cNvCxnSpPr>
            <a:endCxn id="36" idx="3"/>
          </p:cNvCxnSpPr>
          <p:nvPr/>
        </p:nvCxnSpPr>
        <p:spPr>
          <a:xfrm flipH="1">
            <a:off x="8726342" y="2039812"/>
            <a:ext cx="2381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/>
          <p:cNvSpPr/>
          <p:nvPr/>
        </p:nvSpPr>
        <p:spPr>
          <a:xfrm>
            <a:off x="7392641" y="1910885"/>
            <a:ext cx="1333701" cy="257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1500ms delay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37" name="직선 화살표 연결선 36"/>
          <p:cNvCxnSpPr>
            <a:stCxn id="36" idx="1"/>
          </p:cNvCxnSpPr>
          <p:nvPr/>
        </p:nvCxnSpPr>
        <p:spPr>
          <a:xfrm flipH="1" flipV="1">
            <a:off x="7119938" y="2039811"/>
            <a:ext cx="2727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59855" y="1678371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39" name="직선 화살표 연결선 38"/>
          <p:cNvCxnSpPr>
            <a:stCxn id="22" idx="2"/>
            <a:endCxn id="40" idx="0"/>
          </p:cNvCxnSpPr>
          <p:nvPr/>
        </p:nvCxnSpPr>
        <p:spPr>
          <a:xfrm>
            <a:off x="3762375" y="3026434"/>
            <a:ext cx="0" cy="395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6"/>
          <p:cNvSpPr/>
          <p:nvPr/>
        </p:nvSpPr>
        <p:spPr>
          <a:xfrm>
            <a:off x="2433274" y="3421902"/>
            <a:ext cx="2658201" cy="295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Init()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1" name="직선 화살표 연결선 40"/>
          <p:cNvCxnSpPr>
            <a:stCxn id="40" idx="2"/>
            <a:endCxn id="42" idx="0"/>
          </p:cNvCxnSpPr>
          <p:nvPr/>
        </p:nvCxnSpPr>
        <p:spPr>
          <a:xfrm flipH="1">
            <a:off x="3760528" y="3716979"/>
            <a:ext cx="1847" cy="980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6"/>
          <p:cNvSpPr/>
          <p:nvPr/>
        </p:nvSpPr>
        <p:spPr>
          <a:xfrm>
            <a:off x="2105300" y="4697686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watchCallBack()</a:t>
            </a:r>
          </a:p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일치하는 조건식이 있는가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3" name="직선 화살표 연결선 42"/>
          <p:cNvCxnSpPr>
            <a:stCxn id="42" idx="3"/>
            <a:endCxn id="44" idx="1"/>
          </p:cNvCxnSpPr>
          <p:nvPr/>
        </p:nvCxnSpPr>
        <p:spPr>
          <a:xfrm>
            <a:off x="5415756" y="5255353"/>
            <a:ext cx="4681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6"/>
          <p:cNvSpPr/>
          <p:nvPr/>
        </p:nvSpPr>
        <p:spPr>
          <a:xfrm>
            <a:off x="5883922" y="4852260"/>
            <a:ext cx="2998824" cy="806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조건에 맞는 기능 실행 및 페이지 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</a:t>
            </a:r>
          </a:p>
          <a:p>
            <a:pPr algn="ctr"/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컴포넌트별 설명 생략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399494" y="482363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6" name="직선 화살표 연결선 45"/>
          <p:cNvCxnSpPr>
            <a:stCxn id="42" idx="2"/>
          </p:cNvCxnSpPr>
          <p:nvPr/>
        </p:nvCxnSpPr>
        <p:spPr>
          <a:xfrm flipH="1">
            <a:off x="3752850" y="5813020"/>
            <a:ext cx="7678" cy="1883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804419" y="6002477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016677" y="3729011"/>
            <a:ext cx="3151259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wwwBaseUrl (</a:t>
            </a:r>
            <a:r>
              <a:rPr lang="ko-KR" altLang="en-US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기본 </a:t>
            </a:r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URL)</a:t>
            </a:r>
          </a:p>
          <a:p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resumeData (</a:t>
            </a:r>
            <a:r>
              <a:rPr lang="ko-KR" altLang="en-US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이력서 데이터</a:t>
            </a:r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res_idx (</a:t>
            </a:r>
            <a:r>
              <a:rPr lang="ko-KR" altLang="en-US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이력서 번호</a:t>
            </a:r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recruitData (</a:t>
            </a:r>
            <a:r>
              <a:rPr lang="ko-KR" altLang="en-US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공고 데이터</a:t>
            </a:r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recruitApplyData (</a:t>
            </a:r>
            <a:r>
              <a:rPr lang="ko-KR" altLang="en-US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이전 입사지원 데이터</a:t>
            </a:r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rec_idx (</a:t>
            </a:r>
            <a:r>
              <a:rPr lang="ko-KR" altLang="en-US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공고 번호</a:t>
            </a:r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pdsBaseUrl (</a:t>
            </a:r>
            <a:r>
              <a:rPr lang="ko-KR" altLang="en-US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 다운로드 기본 </a:t>
            </a:r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URL)</a:t>
            </a:r>
          </a:p>
          <a:p>
            <a:r>
              <a:rPr lang="en-US" altLang="ko-KR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file_category_options (</a:t>
            </a:r>
            <a:r>
              <a:rPr lang="ko-KR" altLang="en-US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파일 </a:t>
            </a:r>
            <a:r>
              <a:rPr lang="ko-KR" altLang="en-US" sz="140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카테고리</a:t>
            </a:r>
            <a:r>
              <a:rPr lang="en-US" altLang="ko-KR" sz="1400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endParaRPr lang="en-US" altLang="ko-KR" sz="140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1400" b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contact_options </a:t>
            </a:r>
            <a:r>
              <a:rPr lang="en-US" altLang="ko-KR" sz="1400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1400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기본정보 데이터</a:t>
            </a:r>
            <a:r>
              <a:rPr lang="en-US" altLang="ko-KR" sz="1400" b="1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endParaRPr lang="en-US" altLang="ko-KR" sz="1400" b="1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최종학력 코드 리스트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지역 코드 리스트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전공계열 코드 리스트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개인정보 데이터</a:t>
            </a:r>
          </a:p>
          <a:p>
            <a:r>
              <a:rPr lang="en-US" altLang="ko-KR" sz="1400" b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apply_type (</a:t>
            </a:r>
            <a:r>
              <a:rPr lang="ko-KR" altLang="en-US" sz="1400" b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입사지원 타입</a:t>
            </a:r>
            <a:r>
              <a:rPr lang="en-US" altLang="ko-KR" sz="1400" b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endParaRPr lang="en-US" altLang="ko-KR" sz="1400" b="1" i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8" name="Rectangle 6"/>
          <p:cNvSpPr/>
          <p:nvPr/>
        </p:nvSpPr>
        <p:spPr>
          <a:xfrm>
            <a:off x="11167220" y="0"/>
            <a:ext cx="1024780" cy="391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240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endCxn id="50" idx="0"/>
          </p:cNvCxnSpPr>
          <p:nvPr/>
        </p:nvCxnSpPr>
        <p:spPr>
          <a:xfrm>
            <a:off x="3646869" y="-182694"/>
            <a:ext cx="15851" cy="85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50" name="Rectangle 6"/>
          <p:cNvSpPr/>
          <p:nvPr/>
        </p:nvSpPr>
        <p:spPr>
          <a:xfrm>
            <a:off x="2007492" y="671933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입사지원타입이 자사양식 타입인가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2" name="Rectangle 6"/>
          <p:cNvSpPr/>
          <p:nvPr/>
        </p:nvSpPr>
        <p:spPr>
          <a:xfrm>
            <a:off x="788964" y="1970736"/>
            <a:ext cx="2080503" cy="343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Apply_type = attachment</a:t>
            </a:r>
          </a:p>
        </p:txBody>
      </p:sp>
      <p:sp>
        <p:nvSpPr>
          <p:cNvPr id="54" name="Rectangle 6"/>
          <p:cNvSpPr/>
          <p:nvPr/>
        </p:nvSpPr>
        <p:spPr>
          <a:xfrm>
            <a:off x="4470208" y="1970735"/>
            <a:ext cx="2080503" cy="343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Apply_type = resume</a:t>
            </a:r>
          </a:p>
        </p:txBody>
      </p:sp>
      <p:cxnSp>
        <p:nvCxnSpPr>
          <p:cNvPr id="55" name="꺾인 연결선 54"/>
          <p:cNvCxnSpPr>
            <a:stCxn id="50" idx="1"/>
            <a:endCxn id="52" idx="0"/>
          </p:cNvCxnSpPr>
          <p:nvPr/>
        </p:nvCxnSpPr>
        <p:spPr>
          <a:xfrm rot="10800000" flipV="1">
            <a:off x="1829216" y="1229600"/>
            <a:ext cx="178276" cy="7411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0" idx="3"/>
            <a:endCxn id="54" idx="0"/>
          </p:cNvCxnSpPr>
          <p:nvPr/>
        </p:nvCxnSpPr>
        <p:spPr>
          <a:xfrm>
            <a:off x="5317948" y="1229600"/>
            <a:ext cx="192512" cy="7411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544642" y="122167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344787" y="1221674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9" name="Rectangle 6"/>
          <p:cNvSpPr/>
          <p:nvPr/>
        </p:nvSpPr>
        <p:spPr>
          <a:xfrm>
            <a:off x="3043269" y="2606714"/>
            <a:ext cx="1238901" cy="704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변수 생성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var html = ‘ ’; </a:t>
            </a:r>
          </a:p>
        </p:txBody>
      </p:sp>
      <p:cxnSp>
        <p:nvCxnSpPr>
          <p:cNvPr id="60" name="꺾인 연결선 59"/>
          <p:cNvCxnSpPr>
            <a:stCxn id="54" idx="2"/>
            <a:endCxn id="59" idx="3"/>
          </p:cNvCxnSpPr>
          <p:nvPr/>
        </p:nvCxnSpPr>
        <p:spPr>
          <a:xfrm rot="5400000">
            <a:off x="4573832" y="2022504"/>
            <a:ext cx="644967" cy="12282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2" idx="2"/>
            <a:endCxn id="59" idx="1"/>
          </p:cNvCxnSpPr>
          <p:nvPr/>
        </p:nvCxnSpPr>
        <p:spPr>
          <a:xfrm rot="16200000" flipH="1">
            <a:off x="2113759" y="2029623"/>
            <a:ext cx="644966" cy="12140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9" idx="2"/>
            <a:endCxn id="63" idx="0"/>
          </p:cNvCxnSpPr>
          <p:nvPr/>
        </p:nvCxnSpPr>
        <p:spPr>
          <a:xfrm>
            <a:off x="3662720" y="3311551"/>
            <a:ext cx="0" cy="245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"/>
          <p:cNvSpPr/>
          <p:nvPr/>
        </p:nvSpPr>
        <p:spPr>
          <a:xfrm>
            <a:off x="2007492" y="3557283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이미 지원했었던 데이터가 존재하는가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4" name="직선 화살표 연결선 63"/>
          <p:cNvCxnSpPr>
            <a:stCxn id="63" idx="2"/>
          </p:cNvCxnSpPr>
          <p:nvPr/>
        </p:nvCxnSpPr>
        <p:spPr>
          <a:xfrm flipH="1">
            <a:off x="3657451" y="4672617"/>
            <a:ext cx="5269" cy="498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63" idx="3"/>
            <a:endCxn id="66" idx="1"/>
          </p:cNvCxnSpPr>
          <p:nvPr/>
        </p:nvCxnSpPr>
        <p:spPr>
          <a:xfrm>
            <a:off x="5317948" y="4114950"/>
            <a:ext cx="7434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"/>
          <p:cNvSpPr/>
          <p:nvPr/>
        </p:nvSpPr>
        <p:spPr>
          <a:xfrm>
            <a:off x="6061356" y="3938740"/>
            <a:ext cx="2305455" cy="35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+=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중복지원 안내 템플릿 코드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317948" y="374604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238553" y="4668887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9" name="Rectangle 6"/>
          <p:cNvSpPr/>
          <p:nvPr/>
        </p:nvSpPr>
        <p:spPr>
          <a:xfrm>
            <a:off x="1999566" y="517101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사전인터뷰를 원하는 기업인가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0" name="직선 화살표 연결선 69"/>
          <p:cNvCxnSpPr>
            <a:endCxn id="71" idx="1"/>
          </p:cNvCxnSpPr>
          <p:nvPr/>
        </p:nvCxnSpPr>
        <p:spPr>
          <a:xfrm>
            <a:off x="5310022" y="5712195"/>
            <a:ext cx="7434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6"/>
          <p:cNvSpPr/>
          <p:nvPr/>
        </p:nvSpPr>
        <p:spPr>
          <a:xfrm>
            <a:off x="6053430" y="5535985"/>
            <a:ext cx="2478751" cy="35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+=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사전인터뉴 안내 템플릿 코드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310022" y="5343288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3652560" y="6286351"/>
            <a:ext cx="4891" cy="968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228392" y="6282621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5" name="Rectangle 6"/>
          <p:cNvSpPr/>
          <p:nvPr/>
        </p:nvSpPr>
        <p:spPr>
          <a:xfrm>
            <a:off x="11167220" y="0"/>
            <a:ext cx="1024780" cy="391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20562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화살표 연결선 34"/>
          <p:cNvCxnSpPr>
            <a:endCxn id="36" idx="0"/>
          </p:cNvCxnSpPr>
          <p:nvPr/>
        </p:nvCxnSpPr>
        <p:spPr>
          <a:xfrm>
            <a:off x="3743122" y="-110506"/>
            <a:ext cx="15851" cy="85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6"/>
          <p:cNvSpPr/>
          <p:nvPr/>
        </p:nvSpPr>
        <p:spPr>
          <a:xfrm>
            <a:off x="2103745" y="744121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부문이 존재하는가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3743977" y="1866892"/>
            <a:ext cx="5269" cy="498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9" idx="1"/>
          </p:cNvCxnSpPr>
          <p:nvPr/>
        </p:nvCxnSpPr>
        <p:spPr>
          <a:xfrm>
            <a:off x="5404474" y="1309225"/>
            <a:ext cx="7434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6"/>
          <p:cNvSpPr/>
          <p:nvPr/>
        </p:nvSpPr>
        <p:spPr>
          <a:xfrm>
            <a:off x="6147882" y="1133015"/>
            <a:ext cx="2305455" cy="35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+=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부문 템플릿 코드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04474" y="940318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25079" y="1863162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2" name="Rectangle 6"/>
          <p:cNvSpPr/>
          <p:nvPr/>
        </p:nvSpPr>
        <p:spPr>
          <a:xfrm>
            <a:off x="2103745" y="2372729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지원타입이 자사양식인가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3743977" y="3479645"/>
            <a:ext cx="5269" cy="498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45" idx="1"/>
          </p:cNvCxnSpPr>
          <p:nvPr/>
        </p:nvCxnSpPr>
        <p:spPr>
          <a:xfrm>
            <a:off x="5404474" y="2921978"/>
            <a:ext cx="7434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6"/>
          <p:cNvSpPr/>
          <p:nvPr/>
        </p:nvSpPr>
        <p:spPr>
          <a:xfrm>
            <a:off x="6147882" y="2745768"/>
            <a:ext cx="2305455" cy="35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+=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자사양식 템플릿 코드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04474" y="255307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25079" y="347591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2606245" y="3978045"/>
            <a:ext cx="2305455" cy="35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+=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사람인 이력서 템플릿 코드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7300609" y="3076946"/>
            <a:ext cx="1" cy="548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6"/>
          <p:cNvSpPr/>
          <p:nvPr/>
        </p:nvSpPr>
        <p:spPr>
          <a:xfrm>
            <a:off x="5646250" y="3625070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선택한 첨부파일 데이터가 존재하는가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8947848" y="4175427"/>
            <a:ext cx="7434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947848" y="380652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7" name="Rectangle 6"/>
          <p:cNvSpPr/>
          <p:nvPr/>
        </p:nvSpPr>
        <p:spPr>
          <a:xfrm>
            <a:off x="9691256" y="4006527"/>
            <a:ext cx="1952753" cy="35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+=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첨부파일 데이터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&amp;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리스트 템플릿 코드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8" name="직선 화살표 연결선 77"/>
          <p:cNvCxnSpPr>
            <a:endCxn id="80" idx="0"/>
          </p:cNvCxnSpPr>
          <p:nvPr/>
        </p:nvCxnSpPr>
        <p:spPr>
          <a:xfrm>
            <a:off x="10662370" y="4417931"/>
            <a:ext cx="11381" cy="460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0087584" y="4443385"/>
            <a:ext cx="554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80" name="Rectangle 6"/>
          <p:cNvSpPr/>
          <p:nvPr/>
        </p:nvSpPr>
        <p:spPr>
          <a:xfrm>
            <a:off x="9642619" y="4878054"/>
            <a:ext cx="2062264" cy="330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+=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회원 기본정보 템플릿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81" name="Rectangle 6"/>
          <p:cNvSpPr/>
          <p:nvPr/>
        </p:nvSpPr>
        <p:spPr>
          <a:xfrm>
            <a:off x="2068860" y="4891173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진행중인가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82" name="직선 화살표 연결선 81"/>
          <p:cNvCxnSpPr>
            <a:endCxn id="81" idx="0"/>
          </p:cNvCxnSpPr>
          <p:nvPr/>
        </p:nvCxnSpPr>
        <p:spPr>
          <a:xfrm flipH="1">
            <a:off x="3724088" y="4361074"/>
            <a:ext cx="5270" cy="530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80" idx="2"/>
          </p:cNvCxnSpPr>
          <p:nvPr/>
        </p:nvCxnSpPr>
        <p:spPr>
          <a:xfrm rot="5400000">
            <a:off x="7467234" y="2469314"/>
            <a:ext cx="466927" cy="59461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53" idx="2"/>
            <a:endCxn id="81" idx="3"/>
          </p:cNvCxnSpPr>
          <p:nvPr/>
        </p:nvCxnSpPr>
        <p:spPr>
          <a:xfrm rot="5400000">
            <a:off x="5986179" y="4133541"/>
            <a:ext cx="708436" cy="192216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6897201" y="4744957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86" name="직선 화살표 연결선 85"/>
          <p:cNvCxnSpPr>
            <a:stCxn id="81" idx="2"/>
            <a:endCxn id="87" idx="0"/>
          </p:cNvCxnSpPr>
          <p:nvPr/>
        </p:nvCxnSpPr>
        <p:spPr>
          <a:xfrm>
            <a:off x="3724088" y="6006507"/>
            <a:ext cx="0" cy="313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6"/>
          <p:cNvSpPr/>
          <p:nvPr/>
        </p:nvSpPr>
        <p:spPr>
          <a:xfrm>
            <a:off x="2571360" y="6319969"/>
            <a:ext cx="2305455" cy="35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+=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지원하기 버튼 템플릿 코드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304030" y="600179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89" name="Rectangle 6"/>
          <p:cNvSpPr/>
          <p:nvPr/>
        </p:nvSpPr>
        <p:spPr>
          <a:xfrm>
            <a:off x="97292" y="6187624"/>
            <a:ext cx="2305455" cy="35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+=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모래시계 템플릿 코드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90" name="꺾인 연결선 89"/>
          <p:cNvCxnSpPr>
            <a:stCxn id="81" idx="1"/>
            <a:endCxn id="89" idx="0"/>
          </p:cNvCxnSpPr>
          <p:nvPr/>
        </p:nvCxnSpPr>
        <p:spPr>
          <a:xfrm rot="10800000" flipV="1">
            <a:off x="1250020" y="5448840"/>
            <a:ext cx="818840" cy="7387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1584431" y="5073036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92" name="직선 화살표 연결선 91"/>
          <p:cNvCxnSpPr>
            <a:stCxn id="89" idx="2"/>
          </p:cNvCxnSpPr>
          <p:nvPr/>
        </p:nvCxnSpPr>
        <p:spPr>
          <a:xfrm>
            <a:off x="1250020" y="6540043"/>
            <a:ext cx="0" cy="987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3724087" y="6587357"/>
            <a:ext cx="1" cy="940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94" name="Rectangle 6"/>
          <p:cNvSpPr/>
          <p:nvPr/>
        </p:nvSpPr>
        <p:spPr>
          <a:xfrm>
            <a:off x="11167220" y="0"/>
            <a:ext cx="1024780" cy="391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42671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01557" y="0"/>
            <a:ext cx="11979344" cy="6860433"/>
            <a:chOff x="301557" y="0"/>
            <a:chExt cx="11979344" cy="6860433"/>
          </a:xfrm>
        </p:grpSpPr>
        <p:sp>
          <p:nvSpPr>
            <p:cNvPr id="4" name="Rectangle 3"/>
            <p:cNvSpPr/>
            <p:nvPr/>
          </p:nvSpPr>
          <p:spPr>
            <a:xfrm>
              <a:off x="301557" y="1028702"/>
              <a:ext cx="6566170" cy="2930456"/>
            </a:xfrm>
            <a:prstGeom prst="rect">
              <a:avLst/>
            </a:prstGeom>
            <a:solidFill>
              <a:srgbClr val="EE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Rectangle 6"/>
            <p:cNvSpPr/>
            <p:nvPr/>
          </p:nvSpPr>
          <p:spPr>
            <a:xfrm>
              <a:off x="493138" y="1028701"/>
              <a:ext cx="6183008" cy="151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8000" smtClean="0"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프로세스</a:t>
              </a:r>
              <a:endParaRPr kumimoji="1" lang="ko-KR" altLang="en-US" sz="800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7" name="Rectangle 12"/>
            <p:cNvSpPr/>
            <p:nvPr/>
          </p:nvSpPr>
          <p:spPr>
            <a:xfrm>
              <a:off x="11088989" y="127000"/>
              <a:ext cx="1191912" cy="90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ko-KR" sz="3600">
                  <a:latin typeface="BM DoHyeon" charset="0"/>
                  <a:ea typeface="BM DoHyeon" charset="0"/>
                  <a:cs typeface="BM DoHyeon" charset="0"/>
                </a:rPr>
                <a:t>1</a:t>
              </a:r>
              <a:endParaRPr kumimoji="1" lang="ko-KR" altLang="en-US" sz="3600">
                <a:latin typeface="BM DoHyeon" charset="0"/>
                <a:ea typeface="BM DoHyeon" charset="0"/>
                <a:cs typeface="BM DoHyeon" charset="0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>
              <a:off x="9042400" y="6261100"/>
              <a:ext cx="3149600" cy="596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2017.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 </a:t>
              </a:r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06.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 </a:t>
              </a:r>
              <a:r>
                <a:rPr kumimoji="1" lang="en-US" altLang="ko-KR" smtClean="0">
                  <a:latin typeface="BM DoHyeon" charset="0"/>
                  <a:ea typeface="BM DoHyeon" charset="0"/>
                  <a:cs typeface="BM DoHyeon" charset="0"/>
                </a:rPr>
                <a:t>21</a:t>
              </a:r>
              <a:endParaRPr kumimoji="1" lang="ko-KR" altLang="en-US">
                <a:latin typeface="BM DoHyeon" charset="0"/>
                <a:ea typeface="BM DoHyeon" charset="0"/>
                <a:cs typeface="BM DoHyeon" charset="0"/>
              </a:endParaRPr>
            </a:p>
            <a:p>
              <a:pPr algn="r"/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서비스개발 </a:t>
              </a:r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2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팀 김기진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904672" y="3632675"/>
              <a:ext cx="53404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976" y="2628900"/>
              <a:ext cx="3120424" cy="4229100"/>
            </a:xfrm>
            <a:prstGeom prst="rect">
              <a:avLst/>
            </a:prstGeom>
          </p:spPr>
        </p:pic>
        <p:sp>
          <p:nvSpPr>
            <p:cNvPr id="11" name="Rectangle 3"/>
            <p:cNvSpPr/>
            <p:nvPr/>
          </p:nvSpPr>
          <p:spPr>
            <a:xfrm>
              <a:off x="6676145" y="0"/>
              <a:ext cx="5305087" cy="651753"/>
            </a:xfrm>
            <a:prstGeom prst="rect">
              <a:avLst/>
            </a:prstGeom>
            <a:solidFill>
              <a:srgbClr val="EE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Rectangle 6"/>
            <p:cNvSpPr/>
            <p:nvPr/>
          </p:nvSpPr>
          <p:spPr>
            <a:xfrm>
              <a:off x="805909" y="4041840"/>
              <a:ext cx="5557466" cy="677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8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Recruit apply Process</a:t>
              </a:r>
              <a:endParaRPr kumimoji="1" lang="ko-KR" altLang="en-US" sz="48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3" name="Rectangle 6"/>
            <p:cNvSpPr/>
            <p:nvPr/>
          </p:nvSpPr>
          <p:spPr>
            <a:xfrm>
              <a:off x="6676145" y="0"/>
              <a:ext cx="5305088" cy="651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기술연구소 개발</a:t>
              </a:r>
              <a:r>
                <a:rPr kumimoji="1" lang="en-US" altLang="ko-KR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2</a:t>
              </a:r>
              <a:r>
                <a:rPr kumimoji="1" lang="ko-KR" altLang="en-US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팀 </a:t>
              </a:r>
              <a:r>
                <a:rPr kumimoji="1" lang="en-US" altLang="ko-KR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D5Cell</a:t>
              </a:r>
              <a:endParaRPr kumimoji="1" lang="ko-KR" altLang="en-US" sz="3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4" name="Rectangle 6"/>
            <p:cNvSpPr/>
            <p:nvPr/>
          </p:nvSpPr>
          <p:spPr>
            <a:xfrm>
              <a:off x="805909" y="3059346"/>
              <a:ext cx="5557466" cy="677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8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즉시지원 버튼 클릭부터 완료메일 전송까지</a:t>
              </a:r>
              <a:endParaRPr kumimoji="1" lang="ko-KR" altLang="en-US" sz="28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0660844" y="6509622"/>
              <a:ext cx="1620057" cy="35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개발</a:t>
              </a:r>
              <a:r>
                <a:rPr kumimoji="1" lang="en-US" altLang="ko-KR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2</a:t>
              </a:r>
              <a:r>
                <a:rPr kumimoji="1" lang="ko-KR" altLang="en-US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팀 김기진</a:t>
              </a:r>
              <a:endParaRPr kumimoji="1" lang="ko-KR" altLang="en-US" sz="20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6" name="Rectangle 6"/>
            <p:cNvSpPr/>
            <p:nvPr/>
          </p:nvSpPr>
          <p:spPr>
            <a:xfrm>
              <a:off x="301557" y="651753"/>
              <a:ext cx="1695586" cy="37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WMG-13634</a:t>
              </a:r>
              <a:endParaRPr kumimoji="1" lang="ko-KR" altLang="en-US" sz="2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㈜사람인</a:t>
            </a:r>
            <a:r>
              <a:rPr lang="en-US" altLang="ko-KR" sz="2400" b="1" smtClean="0">
                <a:latin typeface="+mn-ea"/>
              </a:rPr>
              <a:t>HR</a:t>
            </a:r>
            <a:r>
              <a:rPr lang="ko-KR" altLang="en-US" sz="2400" smtClean="0">
                <a:latin typeface="+mn-ea"/>
              </a:rPr>
              <a:t> 입사지원</a:t>
            </a:r>
            <a:endParaRPr lang="ko-KR" altLang="en-US" sz="240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95260" y="2175755"/>
            <a:ext cx="625002" cy="411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▼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70" y="1196975"/>
            <a:ext cx="6391275" cy="5362575"/>
          </a:xfrm>
          <a:prstGeom prst="rect">
            <a:avLst/>
          </a:prstGeom>
        </p:spPr>
      </p:pic>
      <p:pic>
        <p:nvPicPr>
          <p:cNvPr id="25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71529" y="1954042"/>
            <a:ext cx="3560324" cy="486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입사지원 개편 개요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endCxn id="50" idx="0"/>
          </p:cNvCxnSpPr>
          <p:nvPr/>
        </p:nvCxnSpPr>
        <p:spPr>
          <a:xfrm>
            <a:off x="3722481" y="-119492"/>
            <a:ext cx="0" cy="862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6"/>
          <p:cNvSpPr/>
          <p:nvPr/>
        </p:nvSpPr>
        <p:spPr>
          <a:xfrm>
            <a:off x="2804770" y="742950"/>
            <a:ext cx="183542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 영역에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변수 값을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</a:t>
            </a:r>
          </a:p>
        </p:txBody>
      </p:sp>
      <p:cxnSp>
        <p:nvCxnSpPr>
          <p:cNvPr id="52" name="꺾인 연결선 51"/>
          <p:cNvCxnSpPr>
            <a:endCxn id="50" idx="1"/>
          </p:cNvCxnSpPr>
          <p:nvPr/>
        </p:nvCxnSpPr>
        <p:spPr>
          <a:xfrm>
            <a:off x="1250019" y="-119492"/>
            <a:ext cx="1554751" cy="1138667"/>
          </a:xfrm>
          <a:prstGeom prst="bentConnector3">
            <a:avLst>
              <a:gd name="adj1" fmla="val -2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2"/>
            <a:endCxn id="55" idx="0"/>
          </p:cNvCxnSpPr>
          <p:nvPr/>
        </p:nvCxnSpPr>
        <p:spPr>
          <a:xfrm flipH="1">
            <a:off x="3722480" y="1295400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2948054" y="1775196"/>
            <a:ext cx="1548852" cy="310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6" name="Rectangle 6"/>
          <p:cNvSpPr/>
          <p:nvPr/>
        </p:nvSpPr>
        <p:spPr>
          <a:xfrm>
            <a:off x="5271332" y="17147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발생 대기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4496906" y="1930585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6"/>
          <p:cNvSpPr/>
          <p:nvPr/>
        </p:nvSpPr>
        <p:spPr>
          <a:xfrm>
            <a:off x="7308576" y="137291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레이어에서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이벤트가 발생되었는가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9" name="직선 화살표 연결선 58"/>
          <p:cNvCxnSpPr>
            <a:stCxn id="56" idx="3"/>
            <a:endCxn id="58" idx="1"/>
          </p:cNvCxnSpPr>
          <p:nvPr/>
        </p:nvCxnSpPr>
        <p:spPr>
          <a:xfrm flipV="1">
            <a:off x="6534150" y="1930584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0"/>
            <a:endCxn id="56" idx="0"/>
          </p:cNvCxnSpPr>
          <p:nvPr/>
        </p:nvCxnSpPr>
        <p:spPr>
          <a:xfrm rot="16200000" flipH="1" flipV="1">
            <a:off x="7262343" y="13315"/>
            <a:ext cx="341860" cy="3061063"/>
          </a:xfrm>
          <a:prstGeom prst="bentConnector3">
            <a:avLst>
              <a:gd name="adj1" fmla="val -668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963804" y="100358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8963803" y="248825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479375" y="2488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7308576" y="296804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컴포넌트의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action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값이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변경되었는가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938402" y="408338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549862" y="4083381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8306993" y="45631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처리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Rectangle 6"/>
          <p:cNvSpPr/>
          <p:nvPr/>
        </p:nvSpPr>
        <p:spPr>
          <a:xfrm>
            <a:off x="11023310" y="742950"/>
            <a:ext cx="551232" cy="3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init()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9" name="꺾인 연결선 68"/>
          <p:cNvCxnSpPr>
            <a:stCxn id="64" idx="3"/>
            <a:endCxn id="68" idx="2"/>
          </p:cNvCxnSpPr>
          <p:nvPr/>
        </p:nvCxnSpPr>
        <p:spPr>
          <a:xfrm flipV="1">
            <a:off x="10619032" y="1053729"/>
            <a:ext cx="679894" cy="24719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670705" y="35150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1" name="Rectangle 6"/>
          <p:cNvSpPr/>
          <p:nvPr/>
        </p:nvSpPr>
        <p:spPr>
          <a:xfrm>
            <a:off x="7278060" y="456317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버튼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클릭 이벤트인가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72" name="Rectangle 6"/>
          <p:cNvSpPr/>
          <p:nvPr/>
        </p:nvSpPr>
        <p:spPr>
          <a:xfrm>
            <a:off x="11167220" y="0"/>
            <a:ext cx="1024780" cy="391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23516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endCxn id="50" idx="0"/>
          </p:cNvCxnSpPr>
          <p:nvPr/>
        </p:nvCxnSpPr>
        <p:spPr>
          <a:xfrm>
            <a:off x="3722481" y="-119492"/>
            <a:ext cx="0" cy="862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6"/>
          <p:cNvSpPr/>
          <p:nvPr/>
        </p:nvSpPr>
        <p:spPr>
          <a:xfrm>
            <a:off x="2804770" y="742950"/>
            <a:ext cx="183542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 영역에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변수 값을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</a:t>
            </a:r>
          </a:p>
        </p:txBody>
      </p:sp>
      <p:cxnSp>
        <p:nvCxnSpPr>
          <p:cNvPr id="52" name="꺾인 연결선 51"/>
          <p:cNvCxnSpPr>
            <a:endCxn id="50" idx="1"/>
          </p:cNvCxnSpPr>
          <p:nvPr/>
        </p:nvCxnSpPr>
        <p:spPr>
          <a:xfrm>
            <a:off x="1250019" y="-119492"/>
            <a:ext cx="1554751" cy="1138667"/>
          </a:xfrm>
          <a:prstGeom prst="bentConnector3">
            <a:avLst>
              <a:gd name="adj1" fmla="val -2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2"/>
            <a:endCxn id="55" idx="0"/>
          </p:cNvCxnSpPr>
          <p:nvPr/>
        </p:nvCxnSpPr>
        <p:spPr>
          <a:xfrm flipH="1">
            <a:off x="3722480" y="1295400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2948054" y="1775196"/>
            <a:ext cx="1548852" cy="310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6" name="Rectangle 6"/>
          <p:cNvSpPr/>
          <p:nvPr/>
        </p:nvSpPr>
        <p:spPr>
          <a:xfrm>
            <a:off x="5271332" y="17147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발생 대기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4496906" y="1930585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6"/>
          <p:cNvSpPr/>
          <p:nvPr/>
        </p:nvSpPr>
        <p:spPr>
          <a:xfrm>
            <a:off x="7308576" y="137291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레이어에서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이벤트가 발생되었는가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9" name="직선 화살표 연결선 58"/>
          <p:cNvCxnSpPr>
            <a:stCxn id="56" idx="3"/>
            <a:endCxn id="58" idx="1"/>
          </p:cNvCxnSpPr>
          <p:nvPr/>
        </p:nvCxnSpPr>
        <p:spPr>
          <a:xfrm flipV="1">
            <a:off x="6534150" y="1930584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0"/>
            <a:endCxn id="56" idx="0"/>
          </p:cNvCxnSpPr>
          <p:nvPr/>
        </p:nvCxnSpPr>
        <p:spPr>
          <a:xfrm rot="16200000" flipH="1" flipV="1">
            <a:off x="7262343" y="13315"/>
            <a:ext cx="341860" cy="3061063"/>
          </a:xfrm>
          <a:prstGeom prst="bentConnector3">
            <a:avLst>
              <a:gd name="adj1" fmla="val -668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963804" y="100358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8963803" y="248825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479375" y="2488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7308576" y="296804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컴포넌트의 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action 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값이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변경되었는가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938402" y="408338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549862" y="4083381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8306993" y="45631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처리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Rectangle 6"/>
          <p:cNvSpPr/>
          <p:nvPr/>
        </p:nvSpPr>
        <p:spPr>
          <a:xfrm>
            <a:off x="11023310" y="742950"/>
            <a:ext cx="551232" cy="3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init()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9" name="꺾인 연결선 68"/>
          <p:cNvCxnSpPr>
            <a:stCxn id="64" idx="3"/>
            <a:endCxn id="68" idx="2"/>
          </p:cNvCxnSpPr>
          <p:nvPr/>
        </p:nvCxnSpPr>
        <p:spPr>
          <a:xfrm flipV="1">
            <a:off x="10619032" y="1053729"/>
            <a:ext cx="679894" cy="24719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670705" y="35150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1" name="Rectangle 6"/>
          <p:cNvSpPr/>
          <p:nvPr/>
        </p:nvSpPr>
        <p:spPr>
          <a:xfrm>
            <a:off x="7278060" y="456317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버튼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클릭 이벤트인가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+mn-ea"/>
              </a:rPr>
              <a:t>㈜사람인</a:t>
            </a:r>
            <a:r>
              <a:rPr lang="en-US" altLang="ko-KR" sz="2400" b="1">
                <a:latin typeface="+mn-ea"/>
              </a:rPr>
              <a:t>HR</a:t>
            </a:r>
            <a:r>
              <a:rPr lang="ko-KR" altLang="en-US" sz="2400">
                <a:latin typeface="+mn-ea"/>
              </a:rPr>
              <a:t> 입사지원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69" y="1188250"/>
            <a:ext cx="6391275" cy="4059323"/>
          </a:xfrm>
          <a:prstGeom prst="rect">
            <a:avLst/>
          </a:prstGeom>
        </p:spPr>
      </p:pic>
      <p:pic>
        <p:nvPicPr>
          <p:cNvPr id="35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6"/>
          <p:cNvSpPr/>
          <p:nvPr/>
        </p:nvSpPr>
        <p:spPr>
          <a:xfrm>
            <a:off x="9440930" y="3524249"/>
            <a:ext cx="2136414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이력서에 포함된 파일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1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9540649" y="1325481"/>
            <a:ext cx="1936976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지원부문이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0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8" name="Rectangle 6"/>
          <p:cNvSpPr/>
          <p:nvPr/>
        </p:nvSpPr>
        <p:spPr>
          <a:xfrm>
            <a:off x="9505369" y="1762566"/>
            <a:ext cx="1936976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지원타입이 자유양식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endCxn id="50" idx="0"/>
          </p:cNvCxnSpPr>
          <p:nvPr/>
        </p:nvCxnSpPr>
        <p:spPr>
          <a:xfrm>
            <a:off x="3722481" y="-119492"/>
            <a:ext cx="0" cy="862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6"/>
          <p:cNvSpPr/>
          <p:nvPr/>
        </p:nvSpPr>
        <p:spPr>
          <a:xfrm>
            <a:off x="2804770" y="742950"/>
            <a:ext cx="183542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 영역에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변수 값을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</a:t>
            </a:r>
          </a:p>
        </p:txBody>
      </p:sp>
      <p:cxnSp>
        <p:nvCxnSpPr>
          <p:cNvPr id="52" name="꺾인 연결선 51"/>
          <p:cNvCxnSpPr>
            <a:endCxn id="50" idx="1"/>
          </p:cNvCxnSpPr>
          <p:nvPr/>
        </p:nvCxnSpPr>
        <p:spPr>
          <a:xfrm>
            <a:off x="1250019" y="-119492"/>
            <a:ext cx="1554751" cy="1138667"/>
          </a:xfrm>
          <a:prstGeom prst="bentConnector3">
            <a:avLst>
              <a:gd name="adj1" fmla="val -2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2"/>
            <a:endCxn id="55" idx="0"/>
          </p:cNvCxnSpPr>
          <p:nvPr/>
        </p:nvCxnSpPr>
        <p:spPr>
          <a:xfrm flipH="1">
            <a:off x="3722480" y="1295400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2948054" y="1775196"/>
            <a:ext cx="1548852" cy="310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6" name="Rectangle 6"/>
          <p:cNvSpPr/>
          <p:nvPr/>
        </p:nvSpPr>
        <p:spPr>
          <a:xfrm>
            <a:off x="5271332" y="17147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발생 대기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4496906" y="1930585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6"/>
          <p:cNvSpPr/>
          <p:nvPr/>
        </p:nvSpPr>
        <p:spPr>
          <a:xfrm>
            <a:off x="7308576" y="137291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레이어에서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이벤트가 발생되었는가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9" name="직선 화살표 연결선 58"/>
          <p:cNvCxnSpPr>
            <a:stCxn id="56" idx="3"/>
            <a:endCxn id="58" idx="1"/>
          </p:cNvCxnSpPr>
          <p:nvPr/>
        </p:nvCxnSpPr>
        <p:spPr>
          <a:xfrm flipV="1">
            <a:off x="6534150" y="1930584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0"/>
            <a:endCxn id="56" idx="0"/>
          </p:cNvCxnSpPr>
          <p:nvPr/>
        </p:nvCxnSpPr>
        <p:spPr>
          <a:xfrm rot="16200000" flipH="1" flipV="1">
            <a:off x="7262343" y="13315"/>
            <a:ext cx="341860" cy="3061063"/>
          </a:xfrm>
          <a:prstGeom prst="bentConnector3">
            <a:avLst>
              <a:gd name="adj1" fmla="val -668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963804" y="100358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8963803" y="248825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479375" y="2488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7308576" y="296804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컴포넌트의 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action 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값이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변경되었는가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938402" y="408338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549862" y="4083381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8306993" y="45631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처리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Rectangle 6"/>
          <p:cNvSpPr/>
          <p:nvPr/>
        </p:nvSpPr>
        <p:spPr>
          <a:xfrm>
            <a:off x="11023310" y="742950"/>
            <a:ext cx="551232" cy="3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init()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9" name="꺾인 연결선 68"/>
          <p:cNvCxnSpPr>
            <a:stCxn id="64" idx="3"/>
            <a:endCxn id="68" idx="2"/>
          </p:cNvCxnSpPr>
          <p:nvPr/>
        </p:nvCxnSpPr>
        <p:spPr>
          <a:xfrm flipV="1">
            <a:off x="10619032" y="1053729"/>
            <a:ext cx="679894" cy="24719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670705" y="35150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1" name="Rectangle 6"/>
          <p:cNvSpPr/>
          <p:nvPr/>
        </p:nvSpPr>
        <p:spPr>
          <a:xfrm>
            <a:off x="7278060" y="456317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버튼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클릭 이벤트인가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+mn-ea"/>
              </a:rPr>
              <a:t>㈜사람인</a:t>
            </a:r>
            <a:r>
              <a:rPr lang="en-US" altLang="ko-KR" sz="2400" b="1">
                <a:latin typeface="+mn-ea"/>
              </a:rPr>
              <a:t>HR</a:t>
            </a:r>
            <a:r>
              <a:rPr lang="ko-KR" altLang="en-US" sz="2400">
                <a:latin typeface="+mn-ea"/>
              </a:rPr>
              <a:t> 입사지원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70" y="1196975"/>
            <a:ext cx="6391275" cy="5362575"/>
          </a:xfrm>
          <a:prstGeom prst="rect">
            <a:avLst/>
          </a:prstGeom>
        </p:spPr>
      </p:pic>
      <p:pic>
        <p:nvPicPr>
          <p:cNvPr id="40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6"/>
          <p:cNvSpPr/>
          <p:nvPr/>
        </p:nvSpPr>
        <p:spPr>
          <a:xfrm>
            <a:off x="9569811" y="1982899"/>
            <a:ext cx="1936976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지원부문이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1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 이상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2" name="Rectangle 6"/>
          <p:cNvSpPr/>
          <p:nvPr/>
        </p:nvSpPr>
        <p:spPr>
          <a:xfrm>
            <a:off x="9569811" y="2852127"/>
            <a:ext cx="1936976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지원타입이 사람인양식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endCxn id="50" idx="0"/>
          </p:cNvCxnSpPr>
          <p:nvPr/>
        </p:nvCxnSpPr>
        <p:spPr>
          <a:xfrm>
            <a:off x="3722481" y="-119492"/>
            <a:ext cx="0" cy="862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6"/>
          <p:cNvSpPr/>
          <p:nvPr/>
        </p:nvSpPr>
        <p:spPr>
          <a:xfrm>
            <a:off x="2804770" y="742950"/>
            <a:ext cx="183542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 영역에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변수 값을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</a:t>
            </a:r>
          </a:p>
        </p:txBody>
      </p:sp>
      <p:cxnSp>
        <p:nvCxnSpPr>
          <p:cNvPr id="52" name="꺾인 연결선 51"/>
          <p:cNvCxnSpPr>
            <a:endCxn id="50" idx="1"/>
          </p:cNvCxnSpPr>
          <p:nvPr/>
        </p:nvCxnSpPr>
        <p:spPr>
          <a:xfrm>
            <a:off x="1250019" y="-119492"/>
            <a:ext cx="1554751" cy="1138667"/>
          </a:xfrm>
          <a:prstGeom prst="bentConnector3">
            <a:avLst>
              <a:gd name="adj1" fmla="val -2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2"/>
            <a:endCxn id="55" idx="0"/>
          </p:cNvCxnSpPr>
          <p:nvPr/>
        </p:nvCxnSpPr>
        <p:spPr>
          <a:xfrm flipH="1">
            <a:off x="3722480" y="1295400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2948054" y="1775196"/>
            <a:ext cx="1548852" cy="310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6" name="Rectangle 6"/>
          <p:cNvSpPr/>
          <p:nvPr/>
        </p:nvSpPr>
        <p:spPr>
          <a:xfrm>
            <a:off x="5271332" y="17147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발생 대기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4496906" y="1930585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6"/>
          <p:cNvSpPr/>
          <p:nvPr/>
        </p:nvSpPr>
        <p:spPr>
          <a:xfrm>
            <a:off x="7308576" y="137291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레이어에서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이벤트가 발생되었는가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9" name="직선 화살표 연결선 58"/>
          <p:cNvCxnSpPr>
            <a:stCxn id="56" idx="3"/>
            <a:endCxn id="58" idx="1"/>
          </p:cNvCxnSpPr>
          <p:nvPr/>
        </p:nvCxnSpPr>
        <p:spPr>
          <a:xfrm flipV="1">
            <a:off x="6534150" y="1930584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0"/>
            <a:endCxn id="56" idx="0"/>
          </p:cNvCxnSpPr>
          <p:nvPr/>
        </p:nvCxnSpPr>
        <p:spPr>
          <a:xfrm rot="16200000" flipH="1" flipV="1">
            <a:off x="7262343" y="13315"/>
            <a:ext cx="341860" cy="3061063"/>
          </a:xfrm>
          <a:prstGeom prst="bentConnector3">
            <a:avLst>
              <a:gd name="adj1" fmla="val -668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963804" y="100358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8963803" y="248825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479375" y="2488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7308576" y="296804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컴포넌트의 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action 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값이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변경되었는가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938402" y="408338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549862" y="4083381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8306993" y="45631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처리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Rectangle 6"/>
          <p:cNvSpPr/>
          <p:nvPr/>
        </p:nvSpPr>
        <p:spPr>
          <a:xfrm>
            <a:off x="11023310" y="742950"/>
            <a:ext cx="551232" cy="3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init()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9" name="꺾인 연결선 68"/>
          <p:cNvCxnSpPr>
            <a:stCxn id="64" idx="3"/>
            <a:endCxn id="68" idx="2"/>
          </p:cNvCxnSpPr>
          <p:nvPr/>
        </p:nvCxnSpPr>
        <p:spPr>
          <a:xfrm flipV="1">
            <a:off x="10619032" y="1053729"/>
            <a:ext cx="679894" cy="24719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670705" y="35150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1" name="Rectangle 6"/>
          <p:cNvSpPr/>
          <p:nvPr/>
        </p:nvSpPr>
        <p:spPr>
          <a:xfrm>
            <a:off x="7278060" y="456317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버튼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클릭 이벤트인가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+mn-ea"/>
              </a:rPr>
              <a:t>㈜사람인</a:t>
            </a:r>
            <a:r>
              <a:rPr lang="en-US" altLang="ko-KR" sz="2400" b="1">
                <a:latin typeface="+mn-ea"/>
              </a:rPr>
              <a:t>HR</a:t>
            </a:r>
            <a:r>
              <a:rPr lang="ko-KR" altLang="en-US" sz="2400">
                <a:latin typeface="+mn-ea"/>
              </a:rPr>
              <a:t> 입사지원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89" y="1196975"/>
            <a:ext cx="4852636" cy="5362575"/>
          </a:xfrm>
          <a:prstGeom prst="rect">
            <a:avLst/>
          </a:prstGeom>
        </p:spPr>
      </p:pic>
      <p:pic>
        <p:nvPicPr>
          <p:cNvPr id="46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6"/>
          <p:cNvSpPr/>
          <p:nvPr/>
        </p:nvSpPr>
        <p:spPr>
          <a:xfrm>
            <a:off x="8322878" y="1323446"/>
            <a:ext cx="3701989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파일 업로드 제한 개당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30MB,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전체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100MB</a:t>
            </a:r>
          </a:p>
        </p:txBody>
      </p:sp>
      <p:sp>
        <p:nvSpPr>
          <p:cNvPr id="48" name="Rectangle 6"/>
          <p:cNvSpPr/>
          <p:nvPr/>
        </p:nvSpPr>
        <p:spPr>
          <a:xfrm>
            <a:off x="8322878" y="1923206"/>
            <a:ext cx="3701989" cy="116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Internet Explorer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의 경우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</a:t>
            </a:r>
          </a:p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파일 업로드 후에 데이터를 가져오는 부분을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ajaxSubmit &gt; Session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을 사용 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호환성 모드로 인해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)</a:t>
            </a:r>
          </a:p>
        </p:txBody>
      </p:sp>
      <p:sp>
        <p:nvSpPr>
          <p:cNvPr id="51" name="Rectangle 6"/>
          <p:cNvSpPr/>
          <p:nvPr/>
        </p:nvSpPr>
        <p:spPr>
          <a:xfrm>
            <a:off x="8322878" y="3343250"/>
            <a:ext cx="3701989" cy="121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각각의 파일에는 제어를 </a:t>
            </a:r>
            <a:r>
              <a:rPr kumimoji="1" lang="ko-KR" altLang="en-US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위한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uniq_id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가 있음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. URL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주소의 경우 서버를 거쳐오지 않기 때문에 따로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uniq_id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를 받아오지 않고 컴포넌트에서 생성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endCxn id="50" idx="0"/>
          </p:cNvCxnSpPr>
          <p:nvPr/>
        </p:nvCxnSpPr>
        <p:spPr>
          <a:xfrm>
            <a:off x="3722481" y="-119492"/>
            <a:ext cx="0" cy="862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6"/>
          <p:cNvSpPr/>
          <p:nvPr/>
        </p:nvSpPr>
        <p:spPr>
          <a:xfrm>
            <a:off x="2804770" y="742950"/>
            <a:ext cx="183542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 영역에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변수 값을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</a:t>
            </a:r>
          </a:p>
        </p:txBody>
      </p:sp>
      <p:cxnSp>
        <p:nvCxnSpPr>
          <p:cNvPr id="52" name="꺾인 연결선 51"/>
          <p:cNvCxnSpPr>
            <a:endCxn id="50" idx="1"/>
          </p:cNvCxnSpPr>
          <p:nvPr/>
        </p:nvCxnSpPr>
        <p:spPr>
          <a:xfrm>
            <a:off x="1250019" y="-119492"/>
            <a:ext cx="1554751" cy="1138667"/>
          </a:xfrm>
          <a:prstGeom prst="bentConnector3">
            <a:avLst>
              <a:gd name="adj1" fmla="val -2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2"/>
            <a:endCxn id="55" idx="0"/>
          </p:cNvCxnSpPr>
          <p:nvPr/>
        </p:nvCxnSpPr>
        <p:spPr>
          <a:xfrm flipH="1">
            <a:off x="3722480" y="1295400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2948054" y="1775196"/>
            <a:ext cx="1548852" cy="310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6" name="Rectangle 6"/>
          <p:cNvSpPr/>
          <p:nvPr/>
        </p:nvSpPr>
        <p:spPr>
          <a:xfrm>
            <a:off x="5271332" y="17147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발생 대기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4496906" y="1930585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6"/>
          <p:cNvSpPr/>
          <p:nvPr/>
        </p:nvSpPr>
        <p:spPr>
          <a:xfrm>
            <a:off x="7308576" y="137291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레이어에서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이벤트가 발생되었는가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9" name="직선 화살표 연결선 58"/>
          <p:cNvCxnSpPr>
            <a:stCxn id="56" idx="3"/>
            <a:endCxn id="58" idx="1"/>
          </p:cNvCxnSpPr>
          <p:nvPr/>
        </p:nvCxnSpPr>
        <p:spPr>
          <a:xfrm flipV="1">
            <a:off x="6534150" y="1930584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0"/>
            <a:endCxn id="56" idx="0"/>
          </p:cNvCxnSpPr>
          <p:nvPr/>
        </p:nvCxnSpPr>
        <p:spPr>
          <a:xfrm rot="16200000" flipH="1" flipV="1">
            <a:off x="7262343" y="13315"/>
            <a:ext cx="341860" cy="3061063"/>
          </a:xfrm>
          <a:prstGeom prst="bentConnector3">
            <a:avLst>
              <a:gd name="adj1" fmla="val -668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963804" y="100358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8963803" y="248825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479375" y="2488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7308576" y="296804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컴포넌트의 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action 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값이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변경되었는가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938402" y="408338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549862" y="4083381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8306993" y="45631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처리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Rectangle 6"/>
          <p:cNvSpPr/>
          <p:nvPr/>
        </p:nvSpPr>
        <p:spPr>
          <a:xfrm>
            <a:off x="11023310" y="742950"/>
            <a:ext cx="551232" cy="3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init()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9" name="꺾인 연결선 68"/>
          <p:cNvCxnSpPr>
            <a:stCxn id="64" idx="3"/>
            <a:endCxn id="68" idx="2"/>
          </p:cNvCxnSpPr>
          <p:nvPr/>
        </p:nvCxnSpPr>
        <p:spPr>
          <a:xfrm flipV="1">
            <a:off x="10619032" y="1053729"/>
            <a:ext cx="679894" cy="24719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670705" y="35150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1" name="Rectangle 6"/>
          <p:cNvSpPr/>
          <p:nvPr/>
        </p:nvSpPr>
        <p:spPr>
          <a:xfrm>
            <a:off x="7278060" y="456317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버튼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클릭 이벤트인가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+mn-ea"/>
              </a:rPr>
              <a:t>㈜사람인</a:t>
            </a:r>
            <a:r>
              <a:rPr lang="en-US" altLang="ko-KR" sz="2400" b="1">
                <a:latin typeface="+mn-ea"/>
              </a:rPr>
              <a:t>HR</a:t>
            </a:r>
            <a:r>
              <a:rPr lang="ko-KR" altLang="en-US" sz="2400">
                <a:latin typeface="+mn-ea"/>
              </a:rPr>
              <a:t> 입사지원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90" y="1196975"/>
            <a:ext cx="6674686" cy="4212618"/>
          </a:xfrm>
          <a:prstGeom prst="rect">
            <a:avLst/>
          </a:prstGeom>
        </p:spPr>
      </p:pic>
      <p:pic>
        <p:nvPicPr>
          <p:cNvPr id="35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6"/>
          <p:cNvSpPr/>
          <p:nvPr/>
        </p:nvSpPr>
        <p:spPr>
          <a:xfrm>
            <a:off x="9152965" y="1323446"/>
            <a:ext cx="2871902" cy="960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이력서 제목은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100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자를 넘을 수 없으며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이력서 정책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)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이력서 제목 수정중에는 입사지원이 제한됨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endCxn id="50" idx="0"/>
          </p:cNvCxnSpPr>
          <p:nvPr/>
        </p:nvCxnSpPr>
        <p:spPr>
          <a:xfrm>
            <a:off x="3722481" y="-119492"/>
            <a:ext cx="0" cy="862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6"/>
          <p:cNvSpPr/>
          <p:nvPr/>
        </p:nvSpPr>
        <p:spPr>
          <a:xfrm>
            <a:off x="2804770" y="742950"/>
            <a:ext cx="183542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 영역에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변수 값을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</a:t>
            </a:r>
          </a:p>
        </p:txBody>
      </p:sp>
      <p:cxnSp>
        <p:nvCxnSpPr>
          <p:cNvPr id="52" name="꺾인 연결선 51"/>
          <p:cNvCxnSpPr>
            <a:endCxn id="50" idx="1"/>
          </p:cNvCxnSpPr>
          <p:nvPr/>
        </p:nvCxnSpPr>
        <p:spPr>
          <a:xfrm>
            <a:off x="1250019" y="-119492"/>
            <a:ext cx="1554751" cy="1138667"/>
          </a:xfrm>
          <a:prstGeom prst="bentConnector3">
            <a:avLst>
              <a:gd name="adj1" fmla="val -2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2"/>
            <a:endCxn id="55" idx="0"/>
          </p:cNvCxnSpPr>
          <p:nvPr/>
        </p:nvCxnSpPr>
        <p:spPr>
          <a:xfrm flipH="1">
            <a:off x="3722480" y="1295400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2948054" y="1775196"/>
            <a:ext cx="1548852" cy="310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6" name="Rectangle 6"/>
          <p:cNvSpPr/>
          <p:nvPr/>
        </p:nvSpPr>
        <p:spPr>
          <a:xfrm>
            <a:off x="5271332" y="17147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발생 대기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4496906" y="1930585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6"/>
          <p:cNvSpPr/>
          <p:nvPr/>
        </p:nvSpPr>
        <p:spPr>
          <a:xfrm>
            <a:off x="7308576" y="137291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레이어에서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이벤트가 발생되었는가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9" name="직선 화살표 연결선 58"/>
          <p:cNvCxnSpPr>
            <a:stCxn id="56" idx="3"/>
            <a:endCxn id="58" idx="1"/>
          </p:cNvCxnSpPr>
          <p:nvPr/>
        </p:nvCxnSpPr>
        <p:spPr>
          <a:xfrm flipV="1">
            <a:off x="6534150" y="1930584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0"/>
            <a:endCxn id="56" idx="0"/>
          </p:cNvCxnSpPr>
          <p:nvPr/>
        </p:nvCxnSpPr>
        <p:spPr>
          <a:xfrm rot="16200000" flipH="1" flipV="1">
            <a:off x="7262343" y="13315"/>
            <a:ext cx="341860" cy="3061063"/>
          </a:xfrm>
          <a:prstGeom prst="bentConnector3">
            <a:avLst>
              <a:gd name="adj1" fmla="val -668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963804" y="100358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8963803" y="248825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479375" y="2488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7308576" y="296804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컴포넌트의 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action 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값이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변경되었는가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938402" y="408338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549862" y="4083381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8306993" y="45631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처리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Rectangle 6"/>
          <p:cNvSpPr/>
          <p:nvPr/>
        </p:nvSpPr>
        <p:spPr>
          <a:xfrm>
            <a:off x="11023310" y="742950"/>
            <a:ext cx="551232" cy="3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init()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9" name="꺾인 연결선 68"/>
          <p:cNvCxnSpPr>
            <a:stCxn id="64" idx="3"/>
            <a:endCxn id="68" idx="2"/>
          </p:cNvCxnSpPr>
          <p:nvPr/>
        </p:nvCxnSpPr>
        <p:spPr>
          <a:xfrm flipV="1">
            <a:off x="10619032" y="1053729"/>
            <a:ext cx="679894" cy="24719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670705" y="35150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1" name="Rectangle 6"/>
          <p:cNvSpPr/>
          <p:nvPr/>
        </p:nvSpPr>
        <p:spPr>
          <a:xfrm>
            <a:off x="7278060" y="456317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버튼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클릭 이벤트인가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+mn-ea"/>
              </a:rPr>
              <a:t>㈜사람인</a:t>
            </a:r>
            <a:r>
              <a:rPr lang="en-US" altLang="ko-KR" sz="2400" b="1">
                <a:latin typeface="+mn-ea"/>
              </a:rPr>
              <a:t>HR</a:t>
            </a:r>
            <a:r>
              <a:rPr lang="ko-KR" altLang="en-US" sz="2400">
                <a:latin typeface="+mn-ea"/>
              </a:rPr>
              <a:t> 입사지원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02" y="1211369"/>
            <a:ext cx="6022311" cy="4279814"/>
          </a:xfrm>
          <a:prstGeom prst="rect">
            <a:avLst/>
          </a:prstGeom>
        </p:spPr>
      </p:pic>
      <p:pic>
        <p:nvPicPr>
          <p:cNvPr id="35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6"/>
          <p:cNvSpPr/>
          <p:nvPr/>
        </p:nvSpPr>
        <p:spPr>
          <a:xfrm>
            <a:off x="8970365" y="2009423"/>
            <a:ext cx="2907742" cy="598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지원타입이 자유양식일 경우에는 자사양식 다운로드 버튼이 비노출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8970365" y="4522522"/>
            <a:ext cx="2907742" cy="598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필수 데이터가 없을 경우 지원하기 버튼 비활성화 처리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endCxn id="50" idx="0"/>
          </p:cNvCxnSpPr>
          <p:nvPr/>
        </p:nvCxnSpPr>
        <p:spPr>
          <a:xfrm>
            <a:off x="3722481" y="-119492"/>
            <a:ext cx="0" cy="862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6"/>
          <p:cNvSpPr/>
          <p:nvPr/>
        </p:nvSpPr>
        <p:spPr>
          <a:xfrm>
            <a:off x="2804770" y="742950"/>
            <a:ext cx="183542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 영역에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변수 값을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</a:t>
            </a:r>
          </a:p>
        </p:txBody>
      </p:sp>
      <p:cxnSp>
        <p:nvCxnSpPr>
          <p:cNvPr id="52" name="꺾인 연결선 51"/>
          <p:cNvCxnSpPr>
            <a:endCxn id="50" idx="1"/>
          </p:cNvCxnSpPr>
          <p:nvPr/>
        </p:nvCxnSpPr>
        <p:spPr>
          <a:xfrm>
            <a:off x="1250019" y="-119492"/>
            <a:ext cx="1554751" cy="1138667"/>
          </a:xfrm>
          <a:prstGeom prst="bentConnector3">
            <a:avLst>
              <a:gd name="adj1" fmla="val -2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2"/>
            <a:endCxn id="55" idx="0"/>
          </p:cNvCxnSpPr>
          <p:nvPr/>
        </p:nvCxnSpPr>
        <p:spPr>
          <a:xfrm flipH="1">
            <a:off x="3722480" y="1295400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2948054" y="1775196"/>
            <a:ext cx="1548852" cy="310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6" name="Rectangle 6"/>
          <p:cNvSpPr/>
          <p:nvPr/>
        </p:nvSpPr>
        <p:spPr>
          <a:xfrm>
            <a:off x="5271332" y="17147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발생 대기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4496906" y="1930585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6"/>
          <p:cNvSpPr/>
          <p:nvPr/>
        </p:nvSpPr>
        <p:spPr>
          <a:xfrm>
            <a:off x="7308576" y="137291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레이어에서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이벤트가 발생되었는가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9" name="직선 화살표 연결선 58"/>
          <p:cNvCxnSpPr>
            <a:stCxn id="56" idx="3"/>
            <a:endCxn id="58" idx="1"/>
          </p:cNvCxnSpPr>
          <p:nvPr/>
        </p:nvCxnSpPr>
        <p:spPr>
          <a:xfrm flipV="1">
            <a:off x="6534150" y="1930584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0"/>
            <a:endCxn id="56" idx="0"/>
          </p:cNvCxnSpPr>
          <p:nvPr/>
        </p:nvCxnSpPr>
        <p:spPr>
          <a:xfrm rot="16200000" flipH="1" flipV="1">
            <a:off x="7262343" y="13315"/>
            <a:ext cx="341860" cy="3061063"/>
          </a:xfrm>
          <a:prstGeom prst="bentConnector3">
            <a:avLst>
              <a:gd name="adj1" fmla="val -668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963804" y="100358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8963803" y="248825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479375" y="2488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7308576" y="296804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컴포넌트의 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action 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값이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변경되었는가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938402" y="408338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549862" y="4083381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8306993" y="45631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처리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Rectangle 6"/>
          <p:cNvSpPr/>
          <p:nvPr/>
        </p:nvSpPr>
        <p:spPr>
          <a:xfrm>
            <a:off x="11023310" y="742950"/>
            <a:ext cx="551232" cy="3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init()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9" name="꺾인 연결선 68"/>
          <p:cNvCxnSpPr>
            <a:stCxn id="64" idx="3"/>
            <a:endCxn id="68" idx="2"/>
          </p:cNvCxnSpPr>
          <p:nvPr/>
        </p:nvCxnSpPr>
        <p:spPr>
          <a:xfrm flipV="1">
            <a:off x="10619032" y="1053729"/>
            <a:ext cx="679894" cy="24719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670705" y="35150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1" name="Rectangle 6"/>
          <p:cNvSpPr/>
          <p:nvPr/>
        </p:nvSpPr>
        <p:spPr>
          <a:xfrm>
            <a:off x="7278060" y="456317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버튼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클릭 이벤트인가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+mn-ea"/>
              </a:rPr>
              <a:t>㈜사람인</a:t>
            </a:r>
            <a:r>
              <a:rPr lang="en-US" altLang="ko-KR" sz="2400" b="1">
                <a:latin typeface="+mn-ea"/>
              </a:rPr>
              <a:t>HR</a:t>
            </a:r>
            <a:r>
              <a:rPr lang="ko-KR" altLang="en-US" sz="2400">
                <a:latin typeface="+mn-ea"/>
              </a:rPr>
              <a:t> 입사지원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63" y="1196975"/>
            <a:ext cx="3874584" cy="5487871"/>
          </a:xfrm>
          <a:prstGeom prst="rect">
            <a:avLst/>
          </a:prstGeom>
        </p:spPr>
      </p:pic>
      <p:pic>
        <p:nvPicPr>
          <p:cNvPr id="35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6"/>
          <p:cNvSpPr/>
          <p:nvPr/>
        </p:nvSpPr>
        <p:spPr>
          <a:xfrm>
            <a:off x="7851148" y="4273045"/>
            <a:ext cx="4082736" cy="598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학력이 고등학교 이상이라면 학교명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전공계열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학점 입력 영역 노출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7869055" y="5257334"/>
            <a:ext cx="4082736" cy="598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경력을 선택할 경우 최소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0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개월 이상 입력이 필수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신입은 개월수를 입력받지 않도록 처리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8" name="Rectangle 6"/>
          <p:cNvSpPr/>
          <p:nvPr/>
        </p:nvSpPr>
        <p:spPr>
          <a:xfrm>
            <a:off x="7795371" y="1834874"/>
            <a:ext cx="4082736" cy="598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이름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생년월일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성별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휴대폰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이메일은 입사지원 레이어에서 수정하면 실제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DB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에도 반영이 되도록 처리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endCxn id="50" idx="0"/>
          </p:cNvCxnSpPr>
          <p:nvPr/>
        </p:nvCxnSpPr>
        <p:spPr>
          <a:xfrm>
            <a:off x="3722481" y="-119492"/>
            <a:ext cx="0" cy="862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6"/>
          <p:cNvSpPr/>
          <p:nvPr/>
        </p:nvSpPr>
        <p:spPr>
          <a:xfrm>
            <a:off x="2804770" y="742950"/>
            <a:ext cx="183542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 영역에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변수 값을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</a:t>
            </a:r>
          </a:p>
        </p:txBody>
      </p:sp>
      <p:cxnSp>
        <p:nvCxnSpPr>
          <p:cNvPr id="52" name="꺾인 연결선 51"/>
          <p:cNvCxnSpPr>
            <a:endCxn id="50" idx="1"/>
          </p:cNvCxnSpPr>
          <p:nvPr/>
        </p:nvCxnSpPr>
        <p:spPr>
          <a:xfrm>
            <a:off x="1250019" y="-119492"/>
            <a:ext cx="1554751" cy="1138667"/>
          </a:xfrm>
          <a:prstGeom prst="bentConnector3">
            <a:avLst>
              <a:gd name="adj1" fmla="val -2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2"/>
            <a:endCxn id="55" idx="0"/>
          </p:cNvCxnSpPr>
          <p:nvPr/>
        </p:nvCxnSpPr>
        <p:spPr>
          <a:xfrm flipH="1">
            <a:off x="3722480" y="1295400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2948054" y="1775196"/>
            <a:ext cx="1548852" cy="310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6" name="Rectangle 6"/>
          <p:cNvSpPr/>
          <p:nvPr/>
        </p:nvSpPr>
        <p:spPr>
          <a:xfrm>
            <a:off x="5271332" y="17147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발생 대기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4496906" y="1930585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6"/>
          <p:cNvSpPr/>
          <p:nvPr/>
        </p:nvSpPr>
        <p:spPr>
          <a:xfrm>
            <a:off x="7308576" y="137291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레이어에서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이벤트가 발생되었는가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9" name="직선 화살표 연결선 58"/>
          <p:cNvCxnSpPr>
            <a:stCxn id="56" idx="3"/>
            <a:endCxn id="58" idx="1"/>
          </p:cNvCxnSpPr>
          <p:nvPr/>
        </p:nvCxnSpPr>
        <p:spPr>
          <a:xfrm flipV="1">
            <a:off x="6534150" y="1930584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0"/>
            <a:endCxn id="56" idx="0"/>
          </p:cNvCxnSpPr>
          <p:nvPr/>
        </p:nvCxnSpPr>
        <p:spPr>
          <a:xfrm rot="16200000" flipH="1" flipV="1">
            <a:off x="7262343" y="13315"/>
            <a:ext cx="341860" cy="3061063"/>
          </a:xfrm>
          <a:prstGeom prst="bentConnector3">
            <a:avLst>
              <a:gd name="adj1" fmla="val -668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963804" y="100358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8963803" y="248825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479375" y="2488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7308576" y="296804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컴포넌트의 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action 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값이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변경되었는가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938402" y="408338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549862" y="4083381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8306993" y="45631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처리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Rectangle 6"/>
          <p:cNvSpPr/>
          <p:nvPr/>
        </p:nvSpPr>
        <p:spPr>
          <a:xfrm>
            <a:off x="11023310" y="742950"/>
            <a:ext cx="551232" cy="3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init()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9" name="꺾인 연결선 68"/>
          <p:cNvCxnSpPr>
            <a:stCxn id="64" idx="3"/>
            <a:endCxn id="68" idx="2"/>
          </p:cNvCxnSpPr>
          <p:nvPr/>
        </p:nvCxnSpPr>
        <p:spPr>
          <a:xfrm flipV="1">
            <a:off x="10619032" y="1053729"/>
            <a:ext cx="679894" cy="24719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670705" y="35150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1" name="Rectangle 6"/>
          <p:cNvSpPr/>
          <p:nvPr/>
        </p:nvSpPr>
        <p:spPr>
          <a:xfrm>
            <a:off x="7278060" y="456317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버튼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클릭 이벤트인가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+mn-ea"/>
              </a:rPr>
              <a:t>㈜사람인</a:t>
            </a:r>
            <a:r>
              <a:rPr lang="en-US" altLang="ko-KR" sz="2400" b="1">
                <a:latin typeface="+mn-ea"/>
              </a:rPr>
              <a:t>HR</a:t>
            </a:r>
            <a:r>
              <a:rPr lang="ko-KR" altLang="en-US" sz="2400">
                <a:latin typeface="+mn-ea"/>
              </a:rPr>
              <a:t> 입사지원</a:t>
            </a:r>
          </a:p>
        </p:txBody>
      </p:sp>
      <p:pic>
        <p:nvPicPr>
          <p:cNvPr id="40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07" y="960159"/>
            <a:ext cx="5638800" cy="5848350"/>
          </a:xfrm>
          <a:prstGeom prst="rect">
            <a:avLst/>
          </a:prstGeom>
        </p:spPr>
      </p:pic>
      <p:sp>
        <p:nvSpPr>
          <p:cNvPr id="42" name="Rectangle 6"/>
          <p:cNvSpPr/>
          <p:nvPr/>
        </p:nvSpPr>
        <p:spPr>
          <a:xfrm>
            <a:off x="8641369" y="3917287"/>
            <a:ext cx="3423268" cy="598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학력이 고등학교 이하라면 학교명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전공계열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학점 입력 영역은 비노출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3" name="Rectangle 6"/>
          <p:cNvSpPr/>
          <p:nvPr/>
        </p:nvSpPr>
        <p:spPr>
          <a:xfrm>
            <a:off x="8557964" y="1188250"/>
            <a:ext cx="3423268" cy="2045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검정고시는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en-US" altLang="ko-KR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education_cd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education_status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으로 구분하여 노출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endParaRPr kumimoji="1" lang="en-US" altLang="ko-KR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완료후에 테이블에 저장할 때에는 구분하지 않고 저장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(school_gb, school_nm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의 경우에만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status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를 구분하여 저장하도록 처리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)</a:t>
            </a:r>
          </a:p>
        </p:txBody>
      </p:sp>
      <p:sp>
        <p:nvSpPr>
          <p:cNvPr id="44" name="Rectangle 6"/>
          <p:cNvSpPr/>
          <p:nvPr/>
        </p:nvSpPr>
        <p:spPr>
          <a:xfrm>
            <a:off x="104879" y="1964940"/>
            <a:ext cx="2665449" cy="892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14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세 미만의 경위 입사지원을 못하도록 처리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따로 실명인증 체크는 하지 않음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77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endCxn id="50" idx="0"/>
          </p:cNvCxnSpPr>
          <p:nvPr/>
        </p:nvCxnSpPr>
        <p:spPr>
          <a:xfrm>
            <a:off x="3722481" y="-119492"/>
            <a:ext cx="0" cy="862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6"/>
          <p:cNvSpPr/>
          <p:nvPr/>
        </p:nvSpPr>
        <p:spPr>
          <a:xfrm>
            <a:off x="2804770" y="742950"/>
            <a:ext cx="183542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 영역에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변수 값을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</a:t>
            </a:r>
          </a:p>
        </p:txBody>
      </p:sp>
      <p:cxnSp>
        <p:nvCxnSpPr>
          <p:cNvPr id="52" name="꺾인 연결선 51"/>
          <p:cNvCxnSpPr>
            <a:endCxn id="50" idx="1"/>
          </p:cNvCxnSpPr>
          <p:nvPr/>
        </p:nvCxnSpPr>
        <p:spPr>
          <a:xfrm>
            <a:off x="1250019" y="-119492"/>
            <a:ext cx="1554751" cy="1138667"/>
          </a:xfrm>
          <a:prstGeom prst="bentConnector3">
            <a:avLst>
              <a:gd name="adj1" fmla="val -2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2"/>
            <a:endCxn id="55" idx="0"/>
          </p:cNvCxnSpPr>
          <p:nvPr/>
        </p:nvCxnSpPr>
        <p:spPr>
          <a:xfrm flipH="1">
            <a:off x="3722480" y="1295400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2948054" y="1775196"/>
            <a:ext cx="1548852" cy="310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6" name="Rectangle 6"/>
          <p:cNvSpPr/>
          <p:nvPr/>
        </p:nvSpPr>
        <p:spPr>
          <a:xfrm>
            <a:off x="5271332" y="17147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발생 대기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4496906" y="1930585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6"/>
          <p:cNvSpPr/>
          <p:nvPr/>
        </p:nvSpPr>
        <p:spPr>
          <a:xfrm>
            <a:off x="7308576" y="137291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레이어에서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이벤트가 발생되었는가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9" name="직선 화살표 연결선 58"/>
          <p:cNvCxnSpPr>
            <a:stCxn id="56" idx="3"/>
            <a:endCxn id="58" idx="1"/>
          </p:cNvCxnSpPr>
          <p:nvPr/>
        </p:nvCxnSpPr>
        <p:spPr>
          <a:xfrm flipV="1">
            <a:off x="6534150" y="1930584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0"/>
            <a:endCxn id="56" idx="0"/>
          </p:cNvCxnSpPr>
          <p:nvPr/>
        </p:nvCxnSpPr>
        <p:spPr>
          <a:xfrm rot="16200000" flipH="1" flipV="1">
            <a:off x="7262343" y="13315"/>
            <a:ext cx="341860" cy="3061063"/>
          </a:xfrm>
          <a:prstGeom prst="bentConnector3">
            <a:avLst>
              <a:gd name="adj1" fmla="val -668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963804" y="100358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8963803" y="248825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479375" y="2488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7308576" y="296804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컴포넌트의 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action 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값이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변경되었는가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938402" y="408338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549862" y="4083381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8306993" y="45631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처리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Rectangle 6"/>
          <p:cNvSpPr/>
          <p:nvPr/>
        </p:nvSpPr>
        <p:spPr>
          <a:xfrm>
            <a:off x="11023310" y="742950"/>
            <a:ext cx="551232" cy="3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init()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9" name="꺾인 연결선 68"/>
          <p:cNvCxnSpPr>
            <a:stCxn id="64" idx="3"/>
            <a:endCxn id="68" idx="2"/>
          </p:cNvCxnSpPr>
          <p:nvPr/>
        </p:nvCxnSpPr>
        <p:spPr>
          <a:xfrm flipV="1">
            <a:off x="10619032" y="1053729"/>
            <a:ext cx="679894" cy="24719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670705" y="35150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1" name="Rectangle 6"/>
          <p:cNvSpPr/>
          <p:nvPr/>
        </p:nvSpPr>
        <p:spPr>
          <a:xfrm>
            <a:off x="7278060" y="456317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버튼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클릭 이벤트인가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+mn-ea"/>
              </a:rPr>
              <a:t>㈜사람인</a:t>
            </a:r>
            <a:r>
              <a:rPr lang="en-US" altLang="ko-KR" sz="2400" b="1">
                <a:latin typeface="+mn-ea"/>
              </a:rPr>
              <a:t>HR</a:t>
            </a:r>
            <a:r>
              <a:rPr lang="ko-KR" altLang="en-US" sz="2400">
                <a:latin typeface="+mn-ea"/>
              </a:rPr>
              <a:t> 입사지원</a:t>
            </a:r>
          </a:p>
        </p:txBody>
      </p:sp>
      <p:pic>
        <p:nvPicPr>
          <p:cNvPr id="34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11" y="1329491"/>
            <a:ext cx="6466851" cy="4514800"/>
          </a:xfrm>
          <a:prstGeom prst="rect">
            <a:avLst/>
          </a:prstGeom>
        </p:spPr>
      </p:pic>
      <p:sp>
        <p:nvSpPr>
          <p:cNvPr id="36" name="Rectangle 6"/>
          <p:cNvSpPr/>
          <p:nvPr/>
        </p:nvSpPr>
        <p:spPr>
          <a:xfrm>
            <a:off x="9368081" y="1328039"/>
            <a:ext cx="2725307" cy="100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모바일과 다르게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PC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는 인증 레이어에서 완료를 누르는 순간 실제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DB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로 업데이트 처리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8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endCxn id="50" idx="0"/>
          </p:cNvCxnSpPr>
          <p:nvPr/>
        </p:nvCxnSpPr>
        <p:spPr>
          <a:xfrm>
            <a:off x="3722481" y="-119492"/>
            <a:ext cx="0" cy="862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6"/>
          <p:cNvSpPr/>
          <p:nvPr/>
        </p:nvSpPr>
        <p:spPr>
          <a:xfrm>
            <a:off x="2804770" y="742950"/>
            <a:ext cx="183542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 영역에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변수 값을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</a:t>
            </a:r>
          </a:p>
        </p:txBody>
      </p:sp>
      <p:cxnSp>
        <p:nvCxnSpPr>
          <p:cNvPr id="52" name="꺾인 연결선 51"/>
          <p:cNvCxnSpPr>
            <a:endCxn id="50" idx="1"/>
          </p:cNvCxnSpPr>
          <p:nvPr/>
        </p:nvCxnSpPr>
        <p:spPr>
          <a:xfrm>
            <a:off x="1250019" y="-119492"/>
            <a:ext cx="1554751" cy="1138667"/>
          </a:xfrm>
          <a:prstGeom prst="bentConnector3">
            <a:avLst>
              <a:gd name="adj1" fmla="val -2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2"/>
            <a:endCxn id="55" idx="0"/>
          </p:cNvCxnSpPr>
          <p:nvPr/>
        </p:nvCxnSpPr>
        <p:spPr>
          <a:xfrm flipH="1">
            <a:off x="3722480" y="1295400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2948054" y="1775196"/>
            <a:ext cx="1548852" cy="310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6" name="Rectangle 6"/>
          <p:cNvSpPr/>
          <p:nvPr/>
        </p:nvSpPr>
        <p:spPr>
          <a:xfrm>
            <a:off x="5271332" y="17147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발생 대기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4496906" y="1930585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6"/>
          <p:cNvSpPr/>
          <p:nvPr/>
        </p:nvSpPr>
        <p:spPr>
          <a:xfrm>
            <a:off x="7308576" y="137291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레이어에서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이벤트가 발생되었는가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9" name="직선 화살표 연결선 58"/>
          <p:cNvCxnSpPr>
            <a:stCxn id="56" idx="3"/>
            <a:endCxn id="58" idx="1"/>
          </p:cNvCxnSpPr>
          <p:nvPr/>
        </p:nvCxnSpPr>
        <p:spPr>
          <a:xfrm flipV="1">
            <a:off x="6534150" y="1930584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0"/>
            <a:endCxn id="56" idx="0"/>
          </p:cNvCxnSpPr>
          <p:nvPr/>
        </p:nvCxnSpPr>
        <p:spPr>
          <a:xfrm rot="16200000" flipH="1" flipV="1">
            <a:off x="7262343" y="13315"/>
            <a:ext cx="341860" cy="3061063"/>
          </a:xfrm>
          <a:prstGeom prst="bentConnector3">
            <a:avLst>
              <a:gd name="adj1" fmla="val -668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963804" y="100358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8963803" y="248825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479375" y="2488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7308576" y="296804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컴포넌트의 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action 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값이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변경되었는가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938402" y="408338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549862" y="4083381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8306993" y="45631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처리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Rectangle 6"/>
          <p:cNvSpPr/>
          <p:nvPr/>
        </p:nvSpPr>
        <p:spPr>
          <a:xfrm>
            <a:off x="11023310" y="742950"/>
            <a:ext cx="551232" cy="3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init()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9" name="꺾인 연결선 68"/>
          <p:cNvCxnSpPr>
            <a:stCxn id="64" idx="3"/>
            <a:endCxn id="68" idx="2"/>
          </p:cNvCxnSpPr>
          <p:nvPr/>
        </p:nvCxnSpPr>
        <p:spPr>
          <a:xfrm flipV="1">
            <a:off x="10619032" y="1053729"/>
            <a:ext cx="679894" cy="24719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670705" y="35150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1" name="Rectangle 6"/>
          <p:cNvSpPr/>
          <p:nvPr/>
        </p:nvSpPr>
        <p:spPr>
          <a:xfrm>
            <a:off x="7278060" y="456317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버튼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클릭 이벤트인가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+mn-ea"/>
              </a:rPr>
              <a:t>㈜사람인</a:t>
            </a:r>
            <a:r>
              <a:rPr lang="en-US" altLang="ko-KR" sz="2400" b="1">
                <a:latin typeface="+mn-ea"/>
              </a:rPr>
              <a:t>HR</a:t>
            </a:r>
            <a:r>
              <a:rPr lang="ko-KR" altLang="en-US" sz="2400">
                <a:latin typeface="+mn-ea"/>
              </a:rPr>
              <a:t> 입사지원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09" y="1213777"/>
            <a:ext cx="5955973" cy="4827260"/>
          </a:xfrm>
          <a:prstGeom prst="rect">
            <a:avLst/>
          </a:prstGeom>
        </p:spPr>
      </p:pic>
      <p:sp>
        <p:nvSpPr>
          <p:cNvPr id="35" name="Rectangle 6"/>
          <p:cNvSpPr/>
          <p:nvPr/>
        </p:nvSpPr>
        <p:spPr>
          <a:xfrm>
            <a:off x="8933288" y="2767086"/>
            <a:ext cx="2907742" cy="1037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기본정보 데이터가 누락된 부분이 있을 경우 누락된 정보를 레이어에 노출시켜서 입력을 하도록 유도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8978826" y="4364130"/>
            <a:ext cx="2907742" cy="1206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정보가 변경되면 매번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Validation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컴포넌트에서 지원가능 조건을 체크</a:t>
            </a:r>
            <a:endParaRPr kumimoji="1" lang="en-US" altLang="ko-KR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지원이 가능하다면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Return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값을 받아서 지원하기 버튼을 활성화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)</a:t>
            </a:r>
          </a:p>
        </p:txBody>
      </p:sp>
      <p:pic>
        <p:nvPicPr>
          <p:cNvPr id="37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4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01557" y="0"/>
            <a:ext cx="11979344" cy="6860433"/>
            <a:chOff x="301557" y="0"/>
            <a:chExt cx="11979344" cy="6860433"/>
          </a:xfrm>
        </p:grpSpPr>
        <p:sp>
          <p:nvSpPr>
            <p:cNvPr id="4" name="Rectangle 3"/>
            <p:cNvSpPr/>
            <p:nvPr/>
          </p:nvSpPr>
          <p:spPr>
            <a:xfrm>
              <a:off x="301557" y="1028702"/>
              <a:ext cx="6566170" cy="2930456"/>
            </a:xfrm>
            <a:prstGeom prst="rect">
              <a:avLst/>
            </a:prstGeom>
            <a:solidFill>
              <a:srgbClr val="EE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Rectangle 6"/>
            <p:cNvSpPr/>
            <p:nvPr/>
          </p:nvSpPr>
          <p:spPr>
            <a:xfrm>
              <a:off x="493138" y="1028701"/>
              <a:ext cx="6183008" cy="151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8000" smtClean="0"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프로세스</a:t>
              </a:r>
              <a:endParaRPr kumimoji="1" lang="ko-KR" altLang="en-US" sz="800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7" name="Rectangle 12"/>
            <p:cNvSpPr/>
            <p:nvPr/>
          </p:nvSpPr>
          <p:spPr>
            <a:xfrm>
              <a:off x="11088989" y="127000"/>
              <a:ext cx="1191912" cy="90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ko-KR" sz="3600">
                  <a:latin typeface="BM DoHyeon" charset="0"/>
                  <a:ea typeface="BM DoHyeon" charset="0"/>
                  <a:cs typeface="BM DoHyeon" charset="0"/>
                </a:rPr>
                <a:t>1</a:t>
              </a:r>
              <a:endParaRPr kumimoji="1" lang="ko-KR" altLang="en-US" sz="3600">
                <a:latin typeface="BM DoHyeon" charset="0"/>
                <a:ea typeface="BM DoHyeon" charset="0"/>
                <a:cs typeface="BM DoHyeon" charset="0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>
              <a:off x="9042400" y="6261100"/>
              <a:ext cx="3149600" cy="596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2017.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 </a:t>
              </a:r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06.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 </a:t>
              </a:r>
              <a:r>
                <a:rPr kumimoji="1" lang="en-US" altLang="ko-KR" smtClean="0">
                  <a:latin typeface="BM DoHyeon" charset="0"/>
                  <a:ea typeface="BM DoHyeon" charset="0"/>
                  <a:cs typeface="BM DoHyeon" charset="0"/>
                </a:rPr>
                <a:t>21</a:t>
              </a:r>
              <a:endParaRPr kumimoji="1" lang="ko-KR" altLang="en-US">
                <a:latin typeface="BM DoHyeon" charset="0"/>
                <a:ea typeface="BM DoHyeon" charset="0"/>
                <a:cs typeface="BM DoHyeon" charset="0"/>
              </a:endParaRPr>
            </a:p>
            <a:p>
              <a:pPr algn="r"/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서비스개발 </a:t>
              </a:r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2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팀 김기진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904672" y="3632675"/>
              <a:ext cx="53404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976" y="2628900"/>
              <a:ext cx="3120424" cy="4229100"/>
            </a:xfrm>
            <a:prstGeom prst="rect">
              <a:avLst/>
            </a:prstGeom>
          </p:spPr>
        </p:pic>
        <p:sp>
          <p:nvSpPr>
            <p:cNvPr id="11" name="Rectangle 3"/>
            <p:cNvSpPr/>
            <p:nvPr/>
          </p:nvSpPr>
          <p:spPr>
            <a:xfrm>
              <a:off x="6676145" y="0"/>
              <a:ext cx="5305087" cy="651753"/>
            </a:xfrm>
            <a:prstGeom prst="rect">
              <a:avLst/>
            </a:prstGeom>
            <a:solidFill>
              <a:srgbClr val="EE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Rectangle 6"/>
            <p:cNvSpPr/>
            <p:nvPr/>
          </p:nvSpPr>
          <p:spPr>
            <a:xfrm>
              <a:off x="805909" y="4041840"/>
              <a:ext cx="5557466" cy="677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8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Recruit apply Process</a:t>
              </a:r>
              <a:endParaRPr kumimoji="1" lang="ko-KR" altLang="en-US" sz="48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3" name="Rectangle 6"/>
            <p:cNvSpPr/>
            <p:nvPr/>
          </p:nvSpPr>
          <p:spPr>
            <a:xfrm>
              <a:off x="6676145" y="0"/>
              <a:ext cx="5305088" cy="651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기술연구소 개발</a:t>
              </a:r>
              <a:r>
                <a:rPr kumimoji="1" lang="en-US" altLang="ko-KR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2</a:t>
              </a:r>
              <a:r>
                <a:rPr kumimoji="1" lang="ko-KR" altLang="en-US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팀 </a:t>
              </a:r>
              <a:r>
                <a:rPr kumimoji="1" lang="en-US" altLang="ko-KR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D5Cell</a:t>
              </a:r>
              <a:endParaRPr kumimoji="1" lang="ko-KR" altLang="en-US" sz="3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4" name="Rectangle 6"/>
            <p:cNvSpPr/>
            <p:nvPr/>
          </p:nvSpPr>
          <p:spPr>
            <a:xfrm>
              <a:off x="805909" y="3059346"/>
              <a:ext cx="5557466" cy="677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8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즉시지원 버튼 클릭부터 완료메일 전송까지</a:t>
              </a:r>
              <a:endParaRPr kumimoji="1" lang="ko-KR" altLang="en-US" sz="28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0660844" y="6509622"/>
              <a:ext cx="1620057" cy="35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개발</a:t>
              </a:r>
              <a:r>
                <a:rPr kumimoji="1" lang="en-US" altLang="ko-KR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2</a:t>
              </a:r>
              <a:r>
                <a:rPr kumimoji="1" lang="ko-KR" altLang="en-US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팀 김기진</a:t>
              </a:r>
              <a:endParaRPr kumimoji="1" lang="ko-KR" altLang="en-US" sz="20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6" name="Rectangle 6"/>
            <p:cNvSpPr/>
            <p:nvPr/>
          </p:nvSpPr>
          <p:spPr>
            <a:xfrm>
              <a:off x="301557" y="651753"/>
              <a:ext cx="1695586" cy="37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WMG-13634</a:t>
              </a:r>
              <a:endParaRPr kumimoji="1" lang="ko-KR" altLang="en-US" sz="2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+mn-ea"/>
              </a:rPr>
              <a:t>㈜사람인</a:t>
            </a:r>
            <a:r>
              <a:rPr lang="en-US" altLang="ko-KR" sz="2400" b="1">
                <a:latin typeface="+mn-ea"/>
              </a:rPr>
              <a:t>HR</a:t>
            </a:r>
            <a:r>
              <a:rPr lang="ko-KR" altLang="en-US" sz="2400">
                <a:latin typeface="+mn-ea"/>
              </a:rPr>
              <a:t> 입사지원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295260" y="2175755"/>
            <a:ext cx="625002" cy="411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▼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70" y="1196975"/>
            <a:ext cx="6391275" cy="5362575"/>
          </a:xfrm>
          <a:prstGeom prst="rect">
            <a:avLst/>
          </a:prstGeom>
        </p:spPr>
      </p:pic>
      <p:pic>
        <p:nvPicPr>
          <p:cNvPr id="25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71529" y="1954042"/>
            <a:ext cx="3560324" cy="486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입사지원 개편 개요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64163" y="2498143"/>
            <a:ext cx="5672562" cy="486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 입사지원 개편 개요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61223" y="2984526"/>
            <a:ext cx="5675502" cy="486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 입사지원 정책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62656" y="3470909"/>
            <a:ext cx="5675502" cy="486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 입사지원 프로세스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endCxn id="50" idx="0"/>
          </p:cNvCxnSpPr>
          <p:nvPr/>
        </p:nvCxnSpPr>
        <p:spPr>
          <a:xfrm>
            <a:off x="3722481" y="-119492"/>
            <a:ext cx="0" cy="862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6"/>
          <p:cNvSpPr/>
          <p:nvPr/>
        </p:nvSpPr>
        <p:spPr>
          <a:xfrm>
            <a:off x="2804770" y="742950"/>
            <a:ext cx="183542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 영역에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변수 값을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</a:t>
            </a:r>
          </a:p>
        </p:txBody>
      </p:sp>
      <p:cxnSp>
        <p:nvCxnSpPr>
          <p:cNvPr id="52" name="꺾인 연결선 51"/>
          <p:cNvCxnSpPr>
            <a:endCxn id="50" idx="1"/>
          </p:cNvCxnSpPr>
          <p:nvPr/>
        </p:nvCxnSpPr>
        <p:spPr>
          <a:xfrm>
            <a:off x="1250019" y="-119492"/>
            <a:ext cx="1554751" cy="1138667"/>
          </a:xfrm>
          <a:prstGeom prst="bentConnector3">
            <a:avLst>
              <a:gd name="adj1" fmla="val -2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2"/>
            <a:endCxn id="55" idx="0"/>
          </p:cNvCxnSpPr>
          <p:nvPr/>
        </p:nvCxnSpPr>
        <p:spPr>
          <a:xfrm flipH="1">
            <a:off x="3722480" y="1295400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2948054" y="1775196"/>
            <a:ext cx="1548852" cy="310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6" name="Rectangle 6"/>
          <p:cNvSpPr/>
          <p:nvPr/>
        </p:nvSpPr>
        <p:spPr>
          <a:xfrm>
            <a:off x="5271332" y="17147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발생 대기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4496906" y="1930585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6"/>
          <p:cNvSpPr/>
          <p:nvPr/>
        </p:nvSpPr>
        <p:spPr>
          <a:xfrm>
            <a:off x="7308576" y="137291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레이어에서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이벤트가 발생되었는가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9" name="직선 화살표 연결선 58"/>
          <p:cNvCxnSpPr>
            <a:stCxn id="56" idx="3"/>
            <a:endCxn id="58" idx="1"/>
          </p:cNvCxnSpPr>
          <p:nvPr/>
        </p:nvCxnSpPr>
        <p:spPr>
          <a:xfrm flipV="1">
            <a:off x="6534150" y="1930584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8" idx="0"/>
            <a:endCxn id="56" idx="0"/>
          </p:cNvCxnSpPr>
          <p:nvPr/>
        </p:nvCxnSpPr>
        <p:spPr>
          <a:xfrm rot="16200000" flipH="1" flipV="1">
            <a:off x="7262343" y="13315"/>
            <a:ext cx="341860" cy="3061063"/>
          </a:xfrm>
          <a:prstGeom prst="bentConnector3">
            <a:avLst>
              <a:gd name="adj1" fmla="val -668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8963804" y="100358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8963803" y="248825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479375" y="2488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7308576" y="296804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컴포넌트의 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action 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값이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변경되었는가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8938402" y="408338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8549862" y="4083381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8306993" y="45631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처리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Rectangle 6"/>
          <p:cNvSpPr/>
          <p:nvPr/>
        </p:nvSpPr>
        <p:spPr>
          <a:xfrm>
            <a:off x="11023310" y="742950"/>
            <a:ext cx="551232" cy="3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init()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9" name="꺾인 연결선 68"/>
          <p:cNvCxnSpPr>
            <a:stCxn id="64" idx="3"/>
            <a:endCxn id="68" idx="2"/>
          </p:cNvCxnSpPr>
          <p:nvPr/>
        </p:nvCxnSpPr>
        <p:spPr>
          <a:xfrm flipV="1">
            <a:off x="10619032" y="1053729"/>
            <a:ext cx="679894" cy="24719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0670705" y="35150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1" name="Rectangle 6"/>
          <p:cNvSpPr/>
          <p:nvPr/>
        </p:nvSpPr>
        <p:spPr>
          <a:xfrm>
            <a:off x="7278060" y="456317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버튼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클릭 이벤트인가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+mn-ea"/>
              </a:rPr>
              <a:t>㈜사람인</a:t>
            </a:r>
            <a:r>
              <a:rPr lang="en-US" altLang="ko-KR" sz="2400" b="1">
                <a:latin typeface="+mn-ea"/>
              </a:rPr>
              <a:t>HR</a:t>
            </a:r>
            <a:r>
              <a:rPr lang="ko-KR" altLang="en-US" sz="2400">
                <a:latin typeface="+mn-ea"/>
              </a:rPr>
              <a:t> 입사지원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61" y="1196975"/>
            <a:ext cx="5312388" cy="4584295"/>
          </a:xfrm>
          <a:prstGeom prst="rect">
            <a:avLst/>
          </a:prstGeom>
        </p:spPr>
      </p:pic>
      <p:pic>
        <p:nvPicPr>
          <p:cNvPr id="35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6"/>
          <p:cNvSpPr/>
          <p:nvPr/>
        </p:nvSpPr>
        <p:spPr>
          <a:xfrm>
            <a:off x="8588556" y="1328038"/>
            <a:ext cx="3170632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파일 다운로드는 기존에 업로드된 파일만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8322878" y="1923206"/>
            <a:ext cx="3701989" cy="1160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Internet Explorer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의 경우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</a:t>
            </a:r>
          </a:p>
          <a:p>
            <a:pPr algn="ctr"/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파일 업로드 후에 데이터를 가져오는 부분을 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ajaxSubmit &gt; Session 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을 사용 </a:t>
            </a:r>
            <a:endParaRPr kumimoji="1" lang="en-US" altLang="ko-KR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ko-KR" altLang="en-US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호환성 모드로 인해</a:t>
            </a:r>
            <a:r>
              <a:rPr kumimoji="1" lang="en-US" altLang="ko-KR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화살표 연결선 31"/>
          <p:cNvCxnSpPr>
            <a:endCxn id="33" idx="0"/>
          </p:cNvCxnSpPr>
          <p:nvPr/>
        </p:nvCxnSpPr>
        <p:spPr>
          <a:xfrm>
            <a:off x="3722481" y="-119492"/>
            <a:ext cx="0" cy="862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6"/>
          <p:cNvSpPr/>
          <p:nvPr/>
        </p:nvSpPr>
        <p:spPr>
          <a:xfrm>
            <a:off x="2804770" y="742950"/>
            <a:ext cx="183542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 영역에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html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변수 값을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</a:t>
            </a:r>
          </a:p>
        </p:txBody>
      </p:sp>
      <p:cxnSp>
        <p:nvCxnSpPr>
          <p:cNvPr id="34" name="꺾인 연결선 33"/>
          <p:cNvCxnSpPr>
            <a:endCxn id="33" idx="1"/>
          </p:cNvCxnSpPr>
          <p:nvPr/>
        </p:nvCxnSpPr>
        <p:spPr>
          <a:xfrm>
            <a:off x="1250019" y="-119492"/>
            <a:ext cx="1554751" cy="1138667"/>
          </a:xfrm>
          <a:prstGeom prst="bentConnector3">
            <a:avLst>
              <a:gd name="adj1" fmla="val -2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3" idx="2"/>
            <a:endCxn id="36" idx="0"/>
          </p:cNvCxnSpPr>
          <p:nvPr/>
        </p:nvCxnSpPr>
        <p:spPr>
          <a:xfrm flipH="1">
            <a:off x="3722480" y="1295400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6"/>
          <p:cNvSpPr/>
          <p:nvPr/>
        </p:nvSpPr>
        <p:spPr>
          <a:xfrm>
            <a:off x="2948054" y="1775196"/>
            <a:ext cx="1548852" cy="310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5271332" y="17147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발생 대기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38" name="직선 화살표 연결선 37"/>
          <p:cNvCxnSpPr>
            <a:stCxn id="36" idx="3"/>
            <a:endCxn id="37" idx="1"/>
          </p:cNvCxnSpPr>
          <p:nvPr/>
        </p:nvCxnSpPr>
        <p:spPr>
          <a:xfrm flipV="1">
            <a:off x="4496906" y="1930585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6"/>
          <p:cNvSpPr/>
          <p:nvPr/>
        </p:nvSpPr>
        <p:spPr>
          <a:xfrm>
            <a:off x="7308576" y="137291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레이어에서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이벤트가 발생되었는가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0" name="직선 화살표 연결선 39"/>
          <p:cNvCxnSpPr>
            <a:stCxn id="37" idx="3"/>
            <a:endCxn id="39" idx="1"/>
          </p:cNvCxnSpPr>
          <p:nvPr/>
        </p:nvCxnSpPr>
        <p:spPr>
          <a:xfrm flipV="1">
            <a:off x="6534150" y="1930584"/>
            <a:ext cx="7744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9" idx="0"/>
            <a:endCxn id="37" idx="0"/>
          </p:cNvCxnSpPr>
          <p:nvPr/>
        </p:nvCxnSpPr>
        <p:spPr>
          <a:xfrm rot="16200000" flipH="1" flipV="1">
            <a:off x="7262343" y="13315"/>
            <a:ext cx="341860" cy="3061063"/>
          </a:xfrm>
          <a:prstGeom prst="bentConnector3">
            <a:avLst>
              <a:gd name="adj1" fmla="val -668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963804" y="100358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8963803" y="248825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479375" y="2488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5" name="Rectangle 6"/>
          <p:cNvSpPr/>
          <p:nvPr/>
        </p:nvSpPr>
        <p:spPr>
          <a:xfrm>
            <a:off x="7308576" y="296804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컴포넌트의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action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값이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변경되었는가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8938402" y="408338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15583" y="5675956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8306993" y="456317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처리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1" name="Rectangle 6"/>
          <p:cNvSpPr/>
          <p:nvPr/>
        </p:nvSpPr>
        <p:spPr>
          <a:xfrm>
            <a:off x="11023310" y="742950"/>
            <a:ext cx="551232" cy="310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init()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3" name="꺾인 연결선 52"/>
          <p:cNvCxnSpPr>
            <a:stCxn id="45" idx="3"/>
            <a:endCxn id="51" idx="2"/>
          </p:cNvCxnSpPr>
          <p:nvPr/>
        </p:nvCxnSpPr>
        <p:spPr>
          <a:xfrm flipV="1">
            <a:off x="10619032" y="1053729"/>
            <a:ext cx="679894" cy="247198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0670705" y="35150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3" name="Rectangle 6"/>
          <p:cNvSpPr/>
          <p:nvPr/>
        </p:nvSpPr>
        <p:spPr>
          <a:xfrm>
            <a:off x="7278060" y="4563177"/>
            <a:ext cx="3310456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버튼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클릭 이벤트인가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8922665" y="5678511"/>
            <a:ext cx="1" cy="479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8534125" y="5678511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6" name="Rectangle 6"/>
          <p:cNvSpPr/>
          <p:nvPr/>
        </p:nvSpPr>
        <p:spPr>
          <a:xfrm>
            <a:off x="8291256" y="6180927"/>
            <a:ext cx="1262818" cy="43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이벤트 실행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7" name="Rectangle 6"/>
          <p:cNvSpPr/>
          <p:nvPr/>
        </p:nvSpPr>
        <p:spPr>
          <a:xfrm>
            <a:off x="2948054" y="2559175"/>
            <a:ext cx="155409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레이어의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form action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 변경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8" name="꺾인 연결선 77"/>
          <p:cNvCxnSpPr>
            <a:stCxn id="76" idx="3"/>
            <a:endCxn id="51" idx="3"/>
          </p:cNvCxnSpPr>
          <p:nvPr/>
        </p:nvCxnSpPr>
        <p:spPr>
          <a:xfrm flipV="1">
            <a:off x="9554074" y="898340"/>
            <a:ext cx="2020468" cy="5498395"/>
          </a:xfrm>
          <a:prstGeom prst="bentConnector3">
            <a:avLst>
              <a:gd name="adj1" fmla="val 11131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73" idx="1"/>
            <a:endCxn id="77" idx="3"/>
          </p:cNvCxnSpPr>
          <p:nvPr/>
        </p:nvCxnSpPr>
        <p:spPr>
          <a:xfrm rot="10800000">
            <a:off x="4502146" y="2835400"/>
            <a:ext cx="2775915" cy="22854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679149" y="475151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81" name="직선 화살표 연결선 80"/>
          <p:cNvCxnSpPr>
            <a:stCxn id="36" idx="2"/>
            <a:endCxn id="77" idx="0"/>
          </p:cNvCxnSpPr>
          <p:nvPr/>
        </p:nvCxnSpPr>
        <p:spPr>
          <a:xfrm>
            <a:off x="3722480" y="2085975"/>
            <a:ext cx="2620" cy="473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6"/>
          <p:cNvSpPr/>
          <p:nvPr/>
        </p:nvSpPr>
        <p:spPr>
          <a:xfrm>
            <a:off x="2948054" y="3584825"/>
            <a:ext cx="155409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모든 컴포넌트의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store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상태값 저장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83" name="직선 화살표 연결선 82"/>
          <p:cNvCxnSpPr>
            <a:endCxn id="82" idx="0"/>
          </p:cNvCxnSpPr>
          <p:nvPr/>
        </p:nvCxnSpPr>
        <p:spPr>
          <a:xfrm>
            <a:off x="3722480" y="3111625"/>
            <a:ext cx="2620" cy="473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2" idx="2"/>
            <a:endCxn id="85" idx="0"/>
          </p:cNvCxnSpPr>
          <p:nvPr/>
        </p:nvCxnSpPr>
        <p:spPr>
          <a:xfrm>
            <a:off x="3725100" y="4137275"/>
            <a:ext cx="689" cy="480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6"/>
          <p:cNvSpPr/>
          <p:nvPr/>
        </p:nvSpPr>
        <p:spPr>
          <a:xfrm>
            <a:off x="2367380" y="4617760"/>
            <a:ext cx="2716818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이력서 제목을 수정중인가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3722480" y="5733094"/>
            <a:ext cx="689" cy="480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6"/>
          <p:cNvSpPr/>
          <p:nvPr/>
        </p:nvSpPr>
        <p:spPr>
          <a:xfrm>
            <a:off x="2942815" y="6213579"/>
            <a:ext cx="155409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Validation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컴포넌트에서 입력 데이터 검증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549862" y="4083381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3719860" y="6694077"/>
            <a:ext cx="689" cy="480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4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화살표 연결선 31"/>
          <p:cNvCxnSpPr>
            <a:endCxn id="33" idx="0"/>
          </p:cNvCxnSpPr>
          <p:nvPr/>
        </p:nvCxnSpPr>
        <p:spPr>
          <a:xfrm>
            <a:off x="3712913" y="0"/>
            <a:ext cx="12876" cy="580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33" name="Rectangle 6"/>
          <p:cNvSpPr/>
          <p:nvPr/>
        </p:nvSpPr>
        <p:spPr>
          <a:xfrm>
            <a:off x="2367380" y="580002"/>
            <a:ext cx="2716818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부문이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1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 이상인가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34" name="직선 화살표 연결선 33"/>
          <p:cNvCxnSpPr>
            <a:endCxn id="35" idx="0"/>
          </p:cNvCxnSpPr>
          <p:nvPr/>
        </p:nvCxnSpPr>
        <p:spPr>
          <a:xfrm>
            <a:off x="3725789" y="1695336"/>
            <a:ext cx="0" cy="493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6"/>
          <p:cNvSpPr/>
          <p:nvPr/>
        </p:nvSpPr>
        <p:spPr>
          <a:xfrm>
            <a:off x="2367380" y="2188555"/>
            <a:ext cx="2716818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지원타입이 자사양식인가</a:t>
            </a:r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084197" y="157261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21512" y="1695336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8" name="Rectangle 6"/>
          <p:cNvSpPr/>
          <p:nvPr/>
        </p:nvSpPr>
        <p:spPr>
          <a:xfrm>
            <a:off x="6031149" y="1322335"/>
            <a:ext cx="2716818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부문을 선택했는가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9" name="Rectangle 6"/>
          <p:cNvSpPr/>
          <p:nvPr/>
        </p:nvSpPr>
        <p:spPr>
          <a:xfrm>
            <a:off x="10432380" y="1096411"/>
            <a:ext cx="1548852" cy="310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0" name="꺾인 연결선 39"/>
          <p:cNvCxnSpPr>
            <a:stCxn id="33" idx="3"/>
            <a:endCxn id="38" idx="1"/>
          </p:cNvCxnSpPr>
          <p:nvPr/>
        </p:nvCxnSpPr>
        <p:spPr>
          <a:xfrm>
            <a:off x="5084198" y="1137669"/>
            <a:ext cx="946951" cy="74233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8" idx="3"/>
            <a:endCxn id="39" idx="1"/>
          </p:cNvCxnSpPr>
          <p:nvPr/>
        </p:nvCxnSpPr>
        <p:spPr>
          <a:xfrm flipV="1">
            <a:off x="8747967" y="1251801"/>
            <a:ext cx="1684413" cy="62820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747967" y="1508835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43" name="Rectangle 6"/>
          <p:cNvSpPr/>
          <p:nvPr/>
        </p:nvSpPr>
        <p:spPr>
          <a:xfrm>
            <a:off x="2367379" y="3797108"/>
            <a:ext cx="2716818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첨부파일이 선택되었나</a:t>
            </a:r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</a:p>
        </p:txBody>
      </p:sp>
      <p:cxnSp>
        <p:nvCxnSpPr>
          <p:cNvPr id="44" name="꺾인 연결선 43"/>
          <p:cNvCxnSpPr>
            <a:stCxn id="38" idx="2"/>
            <a:endCxn id="35" idx="3"/>
          </p:cNvCxnSpPr>
          <p:nvPr/>
        </p:nvCxnSpPr>
        <p:spPr>
          <a:xfrm rot="5400000">
            <a:off x="6082602" y="1439265"/>
            <a:ext cx="308553" cy="23053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905130" y="277729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3712913" y="3303889"/>
            <a:ext cx="0" cy="493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200400" y="3303889"/>
            <a:ext cx="525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8" name="직선 화살표 연결선 47"/>
          <p:cNvCxnSpPr>
            <a:endCxn id="53" idx="0"/>
          </p:cNvCxnSpPr>
          <p:nvPr/>
        </p:nvCxnSpPr>
        <p:spPr>
          <a:xfrm>
            <a:off x="3712913" y="4912442"/>
            <a:ext cx="0" cy="300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200400" y="4912442"/>
            <a:ext cx="525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3" name="Rectangle 6"/>
          <p:cNvSpPr/>
          <p:nvPr/>
        </p:nvSpPr>
        <p:spPr>
          <a:xfrm>
            <a:off x="2354504" y="5213155"/>
            <a:ext cx="2716818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필수 기본정보 데이터가 입력되었나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2" name="직선 화살표 연결선 71"/>
          <p:cNvCxnSpPr>
            <a:stCxn id="53" idx="2"/>
          </p:cNvCxnSpPr>
          <p:nvPr/>
        </p:nvCxnSpPr>
        <p:spPr>
          <a:xfrm>
            <a:off x="3712913" y="6328489"/>
            <a:ext cx="12875" cy="782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200400" y="6462721"/>
            <a:ext cx="525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5" name="꺾인 연결선 74"/>
          <p:cNvCxnSpPr>
            <a:stCxn id="43" idx="3"/>
          </p:cNvCxnSpPr>
          <p:nvPr/>
        </p:nvCxnSpPr>
        <p:spPr>
          <a:xfrm flipV="1">
            <a:off x="5084197" y="1407190"/>
            <a:ext cx="5655139" cy="2947585"/>
          </a:xfrm>
          <a:prstGeom prst="bentConnector3">
            <a:avLst>
              <a:gd name="adj1" fmla="val 998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905130" y="2778446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24272" y="435477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8" name="꺾인 연결선 77"/>
          <p:cNvCxnSpPr>
            <a:stCxn id="53" idx="3"/>
            <a:endCxn id="39" idx="2"/>
          </p:cNvCxnSpPr>
          <p:nvPr/>
        </p:nvCxnSpPr>
        <p:spPr>
          <a:xfrm flipV="1">
            <a:off x="5071322" y="1407190"/>
            <a:ext cx="6135484" cy="436363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111396" y="5952454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083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/>
          <p:cNvCxnSpPr>
            <a:endCxn id="50" idx="0"/>
          </p:cNvCxnSpPr>
          <p:nvPr/>
        </p:nvCxnSpPr>
        <p:spPr>
          <a:xfrm>
            <a:off x="3725789" y="-9469"/>
            <a:ext cx="0" cy="493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6"/>
          <p:cNvSpPr/>
          <p:nvPr/>
        </p:nvSpPr>
        <p:spPr>
          <a:xfrm>
            <a:off x="2367380" y="483750"/>
            <a:ext cx="2716818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타입이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자사양식인가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725789" y="1599084"/>
            <a:ext cx="0" cy="493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084197" y="147636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21512" y="1599084"/>
            <a:ext cx="40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6" name="꺾인 연결선 55"/>
          <p:cNvCxnSpPr>
            <a:stCxn id="50" idx="3"/>
          </p:cNvCxnSpPr>
          <p:nvPr/>
        </p:nvCxnSpPr>
        <p:spPr>
          <a:xfrm>
            <a:off x="5084198" y="1041417"/>
            <a:ext cx="946951" cy="74233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/>
          <p:cNvSpPr/>
          <p:nvPr/>
        </p:nvSpPr>
        <p:spPr>
          <a:xfrm>
            <a:off x="6031150" y="1507525"/>
            <a:ext cx="1293778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이력서 번호 초기화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res_idx</a:t>
            </a:r>
          </a:p>
        </p:txBody>
      </p:sp>
      <p:sp>
        <p:nvSpPr>
          <p:cNvPr id="58" name="Rectangle 6"/>
          <p:cNvSpPr/>
          <p:nvPr/>
        </p:nvSpPr>
        <p:spPr>
          <a:xfrm>
            <a:off x="2947528" y="2092303"/>
            <a:ext cx="1556521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첨부파일 데이터에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이력서 파일 리스트 저장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9" name="직선 화살표 연결선 58"/>
          <p:cNvCxnSpPr>
            <a:stCxn id="58" idx="2"/>
            <a:endCxn id="60" idx="0"/>
          </p:cNvCxnSpPr>
          <p:nvPr/>
        </p:nvCxnSpPr>
        <p:spPr>
          <a:xfrm flipH="1">
            <a:off x="3725788" y="2644753"/>
            <a:ext cx="1" cy="439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6"/>
          <p:cNvSpPr/>
          <p:nvPr/>
        </p:nvSpPr>
        <p:spPr>
          <a:xfrm>
            <a:off x="2772536" y="3083927"/>
            <a:ext cx="1906504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모든 컴포넌트의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State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값으로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input element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생성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1" name="꺾인 연결선 60"/>
          <p:cNvCxnSpPr>
            <a:stCxn id="57" idx="2"/>
            <a:endCxn id="60" idx="3"/>
          </p:cNvCxnSpPr>
          <p:nvPr/>
        </p:nvCxnSpPr>
        <p:spPr>
          <a:xfrm rot="5400000">
            <a:off x="5028452" y="1710564"/>
            <a:ext cx="1300177" cy="199899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0" idx="2"/>
            <a:endCxn id="63" idx="0"/>
          </p:cNvCxnSpPr>
          <p:nvPr/>
        </p:nvCxnSpPr>
        <p:spPr>
          <a:xfrm>
            <a:off x="3725788" y="3636377"/>
            <a:ext cx="0" cy="323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"/>
          <p:cNvSpPr/>
          <p:nvPr/>
        </p:nvSpPr>
        <p:spPr>
          <a:xfrm>
            <a:off x="2045373" y="3959770"/>
            <a:ext cx="3360830" cy="60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데이터를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applyController/applyAction()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으로 비동기 전송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4" name="직선 화살표 연결선 63"/>
          <p:cNvCxnSpPr>
            <a:stCxn id="63" idx="2"/>
          </p:cNvCxnSpPr>
          <p:nvPr/>
        </p:nvCxnSpPr>
        <p:spPr>
          <a:xfrm>
            <a:off x="3725788" y="4567803"/>
            <a:ext cx="0" cy="443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"/>
          <p:cNvSpPr/>
          <p:nvPr/>
        </p:nvSpPr>
        <p:spPr>
          <a:xfrm>
            <a:off x="2045373" y="4987448"/>
            <a:ext cx="3360830" cy="60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applyAction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에서 데이터 가공하여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applyProcess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로 전달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6" name="직선 화살표 연결선 65"/>
          <p:cNvCxnSpPr>
            <a:stCxn id="65" idx="2"/>
          </p:cNvCxnSpPr>
          <p:nvPr/>
        </p:nvCxnSpPr>
        <p:spPr>
          <a:xfrm flipH="1">
            <a:off x="3722640" y="5595481"/>
            <a:ext cx="3148" cy="443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"/>
          <p:cNvSpPr/>
          <p:nvPr/>
        </p:nvSpPr>
        <p:spPr>
          <a:xfrm>
            <a:off x="2619833" y="6015128"/>
            <a:ext cx="2205614" cy="60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입사완료 레이어를 위한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trackEvent Parameter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생성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8" name="직선 화살표 연결선 67"/>
          <p:cNvCxnSpPr>
            <a:stCxn id="67" idx="2"/>
          </p:cNvCxnSpPr>
          <p:nvPr/>
        </p:nvCxnSpPr>
        <p:spPr>
          <a:xfrm>
            <a:off x="3722640" y="6623161"/>
            <a:ext cx="0" cy="443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8" name="그룹 7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10" name="갈매기형 수장 9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1" name="갈매기형 수장 10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2" name="갈매기형 수장 11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3" name="갈매기형 수장 12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4" name="갈매기형 수장 1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16" name="갈매기형 수장 15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9" name="갈매기형 수장 8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71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꺾인 연결선 134"/>
          <p:cNvCxnSpPr>
            <a:endCxn id="30" idx="1"/>
          </p:cNvCxnSpPr>
          <p:nvPr/>
        </p:nvCxnSpPr>
        <p:spPr>
          <a:xfrm flipV="1">
            <a:off x="4686792" y="1380550"/>
            <a:ext cx="1132594" cy="288472"/>
          </a:xfrm>
          <a:prstGeom prst="bentConnector3">
            <a:avLst>
              <a:gd name="adj1" fmla="val -6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7" idx="0"/>
          </p:cNvCxnSpPr>
          <p:nvPr/>
        </p:nvCxnSpPr>
        <p:spPr>
          <a:xfrm>
            <a:off x="3722640" y="0"/>
            <a:ext cx="0" cy="1628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6"/>
          <p:cNvSpPr/>
          <p:nvPr/>
        </p:nvSpPr>
        <p:spPr>
          <a:xfrm>
            <a:off x="5819386" y="701793"/>
            <a:ext cx="2632953" cy="1357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입사지원을 위한 데이터 저장 및 가공</a:t>
            </a:r>
          </a:p>
          <a:p>
            <a:pPr algn="ctr"/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applyObject</a:t>
            </a: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-&gt;withPerson()</a:t>
            </a: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withRecruit(recruitObject)</a:t>
            </a: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withAttachFileData ()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29" name="Rectangle 6"/>
          <p:cNvSpPr/>
          <p:nvPr/>
        </p:nvSpPr>
        <p:spPr>
          <a:xfrm>
            <a:off x="9056087" y="817079"/>
            <a:ext cx="2716818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지원타입이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사람인양식 지원인가</a:t>
            </a:r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</a:p>
        </p:txBody>
      </p:sp>
      <p:sp>
        <p:nvSpPr>
          <p:cNvPr id="42" name="Rectangle 6"/>
          <p:cNvSpPr/>
          <p:nvPr/>
        </p:nvSpPr>
        <p:spPr>
          <a:xfrm>
            <a:off x="9449618" y="2765463"/>
            <a:ext cx="1929029" cy="1116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데이터 </a:t>
            </a:r>
            <a:r>
              <a:rPr kumimoji="1" lang="ko-KR" altLang="en-US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저장 및 가공</a:t>
            </a:r>
          </a:p>
          <a:p>
            <a:pPr algn="ctr"/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applyObject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withResumes()</a:t>
            </a: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-&gt;widhCandidateProfile()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3" name="꺾인 연결선 42"/>
          <p:cNvCxnSpPr>
            <a:stCxn id="29" idx="3"/>
            <a:endCxn id="42" idx="3"/>
          </p:cNvCxnSpPr>
          <p:nvPr/>
        </p:nvCxnSpPr>
        <p:spPr>
          <a:xfrm flipH="1">
            <a:off x="11378647" y="1374746"/>
            <a:ext cx="394258" cy="1948791"/>
          </a:xfrm>
          <a:prstGeom prst="bentConnector3">
            <a:avLst>
              <a:gd name="adj1" fmla="val -579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9" idx="2"/>
            <a:endCxn id="18" idx="0"/>
          </p:cNvCxnSpPr>
          <p:nvPr/>
        </p:nvCxnSpPr>
        <p:spPr>
          <a:xfrm flipH="1">
            <a:off x="10414495" y="1932413"/>
            <a:ext cx="1" cy="277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6"/>
          <p:cNvSpPr/>
          <p:nvPr/>
        </p:nvSpPr>
        <p:spPr>
          <a:xfrm>
            <a:off x="10010942" y="2209838"/>
            <a:ext cx="807106" cy="28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b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uild()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20" name="직선 화살표 연결선 19"/>
          <p:cNvCxnSpPr>
            <a:stCxn id="42" idx="0"/>
            <a:endCxn id="18" idx="2"/>
          </p:cNvCxnSpPr>
          <p:nvPr/>
        </p:nvCxnSpPr>
        <p:spPr>
          <a:xfrm flipV="1">
            <a:off x="10414133" y="2498455"/>
            <a:ext cx="362" cy="267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545581" y="1789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09855" y="182540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03436" y="1628878"/>
            <a:ext cx="3038407" cy="2836118"/>
            <a:chOff x="2203436" y="1628878"/>
            <a:chExt cx="3038407" cy="2836118"/>
          </a:xfrm>
        </p:grpSpPr>
        <p:grpSp>
          <p:nvGrpSpPr>
            <p:cNvPr id="46" name="그룹 45"/>
            <p:cNvGrpSpPr/>
            <p:nvPr/>
          </p:nvGrpSpPr>
          <p:grpSpPr>
            <a:xfrm>
              <a:off x="2203436" y="1628878"/>
              <a:ext cx="3038407" cy="2836118"/>
              <a:chOff x="2232430" y="1357416"/>
              <a:chExt cx="3038407" cy="2138259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232430" y="1357416"/>
                <a:ext cx="3038407" cy="21382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smtClean="0"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Try</a:t>
                </a:r>
                <a:endParaRPr lang="ko-KR" altLang="en-US" sz="3200"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5" name="Rectangle 6"/>
              <p:cNvSpPr/>
              <p:nvPr/>
            </p:nvSpPr>
            <p:spPr>
              <a:xfrm>
                <a:off x="2619833" y="1380462"/>
                <a:ext cx="2205614" cy="2177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400" smtClean="0">
                    <a:solidFill>
                      <a:schemeClr val="tx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  <a:cs typeface="BM DoHyeon" charset="0"/>
                  </a:rPr>
                  <a:t>입사지원 출처 데이터 저장</a:t>
                </a:r>
                <a:endParaRPr kumimoji="1" lang="en-US" altLang="ko-KR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endParaRPr>
              </a:p>
            </p:txBody>
          </p:sp>
        </p:grpSp>
        <p:sp>
          <p:nvSpPr>
            <p:cNvPr id="35" name="Rectangle 6"/>
            <p:cNvSpPr/>
            <p:nvPr/>
          </p:nvSpPr>
          <p:spPr>
            <a:xfrm>
              <a:off x="2619832" y="2262440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데이터 저장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3693646" y="1951003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6"/>
            <p:cNvSpPr/>
            <p:nvPr/>
          </p:nvSpPr>
          <p:spPr>
            <a:xfrm>
              <a:off x="2619833" y="2872956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메일 데이터 생성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3693647" y="2561519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6"/>
            <p:cNvSpPr/>
            <p:nvPr/>
          </p:nvSpPr>
          <p:spPr>
            <a:xfrm>
              <a:off x="2619833" y="3475569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완료 후 메일 발송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3693647" y="3164132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6"/>
            <p:cNvSpPr/>
            <p:nvPr/>
          </p:nvSpPr>
          <p:spPr>
            <a:xfrm>
              <a:off x="2619833" y="4058313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완료 상태 업데이트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3693647" y="3746876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6"/>
          <p:cNvSpPr/>
          <p:nvPr/>
        </p:nvSpPr>
        <p:spPr>
          <a:xfrm>
            <a:off x="86120" y="5385825"/>
            <a:ext cx="3636519" cy="11448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Catch (InvalidDataException)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2" name="직선 화살표 연결선 51"/>
          <p:cNvCxnSpPr>
            <a:stCxn id="27" idx="3"/>
            <a:endCxn id="53" idx="1"/>
          </p:cNvCxnSpPr>
          <p:nvPr/>
        </p:nvCxnSpPr>
        <p:spPr>
          <a:xfrm flipV="1">
            <a:off x="5241843" y="3042538"/>
            <a:ext cx="560599" cy="4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6"/>
          <p:cNvSpPr/>
          <p:nvPr/>
        </p:nvSpPr>
        <p:spPr>
          <a:xfrm>
            <a:off x="5802442" y="2863431"/>
            <a:ext cx="1979483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출처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4" name="직선 화살표 연결선 53"/>
          <p:cNvCxnSpPr>
            <a:endCxn id="55" idx="1"/>
          </p:cNvCxnSpPr>
          <p:nvPr/>
        </p:nvCxnSpPr>
        <p:spPr>
          <a:xfrm flipV="1">
            <a:off x="5241843" y="3505369"/>
            <a:ext cx="560600" cy="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5802443" y="3326262"/>
            <a:ext cx="1645701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7" name="Rectangle 6"/>
          <p:cNvSpPr/>
          <p:nvPr/>
        </p:nvSpPr>
        <p:spPr>
          <a:xfrm>
            <a:off x="4407383" y="4883285"/>
            <a:ext cx="1979483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메일 데이터 생성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8" name="꺾인 연결선 57"/>
          <p:cNvCxnSpPr>
            <a:endCxn id="57" idx="1"/>
          </p:cNvCxnSpPr>
          <p:nvPr/>
        </p:nvCxnSpPr>
        <p:spPr>
          <a:xfrm>
            <a:off x="3281561" y="4464996"/>
            <a:ext cx="1125822" cy="597396"/>
          </a:xfrm>
          <a:prstGeom prst="bentConnector3">
            <a:avLst>
              <a:gd name="adj1" fmla="val 9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"/>
          <p:cNvSpPr/>
          <p:nvPr/>
        </p:nvSpPr>
        <p:spPr>
          <a:xfrm>
            <a:off x="4407381" y="5547569"/>
            <a:ext cx="1979483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메일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6" name="직선 화살표 연결선 55"/>
          <p:cNvCxnSpPr>
            <a:stCxn id="57" idx="2"/>
            <a:endCxn id="59" idx="0"/>
          </p:cNvCxnSpPr>
          <p:nvPr/>
        </p:nvCxnSpPr>
        <p:spPr>
          <a:xfrm flipH="1">
            <a:off x="5397123" y="5241498"/>
            <a:ext cx="2" cy="306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원통 59"/>
          <p:cNvSpPr/>
          <p:nvPr/>
        </p:nvSpPr>
        <p:spPr>
          <a:xfrm>
            <a:off x="4944917" y="6215182"/>
            <a:ext cx="904415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automail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1" name="직선 화살표 연결선 60"/>
          <p:cNvCxnSpPr>
            <a:stCxn id="59" idx="2"/>
            <a:endCxn id="60" idx="1"/>
          </p:cNvCxnSpPr>
          <p:nvPr/>
        </p:nvCxnSpPr>
        <p:spPr>
          <a:xfrm>
            <a:off x="5397123" y="5905782"/>
            <a:ext cx="2" cy="30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0" idx="4"/>
            <a:endCxn id="63" idx="1"/>
          </p:cNvCxnSpPr>
          <p:nvPr/>
        </p:nvCxnSpPr>
        <p:spPr>
          <a:xfrm>
            <a:off x="5849332" y="6484323"/>
            <a:ext cx="731477" cy="2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"/>
          <p:cNvSpPr/>
          <p:nvPr/>
        </p:nvSpPr>
        <p:spPr>
          <a:xfrm>
            <a:off x="6580809" y="6209966"/>
            <a:ext cx="1979483" cy="552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상태 업데이트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6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complete)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4" name="직선 화살표 연결선 63"/>
          <p:cNvCxnSpPr>
            <a:stCxn id="63" idx="3"/>
            <a:endCxn id="66" idx="2"/>
          </p:cNvCxnSpPr>
          <p:nvPr/>
        </p:nvCxnSpPr>
        <p:spPr>
          <a:xfrm flipV="1">
            <a:off x="8560292" y="6484084"/>
            <a:ext cx="643276" cy="2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원통 65"/>
          <p:cNvSpPr/>
          <p:nvPr/>
        </p:nvSpPr>
        <p:spPr>
          <a:xfrm>
            <a:off x="9203568" y="6214943"/>
            <a:ext cx="1197764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10414496" y="5060323"/>
            <a:ext cx="1731764" cy="552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개인회원 입사지원 접수 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확인메일 발송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원통 67"/>
          <p:cNvSpPr/>
          <p:nvPr/>
        </p:nvSpPr>
        <p:spPr>
          <a:xfrm>
            <a:off x="7197977" y="2269835"/>
            <a:ext cx="2130711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recruitapply_track_log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2" name="원통 71"/>
          <p:cNvSpPr/>
          <p:nvPr/>
        </p:nvSpPr>
        <p:spPr>
          <a:xfrm>
            <a:off x="8208196" y="3515835"/>
            <a:ext cx="1197764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3" name="꺾인 연결선 72"/>
          <p:cNvCxnSpPr>
            <a:endCxn id="37" idx="0"/>
          </p:cNvCxnSpPr>
          <p:nvPr/>
        </p:nvCxnSpPr>
        <p:spPr>
          <a:xfrm rot="5400000">
            <a:off x="1822283" y="4547096"/>
            <a:ext cx="920827" cy="7566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6" idx="4"/>
            <a:endCxn id="67" idx="2"/>
          </p:cNvCxnSpPr>
          <p:nvPr/>
        </p:nvCxnSpPr>
        <p:spPr>
          <a:xfrm flipV="1">
            <a:off x="10401332" y="5613107"/>
            <a:ext cx="879046" cy="8709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5" idx="3"/>
            <a:endCxn id="72" idx="2"/>
          </p:cNvCxnSpPr>
          <p:nvPr/>
        </p:nvCxnSpPr>
        <p:spPr>
          <a:xfrm>
            <a:off x="7448144" y="3505369"/>
            <a:ext cx="760052" cy="2796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원통 88"/>
          <p:cNvSpPr/>
          <p:nvPr/>
        </p:nvSpPr>
        <p:spPr>
          <a:xfrm>
            <a:off x="7922716" y="4530366"/>
            <a:ext cx="1765227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recruitapply_detail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94" name="원통 93"/>
          <p:cNvSpPr/>
          <p:nvPr/>
        </p:nvSpPr>
        <p:spPr>
          <a:xfrm>
            <a:off x="6676145" y="5544897"/>
            <a:ext cx="1460656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ecruitapplyfile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95" name="꺾인 연결선 94"/>
          <p:cNvCxnSpPr>
            <a:stCxn id="89" idx="3"/>
            <a:endCxn id="94" idx="1"/>
          </p:cNvCxnSpPr>
          <p:nvPr/>
        </p:nvCxnSpPr>
        <p:spPr>
          <a:xfrm rot="5400000">
            <a:off x="7867778" y="4607344"/>
            <a:ext cx="476249" cy="13988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원통 100"/>
          <p:cNvSpPr/>
          <p:nvPr/>
        </p:nvSpPr>
        <p:spPr>
          <a:xfrm>
            <a:off x="9085264" y="5544897"/>
            <a:ext cx="1709122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ecruitapply_meta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02" name="꺾인 연결선 101"/>
          <p:cNvCxnSpPr>
            <a:stCxn id="89" idx="4"/>
            <a:endCxn id="101" idx="1"/>
          </p:cNvCxnSpPr>
          <p:nvPr/>
        </p:nvCxnSpPr>
        <p:spPr>
          <a:xfrm>
            <a:off x="9687943" y="4799507"/>
            <a:ext cx="251882" cy="7453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72" idx="3"/>
            <a:endCxn id="89" idx="1"/>
          </p:cNvCxnSpPr>
          <p:nvPr/>
        </p:nvCxnSpPr>
        <p:spPr>
          <a:xfrm flipH="1">
            <a:off x="8805330" y="4054117"/>
            <a:ext cx="1748" cy="476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원통 123"/>
          <p:cNvSpPr/>
          <p:nvPr/>
        </p:nvSpPr>
        <p:spPr>
          <a:xfrm>
            <a:off x="5333940" y="3669658"/>
            <a:ext cx="2392000" cy="83189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ecruit_apply_hire_reason</a:t>
            </a:r>
          </a:p>
          <a:p>
            <a:pPr algn="ctr"/>
            <a:r>
              <a:rPr kumimoji="1" lang="en-US" altLang="ko-KR" sz="14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ecruitapply_interview_answer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25" name="꺾인 연결선 124"/>
          <p:cNvCxnSpPr>
            <a:stCxn id="89" idx="2"/>
            <a:endCxn id="124" idx="3"/>
          </p:cNvCxnSpPr>
          <p:nvPr/>
        </p:nvCxnSpPr>
        <p:spPr>
          <a:xfrm rot="10800000">
            <a:off x="6529940" y="4501549"/>
            <a:ext cx="1392776" cy="2979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53" idx="0"/>
            <a:endCxn id="68" idx="2"/>
          </p:cNvCxnSpPr>
          <p:nvPr/>
        </p:nvCxnSpPr>
        <p:spPr>
          <a:xfrm rot="5400000" flipH="1" flipV="1">
            <a:off x="6832853" y="2498308"/>
            <a:ext cx="324455" cy="4057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30" idx="3"/>
            <a:endCxn id="29" idx="1"/>
          </p:cNvCxnSpPr>
          <p:nvPr/>
        </p:nvCxnSpPr>
        <p:spPr>
          <a:xfrm flipV="1">
            <a:off x="8452339" y="1374746"/>
            <a:ext cx="603748" cy="5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37" idx="2"/>
          </p:cNvCxnSpPr>
          <p:nvPr/>
        </p:nvCxnSpPr>
        <p:spPr>
          <a:xfrm>
            <a:off x="1904380" y="6530707"/>
            <a:ext cx="1" cy="599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7" idx="3"/>
          </p:cNvCxnSpPr>
          <p:nvPr/>
        </p:nvCxnSpPr>
        <p:spPr>
          <a:xfrm>
            <a:off x="3722639" y="5958266"/>
            <a:ext cx="401889" cy="147366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77" name="그룹 76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79" name="갈매기형 수장 78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0" name="갈매기형 수장 79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1" name="갈매기형 수장 80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2" name="갈매기형 수장 81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4" name="갈매기형 수장 8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5" name="갈매기형 수장 84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78" name="갈매기형 수장 77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cxnSp>
        <p:nvCxnSpPr>
          <p:cNvPr id="70" name="직선 화살표 연결선 69"/>
          <p:cNvCxnSpPr>
            <a:endCxn id="71" idx="3"/>
          </p:cNvCxnSpPr>
          <p:nvPr/>
        </p:nvCxnSpPr>
        <p:spPr>
          <a:xfrm flipH="1" flipV="1">
            <a:off x="1686852" y="2274796"/>
            <a:ext cx="515218" cy="3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6"/>
          <p:cNvSpPr/>
          <p:nvPr/>
        </p:nvSpPr>
        <p:spPr>
          <a:xfrm>
            <a:off x="295276" y="1970779"/>
            <a:ext cx="1391576" cy="60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채용공고의 입사지원 카운트 업데이트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86" name="원통 85"/>
          <p:cNvSpPr/>
          <p:nvPr/>
        </p:nvSpPr>
        <p:spPr>
          <a:xfrm>
            <a:off x="621755" y="1011348"/>
            <a:ext cx="731290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87" name="직선 화살표 연결선 86"/>
          <p:cNvCxnSpPr>
            <a:endCxn id="86" idx="3"/>
          </p:cNvCxnSpPr>
          <p:nvPr/>
        </p:nvCxnSpPr>
        <p:spPr>
          <a:xfrm flipH="1" flipV="1">
            <a:off x="987400" y="1549630"/>
            <a:ext cx="3664" cy="421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endCxn id="90" idx="3"/>
          </p:cNvCxnSpPr>
          <p:nvPr/>
        </p:nvCxnSpPr>
        <p:spPr>
          <a:xfrm flipH="1" flipV="1">
            <a:off x="1686852" y="3461259"/>
            <a:ext cx="515218" cy="3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6"/>
          <p:cNvSpPr/>
          <p:nvPr/>
        </p:nvSpPr>
        <p:spPr>
          <a:xfrm>
            <a:off x="66675" y="3157242"/>
            <a:ext cx="1620177" cy="608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공고번호 리스트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memcached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삭제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꺾인 연결선 134"/>
          <p:cNvCxnSpPr>
            <a:endCxn id="30" idx="1"/>
          </p:cNvCxnSpPr>
          <p:nvPr/>
        </p:nvCxnSpPr>
        <p:spPr>
          <a:xfrm flipV="1">
            <a:off x="4686792" y="1380550"/>
            <a:ext cx="1132594" cy="288472"/>
          </a:xfrm>
          <a:prstGeom prst="bentConnector3">
            <a:avLst>
              <a:gd name="adj1" fmla="val -6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7" idx="0"/>
          </p:cNvCxnSpPr>
          <p:nvPr/>
        </p:nvCxnSpPr>
        <p:spPr>
          <a:xfrm>
            <a:off x="3722640" y="0"/>
            <a:ext cx="0" cy="1628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6"/>
          <p:cNvSpPr/>
          <p:nvPr/>
        </p:nvSpPr>
        <p:spPr>
          <a:xfrm>
            <a:off x="5819386" y="701793"/>
            <a:ext cx="2632953" cy="1357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입사지원을 위한 데이터 저장 및 가공</a:t>
            </a:r>
          </a:p>
          <a:p>
            <a:pPr algn="ctr"/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applyObject</a:t>
            </a: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-&gt;withPerson()</a:t>
            </a: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withRecruit(recruitObject)</a:t>
            </a: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withAttachFileData ()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29" name="Rectangle 6"/>
          <p:cNvSpPr/>
          <p:nvPr/>
        </p:nvSpPr>
        <p:spPr>
          <a:xfrm>
            <a:off x="9056087" y="817079"/>
            <a:ext cx="2716818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지원타입이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사람인양식 지원인가</a:t>
            </a:r>
            <a:r>
              <a:rPr kumimoji="1" lang="en-US" altLang="ko-KR" sz="14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</a:p>
        </p:txBody>
      </p:sp>
      <p:sp>
        <p:nvSpPr>
          <p:cNvPr id="42" name="Rectangle 6"/>
          <p:cNvSpPr/>
          <p:nvPr/>
        </p:nvSpPr>
        <p:spPr>
          <a:xfrm>
            <a:off x="9449618" y="2765463"/>
            <a:ext cx="1929029" cy="1116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데이터 </a:t>
            </a:r>
            <a:r>
              <a:rPr kumimoji="1" lang="ko-KR" altLang="en-US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저장 및 가공</a:t>
            </a:r>
          </a:p>
          <a:p>
            <a:pPr algn="ctr"/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applyObject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withResumes()</a:t>
            </a: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-&gt;widhCandidateProfile()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3" name="꺾인 연결선 42"/>
          <p:cNvCxnSpPr>
            <a:stCxn id="29" idx="3"/>
            <a:endCxn id="42" idx="3"/>
          </p:cNvCxnSpPr>
          <p:nvPr/>
        </p:nvCxnSpPr>
        <p:spPr>
          <a:xfrm flipH="1">
            <a:off x="11378647" y="1374746"/>
            <a:ext cx="394258" cy="1948791"/>
          </a:xfrm>
          <a:prstGeom prst="bentConnector3">
            <a:avLst>
              <a:gd name="adj1" fmla="val -579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9" idx="2"/>
            <a:endCxn id="18" idx="0"/>
          </p:cNvCxnSpPr>
          <p:nvPr/>
        </p:nvCxnSpPr>
        <p:spPr>
          <a:xfrm flipH="1">
            <a:off x="10414495" y="1932413"/>
            <a:ext cx="1" cy="277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6"/>
          <p:cNvSpPr/>
          <p:nvPr/>
        </p:nvSpPr>
        <p:spPr>
          <a:xfrm>
            <a:off x="10010942" y="2209838"/>
            <a:ext cx="807106" cy="28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b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uild()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20" name="직선 화살표 연결선 19"/>
          <p:cNvCxnSpPr>
            <a:stCxn id="42" idx="0"/>
            <a:endCxn id="18" idx="2"/>
          </p:cNvCxnSpPr>
          <p:nvPr/>
        </p:nvCxnSpPr>
        <p:spPr>
          <a:xfrm flipV="1">
            <a:off x="10414133" y="2498455"/>
            <a:ext cx="362" cy="267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545581" y="1789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09855" y="182540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03436" y="1628878"/>
            <a:ext cx="3038407" cy="2836118"/>
            <a:chOff x="2203436" y="1628878"/>
            <a:chExt cx="3038407" cy="2836118"/>
          </a:xfrm>
        </p:grpSpPr>
        <p:grpSp>
          <p:nvGrpSpPr>
            <p:cNvPr id="46" name="그룹 45"/>
            <p:cNvGrpSpPr/>
            <p:nvPr/>
          </p:nvGrpSpPr>
          <p:grpSpPr>
            <a:xfrm>
              <a:off x="2203436" y="1628878"/>
              <a:ext cx="3038407" cy="2836118"/>
              <a:chOff x="2232430" y="1357416"/>
              <a:chExt cx="3038407" cy="2138259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232430" y="1357416"/>
                <a:ext cx="3038407" cy="21382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smtClean="0"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Try</a:t>
                </a:r>
                <a:endParaRPr lang="ko-KR" altLang="en-US" sz="3200"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5" name="Rectangle 6"/>
              <p:cNvSpPr/>
              <p:nvPr/>
            </p:nvSpPr>
            <p:spPr>
              <a:xfrm>
                <a:off x="2619833" y="1380462"/>
                <a:ext cx="2205614" cy="2177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400" smtClean="0">
                    <a:solidFill>
                      <a:schemeClr val="tx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  <a:cs typeface="BM DoHyeon" charset="0"/>
                  </a:rPr>
                  <a:t>입사지원 출처 데이터 저장</a:t>
                </a:r>
                <a:endParaRPr kumimoji="1" lang="en-US" altLang="ko-KR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endParaRPr>
              </a:p>
            </p:txBody>
          </p:sp>
        </p:grpSp>
        <p:sp>
          <p:nvSpPr>
            <p:cNvPr id="35" name="Rectangle 6"/>
            <p:cNvSpPr/>
            <p:nvPr/>
          </p:nvSpPr>
          <p:spPr>
            <a:xfrm>
              <a:off x="2619832" y="2262440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데이터 저장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3693646" y="1951003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6"/>
            <p:cNvSpPr/>
            <p:nvPr/>
          </p:nvSpPr>
          <p:spPr>
            <a:xfrm>
              <a:off x="2619833" y="2872956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메일 데이터 생성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3693647" y="2561519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6"/>
            <p:cNvSpPr/>
            <p:nvPr/>
          </p:nvSpPr>
          <p:spPr>
            <a:xfrm>
              <a:off x="2619833" y="3475569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완료 후 메일 발송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3693647" y="3164132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6"/>
            <p:cNvSpPr/>
            <p:nvPr/>
          </p:nvSpPr>
          <p:spPr>
            <a:xfrm>
              <a:off x="2619833" y="4058313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완료 상태 업데이트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3693647" y="3746876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6"/>
          <p:cNvSpPr/>
          <p:nvPr/>
        </p:nvSpPr>
        <p:spPr>
          <a:xfrm>
            <a:off x="86120" y="5385825"/>
            <a:ext cx="3636519" cy="11448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Catch (InvalidDataException)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2" name="직선 화살표 연결선 51"/>
          <p:cNvCxnSpPr>
            <a:stCxn id="27" idx="3"/>
            <a:endCxn id="53" idx="1"/>
          </p:cNvCxnSpPr>
          <p:nvPr/>
        </p:nvCxnSpPr>
        <p:spPr>
          <a:xfrm flipV="1">
            <a:off x="5241843" y="3042538"/>
            <a:ext cx="560599" cy="4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6"/>
          <p:cNvSpPr/>
          <p:nvPr/>
        </p:nvSpPr>
        <p:spPr>
          <a:xfrm>
            <a:off x="5802442" y="2863431"/>
            <a:ext cx="1979483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출처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4" name="직선 화살표 연결선 53"/>
          <p:cNvCxnSpPr>
            <a:endCxn id="55" idx="1"/>
          </p:cNvCxnSpPr>
          <p:nvPr/>
        </p:nvCxnSpPr>
        <p:spPr>
          <a:xfrm flipV="1">
            <a:off x="5241843" y="3505369"/>
            <a:ext cx="560600" cy="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5802443" y="3326262"/>
            <a:ext cx="1645701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7" name="Rectangle 6"/>
          <p:cNvSpPr/>
          <p:nvPr/>
        </p:nvSpPr>
        <p:spPr>
          <a:xfrm>
            <a:off x="4407383" y="4883285"/>
            <a:ext cx="1979483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메일 데이터 생성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8" name="꺾인 연결선 57"/>
          <p:cNvCxnSpPr>
            <a:endCxn id="57" idx="1"/>
          </p:cNvCxnSpPr>
          <p:nvPr/>
        </p:nvCxnSpPr>
        <p:spPr>
          <a:xfrm>
            <a:off x="3281561" y="4464996"/>
            <a:ext cx="1125822" cy="597396"/>
          </a:xfrm>
          <a:prstGeom prst="bentConnector3">
            <a:avLst>
              <a:gd name="adj1" fmla="val 9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"/>
          <p:cNvSpPr/>
          <p:nvPr/>
        </p:nvSpPr>
        <p:spPr>
          <a:xfrm>
            <a:off x="4407381" y="5547569"/>
            <a:ext cx="1979483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메일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6" name="직선 화살표 연결선 55"/>
          <p:cNvCxnSpPr>
            <a:stCxn id="57" idx="2"/>
            <a:endCxn id="59" idx="0"/>
          </p:cNvCxnSpPr>
          <p:nvPr/>
        </p:nvCxnSpPr>
        <p:spPr>
          <a:xfrm flipH="1">
            <a:off x="5397123" y="5241498"/>
            <a:ext cx="2" cy="306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원통 59"/>
          <p:cNvSpPr/>
          <p:nvPr/>
        </p:nvSpPr>
        <p:spPr>
          <a:xfrm>
            <a:off x="4944917" y="6215182"/>
            <a:ext cx="904415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automail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1" name="직선 화살표 연결선 60"/>
          <p:cNvCxnSpPr>
            <a:stCxn id="59" idx="2"/>
            <a:endCxn id="60" idx="1"/>
          </p:cNvCxnSpPr>
          <p:nvPr/>
        </p:nvCxnSpPr>
        <p:spPr>
          <a:xfrm>
            <a:off x="5397123" y="5905782"/>
            <a:ext cx="2" cy="30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0" idx="4"/>
            <a:endCxn id="63" idx="1"/>
          </p:cNvCxnSpPr>
          <p:nvPr/>
        </p:nvCxnSpPr>
        <p:spPr>
          <a:xfrm>
            <a:off x="5849332" y="6484323"/>
            <a:ext cx="731477" cy="2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"/>
          <p:cNvSpPr/>
          <p:nvPr/>
        </p:nvSpPr>
        <p:spPr>
          <a:xfrm>
            <a:off x="6580809" y="6209966"/>
            <a:ext cx="1979483" cy="552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상태 업데이트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6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complete)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4" name="직선 화살표 연결선 63"/>
          <p:cNvCxnSpPr>
            <a:stCxn id="63" idx="3"/>
            <a:endCxn id="66" idx="2"/>
          </p:cNvCxnSpPr>
          <p:nvPr/>
        </p:nvCxnSpPr>
        <p:spPr>
          <a:xfrm flipV="1">
            <a:off x="8560292" y="6484084"/>
            <a:ext cx="643276" cy="2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원통 65"/>
          <p:cNvSpPr/>
          <p:nvPr/>
        </p:nvSpPr>
        <p:spPr>
          <a:xfrm>
            <a:off x="9203568" y="6214943"/>
            <a:ext cx="1197764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10414496" y="5060323"/>
            <a:ext cx="1731764" cy="552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개인회원 입사지원 접수 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확인메일 발송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원통 67"/>
          <p:cNvSpPr/>
          <p:nvPr/>
        </p:nvSpPr>
        <p:spPr>
          <a:xfrm>
            <a:off x="7197977" y="2269835"/>
            <a:ext cx="2130711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recruitapply_track_log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2" name="원통 71"/>
          <p:cNvSpPr/>
          <p:nvPr/>
        </p:nvSpPr>
        <p:spPr>
          <a:xfrm>
            <a:off x="8208196" y="3515835"/>
            <a:ext cx="1197764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3" name="꺾인 연결선 72"/>
          <p:cNvCxnSpPr>
            <a:endCxn id="37" idx="0"/>
          </p:cNvCxnSpPr>
          <p:nvPr/>
        </p:nvCxnSpPr>
        <p:spPr>
          <a:xfrm rot="5400000">
            <a:off x="1822283" y="4547096"/>
            <a:ext cx="920827" cy="7566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6" idx="4"/>
            <a:endCxn id="67" idx="2"/>
          </p:cNvCxnSpPr>
          <p:nvPr/>
        </p:nvCxnSpPr>
        <p:spPr>
          <a:xfrm flipV="1">
            <a:off x="10401332" y="5613107"/>
            <a:ext cx="879046" cy="8709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5" idx="3"/>
            <a:endCxn id="72" idx="2"/>
          </p:cNvCxnSpPr>
          <p:nvPr/>
        </p:nvCxnSpPr>
        <p:spPr>
          <a:xfrm>
            <a:off x="7448144" y="3505369"/>
            <a:ext cx="760052" cy="2796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원통 88"/>
          <p:cNvSpPr/>
          <p:nvPr/>
        </p:nvSpPr>
        <p:spPr>
          <a:xfrm>
            <a:off x="7922716" y="4530366"/>
            <a:ext cx="1765227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recruitapply_detail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94" name="원통 93"/>
          <p:cNvSpPr/>
          <p:nvPr/>
        </p:nvSpPr>
        <p:spPr>
          <a:xfrm>
            <a:off x="6676145" y="5544897"/>
            <a:ext cx="1460656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ecruitapplyfile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95" name="꺾인 연결선 94"/>
          <p:cNvCxnSpPr>
            <a:stCxn id="89" idx="3"/>
            <a:endCxn id="94" idx="1"/>
          </p:cNvCxnSpPr>
          <p:nvPr/>
        </p:nvCxnSpPr>
        <p:spPr>
          <a:xfrm rot="5400000">
            <a:off x="7867778" y="4607344"/>
            <a:ext cx="476249" cy="13988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원통 100"/>
          <p:cNvSpPr/>
          <p:nvPr/>
        </p:nvSpPr>
        <p:spPr>
          <a:xfrm>
            <a:off x="9085264" y="5544897"/>
            <a:ext cx="1709122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ecruitapply_meta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02" name="꺾인 연결선 101"/>
          <p:cNvCxnSpPr>
            <a:stCxn id="89" idx="4"/>
            <a:endCxn id="101" idx="1"/>
          </p:cNvCxnSpPr>
          <p:nvPr/>
        </p:nvCxnSpPr>
        <p:spPr>
          <a:xfrm>
            <a:off x="9687943" y="4799507"/>
            <a:ext cx="251882" cy="7453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72" idx="3"/>
            <a:endCxn id="89" idx="1"/>
          </p:cNvCxnSpPr>
          <p:nvPr/>
        </p:nvCxnSpPr>
        <p:spPr>
          <a:xfrm flipH="1">
            <a:off x="8805330" y="4054117"/>
            <a:ext cx="1748" cy="476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원통 123"/>
          <p:cNvSpPr/>
          <p:nvPr/>
        </p:nvSpPr>
        <p:spPr>
          <a:xfrm>
            <a:off x="5333940" y="3669658"/>
            <a:ext cx="2392000" cy="83189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ecruit_apply_hire_reason</a:t>
            </a:r>
          </a:p>
          <a:p>
            <a:pPr algn="ctr"/>
            <a:r>
              <a:rPr kumimoji="1" lang="en-US" altLang="ko-KR" sz="14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ecruitapply_interview_answer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25" name="꺾인 연결선 124"/>
          <p:cNvCxnSpPr>
            <a:stCxn id="89" idx="2"/>
            <a:endCxn id="124" idx="3"/>
          </p:cNvCxnSpPr>
          <p:nvPr/>
        </p:nvCxnSpPr>
        <p:spPr>
          <a:xfrm rot="10800000">
            <a:off x="6529940" y="4501549"/>
            <a:ext cx="1392776" cy="2979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53" idx="0"/>
            <a:endCxn id="68" idx="2"/>
          </p:cNvCxnSpPr>
          <p:nvPr/>
        </p:nvCxnSpPr>
        <p:spPr>
          <a:xfrm rot="5400000" flipH="1" flipV="1">
            <a:off x="6832853" y="2498308"/>
            <a:ext cx="324455" cy="4057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30" idx="3"/>
            <a:endCxn id="29" idx="1"/>
          </p:cNvCxnSpPr>
          <p:nvPr/>
        </p:nvCxnSpPr>
        <p:spPr>
          <a:xfrm flipV="1">
            <a:off x="8452339" y="1374746"/>
            <a:ext cx="603748" cy="5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37" idx="2"/>
          </p:cNvCxnSpPr>
          <p:nvPr/>
        </p:nvCxnSpPr>
        <p:spPr>
          <a:xfrm>
            <a:off x="1904380" y="6530707"/>
            <a:ext cx="1" cy="599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7" idx="3"/>
          </p:cNvCxnSpPr>
          <p:nvPr/>
        </p:nvCxnSpPr>
        <p:spPr>
          <a:xfrm>
            <a:off x="3722639" y="5958266"/>
            <a:ext cx="401889" cy="147366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77" name="그룹 76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79" name="갈매기형 수장 78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0" name="갈매기형 수장 79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1" name="갈매기형 수장 80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2" name="갈매기형 수장 81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4" name="갈매기형 수장 8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5" name="갈매기형 수장 84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78" name="갈매기형 수장 77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통 70"/>
          <p:cNvSpPr/>
          <p:nvPr/>
        </p:nvSpPr>
        <p:spPr>
          <a:xfrm>
            <a:off x="348233" y="505349"/>
            <a:ext cx="2184133" cy="1516975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</a:t>
            </a:r>
            <a:r>
              <a:rPr kumimoji="1" lang="en-US" altLang="ko-KR" sz="28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</a:t>
            </a:r>
            <a:endParaRPr kumimoji="1" lang="en-US" altLang="ko-KR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42128"/>
              </p:ext>
            </p:extLst>
          </p:nvPr>
        </p:nvGraphicFramePr>
        <p:xfrm>
          <a:off x="276852" y="2768144"/>
          <a:ext cx="117043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5"/>
                <a:gridCol w="975365"/>
                <a:gridCol w="975365"/>
                <a:gridCol w="975365"/>
                <a:gridCol w="975365"/>
                <a:gridCol w="975365"/>
                <a:gridCol w="975365"/>
                <a:gridCol w="975365"/>
                <a:gridCol w="975365"/>
                <a:gridCol w="975365"/>
                <a:gridCol w="975365"/>
                <a:gridCol w="9753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recruitapply_idx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rec_idx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res_idx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recruittitle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mem_idx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email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Name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title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sex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birth_year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salary_cd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career_cd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입사지원 </a:t>
                      </a:r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idx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/>
                      </a:r>
                      <a:b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</a:b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AUTO_INCREMENT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공고</a:t>
                      </a:r>
                      <a:r>
                        <a:rPr lang="ko-KR" altLang="en-US" sz="1200" baseline="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en-US" altLang="ko-KR" sz="1200" baseline="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idx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이력서 </a:t>
                      </a:r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idx</a:t>
                      </a: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자사양식 지원할 경우 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NULL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공고 제목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개인회원 </a:t>
                      </a:r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idx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이메일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암호화</a:t>
                      </a:r>
                      <a:endParaRPr lang="en-US" altLang="ko-KR" sz="1200" smtClean="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개인회원 이름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입사지원 제목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사람인양식은 이력서 제목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성별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태어난 년도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희망연봉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신입</a:t>
                      </a:r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/</a:t>
                      </a:r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경력 구분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신입의 경우 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1,</a:t>
                      </a: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경력의 경우 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2,3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27999"/>
              </p:ext>
            </p:extLst>
          </p:nvPr>
        </p:nvGraphicFramePr>
        <p:xfrm>
          <a:off x="277579" y="4431814"/>
          <a:ext cx="68275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5"/>
                <a:gridCol w="975365"/>
                <a:gridCol w="975365"/>
                <a:gridCol w="975365"/>
                <a:gridCol w="975365"/>
                <a:gridCol w="975365"/>
                <a:gridCol w="9753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career_period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education_cd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resume_html_src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status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foreign_cd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rec_division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apply_route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총 경력 개월 수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최종학력 구분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이력서 파일 </a:t>
                      </a:r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html </a:t>
                      </a:r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위치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입사지원 상태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입사지원 완료 후</a:t>
                      </a:r>
                      <a:r>
                        <a:rPr lang="ko-KR" altLang="en-US" sz="1200" baseline="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en-US" altLang="ko-KR" sz="1200" baseline="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‘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complete’ UPDATE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개인회원 외국어 데이터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다수일 경우 콤마로 구분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공고 지원부문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지원 경로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web/</a:t>
                      </a:r>
                      <a:r>
                        <a:rPr lang="en-US" altLang="ko-KR" sz="1200" baseline="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mobile</a:t>
                      </a:r>
                      <a:endParaRPr lang="en-US" altLang="ko-KR" sz="1200" smtClean="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8" name="Rectangle 6"/>
          <p:cNvSpPr/>
          <p:nvPr/>
        </p:nvSpPr>
        <p:spPr>
          <a:xfrm>
            <a:off x="5304789" y="1754078"/>
            <a:ext cx="4582449" cy="739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자사양식은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[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신입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||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경력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] (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경력이라면 경력 년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/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개월 수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)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지원자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[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이름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]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입니다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.</a:t>
            </a:r>
            <a:endParaRPr lang="ko-KR" altLang="en-US" sz="1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7596014" y="2498455"/>
            <a:ext cx="0" cy="2670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6"/>
          <p:cNvSpPr/>
          <p:nvPr/>
        </p:nvSpPr>
        <p:spPr>
          <a:xfrm>
            <a:off x="3119823" y="6161280"/>
            <a:ext cx="5190207" cy="37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값이 존재할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경우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recruitapply_detail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테이블의 </a:t>
            </a:r>
            <a:r>
              <a:rPr lang="en-US" altLang="ko-KR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apply_dept </a:t>
            </a:r>
            <a:r>
              <a:rPr lang="ko-KR" altLang="en-US" sz="1400" smtClean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컬럼 데이터로 </a:t>
            </a:r>
            <a:r>
              <a:rPr lang="ko-KR" altLang="en-US" sz="140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사용</a:t>
            </a:r>
            <a:endParaRPr lang="en-US" altLang="ko-KR" sz="1400"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V="1">
            <a:off x="5624844" y="5935320"/>
            <a:ext cx="370" cy="26086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꺾인 연결선 134"/>
          <p:cNvCxnSpPr>
            <a:endCxn id="30" idx="1"/>
          </p:cNvCxnSpPr>
          <p:nvPr/>
        </p:nvCxnSpPr>
        <p:spPr>
          <a:xfrm flipV="1">
            <a:off x="4686792" y="1380550"/>
            <a:ext cx="1132594" cy="288472"/>
          </a:xfrm>
          <a:prstGeom prst="bentConnector3">
            <a:avLst>
              <a:gd name="adj1" fmla="val -6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7" idx="0"/>
          </p:cNvCxnSpPr>
          <p:nvPr/>
        </p:nvCxnSpPr>
        <p:spPr>
          <a:xfrm>
            <a:off x="3722640" y="0"/>
            <a:ext cx="0" cy="1628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6"/>
          <p:cNvSpPr/>
          <p:nvPr/>
        </p:nvSpPr>
        <p:spPr>
          <a:xfrm>
            <a:off x="5819386" y="701793"/>
            <a:ext cx="2632953" cy="1357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입사지원을 위한 데이터 저장 및 가공</a:t>
            </a:r>
          </a:p>
          <a:p>
            <a:pPr algn="ctr"/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applyObject</a:t>
            </a: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-&gt;withPerson()</a:t>
            </a: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withRecruit(recruitObject)</a:t>
            </a: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withAttachFileData ()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29" name="Rectangle 6"/>
          <p:cNvSpPr/>
          <p:nvPr/>
        </p:nvSpPr>
        <p:spPr>
          <a:xfrm>
            <a:off x="9056087" y="817079"/>
            <a:ext cx="2716818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지원타입이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사람인양식 지원인가</a:t>
            </a:r>
            <a:r>
              <a:rPr kumimoji="1" lang="en-US" altLang="ko-KR" sz="14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</a:p>
        </p:txBody>
      </p:sp>
      <p:sp>
        <p:nvSpPr>
          <p:cNvPr id="42" name="Rectangle 6"/>
          <p:cNvSpPr/>
          <p:nvPr/>
        </p:nvSpPr>
        <p:spPr>
          <a:xfrm>
            <a:off x="9449618" y="2765463"/>
            <a:ext cx="1929029" cy="1116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데이터 </a:t>
            </a:r>
            <a:r>
              <a:rPr kumimoji="1" lang="ko-KR" altLang="en-US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저장 및 가공</a:t>
            </a:r>
          </a:p>
          <a:p>
            <a:pPr algn="ctr"/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applyObject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withResumes()</a:t>
            </a: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-&gt;widhCandidateProfile()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3" name="꺾인 연결선 42"/>
          <p:cNvCxnSpPr>
            <a:stCxn id="29" idx="3"/>
            <a:endCxn id="42" idx="3"/>
          </p:cNvCxnSpPr>
          <p:nvPr/>
        </p:nvCxnSpPr>
        <p:spPr>
          <a:xfrm flipH="1">
            <a:off x="11378647" y="1374746"/>
            <a:ext cx="394258" cy="1948791"/>
          </a:xfrm>
          <a:prstGeom prst="bentConnector3">
            <a:avLst>
              <a:gd name="adj1" fmla="val -579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9" idx="2"/>
            <a:endCxn id="18" idx="0"/>
          </p:cNvCxnSpPr>
          <p:nvPr/>
        </p:nvCxnSpPr>
        <p:spPr>
          <a:xfrm flipH="1">
            <a:off x="10414495" y="1932413"/>
            <a:ext cx="1" cy="277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6"/>
          <p:cNvSpPr/>
          <p:nvPr/>
        </p:nvSpPr>
        <p:spPr>
          <a:xfrm>
            <a:off x="10010942" y="2209838"/>
            <a:ext cx="807106" cy="28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b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uild()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20" name="직선 화살표 연결선 19"/>
          <p:cNvCxnSpPr>
            <a:stCxn id="42" idx="0"/>
            <a:endCxn id="18" idx="2"/>
          </p:cNvCxnSpPr>
          <p:nvPr/>
        </p:nvCxnSpPr>
        <p:spPr>
          <a:xfrm flipV="1">
            <a:off x="10414133" y="2498455"/>
            <a:ext cx="362" cy="267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545581" y="1789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09855" y="182540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03436" y="1628878"/>
            <a:ext cx="3038407" cy="2836118"/>
            <a:chOff x="2203436" y="1628878"/>
            <a:chExt cx="3038407" cy="2836118"/>
          </a:xfrm>
        </p:grpSpPr>
        <p:grpSp>
          <p:nvGrpSpPr>
            <p:cNvPr id="46" name="그룹 45"/>
            <p:cNvGrpSpPr/>
            <p:nvPr/>
          </p:nvGrpSpPr>
          <p:grpSpPr>
            <a:xfrm>
              <a:off x="2203436" y="1628878"/>
              <a:ext cx="3038407" cy="2836118"/>
              <a:chOff x="2232430" y="1357416"/>
              <a:chExt cx="3038407" cy="2138259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232430" y="1357416"/>
                <a:ext cx="3038407" cy="21382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smtClean="0"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Try</a:t>
                </a:r>
                <a:endParaRPr lang="ko-KR" altLang="en-US" sz="3200"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5" name="Rectangle 6"/>
              <p:cNvSpPr/>
              <p:nvPr/>
            </p:nvSpPr>
            <p:spPr>
              <a:xfrm>
                <a:off x="2619833" y="1380462"/>
                <a:ext cx="2205614" cy="2177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400" smtClean="0">
                    <a:solidFill>
                      <a:schemeClr val="tx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  <a:cs typeface="BM DoHyeon" charset="0"/>
                  </a:rPr>
                  <a:t>입사지원 출처 데이터 저장</a:t>
                </a:r>
                <a:endParaRPr kumimoji="1" lang="en-US" altLang="ko-KR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endParaRPr>
              </a:p>
            </p:txBody>
          </p:sp>
        </p:grpSp>
        <p:sp>
          <p:nvSpPr>
            <p:cNvPr id="35" name="Rectangle 6"/>
            <p:cNvSpPr/>
            <p:nvPr/>
          </p:nvSpPr>
          <p:spPr>
            <a:xfrm>
              <a:off x="2619832" y="2262440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데이터 저장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3693646" y="1951003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6"/>
            <p:cNvSpPr/>
            <p:nvPr/>
          </p:nvSpPr>
          <p:spPr>
            <a:xfrm>
              <a:off x="2619833" y="2872956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메일 데이터 생성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3693647" y="2561519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6"/>
            <p:cNvSpPr/>
            <p:nvPr/>
          </p:nvSpPr>
          <p:spPr>
            <a:xfrm>
              <a:off x="2619833" y="3475569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완료 후 메일 발송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3693647" y="3164132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6"/>
            <p:cNvSpPr/>
            <p:nvPr/>
          </p:nvSpPr>
          <p:spPr>
            <a:xfrm>
              <a:off x="2619833" y="4058313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완료 상태 업데이트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3693647" y="3746876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6"/>
          <p:cNvSpPr/>
          <p:nvPr/>
        </p:nvSpPr>
        <p:spPr>
          <a:xfrm>
            <a:off x="86120" y="5385825"/>
            <a:ext cx="3636519" cy="11448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Catch (InvalidDataException)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2" name="직선 화살표 연결선 51"/>
          <p:cNvCxnSpPr>
            <a:stCxn id="27" idx="3"/>
            <a:endCxn id="53" idx="1"/>
          </p:cNvCxnSpPr>
          <p:nvPr/>
        </p:nvCxnSpPr>
        <p:spPr>
          <a:xfrm flipV="1">
            <a:off x="5241843" y="3042538"/>
            <a:ext cx="560599" cy="4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6"/>
          <p:cNvSpPr/>
          <p:nvPr/>
        </p:nvSpPr>
        <p:spPr>
          <a:xfrm>
            <a:off x="5802442" y="2863431"/>
            <a:ext cx="1979483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출처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4" name="직선 화살표 연결선 53"/>
          <p:cNvCxnSpPr>
            <a:endCxn id="55" idx="1"/>
          </p:cNvCxnSpPr>
          <p:nvPr/>
        </p:nvCxnSpPr>
        <p:spPr>
          <a:xfrm flipV="1">
            <a:off x="5241843" y="3505369"/>
            <a:ext cx="560600" cy="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5802443" y="3326262"/>
            <a:ext cx="1645701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7" name="Rectangle 6"/>
          <p:cNvSpPr/>
          <p:nvPr/>
        </p:nvSpPr>
        <p:spPr>
          <a:xfrm>
            <a:off x="4407383" y="4883285"/>
            <a:ext cx="1979483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메일 데이터 생성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8" name="꺾인 연결선 57"/>
          <p:cNvCxnSpPr>
            <a:endCxn id="57" idx="1"/>
          </p:cNvCxnSpPr>
          <p:nvPr/>
        </p:nvCxnSpPr>
        <p:spPr>
          <a:xfrm>
            <a:off x="3281561" y="4464996"/>
            <a:ext cx="1125822" cy="597396"/>
          </a:xfrm>
          <a:prstGeom prst="bentConnector3">
            <a:avLst>
              <a:gd name="adj1" fmla="val 9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"/>
          <p:cNvSpPr/>
          <p:nvPr/>
        </p:nvSpPr>
        <p:spPr>
          <a:xfrm>
            <a:off x="4407381" y="5547569"/>
            <a:ext cx="1979483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메일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6" name="직선 화살표 연결선 55"/>
          <p:cNvCxnSpPr>
            <a:stCxn id="57" idx="2"/>
            <a:endCxn id="59" idx="0"/>
          </p:cNvCxnSpPr>
          <p:nvPr/>
        </p:nvCxnSpPr>
        <p:spPr>
          <a:xfrm flipH="1">
            <a:off x="5397123" y="5241498"/>
            <a:ext cx="2" cy="306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원통 59"/>
          <p:cNvSpPr/>
          <p:nvPr/>
        </p:nvSpPr>
        <p:spPr>
          <a:xfrm>
            <a:off x="4944917" y="6215182"/>
            <a:ext cx="904415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automail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1" name="직선 화살표 연결선 60"/>
          <p:cNvCxnSpPr>
            <a:stCxn id="59" idx="2"/>
            <a:endCxn id="60" idx="1"/>
          </p:cNvCxnSpPr>
          <p:nvPr/>
        </p:nvCxnSpPr>
        <p:spPr>
          <a:xfrm>
            <a:off x="5397123" y="5905782"/>
            <a:ext cx="2" cy="30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0" idx="4"/>
            <a:endCxn id="63" idx="1"/>
          </p:cNvCxnSpPr>
          <p:nvPr/>
        </p:nvCxnSpPr>
        <p:spPr>
          <a:xfrm>
            <a:off x="5849332" y="6484323"/>
            <a:ext cx="731477" cy="2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"/>
          <p:cNvSpPr/>
          <p:nvPr/>
        </p:nvSpPr>
        <p:spPr>
          <a:xfrm>
            <a:off x="6580809" y="6209966"/>
            <a:ext cx="1979483" cy="552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상태 업데이트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6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complete)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4" name="직선 화살표 연결선 63"/>
          <p:cNvCxnSpPr>
            <a:stCxn id="63" idx="3"/>
            <a:endCxn id="66" idx="2"/>
          </p:cNvCxnSpPr>
          <p:nvPr/>
        </p:nvCxnSpPr>
        <p:spPr>
          <a:xfrm flipV="1">
            <a:off x="8560292" y="6484084"/>
            <a:ext cx="643276" cy="2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원통 65"/>
          <p:cNvSpPr/>
          <p:nvPr/>
        </p:nvSpPr>
        <p:spPr>
          <a:xfrm>
            <a:off x="9203568" y="6214943"/>
            <a:ext cx="1197764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10414496" y="5060323"/>
            <a:ext cx="1731764" cy="552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개인회원 입사지원 접수 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확인메일 발송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원통 67"/>
          <p:cNvSpPr/>
          <p:nvPr/>
        </p:nvSpPr>
        <p:spPr>
          <a:xfrm>
            <a:off x="7197977" y="2269835"/>
            <a:ext cx="2130711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recruitapply_track_log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2" name="원통 71"/>
          <p:cNvSpPr/>
          <p:nvPr/>
        </p:nvSpPr>
        <p:spPr>
          <a:xfrm>
            <a:off x="8208196" y="3515835"/>
            <a:ext cx="1197764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3" name="꺾인 연결선 72"/>
          <p:cNvCxnSpPr>
            <a:endCxn id="37" idx="0"/>
          </p:cNvCxnSpPr>
          <p:nvPr/>
        </p:nvCxnSpPr>
        <p:spPr>
          <a:xfrm rot="5400000">
            <a:off x="1822283" y="4547096"/>
            <a:ext cx="920827" cy="7566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6" idx="4"/>
            <a:endCxn id="67" idx="2"/>
          </p:cNvCxnSpPr>
          <p:nvPr/>
        </p:nvCxnSpPr>
        <p:spPr>
          <a:xfrm flipV="1">
            <a:off x="10401332" y="5613107"/>
            <a:ext cx="879046" cy="8709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5" idx="3"/>
            <a:endCxn id="72" idx="2"/>
          </p:cNvCxnSpPr>
          <p:nvPr/>
        </p:nvCxnSpPr>
        <p:spPr>
          <a:xfrm>
            <a:off x="7448144" y="3505369"/>
            <a:ext cx="760052" cy="2796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원통 88"/>
          <p:cNvSpPr/>
          <p:nvPr/>
        </p:nvSpPr>
        <p:spPr>
          <a:xfrm>
            <a:off x="7922716" y="4530366"/>
            <a:ext cx="1765227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recruitapply_detail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94" name="원통 93"/>
          <p:cNvSpPr/>
          <p:nvPr/>
        </p:nvSpPr>
        <p:spPr>
          <a:xfrm>
            <a:off x="6676145" y="5544897"/>
            <a:ext cx="1460656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ecruitapplyfile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95" name="꺾인 연결선 94"/>
          <p:cNvCxnSpPr>
            <a:stCxn id="89" idx="3"/>
            <a:endCxn id="94" idx="1"/>
          </p:cNvCxnSpPr>
          <p:nvPr/>
        </p:nvCxnSpPr>
        <p:spPr>
          <a:xfrm rot="5400000">
            <a:off x="7867778" y="4607344"/>
            <a:ext cx="476249" cy="13988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원통 100"/>
          <p:cNvSpPr/>
          <p:nvPr/>
        </p:nvSpPr>
        <p:spPr>
          <a:xfrm>
            <a:off x="9085264" y="5544897"/>
            <a:ext cx="1709122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ecruitapply_meta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02" name="꺾인 연결선 101"/>
          <p:cNvCxnSpPr>
            <a:stCxn id="89" idx="4"/>
            <a:endCxn id="101" idx="1"/>
          </p:cNvCxnSpPr>
          <p:nvPr/>
        </p:nvCxnSpPr>
        <p:spPr>
          <a:xfrm>
            <a:off x="9687943" y="4799507"/>
            <a:ext cx="251882" cy="7453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72" idx="3"/>
            <a:endCxn id="89" idx="1"/>
          </p:cNvCxnSpPr>
          <p:nvPr/>
        </p:nvCxnSpPr>
        <p:spPr>
          <a:xfrm flipH="1">
            <a:off x="8805330" y="4054117"/>
            <a:ext cx="1748" cy="476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원통 123"/>
          <p:cNvSpPr/>
          <p:nvPr/>
        </p:nvSpPr>
        <p:spPr>
          <a:xfrm>
            <a:off x="5333940" y="3669658"/>
            <a:ext cx="2392000" cy="83189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ecruit_apply_hire_reason</a:t>
            </a:r>
          </a:p>
          <a:p>
            <a:pPr algn="ctr"/>
            <a:r>
              <a:rPr kumimoji="1" lang="en-US" altLang="ko-KR" sz="14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ecruitapply_interview_answer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25" name="꺾인 연결선 124"/>
          <p:cNvCxnSpPr>
            <a:stCxn id="89" idx="2"/>
            <a:endCxn id="124" idx="3"/>
          </p:cNvCxnSpPr>
          <p:nvPr/>
        </p:nvCxnSpPr>
        <p:spPr>
          <a:xfrm rot="10800000">
            <a:off x="6529940" y="4501549"/>
            <a:ext cx="1392776" cy="2979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53" idx="0"/>
            <a:endCxn id="68" idx="2"/>
          </p:cNvCxnSpPr>
          <p:nvPr/>
        </p:nvCxnSpPr>
        <p:spPr>
          <a:xfrm rot="5400000" flipH="1" flipV="1">
            <a:off x="6832853" y="2498308"/>
            <a:ext cx="324455" cy="4057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30" idx="3"/>
            <a:endCxn id="29" idx="1"/>
          </p:cNvCxnSpPr>
          <p:nvPr/>
        </p:nvCxnSpPr>
        <p:spPr>
          <a:xfrm flipV="1">
            <a:off x="8452339" y="1374746"/>
            <a:ext cx="603748" cy="5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37" idx="2"/>
          </p:cNvCxnSpPr>
          <p:nvPr/>
        </p:nvCxnSpPr>
        <p:spPr>
          <a:xfrm>
            <a:off x="1904380" y="6530707"/>
            <a:ext cx="1" cy="599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7" idx="3"/>
          </p:cNvCxnSpPr>
          <p:nvPr/>
        </p:nvCxnSpPr>
        <p:spPr>
          <a:xfrm>
            <a:off x="3722639" y="5958266"/>
            <a:ext cx="401889" cy="147366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77" name="그룹 76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79" name="갈매기형 수장 78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0" name="갈매기형 수장 79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1" name="갈매기형 수장 80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2" name="갈매기형 수장 81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4" name="갈매기형 수장 8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5" name="갈매기형 수장 84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78" name="갈매기형 수장 77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32589"/>
              </p:ext>
            </p:extLst>
          </p:nvPr>
        </p:nvGraphicFramePr>
        <p:xfrm>
          <a:off x="243810" y="2501801"/>
          <a:ext cx="107290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5"/>
                <a:gridCol w="975365"/>
                <a:gridCol w="975365"/>
                <a:gridCol w="975365"/>
                <a:gridCol w="975365"/>
                <a:gridCol w="975365"/>
                <a:gridCol w="975365"/>
                <a:gridCol w="975365"/>
                <a:gridCol w="975365"/>
                <a:gridCol w="975365"/>
                <a:gridCol w="97536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idx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recruitapply_idx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mcom_idx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school_kcode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school_gb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school_name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school_major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address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graduation_gb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major_avg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major_perfect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입사지원상세 번호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AUTO_INCREMENT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입사지원 </a:t>
                      </a:r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idx</a:t>
                      </a: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recruitapply</a:t>
                      </a:r>
                      <a:r>
                        <a:rPr lang="en-US" altLang="ko-KR" sz="1200" baseline="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테이블 </a:t>
                      </a:r>
                      <a:r>
                        <a:rPr lang="en-US" altLang="ko-KR" sz="1200" baseline="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idx key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기업 </a:t>
                      </a:r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idx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학교코드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입사지원 레이어는</a:t>
                      </a:r>
                      <a:r>
                        <a:rPr lang="en-US" altLang="ko-KR" sz="1200" baseline="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</a:t>
                      </a:r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인재정보 리스트 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API </a:t>
                      </a:r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사용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최종학력 구분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최종학력 학교명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최종학력 전공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주소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암호화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졸업 구분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자사양식의 경우 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NULL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최종학력 학점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자사양식의 경우 선택입력 값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최대 학점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67291"/>
              </p:ext>
            </p:extLst>
          </p:nvPr>
        </p:nvGraphicFramePr>
        <p:xfrm>
          <a:off x="243810" y="4417323"/>
          <a:ext cx="780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152"/>
                <a:gridCol w="975152"/>
                <a:gridCol w="975152"/>
                <a:gridCol w="975152"/>
                <a:gridCol w="975152"/>
                <a:gridCol w="975152"/>
                <a:gridCol w="975152"/>
                <a:gridCol w="9751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cell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lang_exam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license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major_department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major_department_text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apply_dept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res_item_cnt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Introduce_length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핸드폰</a:t>
                      </a:r>
                      <a:r>
                        <a:rPr lang="ko-KR" altLang="en-US" sz="1200" baseline="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번호</a:t>
                      </a:r>
                      <a:endParaRPr lang="en-US" altLang="ko-KR" sz="1200" baseline="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baseline="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암호화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어학시험 데이터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자사양식의 경우 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NULL</a:t>
                      </a:r>
                      <a:endParaRPr lang="ko-KR" altLang="en-US" sz="1200" smtClean="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자격증 데이터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자사양식의 경우 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NULL</a:t>
                      </a:r>
                      <a:endParaRPr lang="ko-KR" altLang="en-US" sz="1200" smtClean="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전공계열 코드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기타의 경우 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32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전공계열명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기타의 경우 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‘</a:t>
                      </a:r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기타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‘ </a:t>
                      </a:r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로 저장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공고 지원부문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recruitapply.</a:t>
                      </a:r>
                      <a:r>
                        <a:rPr lang="en-US" altLang="ko-KR" sz="1200" b="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rec_division</a:t>
                      </a:r>
                      <a:endParaRPr lang="ko-KR" altLang="en-US" sz="1200" b="0" smtClean="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으로 저장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이력서 작성 항목 수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자사양식의 경우 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NULL</a:t>
                      </a:r>
                      <a:endParaRPr lang="ko-KR" altLang="en-US" sz="120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자기소개서 글자 수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자사양식의 경우 </a:t>
                      </a:r>
                      <a:r>
                        <a:rPr lang="en-US" altLang="ko-KR" sz="1200" smtClean="0">
                          <a:solidFill>
                            <a:srgbClr val="FF0000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NULL</a:t>
                      </a:r>
                      <a:endParaRPr lang="ko-KR" altLang="en-US" sz="1200" smtClean="0">
                        <a:solidFill>
                          <a:srgbClr val="FF0000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원통 90"/>
          <p:cNvSpPr/>
          <p:nvPr/>
        </p:nvSpPr>
        <p:spPr>
          <a:xfrm>
            <a:off x="348233" y="505349"/>
            <a:ext cx="2956942" cy="1516975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상세</a:t>
            </a:r>
            <a:r>
              <a:rPr kumimoji="1" lang="en-US" altLang="ko-KR" sz="28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recruitapply_detail</a:t>
            </a:r>
          </a:p>
        </p:txBody>
      </p:sp>
    </p:spTree>
    <p:extLst>
      <p:ext uri="{BB962C8B-B14F-4D97-AF65-F5344CB8AC3E}">
        <p14:creationId xmlns:p14="http://schemas.microsoft.com/office/powerpoint/2010/main" val="4805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꺾인 연결선 134"/>
          <p:cNvCxnSpPr>
            <a:endCxn id="30" idx="1"/>
          </p:cNvCxnSpPr>
          <p:nvPr/>
        </p:nvCxnSpPr>
        <p:spPr>
          <a:xfrm flipV="1">
            <a:off x="4686792" y="1380550"/>
            <a:ext cx="1132594" cy="288472"/>
          </a:xfrm>
          <a:prstGeom prst="bentConnector3">
            <a:avLst>
              <a:gd name="adj1" fmla="val -6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7" idx="0"/>
          </p:cNvCxnSpPr>
          <p:nvPr/>
        </p:nvCxnSpPr>
        <p:spPr>
          <a:xfrm>
            <a:off x="3722640" y="0"/>
            <a:ext cx="0" cy="1628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6"/>
          <p:cNvSpPr/>
          <p:nvPr/>
        </p:nvSpPr>
        <p:spPr>
          <a:xfrm>
            <a:off x="5819386" y="701793"/>
            <a:ext cx="2632953" cy="1357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입사지원을 위한 데이터 저장 및 가공</a:t>
            </a:r>
          </a:p>
          <a:p>
            <a:pPr algn="ctr"/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applyObject</a:t>
            </a: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-&gt;withPerson()</a:t>
            </a: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withRecruit(recruitObject)</a:t>
            </a: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withAttachFileData ()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29" name="Rectangle 6"/>
          <p:cNvSpPr/>
          <p:nvPr/>
        </p:nvSpPr>
        <p:spPr>
          <a:xfrm>
            <a:off x="9056087" y="817079"/>
            <a:ext cx="2716818" cy="1115334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지원타입이 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사람인양식 지원인가</a:t>
            </a:r>
            <a:r>
              <a:rPr kumimoji="1" lang="en-US" altLang="ko-KR" sz="14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</a:p>
        </p:txBody>
      </p:sp>
      <p:sp>
        <p:nvSpPr>
          <p:cNvPr id="42" name="Rectangle 6"/>
          <p:cNvSpPr/>
          <p:nvPr/>
        </p:nvSpPr>
        <p:spPr>
          <a:xfrm>
            <a:off x="9449618" y="2765463"/>
            <a:ext cx="1929029" cy="1116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데이터 </a:t>
            </a:r>
            <a:r>
              <a:rPr kumimoji="1" lang="ko-KR" altLang="en-US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저장 및 가공</a:t>
            </a:r>
          </a:p>
          <a:p>
            <a:pPr algn="ctr"/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applyObject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withResumes()</a:t>
            </a: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-&gt;widhCandidateProfile()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43" name="꺾인 연결선 42"/>
          <p:cNvCxnSpPr>
            <a:stCxn id="29" idx="3"/>
            <a:endCxn id="42" idx="3"/>
          </p:cNvCxnSpPr>
          <p:nvPr/>
        </p:nvCxnSpPr>
        <p:spPr>
          <a:xfrm flipH="1">
            <a:off x="11378647" y="1374746"/>
            <a:ext cx="394258" cy="1948791"/>
          </a:xfrm>
          <a:prstGeom prst="bentConnector3">
            <a:avLst>
              <a:gd name="adj1" fmla="val -579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9" idx="2"/>
            <a:endCxn id="18" idx="0"/>
          </p:cNvCxnSpPr>
          <p:nvPr/>
        </p:nvCxnSpPr>
        <p:spPr>
          <a:xfrm flipH="1">
            <a:off x="10414495" y="1932413"/>
            <a:ext cx="1" cy="277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6"/>
          <p:cNvSpPr/>
          <p:nvPr/>
        </p:nvSpPr>
        <p:spPr>
          <a:xfrm>
            <a:off x="10010942" y="2209838"/>
            <a:ext cx="807106" cy="288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b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uild()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20" name="직선 화살표 연결선 19"/>
          <p:cNvCxnSpPr>
            <a:stCxn id="42" idx="0"/>
            <a:endCxn id="18" idx="2"/>
          </p:cNvCxnSpPr>
          <p:nvPr/>
        </p:nvCxnSpPr>
        <p:spPr>
          <a:xfrm flipV="1">
            <a:off x="10414133" y="2498455"/>
            <a:ext cx="362" cy="267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545581" y="178925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09855" y="182540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03436" y="1628878"/>
            <a:ext cx="3038407" cy="2836118"/>
            <a:chOff x="2203436" y="1628878"/>
            <a:chExt cx="3038407" cy="2836118"/>
          </a:xfrm>
        </p:grpSpPr>
        <p:grpSp>
          <p:nvGrpSpPr>
            <p:cNvPr id="46" name="그룹 45"/>
            <p:cNvGrpSpPr/>
            <p:nvPr/>
          </p:nvGrpSpPr>
          <p:grpSpPr>
            <a:xfrm>
              <a:off x="2203436" y="1628878"/>
              <a:ext cx="3038407" cy="2836118"/>
              <a:chOff x="2232430" y="1357416"/>
              <a:chExt cx="3038407" cy="2138259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232430" y="1357416"/>
                <a:ext cx="3038407" cy="21382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smtClean="0"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Try</a:t>
                </a:r>
                <a:endParaRPr lang="ko-KR" altLang="en-US" sz="3200"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5" name="Rectangle 6"/>
              <p:cNvSpPr/>
              <p:nvPr/>
            </p:nvSpPr>
            <p:spPr>
              <a:xfrm>
                <a:off x="2619833" y="1380462"/>
                <a:ext cx="2205614" cy="2177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ko-KR" altLang="en-US" sz="1400" smtClean="0">
                    <a:solidFill>
                      <a:schemeClr val="tx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  <a:cs typeface="BM DoHyeon" charset="0"/>
                  </a:rPr>
                  <a:t>입사지원 출처 데이터 저장</a:t>
                </a:r>
                <a:endParaRPr kumimoji="1" lang="en-US" altLang="ko-KR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endParaRPr>
              </a:p>
            </p:txBody>
          </p:sp>
        </p:grpSp>
        <p:sp>
          <p:nvSpPr>
            <p:cNvPr id="35" name="Rectangle 6"/>
            <p:cNvSpPr/>
            <p:nvPr/>
          </p:nvSpPr>
          <p:spPr>
            <a:xfrm>
              <a:off x="2619832" y="2262440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데이터 저장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3693646" y="1951003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6"/>
            <p:cNvSpPr/>
            <p:nvPr/>
          </p:nvSpPr>
          <p:spPr>
            <a:xfrm>
              <a:off x="2619833" y="2872956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메일 데이터 생성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3693647" y="2561519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6"/>
            <p:cNvSpPr/>
            <p:nvPr/>
          </p:nvSpPr>
          <p:spPr>
            <a:xfrm>
              <a:off x="2619833" y="3475569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완료 후 메일 발송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3693647" y="3164132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6"/>
            <p:cNvSpPr/>
            <p:nvPr/>
          </p:nvSpPr>
          <p:spPr>
            <a:xfrm>
              <a:off x="2619833" y="4058313"/>
              <a:ext cx="2205614" cy="2911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완료 상태 업데이트</a:t>
              </a:r>
              <a:endPara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3693647" y="3746876"/>
              <a:ext cx="0" cy="311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6"/>
          <p:cNvSpPr/>
          <p:nvPr/>
        </p:nvSpPr>
        <p:spPr>
          <a:xfrm>
            <a:off x="86120" y="5385825"/>
            <a:ext cx="3636519" cy="11448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Catch (InvalidDataException)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2" name="직선 화살표 연결선 51"/>
          <p:cNvCxnSpPr>
            <a:stCxn id="27" idx="3"/>
            <a:endCxn id="53" idx="1"/>
          </p:cNvCxnSpPr>
          <p:nvPr/>
        </p:nvCxnSpPr>
        <p:spPr>
          <a:xfrm flipV="1">
            <a:off x="5241843" y="3042538"/>
            <a:ext cx="560599" cy="43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6"/>
          <p:cNvSpPr/>
          <p:nvPr/>
        </p:nvSpPr>
        <p:spPr>
          <a:xfrm>
            <a:off x="5802442" y="2863431"/>
            <a:ext cx="1979483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출처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4" name="직선 화살표 연결선 53"/>
          <p:cNvCxnSpPr>
            <a:endCxn id="55" idx="1"/>
          </p:cNvCxnSpPr>
          <p:nvPr/>
        </p:nvCxnSpPr>
        <p:spPr>
          <a:xfrm flipV="1">
            <a:off x="5241843" y="3505369"/>
            <a:ext cx="560600" cy="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6"/>
          <p:cNvSpPr/>
          <p:nvPr/>
        </p:nvSpPr>
        <p:spPr>
          <a:xfrm>
            <a:off x="5802443" y="3326262"/>
            <a:ext cx="1645701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7" name="Rectangle 6"/>
          <p:cNvSpPr/>
          <p:nvPr/>
        </p:nvSpPr>
        <p:spPr>
          <a:xfrm>
            <a:off x="4407383" y="4883285"/>
            <a:ext cx="1979483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메일 데이터 생성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8" name="꺾인 연결선 57"/>
          <p:cNvCxnSpPr>
            <a:endCxn id="57" idx="1"/>
          </p:cNvCxnSpPr>
          <p:nvPr/>
        </p:nvCxnSpPr>
        <p:spPr>
          <a:xfrm>
            <a:off x="3281561" y="4464996"/>
            <a:ext cx="1125822" cy="597396"/>
          </a:xfrm>
          <a:prstGeom prst="bentConnector3">
            <a:avLst>
              <a:gd name="adj1" fmla="val 9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"/>
          <p:cNvSpPr/>
          <p:nvPr/>
        </p:nvSpPr>
        <p:spPr>
          <a:xfrm>
            <a:off x="4407381" y="5547569"/>
            <a:ext cx="1979483" cy="358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메일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56" name="직선 화살표 연결선 55"/>
          <p:cNvCxnSpPr>
            <a:stCxn id="57" idx="2"/>
            <a:endCxn id="59" idx="0"/>
          </p:cNvCxnSpPr>
          <p:nvPr/>
        </p:nvCxnSpPr>
        <p:spPr>
          <a:xfrm flipH="1">
            <a:off x="5397123" y="5241498"/>
            <a:ext cx="2" cy="306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원통 59"/>
          <p:cNvSpPr/>
          <p:nvPr/>
        </p:nvSpPr>
        <p:spPr>
          <a:xfrm>
            <a:off x="4944917" y="6215182"/>
            <a:ext cx="904415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automail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1" name="직선 화살표 연결선 60"/>
          <p:cNvCxnSpPr>
            <a:stCxn id="59" idx="2"/>
            <a:endCxn id="60" idx="1"/>
          </p:cNvCxnSpPr>
          <p:nvPr/>
        </p:nvCxnSpPr>
        <p:spPr>
          <a:xfrm>
            <a:off x="5397123" y="5905782"/>
            <a:ext cx="2" cy="309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0" idx="4"/>
            <a:endCxn id="63" idx="1"/>
          </p:cNvCxnSpPr>
          <p:nvPr/>
        </p:nvCxnSpPr>
        <p:spPr>
          <a:xfrm>
            <a:off x="5849332" y="6484323"/>
            <a:ext cx="731477" cy="2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"/>
          <p:cNvSpPr/>
          <p:nvPr/>
        </p:nvSpPr>
        <p:spPr>
          <a:xfrm>
            <a:off x="6580809" y="6209966"/>
            <a:ext cx="1979483" cy="552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상태 업데이트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en-US" altLang="ko-KR" sz="16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en-US" altLang="ko-KR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complete)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4" name="직선 화살표 연결선 63"/>
          <p:cNvCxnSpPr>
            <a:stCxn id="63" idx="3"/>
            <a:endCxn id="66" idx="2"/>
          </p:cNvCxnSpPr>
          <p:nvPr/>
        </p:nvCxnSpPr>
        <p:spPr>
          <a:xfrm flipV="1">
            <a:off x="8560292" y="6484084"/>
            <a:ext cx="643276" cy="2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원통 65"/>
          <p:cNvSpPr/>
          <p:nvPr/>
        </p:nvSpPr>
        <p:spPr>
          <a:xfrm>
            <a:off x="9203568" y="6214943"/>
            <a:ext cx="1197764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7" name="Rectangle 6"/>
          <p:cNvSpPr/>
          <p:nvPr/>
        </p:nvSpPr>
        <p:spPr>
          <a:xfrm>
            <a:off x="10414496" y="5060323"/>
            <a:ext cx="1731764" cy="552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개인회원 입사지원 접수 </a:t>
            </a:r>
            <a:endParaRPr kumimoji="1" lang="en-US" altLang="ko-KR" sz="16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6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확인메일 발송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68" name="원통 67"/>
          <p:cNvSpPr/>
          <p:nvPr/>
        </p:nvSpPr>
        <p:spPr>
          <a:xfrm>
            <a:off x="7197977" y="2269835"/>
            <a:ext cx="2130711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recruitapply_track_log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2" name="원통 71"/>
          <p:cNvSpPr/>
          <p:nvPr/>
        </p:nvSpPr>
        <p:spPr>
          <a:xfrm>
            <a:off x="8208196" y="3515835"/>
            <a:ext cx="1197764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3" name="꺾인 연결선 72"/>
          <p:cNvCxnSpPr>
            <a:endCxn id="37" idx="0"/>
          </p:cNvCxnSpPr>
          <p:nvPr/>
        </p:nvCxnSpPr>
        <p:spPr>
          <a:xfrm rot="5400000">
            <a:off x="1822283" y="4547096"/>
            <a:ext cx="920827" cy="75663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6" idx="4"/>
            <a:endCxn id="67" idx="2"/>
          </p:cNvCxnSpPr>
          <p:nvPr/>
        </p:nvCxnSpPr>
        <p:spPr>
          <a:xfrm flipV="1">
            <a:off x="10401332" y="5613107"/>
            <a:ext cx="879046" cy="8709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5" idx="3"/>
            <a:endCxn id="72" idx="2"/>
          </p:cNvCxnSpPr>
          <p:nvPr/>
        </p:nvCxnSpPr>
        <p:spPr>
          <a:xfrm>
            <a:off x="7448144" y="3505369"/>
            <a:ext cx="760052" cy="2796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원통 88"/>
          <p:cNvSpPr/>
          <p:nvPr/>
        </p:nvSpPr>
        <p:spPr>
          <a:xfrm>
            <a:off x="7922716" y="4530366"/>
            <a:ext cx="1765227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recruitapply_detail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94" name="원통 93"/>
          <p:cNvSpPr/>
          <p:nvPr/>
        </p:nvSpPr>
        <p:spPr>
          <a:xfrm>
            <a:off x="6676145" y="5544897"/>
            <a:ext cx="1460656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ecruitapplyfile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95" name="꺾인 연결선 94"/>
          <p:cNvCxnSpPr>
            <a:stCxn id="89" idx="3"/>
            <a:endCxn id="94" idx="1"/>
          </p:cNvCxnSpPr>
          <p:nvPr/>
        </p:nvCxnSpPr>
        <p:spPr>
          <a:xfrm rot="5400000">
            <a:off x="7867778" y="4607344"/>
            <a:ext cx="476249" cy="13988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원통 100"/>
          <p:cNvSpPr/>
          <p:nvPr/>
        </p:nvSpPr>
        <p:spPr>
          <a:xfrm>
            <a:off x="9085264" y="5544897"/>
            <a:ext cx="1709122" cy="538282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ecruitapply_meta</a:t>
            </a:r>
            <a:endParaRPr kumimoji="1" lang="en-US" altLang="ko-KR" sz="1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02" name="꺾인 연결선 101"/>
          <p:cNvCxnSpPr>
            <a:stCxn id="89" idx="4"/>
            <a:endCxn id="101" idx="1"/>
          </p:cNvCxnSpPr>
          <p:nvPr/>
        </p:nvCxnSpPr>
        <p:spPr>
          <a:xfrm>
            <a:off x="9687943" y="4799507"/>
            <a:ext cx="251882" cy="7453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72" idx="3"/>
            <a:endCxn id="89" idx="1"/>
          </p:cNvCxnSpPr>
          <p:nvPr/>
        </p:nvCxnSpPr>
        <p:spPr>
          <a:xfrm flipH="1">
            <a:off x="8805330" y="4054117"/>
            <a:ext cx="1748" cy="476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원통 123"/>
          <p:cNvSpPr/>
          <p:nvPr/>
        </p:nvSpPr>
        <p:spPr>
          <a:xfrm>
            <a:off x="5333940" y="3669658"/>
            <a:ext cx="2392000" cy="83189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ecruit_apply_hire_reason</a:t>
            </a:r>
          </a:p>
          <a:p>
            <a:pPr algn="ctr"/>
            <a:r>
              <a:rPr kumimoji="1" lang="en-US" altLang="ko-KR" sz="14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ecruitapply_interview_answer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25" name="꺾인 연결선 124"/>
          <p:cNvCxnSpPr>
            <a:stCxn id="89" idx="2"/>
            <a:endCxn id="124" idx="3"/>
          </p:cNvCxnSpPr>
          <p:nvPr/>
        </p:nvCxnSpPr>
        <p:spPr>
          <a:xfrm rot="10800000">
            <a:off x="6529940" y="4501549"/>
            <a:ext cx="1392776" cy="29795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53" idx="0"/>
            <a:endCxn id="68" idx="2"/>
          </p:cNvCxnSpPr>
          <p:nvPr/>
        </p:nvCxnSpPr>
        <p:spPr>
          <a:xfrm rot="5400000" flipH="1" flipV="1">
            <a:off x="6832853" y="2498308"/>
            <a:ext cx="324455" cy="4057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30" idx="3"/>
            <a:endCxn id="29" idx="1"/>
          </p:cNvCxnSpPr>
          <p:nvPr/>
        </p:nvCxnSpPr>
        <p:spPr>
          <a:xfrm flipV="1">
            <a:off x="8452339" y="1374746"/>
            <a:ext cx="603748" cy="5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37" idx="2"/>
          </p:cNvCxnSpPr>
          <p:nvPr/>
        </p:nvCxnSpPr>
        <p:spPr>
          <a:xfrm>
            <a:off x="1904380" y="6530707"/>
            <a:ext cx="1" cy="599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37" idx="3"/>
          </p:cNvCxnSpPr>
          <p:nvPr/>
        </p:nvCxnSpPr>
        <p:spPr>
          <a:xfrm>
            <a:off x="3722639" y="5958266"/>
            <a:ext cx="401889" cy="147366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77" name="그룹 76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79" name="갈매기형 수장 78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0" name="갈매기형 수장 79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1" name="갈매기형 수장 80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2" name="갈매기형 수장 81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4" name="갈매기형 수장 83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85" name="갈매기형 수장 84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C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78" name="갈매기형 수장 77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EB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원통 70"/>
          <p:cNvSpPr/>
          <p:nvPr/>
        </p:nvSpPr>
        <p:spPr>
          <a:xfrm>
            <a:off x="348232" y="505349"/>
            <a:ext cx="3656305" cy="1516975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출처 </a:t>
            </a:r>
            <a:r>
              <a:rPr kumimoji="1" lang="en-US" altLang="ko-KR" sz="28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recruitapply_track_log</a:t>
            </a: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89548"/>
              </p:ext>
            </p:extLst>
          </p:nvPr>
        </p:nvGraphicFramePr>
        <p:xfrm>
          <a:off x="635100" y="2698817"/>
          <a:ext cx="10921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150"/>
                <a:gridCol w="910150"/>
                <a:gridCol w="910150"/>
                <a:gridCol w="910150"/>
                <a:gridCol w="910150"/>
                <a:gridCol w="910150"/>
                <a:gridCol w="910150"/>
                <a:gridCol w="910150"/>
                <a:gridCol w="910150"/>
                <a:gridCol w="910150"/>
                <a:gridCol w="910150"/>
                <a:gridCol w="910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apply_idx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log_year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log_month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log_day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log_week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apply_type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domain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category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content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scn_id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ref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ref_content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입사지원 번호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년도 구분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date(‘Y’)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월 구분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date(‘m’)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일 구분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date(‘d’)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주 구분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date(‘w’)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입사지원 타입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quick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입사경로</a:t>
                      </a:r>
                      <a:endParaRPr lang="en-US" altLang="ko-KR" sz="1200" smtClean="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출처 구분 키워드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출처</a:t>
                      </a:r>
                      <a:r>
                        <a:rPr lang="ko-KR" altLang="en-US" sz="1200" baseline="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 구분 값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시나리오 번호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입사지원 출처 페이지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배달의민족 연성" panose="020B0600000101010101" pitchFamily="50" charset="-127"/>
                          <a:ea typeface="배달의민족 연성" panose="020B0600000101010101" pitchFamily="50" charset="-127"/>
                        </a:rPr>
                        <a:t>입사지원 출처 페이지 값</a:t>
                      </a:r>
                      <a:endParaRPr lang="ko-KR" altLang="en-US" sz="1200">
                        <a:latin typeface="배달의민족 연성" panose="020B0600000101010101" pitchFamily="50" charset="-127"/>
                        <a:ea typeface="배달의민족 연성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원통 86"/>
          <p:cNvSpPr/>
          <p:nvPr/>
        </p:nvSpPr>
        <p:spPr>
          <a:xfrm>
            <a:off x="265327" y="4210347"/>
            <a:ext cx="1741333" cy="1321237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자동메일 </a:t>
            </a:r>
            <a:r>
              <a:rPr kumimoji="1" lang="en-US" altLang="ko-KR" sz="2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automail</a:t>
            </a:r>
            <a:endParaRPr kumimoji="1" lang="en-US" altLang="ko-KR" sz="2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화살표 연결선 39"/>
          <p:cNvCxnSpPr>
            <a:endCxn id="78" idx="0"/>
          </p:cNvCxnSpPr>
          <p:nvPr/>
        </p:nvCxnSpPr>
        <p:spPr>
          <a:xfrm>
            <a:off x="4131202" y="-233194"/>
            <a:ext cx="0" cy="1164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6"/>
          <p:cNvSpPr/>
          <p:nvPr/>
        </p:nvSpPr>
        <p:spPr>
          <a:xfrm>
            <a:off x="86118" y="1721312"/>
            <a:ext cx="3636519" cy="11448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Catch (CreateFileException)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9" name="직선 화살표 연결선 68"/>
          <p:cNvCxnSpPr>
            <a:endCxn id="37" idx="0"/>
          </p:cNvCxnSpPr>
          <p:nvPr/>
        </p:nvCxnSpPr>
        <p:spPr>
          <a:xfrm>
            <a:off x="1904378" y="-233194"/>
            <a:ext cx="0" cy="1954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499668" y="95528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627906" y="464348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8" name="Rectangle 6"/>
          <p:cNvSpPr/>
          <p:nvPr/>
        </p:nvSpPr>
        <p:spPr>
          <a:xfrm>
            <a:off x="2785854" y="931631"/>
            <a:ext cx="2690695" cy="11448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추천공고 데이터가 존재하는가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9" name="꺾인 연결선 78"/>
          <p:cNvCxnSpPr>
            <a:stCxn id="78" idx="3"/>
            <a:endCxn id="80" idx="0"/>
          </p:cNvCxnSpPr>
          <p:nvPr/>
        </p:nvCxnSpPr>
        <p:spPr>
          <a:xfrm>
            <a:off x="5476549" y="1504072"/>
            <a:ext cx="2529504" cy="2010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"/>
          <p:cNvSpPr/>
          <p:nvPr/>
        </p:nvSpPr>
        <p:spPr>
          <a:xfrm>
            <a:off x="7291071" y="1705108"/>
            <a:ext cx="1429963" cy="37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추천공고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82" name="Rectangle 6"/>
          <p:cNvSpPr/>
          <p:nvPr/>
        </p:nvSpPr>
        <p:spPr>
          <a:xfrm>
            <a:off x="5029200" y="3684060"/>
            <a:ext cx="2261871" cy="528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에러타입에 따른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코드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메시지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컨텐츠</a:t>
            </a:r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데이터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Assign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84" name="꺾인 연결선 83"/>
          <p:cNvCxnSpPr>
            <a:stCxn id="78" idx="2"/>
            <a:endCxn id="82" idx="0"/>
          </p:cNvCxnSpPr>
          <p:nvPr/>
        </p:nvCxnSpPr>
        <p:spPr>
          <a:xfrm rot="16200000" flipH="1">
            <a:off x="4341896" y="1865819"/>
            <a:ext cx="1607547" cy="2028934"/>
          </a:xfrm>
          <a:prstGeom prst="bentConnector3">
            <a:avLst>
              <a:gd name="adj1" fmla="val 90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476549" y="9655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408069" y="1764829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97" name="꺾인 연결선 96"/>
          <p:cNvCxnSpPr>
            <a:stCxn id="80" idx="2"/>
            <a:endCxn id="82" idx="3"/>
          </p:cNvCxnSpPr>
          <p:nvPr/>
        </p:nvCxnSpPr>
        <p:spPr>
          <a:xfrm rot="5400000">
            <a:off x="6712682" y="2655150"/>
            <a:ext cx="1871761" cy="7149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37" idx="3"/>
            <a:endCxn id="82" idx="1"/>
          </p:cNvCxnSpPr>
          <p:nvPr/>
        </p:nvCxnSpPr>
        <p:spPr>
          <a:xfrm>
            <a:off x="3722637" y="2293753"/>
            <a:ext cx="1306563" cy="16547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838711" y="261948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10" name="직선 화살표 연결선 109"/>
          <p:cNvCxnSpPr>
            <a:stCxn id="37" idx="2"/>
            <a:endCxn id="114" idx="0"/>
          </p:cNvCxnSpPr>
          <p:nvPr/>
        </p:nvCxnSpPr>
        <p:spPr>
          <a:xfrm flipH="1">
            <a:off x="1904377" y="2866194"/>
            <a:ext cx="1" cy="1241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6"/>
          <p:cNvSpPr/>
          <p:nvPr/>
        </p:nvSpPr>
        <p:spPr>
          <a:xfrm>
            <a:off x="86117" y="4108114"/>
            <a:ext cx="3636519" cy="11448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Catch </a:t>
            </a:r>
          </a:p>
          <a:p>
            <a:pPr algn="ctr"/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(Exception)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20" name="꺾인 연결선 119"/>
          <p:cNvCxnSpPr>
            <a:stCxn id="114" idx="3"/>
            <a:endCxn id="82" idx="2"/>
          </p:cNvCxnSpPr>
          <p:nvPr/>
        </p:nvCxnSpPr>
        <p:spPr>
          <a:xfrm flipV="1">
            <a:off x="3722636" y="4212984"/>
            <a:ext cx="2437500" cy="4675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3722636" y="431122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23" name="직선 화살표 연결선 122"/>
          <p:cNvCxnSpPr>
            <a:stCxn id="114" idx="2"/>
            <a:endCxn id="132" idx="0"/>
          </p:cNvCxnSpPr>
          <p:nvPr/>
        </p:nvCxnSpPr>
        <p:spPr>
          <a:xfrm flipH="1">
            <a:off x="1903946" y="5252996"/>
            <a:ext cx="431" cy="5123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1499668" y="2848667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499668" y="5227922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32" name="Rectangle 6"/>
          <p:cNvSpPr/>
          <p:nvPr/>
        </p:nvSpPr>
        <p:spPr>
          <a:xfrm>
            <a:off x="773010" y="5765301"/>
            <a:ext cx="2261871" cy="402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결과 데이터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Assign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36" name="Rectangle 6"/>
          <p:cNvSpPr/>
          <p:nvPr/>
        </p:nvSpPr>
        <p:spPr>
          <a:xfrm>
            <a:off x="3003067" y="6097361"/>
            <a:ext cx="2256268" cy="100485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결과가 성공인가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37" name="꺾인 연결선 136"/>
          <p:cNvCxnSpPr>
            <a:stCxn id="132" idx="2"/>
          </p:cNvCxnSpPr>
          <p:nvPr/>
        </p:nvCxnSpPr>
        <p:spPr>
          <a:xfrm rot="16200000" flipH="1">
            <a:off x="2237706" y="5834425"/>
            <a:ext cx="431603" cy="10991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6"/>
          <p:cNvSpPr/>
          <p:nvPr/>
        </p:nvSpPr>
        <p:spPr>
          <a:xfrm>
            <a:off x="6516644" y="6383986"/>
            <a:ext cx="2928913" cy="4312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완료 </a:t>
            </a:r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&amp; </a:t>
            </a:r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추천공고 리스트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42" name="직선 화살표 연결선 141"/>
          <p:cNvCxnSpPr>
            <a:stCxn id="136" idx="3"/>
            <a:endCxn id="141" idx="1"/>
          </p:cNvCxnSpPr>
          <p:nvPr/>
        </p:nvCxnSpPr>
        <p:spPr>
          <a:xfrm flipV="1">
            <a:off x="5259335" y="6599630"/>
            <a:ext cx="1257309" cy="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5259335" y="6230298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53" name="꺾인 연결선 152"/>
          <p:cNvCxnSpPr>
            <a:stCxn id="136" idx="0"/>
            <a:endCxn id="154" idx="1"/>
          </p:cNvCxnSpPr>
          <p:nvPr/>
        </p:nvCxnSpPr>
        <p:spPr>
          <a:xfrm rot="5400000" flipH="1" flipV="1">
            <a:off x="4527854" y="5128112"/>
            <a:ext cx="572597" cy="13659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6"/>
          <p:cNvSpPr/>
          <p:nvPr/>
        </p:nvSpPr>
        <p:spPr>
          <a:xfrm>
            <a:off x="5497103" y="5022339"/>
            <a:ext cx="2256268" cy="100485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이미 존재하는 데이터인가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706549" y="574255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62" name="꺾인 연결선 161"/>
          <p:cNvCxnSpPr>
            <a:endCxn id="170" idx="1"/>
          </p:cNvCxnSpPr>
          <p:nvPr/>
        </p:nvCxnSpPr>
        <p:spPr>
          <a:xfrm flipV="1">
            <a:off x="7300938" y="3482526"/>
            <a:ext cx="2144619" cy="625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6"/>
          <p:cNvSpPr/>
          <p:nvPr/>
        </p:nvSpPr>
        <p:spPr>
          <a:xfrm>
            <a:off x="9445557" y="3219951"/>
            <a:ext cx="2184907" cy="525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전달받은 값으로 </a:t>
            </a:r>
            <a:r>
              <a:rPr kumimoji="1" lang="en-US" altLang="ko-KR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 </a:t>
            </a:r>
            <a:r>
              <a:rPr kumimoji="1" lang="ko-KR" altLang="en-US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한 입사지원 불가 안내 레이어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7738886" y="5139816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82" name="Rectangle 6"/>
          <p:cNvSpPr/>
          <p:nvPr/>
        </p:nvSpPr>
        <p:spPr>
          <a:xfrm>
            <a:off x="8417184" y="5238979"/>
            <a:ext cx="2928913" cy="560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alert(‘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이미 입사지원한 부문입니다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. 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동일부문에 다시 지원하시려면 취소 후 이용해주세요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.’);</a:t>
            </a:r>
          </a:p>
        </p:txBody>
      </p:sp>
      <p:cxnSp>
        <p:nvCxnSpPr>
          <p:cNvPr id="183" name="꺾인 연결선 182"/>
          <p:cNvCxnSpPr>
            <a:stCxn id="154" idx="0"/>
            <a:endCxn id="170" idx="2"/>
          </p:cNvCxnSpPr>
          <p:nvPr/>
        </p:nvCxnSpPr>
        <p:spPr>
          <a:xfrm rot="5400000" flipH="1" flipV="1">
            <a:off x="7943005" y="2427333"/>
            <a:ext cx="1277239" cy="39127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6625236" y="4653009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94" name="Rectangle 6"/>
          <p:cNvSpPr/>
          <p:nvPr/>
        </p:nvSpPr>
        <p:spPr>
          <a:xfrm>
            <a:off x="10538010" y="6395914"/>
            <a:ext cx="793750" cy="412886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end</a:t>
            </a:r>
          </a:p>
        </p:txBody>
      </p:sp>
      <p:cxnSp>
        <p:nvCxnSpPr>
          <p:cNvPr id="198" name="직선 화살표 연결선 197"/>
          <p:cNvCxnSpPr>
            <a:stCxn id="154" idx="3"/>
            <a:endCxn id="182" idx="1"/>
          </p:cNvCxnSpPr>
          <p:nvPr/>
        </p:nvCxnSpPr>
        <p:spPr>
          <a:xfrm flipV="1">
            <a:off x="7753371" y="5519439"/>
            <a:ext cx="663813" cy="53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꺾인 연결선 201"/>
          <p:cNvCxnSpPr>
            <a:stCxn id="182" idx="2"/>
            <a:endCxn id="194" idx="0"/>
          </p:cNvCxnSpPr>
          <p:nvPr/>
        </p:nvCxnSpPr>
        <p:spPr>
          <a:xfrm rot="16200000" flipH="1">
            <a:off x="10110256" y="5571284"/>
            <a:ext cx="596015" cy="10532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41" idx="3"/>
            <a:endCxn id="194" idx="1"/>
          </p:cNvCxnSpPr>
          <p:nvPr/>
        </p:nvCxnSpPr>
        <p:spPr>
          <a:xfrm>
            <a:off x="9445557" y="6599630"/>
            <a:ext cx="1092453" cy="2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stCxn id="170" idx="3"/>
            <a:endCxn id="194" idx="3"/>
          </p:cNvCxnSpPr>
          <p:nvPr/>
        </p:nvCxnSpPr>
        <p:spPr>
          <a:xfrm flipH="1">
            <a:off x="11331760" y="3482526"/>
            <a:ext cx="298704" cy="3119831"/>
          </a:xfrm>
          <a:prstGeom prst="bentConnector3">
            <a:avLst>
              <a:gd name="adj1" fmla="val -765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47" name="그룹 46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49" name="갈매기형 수장 48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0" name="갈매기형 수장 49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1" name="갈매기형 수장 50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2" name="갈매기형 수장 51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3" name="갈매기형 수장 52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4" name="갈매기형 수장 53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48" name="갈매기형 수장 47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C7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0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화살표 연결선 39"/>
          <p:cNvCxnSpPr>
            <a:endCxn id="78" idx="0"/>
          </p:cNvCxnSpPr>
          <p:nvPr/>
        </p:nvCxnSpPr>
        <p:spPr>
          <a:xfrm>
            <a:off x="4131202" y="-233194"/>
            <a:ext cx="0" cy="1164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6"/>
          <p:cNvSpPr/>
          <p:nvPr/>
        </p:nvSpPr>
        <p:spPr>
          <a:xfrm>
            <a:off x="86118" y="1721312"/>
            <a:ext cx="3636519" cy="11448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Catch (CreateFileException)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69" name="직선 화살표 연결선 68"/>
          <p:cNvCxnSpPr>
            <a:endCxn id="37" idx="0"/>
          </p:cNvCxnSpPr>
          <p:nvPr/>
        </p:nvCxnSpPr>
        <p:spPr>
          <a:xfrm>
            <a:off x="1904378" y="-233194"/>
            <a:ext cx="0" cy="1954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499668" y="955280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627906" y="464348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78" name="Rectangle 6"/>
          <p:cNvSpPr/>
          <p:nvPr/>
        </p:nvSpPr>
        <p:spPr>
          <a:xfrm>
            <a:off x="2785854" y="931631"/>
            <a:ext cx="2690695" cy="11448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추천공고 데이터가 존재하는가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79" name="꺾인 연결선 78"/>
          <p:cNvCxnSpPr>
            <a:stCxn id="78" idx="3"/>
            <a:endCxn id="80" idx="0"/>
          </p:cNvCxnSpPr>
          <p:nvPr/>
        </p:nvCxnSpPr>
        <p:spPr>
          <a:xfrm>
            <a:off x="5476549" y="1504072"/>
            <a:ext cx="2529504" cy="2010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6"/>
          <p:cNvSpPr/>
          <p:nvPr/>
        </p:nvSpPr>
        <p:spPr>
          <a:xfrm>
            <a:off x="7291071" y="1705108"/>
            <a:ext cx="1429963" cy="371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추천공고 데이터 저장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82" name="Rectangle 6"/>
          <p:cNvSpPr/>
          <p:nvPr/>
        </p:nvSpPr>
        <p:spPr>
          <a:xfrm>
            <a:off x="5029200" y="3684060"/>
            <a:ext cx="2261871" cy="528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에러타입에 따른 </a:t>
            </a:r>
            <a:endParaRPr kumimoji="1" lang="en-US" altLang="ko-KR" sz="1400" smtClean="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코드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메시지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,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컨텐츠</a:t>
            </a:r>
            <a:r>
              <a:rPr kumimoji="1" lang="en-US" altLang="ko-KR" sz="1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데이터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Assign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84" name="꺾인 연결선 83"/>
          <p:cNvCxnSpPr>
            <a:stCxn id="78" idx="2"/>
            <a:endCxn id="82" idx="0"/>
          </p:cNvCxnSpPr>
          <p:nvPr/>
        </p:nvCxnSpPr>
        <p:spPr>
          <a:xfrm rot="16200000" flipH="1">
            <a:off x="4341896" y="1865819"/>
            <a:ext cx="1607547" cy="2028934"/>
          </a:xfrm>
          <a:prstGeom prst="bentConnector3">
            <a:avLst>
              <a:gd name="adj1" fmla="val 90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476549" y="96550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408069" y="1764829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97" name="꺾인 연결선 96"/>
          <p:cNvCxnSpPr>
            <a:stCxn id="80" idx="2"/>
            <a:endCxn id="82" idx="3"/>
          </p:cNvCxnSpPr>
          <p:nvPr/>
        </p:nvCxnSpPr>
        <p:spPr>
          <a:xfrm rot="5400000">
            <a:off x="6712682" y="2655150"/>
            <a:ext cx="1871761" cy="7149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37" idx="3"/>
            <a:endCxn id="82" idx="1"/>
          </p:cNvCxnSpPr>
          <p:nvPr/>
        </p:nvCxnSpPr>
        <p:spPr>
          <a:xfrm>
            <a:off x="3722637" y="2293753"/>
            <a:ext cx="1306563" cy="16547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3838711" y="261948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10" name="직선 화살표 연결선 109"/>
          <p:cNvCxnSpPr>
            <a:stCxn id="37" idx="2"/>
            <a:endCxn id="114" idx="0"/>
          </p:cNvCxnSpPr>
          <p:nvPr/>
        </p:nvCxnSpPr>
        <p:spPr>
          <a:xfrm flipH="1">
            <a:off x="1904377" y="2866194"/>
            <a:ext cx="1" cy="1241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6"/>
          <p:cNvSpPr/>
          <p:nvPr/>
        </p:nvSpPr>
        <p:spPr>
          <a:xfrm>
            <a:off x="86117" y="4108114"/>
            <a:ext cx="3636519" cy="114488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Catch </a:t>
            </a:r>
          </a:p>
          <a:p>
            <a:pPr algn="ctr"/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(Exception)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20" name="꺾인 연결선 119"/>
          <p:cNvCxnSpPr>
            <a:stCxn id="114" idx="3"/>
            <a:endCxn id="82" idx="2"/>
          </p:cNvCxnSpPr>
          <p:nvPr/>
        </p:nvCxnSpPr>
        <p:spPr>
          <a:xfrm flipV="1">
            <a:off x="3722636" y="4212984"/>
            <a:ext cx="2437500" cy="4675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3722636" y="431122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23" name="직선 화살표 연결선 122"/>
          <p:cNvCxnSpPr>
            <a:stCxn id="114" idx="2"/>
            <a:endCxn id="132" idx="0"/>
          </p:cNvCxnSpPr>
          <p:nvPr/>
        </p:nvCxnSpPr>
        <p:spPr>
          <a:xfrm flipH="1">
            <a:off x="1903946" y="5252996"/>
            <a:ext cx="431" cy="5123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1499668" y="2848667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499668" y="5227922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32" name="Rectangle 6"/>
          <p:cNvSpPr/>
          <p:nvPr/>
        </p:nvSpPr>
        <p:spPr>
          <a:xfrm>
            <a:off x="773010" y="5765301"/>
            <a:ext cx="2261871" cy="402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결과 데이터 </a:t>
            </a:r>
            <a:r>
              <a:rPr kumimoji="1" lang="en-US" altLang="ko-KR" sz="14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Assign</a:t>
            </a:r>
            <a:endParaRPr kumimoji="1" lang="en-US" altLang="ko-KR" sz="14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36" name="Rectangle 6"/>
          <p:cNvSpPr/>
          <p:nvPr/>
        </p:nvSpPr>
        <p:spPr>
          <a:xfrm>
            <a:off x="3003067" y="6097361"/>
            <a:ext cx="2256268" cy="100485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결과가 성공인가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37" name="꺾인 연결선 136"/>
          <p:cNvCxnSpPr>
            <a:stCxn id="132" idx="2"/>
          </p:cNvCxnSpPr>
          <p:nvPr/>
        </p:nvCxnSpPr>
        <p:spPr>
          <a:xfrm rot="16200000" flipH="1">
            <a:off x="2237706" y="5834425"/>
            <a:ext cx="431603" cy="109912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6"/>
          <p:cNvSpPr/>
          <p:nvPr/>
        </p:nvSpPr>
        <p:spPr>
          <a:xfrm>
            <a:off x="6516644" y="6383986"/>
            <a:ext cx="2928913" cy="4312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완료 </a:t>
            </a:r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&amp; </a:t>
            </a:r>
            <a:r>
              <a:rPr kumimoji="1" lang="ko-KR" altLang="en-US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추천공고 리스트 레이어</a:t>
            </a:r>
            <a:endParaRPr kumimoji="1" lang="en-US" altLang="ko-KR" sz="1400" smtClean="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42" name="직선 화살표 연결선 141"/>
          <p:cNvCxnSpPr>
            <a:stCxn id="136" idx="3"/>
            <a:endCxn id="141" idx="1"/>
          </p:cNvCxnSpPr>
          <p:nvPr/>
        </p:nvCxnSpPr>
        <p:spPr>
          <a:xfrm flipV="1">
            <a:off x="5259335" y="6599630"/>
            <a:ext cx="1257309" cy="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5259335" y="6230298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53" name="꺾인 연결선 152"/>
          <p:cNvCxnSpPr>
            <a:stCxn id="136" idx="0"/>
            <a:endCxn id="154" idx="1"/>
          </p:cNvCxnSpPr>
          <p:nvPr/>
        </p:nvCxnSpPr>
        <p:spPr>
          <a:xfrm rot="5400000" flipH="1" flipV="1">
            <a:off x="4527854" y="5128112"/>
            <a:ext cx="572597" cy="13659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6"/>
          <p:cNvSpPr/>
          <p:nvPr/>
        </p:nvSpPr>
        <p:spPr>
          <a:xfrm>
            <a:off x="5497103" y="5022339"/>
            <a:ext cx="2256268" cy="100485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이미 존재하는 데이터인가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?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3706549" y="5742555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cxnSp>
        <p:nvCxnSpPr>
          <p:cNvPr id="162" name="꺾인 연결선 161"/>
          <p:cNvCxnSpPr>
            <a:endCxn id="170" idx="1"/>
          </p:cNvCxnSpPr>
          <p:nvPr/>
        </p:nvCxnSpPr>
        <p:spPr>
          <a:xfrm flipV="1">
            <a:off x="7300938" y="3482526"/>
            <a:ext cx="2144619" cy="625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6"/>
          <p:cNvSpPr/>
          <p:nvPr/>
        </p:nvSpPr>
        <p:spPr>
          <a:xfrm>
            <a:off x="9445557" y="3219951"/>
            <a:ext cx="2184907" cy="525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전달받은 값으로 </a:t>
            </a:r>
            <a:r>
              <a:rPr kumimoji="1" lang="en-US" altLang="ko-KR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render </a:t>
            </a:r>
            <a:r>
              <a:rPr kumimoji="1" lang="ko-KR" altLang="en-US" sz="1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한 입사지원 불가 안내 레이어</a:t>
            </a:r>
            <a:endParaRPr kumimoji="1" lang="en-US" altLang="ko-KR" sz="14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7738886" y="5139816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yes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82" name="Rectangle 6"/>
          <p:cNvSpPr/>
          <p:nvPr/>
        </p:nvSpPr>
        <p:spPr>
          <a:xfrm>
            <a:off x="8417184" y="5238979"/>
            <a:ext cx="2928913" cy="560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alert(‘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이미 입사지원한 부문입니다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. </a:t>
            </a:r>
            <a:r>
              <a:rPr kumimoji="1" lang="ko-KR" altLang="en-US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동일부문에 다시 지원하시려면 취소 후 이용해주세요</a:t>
            </a:r>
            <a:r>
              <a:rPr kumimoji="1" lang="en-US" altLang="ko-KR" sz="14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.’);</a:t>
            </a:r>
          </a:p>
        </p:txBody>
      </p:sp>
      <p:cxnSp>
        <p:nvCxnSpPr>
          <p:cNvPr id="183" name="꺾인 연결선 182"/>
          <p:cNvCxnSpPr>
            <a:stCxn id="154" idx="0"/>
            <a:endCxn id="170" idx="2"/>
          </p:cNvCxnSpPr>
          <p:nvPr/>
        </p:nvCxnSpPr>
        <p:spPr>
          <a:xfrm rot="5400000" flipH="1" flipV="1">
            <a:off x="7943005" y="2427333"/>
            <a:ext cx="1277239" cy="39127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6625236" y="4653009"/>
            <a:ext cx="40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mtClean="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no</a:t>
            </a:r>
            <a:endParaRPr kumimoji="1" lang="en-US" altLang="ko-KR"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194" name="Rectangle 6"/>
          <p:cNvSpPr/>
          <p:nvPr/>
        </p:nvSpPr>
        <p:spPr>
          <a:xfrm>
            <a:off x="10538010" y="6395914"/>
            <a:ext cx="793750" cy="412886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end</a:t>
            </a:r>
          </a:p>
        </p:txBody>
      </p:sp>
      <p:cxnSp>
        <p:nvCxnSpPr>
          <p:cNvPr id="198" name="직선 화살표 연결선 197"/>
          <p:cNvCxnSpPr>
            <a:stCxn id="154" idx="3"/>
            <a:endCxn id="182" idx="1"/>
          </p:cNvCxnSpPr>
          <p:nvPr/>
        </p:nvCxnSpPr>
        <p:spPr>
          <a:xfrm flipV="1">
            <a:off x="7753371" y="5519439"/>
            <a:ext cx="663813" cy="53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꺾인 연결선 201"/>
          <p:cNvCxnSpPr>
            <a:stCxn id="182" idx="2"/>
            <a:endCxn id="194" idx="0"/>
          </p:cNvCxnSpPr>
          <p:nvPr/>
        </p:nvCxnSpPr>
        <p:spPr>
          <a:xfrm rot="16200000" flipH="1">
            <a:off x="10110256" y="5571284"/>
            <a:ext cx="596015" cy="10532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41" idx="3"/>
            <a:endCxn id="194" idx="1"/>
          </p:cNvCxnSpPr>
          <p:nvPr/>
        </p:nvCxnSpPr>
        <p:spPr>
          <a:xfrm>
            <a:off x="9445557" y="6599630"/>
            <a:ext cx="1092453" cy="2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stCxn id="170" idx="3"/>
            <a:endCxn id="194" idx="3"/>
          </p:cNvCxnSpPr>
          <p:nvPr/>
        </p:nvCxnSpPr>
        <p:spPr>
          <a:xfrm flipH="1">
            <a:off x="11331760" y="3482526"/>
            <a:ext cx="298704" cy="3119831"/>
          </a:xfrm>
          <a:prstGeom prst="bentConnector3">
            <a:avLst>
              <a:gd name="adj1" fmla="val -765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167065" y="145164"/>
            <a:ext cx="10796454" cy="391146"/>
            <a:chOff x="167065" y="145164"/>
            <a:chExt cx="10796454" cy="391146"/>
          </a:xfrm>
        </p:grpSpPr>
        <p:grpSp>
          <p:nvGrpSpPr>
            <p:cNvPr id="47" name="그룹 46"/>
            <p:cNvGrpSpPr/>
            <p:nvPr/>
          </p:nvGrpSpPr>
          <p:grpSpPr>
            <a:xfrm>
              <a:off x="167065" y="145164"/>
              <a:ext cx="9273818" cy="391146"/>
              <a:chOff x="113305" y="65301"/>
              <a:chExt cx="11757722" cy="495911"/>
            </a:xfrm>
          </p:grpSpPr>
          <p:sp>
            <p:nvSpPr>
              <p:cNvPr id="49" name="갈매기형 수장 48"/>
              <p:cNvSpPr/>
              <p:nvPr/>
            </p:nvSpPr>
            <p:spPr>
              <a:xfrm>
                <a:off x="113305" y="65303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즉시지원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0" name="갈매기형 수장 49"/>
              <p:cNvSpPr/>
              <p:nvPr/>
            </p:nvSpPr>
            <p:spPr>
              <a:xfrm>
                <a:off x="1805267" y="65303"/>
                <a:ext cx="2327970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가능 여부 체크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1" name="갈매기형 수장 50"/>
              <p:cNvSpPr/>
              <p:nvPr/>
            </p:nvSpPr>
            <p:spPr>
              <a:xfrm>
                <a:off x="3897006" y="65303"/>
                <a:ext cx="216832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 데이터 가공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2" name="갈매기형 수장 51"/>
              <p:cNvSpPr/>
              <p:nvPr/>
            </p:nvSpPr>
            <p:spPr>
              <a:xfrm>
                <a:off x="5825199" y="65302"/>
                <a:ext cx="1930399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레이어 노출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3" name="갈매기형 수장 52"/>
              <p:cNvSpPr/>
              <p:nvPr/>
            </p:nvSpPr>
            <p:spPr>
              <a:xfrm>
                <a:off x="7517650" y="65301"/>
                <a:ext cx="2429925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지원하기 버튼 클릭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4" name="갈매기형 수장 53"/>
              <p:cNvSpPr/>
              <p:nvPr/>
            </p:nvSpPr>
            <p:spPr>
              <a:xfrm>
                <a:off x="9706369" y="65301"/>
                <a:ext cx="2164658" cy="495909"/>
              </a:xfrm>
              <a:prstGeom prst="chevron">
                <a:avLst/>
              </a:prstGeom>
              <a:solidFill>
                <a:srgbClr val="FEB0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bg1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입사지원완료 프로세스</a:t>
                </a:r>
                <a:endParaRPr lang="ko-KR" altLang="en-US" sz="120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48" name="갈매기형 수장 47"/>
            <p:cNvSpPr/>
            <p:nvPr/>
          </p:nvSpPr>
          <p:spPr>
            <a:xfrm>
              <a:off x="9256161" y="145164"/>
              <a:ext cx="1707358" cy="391144"/>
            </a:xfrm>
            <a:prstGeom prst="chevron">
              <a:avLst/>
            </a:prstGeom>
            <a:solidFill>
              <a:srgbClr val="FC70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추천 레이어 노출</a:t>
              </a:r>
              <a:endParaRPr lang="ko-KR" altLang="en-US" sz="12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91" y="867121"/>
            <a:ext cx="4491298" cy="5657869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3787439" y="-88603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latin typeface="+mn-ea"/>
              </a:rPr>
              <a:t>입사지원 완료</a:t>
            </a:r>
            <a:r>
              <a:rPr lang="en-US" altLang="ko-KR" sz="2400" smtClean="0">
                <a:latin typeface="+mn-ea"/>
              </a:rPr>
              <a:t>!</a:t>
            </a:r>
          </a:p>
          <a:p>
            <a:pPr algn="ctr"/>
            <a:r>
              <a:rPr lang="ko-KR" altLang="en-US" sz="1100" smtClean="0">
                <a:latin typeface="+mn-ea"/>
              </a:rPr>
              <a:t>회원님 </a:t>
            </a:r>
            <a:r>
              <a:rPr lang="en-US" altLang="ko-KR" sz="1100" smtClean="0">
                <a:latin typeface="+mn-ea"/>
              </a:rPr>
              <a:t>, </a:t>
            </a:r>
            <a:r>
              <a:rPr lang="ko-KR" altLang="en-US" sz="1100" smtClean="0">
                <a:latin typeface="+mn-ea"/>
              </a:rPr>
              <a:t>지원한 공고와 유사한 공고에요</a:t>
            </a:r>
            <a:r>
              <a:rPr lang="en-US" altLang="ko-KR" sz="1100" smtClean="0">
                <a:latin typeface="+mn-ea"/>
              </a:rPr>
              <a:t>.</a:t>
            </a:r>
            <a:endParaRPr lang="ko-KR" altLang="en-US" sz="1100">
              <a:latin typeface="+mn-ea"/>
            </a:endParaRPr>
          </a:p>
        </p:txBody>
      </p:sp>
      <p:pic>
        <p:nvPicPr>
          <p:cNvPr id="58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5059106" y="6541565"/>
            <a:ext cx="16466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u="sng" smtClean="0">
                <a:solidFill>
                  <a:schemeClr val="bg1"/>
                </a:solidFill>
                <a:latin typeface="+mn-ea"/>
              </a:rPr>
              <a:t>입사지원현황 바로가기</a:t>
            </a:r>
            <a:r>
              <a:rPr lang="ko-KR" altLang="en-US" sz="10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smtClean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01557" y="0"/>
            <a:ext cx="11979344" cy="6860433"/>
            <a:chOff x="301557" y="0"/>
            <a:chExt cx="11979344" cy="6860433"/>
          </a:xfrm>
        </p:grpSpPr>
        <p:sp>
          <p:nvSpPr>
            <p:cNvPr id="4" name="Rectangle 3"/>
            <p:cNvSpPr/>
            <p:nvPr/>
          </p:nvSpPr>
          <p:spPr>
            <a:xfrm>
              <a:off x="301557" y="1028702"/>
              <a:ext cx="6566170" cy="2930456"/>
            </a:xfrm>
            <a:prstGeom prst="rect">
              <a:avLst/>
            </a:prstGeom>
            <a:solidFill>
              <a:srgbClr val="EE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Rectangle 6"/>
            <p:cNvSpPr/>
            <p:nvPr/>
          </p:nvSpPr>
          <p:spPr>
            <a:xfrm>
              <a:off x="493138" y="1028701"/>
              <a:ext cx="6183008" cy="151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8000" smtClean="0"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프로세스</a:t>
              </a:r>
              <a:endParaRPr kumimoji="1" lang="ko-KR" altLang="en-US" sz="800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7" name="Rectangle 12"/>
            <p:cNvSpPr/>
            <p:nvPr/>
          </p:nvSpPr>
          <p:spPr>
            <a:xfrm>
              <a:off x="11088989" y="127000"/>
              <a:ext cx="1191912" cy="90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ko-KR" sz="3600">
                  <a:latin typeface="BM DoHyeon" charset="0"/>
                  <a:ea typeface="BM DoHyeon" charset="0"/>
                  <a:cs typeface="BM DoHyeon" charset="0"/>
                </a:rPr>
                <a:t>1</a:t>
              </a:r>
              <a:endParaRPr kumimoji="1" lang="ko-KR" altLang="en-US" sz="3600">
                <a:latin typeface="BM DoHyeon" charset="0"/>
                <a:ea typeface="BM DoHyeon" charset="0"/>
                <a:cs typeface="BM DoHyeon" charset="0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>
              <a:off x="9042400" y="6261100"/>
              <a:ext cx="3149600" cy="596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2017.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 </a:t>
              </a:r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06.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 </a:t>
              </a:r>
              <a:r>
                <a:rPr kumimoji="1" lang="en-US" altLang="ko-KR" smtClean="0">
                  <a:latin typeface="BM DoHyeon" charset="0"/>
                  <a:ea typeface="BM DoHyeon" charset="0"/>
                  <a:cs typeface="BM DoHyeon" charset="0"/>
                </a:rPr>
                <a:t>21</a:t>
              </a:r>
              <a:endParaRPr kumimoji="1" lang="ko-KR" altLang="en-US">
                <a:latin typeface="BM DoHyeon" charset="0"/>
                <a:ea typeface="BM DoHyeon" charset="0"/>
                <a:cs typeface="BM DoHyeon" charset="0"/>
              </a:endParaRPr>
            </a:p>
            <a:p>
              <a:pPr algn="r"/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서비스개발 </a:t>
              </a:r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2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팀 김기진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904672" y="3632675"/>
              <a:ext cx="53404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976" y="2628900"/>
              <a:ext cx="3120424" cy="4229100"/>
            </a:xfrm>
            <a:prstGeom prst="rect">
              <a:avLst/>
            </a:prstGeom>
          </p:spPr>
        </p:pic>
        <p:sp>
          <p:nvSpPr>
            <p:cNvPr id="11" name="Rectangle 3"/>
            <p:cNvSpPr/>
            <p:nvPr/>
          </p:nvSpPr>
          <p:spPr>
            <a:xfrm>
              <a:off x="6676145" y="0"/>
              <a:ext cx="5305087" cy="651753"/>
            </a:xfrm>
            <a:prstGeom prst="rect">
              <a:avLst/>
            </a:prstGeom>
            <a:solidFill>
              <a:srgbClr val="EE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Rectangle 6"/>
            <p:cNvSpPr/>
            <p:nvPr/>
          </p:nvSpPr>
          <p:spPr>
            <a:xfrm>
              <a:off x="805909" y="4041840"/>
              <a:ext cx="5557466" cy="677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8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Recruit apply Process</a:t>
              </a:r>
              <a:endParaRPr kumimoji="1" lang="ko-KR" altLang="en-US" sz="48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3" name="Rectangle 6"/>
            <p:cNvSpPr/>
            <p:nvPr/>
          </p:nvSpPr>
          <p:spPr>
            <a:xfrm>
              <a:off x="6676145" y="0"/>
              <a:ext cx="5305088" cy="651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기술연구소 개발</a:t>
              </a:r>
              <a:r>
                <a:rPr kumimoji="1" lang="en-US" altLang="ko-KR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2</a:t>
              </a:r>
              <a:r>
                <a:rPr kumimoji="1" lang="ko-KR" altLang="en-US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팀 </a:t>
              </a:r>
              <a:r>
                <a:rPr kumimoji="1" lang="en-US" altLang="ko-KR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D5Cell</a:t>
              </a:r>
              <a:endParaRPr kumimoji="1" lang="ko-KR" altLang="en-US" sz="3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4" name="Rectangle 6"/>
            <p:cNvSpPr/>
            <p:nvPr/>
          </p:nvSpPr>
          <p:spPr>
            <a:xfrm>
              <a:off x="805909" y="3059346"/>
              <a:ext cx="5557466" cy="677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8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즉시지원 버튼 클릭부터 완료메일 전송까지</a:t>
              </a:r>
              <a:endParaRPr kumimoji="1" lang="ko-KR" altLang="en-US" sz="28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0660844" y="6509622"/>
              <a:ext cx="1620057" cy="35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개발</a:t>
              </a:r>
              <a:r>
                <a:rPr kumimoji="1" lang="en-US" altLang="ko-KR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2</a:t>
              </a:r>
              <a:r>
                <a:rPr kumimoji="1" lang="ko-KR" altLang="en-US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팀 김기진</a:t>
              </a:r>
              <a:endParaRPr kumimoji="1" lang="ko-KR" altLang="en-US" sz="20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6" name="Rectangle 6"/>
            <p:cNvSpPr/>
            <p:nvPr/>
          </p:nvSpPr>
          <p:spPr>
            <a:xfrm>
              <a:off x="301557" y="651753"/>
              <a:ext cx="1695586" cy="37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WMG-13634</a:t>
              </a:r>
              <a:endParaRPr kumimoji="1" lang="ko-KR" altLang="en-US" sz="2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+mn-ea"/>
              </a:rPr>
              <a:t>㈜사람인</a:t>
            </a:r>
            <a:r>
              <a:rPr lang="en-US" altLang="ko-KR" sz="2400" b="1">
                <a:latin typeface="+mn-ea"/>
              </a:rPr>
              <a:t>HR</a:t>
            </a:r>
            <a:r>
              <a:rPr lang="ko-KR" altLang="en-US" sz="2400">
                <a:latin typeface="+mn-ea"/>
              </a:rPr>
              <a:t> 입사지원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295260" y="2175755"/>
            <a:ext cx="625002" cy="411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▼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70" y="1196975"/>
            <a:ext cx="6391275" cy="5362575"/>
          </a:xfrm>
          <a:prstGeom prst="rect">
            <a:avLst/>
          </a:prstGeom>
        </p:spPr>
      </p:pic>
      <p:pic>
        <p:nvPicPr>
          <p:cNvPr id="25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71529" y="1954042"/>
            <a:ext cx="3560324" cy="486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입사지원 개편 개요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64163" y="2498143"/>
            <a:ext cx="5672562" cy="486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 입사지원 개편 개요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61223" y="2984526"/>
            <a:ext cx="5675502" cy="486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 입사지원 정책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62656" y="3470909"/>
            <a:ext cx="5675502" cy="486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 입사지원 프로세스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01557" y="0"/>
            <a:ext cx="11979344" cy="6860433"/>
            <a:chOff x="301557" y="0"/>
            <a:chExt cx="11979344" cy="6860433"/>
          </a:xfrm>
        </p:grpSpPr>
        <p:sp>
          <p:nvSpPr>
            <p:cNvPr id="4" name="Rectangle 3"/>
            <p:cNvSpPr/>
            <p:nvPr/>
          </p:nvSpPr>
          <p:spPr>
            <a:xfrm>
              <a:off x="301557" y="1028702"/>
              <a:ext cx="6566170" cy="2930456"/>
            </a:xfrm>
            <a:prstGeom prst="rect">
              <a:avLst/>
            </a:prstGeom>
            <a:solidFill>
              <a:srgbClr val="EE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Rectangle 6"/>
            <p:cNvSpPr/>
            <p:nvPr/>
          </p:nvSpPr>
          <p:spPr>
            <a:xfrm>
              <a:off x="493138" y="1028701"/>
              <a:ext cx="6183008" cy="151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8000" dirty="0" err="1" smtClean="0"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</a:t>
              </a:r>
              <a:r>
                <a:rPr kumimoji="1" lang="ko-KR" altLang="en-US" sz="8000" smtClean="0"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 프로세스</a:t>
              </a:r>
              <a:endParaRPr kumimoji="1" lang="ko-KR" altLang="en-US" sz="800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7" name="Rectangle 12"/>
            <p:cNvSpPr/>
            <p:nvPr/>
          </p:nvSpPr>
          <p:spPr>
            <a:xfrm>
              <a:off x="11088989" y="127000"/>
              <a:ext cx="1191912" cy="90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ko-KR" sz="3600">
                  <a:latin typeface="BM DoHyeon" charset="0"/>
                  <a:ea typeface="BM DoHyeon" charset="0"/>
                  <a:cs typeface="BM DoHyeon" charset="0"/>
                </a:rPr>
                <a:t>1</a:t>
              </a:r>
              <a:endParaRPr kumimoji="1" lang="ko-KR" altLang="en-US" sz="3600">
                <a:latin typeface="BM DoHyeon" charset="0"/>
                <a:ea typeface="BM DoHyeon" charset="0"/>
                <a:cs typeface="BM DoHyeon" charset="0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>
              <a:off x="9042400" y="6261100"/>
              <a:ext cx="3149600" cy="596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2017.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 </a:t>
              </a:r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06.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 </a:t>
              </a:r>
              <a:r>
                <a:rPr kumimoji="1" lang="en-US" altLang="ko-KR" smtClean="0">
                  <a:latin typeface="BM DoHyeon" charset="0"/>
                  <a:ea typeface="BM DoHyeon" charset="0"/>
                  <a:cs typeface="BM DoHyeon" charset="0"/>
                </a:rPr>
                <a:t>21</a:t>
              </a:r>
              <a:endParaRPr kumimoji="1" lang="ko-KR" altLang="en-US">
                <a:latin typeface="BM DoHyeon" charset="0"/>
                <a:ea typeface="BM DoHyeon" charset="0"/>
                <a:cs typeface="BM DoHyeon" charset="0"/>
              </a:endParaRPr>
            </a:p>
            <a:p>
              <a:pPr algn="r"/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서비스개발 </a:t>
              </a:r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2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팀 김기진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904672" y="3632675"/>
              <a:ext cx="53404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976" y="2628900"/>
              <a:ext cx="3120424" cy="4229100"/>
            </a:xfrm>
            <a:prstGeom prst="rect">
              <a:avLst/>
            </a:prstGeom>
          </p:spPr>
        </p:pic>
        <p:sp>
          <p:nvSpPr>
            <p:cNvPr id="11" name="Rectangle 3"/>
            <p:cNvSpPr/>
            <p:nvPr/>
          </p:nvSpPr>
          <p:spPr>
            <a:xfrm>
              <a:off x="6676145" y="0"/>
              <a:ext cx="5305087" cy="651753"/>
            </a:xfrm>
            <a:prstGeom prst="rect">
              <a:avLst/>
            </a:prstGeom>
            <a:solidFill>
              <a:srgbClr val="EE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Rectangle 6"/>
            <p:cNvSpPr/>
            <p:nvPr/>
          </p:nvSpPr>
          <p:spPr>
            <a:xfrm>
              <a:off x="805909" y="4041840"/>
              <a:ext cx="5557466" cy="677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8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Recruit apply Process</a:t>
              </a:r>
              <a:endParaRPr kumimoji="1" lang="ko-KR" altLang="en-US" sz="48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3" name="Rectangle 6"/>
            <p:cNvSpPr/>
            <p:nvPr/>
          </p:nvSpPr>
          <p:spPr>
            <a:xfrm>
              <a:off x="6676145" y="0"/>
              <a:ext cx="5305088" cy="651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기술연구소 개발</a:t>
              </a:r>
              <a:r>
                <a:rPr kumimoji="1" lang="en-US" altLang="ko-KR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2</a:t>
              </a:r>
              <a:r>
                <a:rPr kumimoji="1" lang="ko-KR" altLang="en-US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팀 </a:t>
              </a:r>
              <a:r>
                <a:rPr kumimoji="1" lang="en-US" altLang="ko-KR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D5Cell</a:t>
              </a:r>
              <a:endParaRPr kumimoji="1" lang="ko-KR" altLang="en-US" sz="3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4" name="Rectangle 6"/>
            <p:cNvSpPr/>
            <p:nvPr/>
          </p:nvSpPr>
          <p:spPr>
            <a:xfrm>
              <a:off x="805909" y="3059346"/>
              <a:ext cx="5557466" cy="677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8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즉시지원 버튼 클릭부터 완료메일 전송까지</a:t>
              </a:r>
              <a:endParaRPr kumimoji="1" lang="ko-KR" altLang="en-US" sz="28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0660844" y="6509622"/>
              <a:ext cx="1620057" cy="35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개발</a:t>
              </a:r>
              <a:r>
                <a:rPr kumimoji="1" lang="en-US" altLang="ko-KR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2</a:t>
              </a:r>
              <a:r>
                <a:rPr kumimoji="1" lang="ko-KR" altLang="en-US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팀 김기진</a:t>
              </a:r>
              <a:endParaRPr kumimoji="1" lang="ko-KR" altLang="en-US" sz="20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6" name="Rectangle 6"/>
            <p:cNvSpPr/>
            <p:nvPr/>
          </p:nvSpPr>
          <p:spPr>
            <a:xfrm>
              <a:off x="301557" y="651753"/>
              <a:ext cx="1695586" cy="37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WMG-13634</a:t>
              </a:r>
              <a:endParaRPr kumimoji="1" lang="ko-KR" altLang="en-US" sz="2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9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01557" y="0"/>
            <a:ext cx="11979344" cy="6860433"/>
            <a:chOff x="301557" y="0"/>
            <a:chExt cx="11979344" cy="6860433"/>
          </a:xfrm>
        </p:grpSpPr>
        <p:sp>
          <p:nvSpPr>
            <p:cNvPr id="4" name="Rectangle 3"/>
            <p:cNvSpPr/>
            <p:nvPr/>
          </p:nvSpPr>
          <p:spPr>
            <a:xfrm>
              <a:off x="301557" y="1028702"/>
              <a:ext cx="6566170" cy="2930456"/>
            </a:xfrm>
            <a:prstGeom prst="rect">
              <a:avLst/>
            </a:prstGeom>
            <a:solidFill>
              <a:srgbClr val="EE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Rectangle 6"/>
            <p:cNvSpPr/>
            <p:nvPr/>
          </p:nvSpPr>
          <p:spPr>
            <a:xfrm>
              <a:off x="493138" y="1028701"/>
              <a:ext cx="6183008" cy="1517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8000" smtClean="0"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입사지원 프로세스</a:t>
              </a:r>
              <a:endParaRPr kumimoji="1" lang="ko-KR" altLang="en-US" sz="8000"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7" name="Rectangle 12"/>
            <p:cNvSpPr/>
            <p:nvPr/>
          </p:nvSpPr>
          <p:spPr>
            <a:xfrm>
              <a:off x="11088989" y="127000"/>
              <a:ext cx="1191912" cy="901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ko-KR" sz="3600">
                  <a:latin typeface="BM DoHyeon" charset="0"/>
                  <a:ea typeface="BM DoHyeon" charset="0"/>
                  <a:cs typeface="BM DoHyeon" charset="0"/>
                </a:rPr>
                <a:t>1</a:t>
              </a:r>
              <a:endParaRPr kumimoji="1" lang="ko-KR" altLang="en-US" sz="3600">
                <a:latin typeface="BM DoHyeon" charset="0"/>
                <a:ea typeface="BM DoHyeon" charset="0"/>
                <a:cs typeface="BM DoHyeon" charset="0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>
              <a:off x="9042400" y="6261100"/>
              <a:ext cx="3149600" cy="596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2017.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 </a:t>
              </a:r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06.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 </a:t>
              </a:r>
              <a:r>
                <a:rPr kumimoji="1" lang="en-US" altLang="ko-KR" smtClean="0">
                  <a:latin typeface="BM DoHyeon" charset="0"/>
                  <a:ea typeface="BM DoHyeon" charset="0"/>
                  <a:cs typeface="BM DoHyeon" charset="0"/>
                </a:rPr>
                <a:t>21</a:t>
              </a:r>
              <a:endParaRPr kumimoji="1" lang="ko-KR" altLang="en-US">
                <a:latin typeface="BM DoHyeon" charset="0"/>
                <a:ea typeface="BM DoHyeon" charset="0"/>
                <a:cs typeface="BM DoHyeon" charset="0"/>
              </a:endParaRPr>
            </a:p>
            <a:p>
              <a:pPr algn="r"/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서비스개발 </a:t>
              </a:r>
              <a:r>
                <a:rPr kumimoji="1" lang="en-US" altLang="ko-KR">
                  <a:latin typeface="BM DoHyeon" charset="0"/>
                  <a:ea typeface="BM DoHyeon" charset="0"/>
                  <a:cs typeface="BM DoHyeon" charset="0"/>
                </a:rPr>
                <a:t>2</a:t>
              </a:r>
              <a:r>
                <a:rPr kumimoji="1" lang="ko-KR" altLang="en-US">
                  <a:latin typeface="BM DoHyeon" charset="0"/>
                  <a:ea typeface="BM DoHyeon" charset="0"/>
                  <a:cs typeface="BM DoHyeon" charset="0"/>
                </a:rPr>
                <a:t>팀 김기진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904672" y="3632675"/>
              <a:ext cx="53404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976" y="2628900"/>
              <a:ext cx="3120424" cy="4229100"/>
            </a:xfrm>
            <a:prstGeom prst="rect">
              <a:avLst/>
            </a:prstGeom>
          </p:spPr>
        </p:pic>
        <p:sp>
          <p:nvSpPr>
            <p:cNvPr id="11" name="Rectangle 3"/>
            <p:cNvSpPr/>
            <p:nvPr/>
          </p:nvSpPr>
          <p:spPr>
            <a:xfrm>
              <a:off x="6676145" y="0"/>
              <a:ext cx="5305087" cy="651753"/>
            </a:xfrm>
            <a:prstGeom prst="rect">
              <a:avLst/>
            </a:prstGeom>
            <a:solidFill>
              <a:srgbClr val="EE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Rectangle 6"/>
            <p:cNvSpPr/>
            <p:nvPr/>
          </p:nvSpPr>
          <p:spPr>
            <a:xfrm>
              <a:off x="805909" y="4041840"/>
              <a:ext cx="5557466" cy="677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48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Recruit apply Process</a:t>
              </a:r>
              <a:endParaRPr kumimoji="1" lang="ko-KR" altLang="en-US" sz="48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3" name="Rectangle 6"/>
            <p:cNvSpPr/>
            <p:nvPr/>
          </p:nvSpPr>
          <p:spPr>
            <a:xfrm>
              <a:off x="6676145" y="0"/>
              <a:ext cx="5305088" cy="651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기술연구소 개발</a:t>
              </a:r>
              <a:r>
                <a:rPr kumimoji="1" lang="en-US" altLang="ko-KR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2</a:t>
              </a:r>
              <a:r>
                <a:rPr kumimoji="1" lang="ko-KR" altLang="en-US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팀 </a:t>
              </a:r>
              <a:r>
                <a:rPr kumimoji="1" lang="en-US" altLang="ko-KR" sz="36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D5Cell</a:t>
              </a:r>
              <a:endParaRPr kumimoji="1" lang="ko-KR" altLang="en-US" sz="36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4" name="Rectangle 6"/>
            <p:cNvSpPr/>
            <p:nvPr/>
          </p:nvSpPr>
          <p:spPr>
            <a:xfrm>
              <a:off x="805909" y="3059346"/>
              <a:ext cx="5557466" cy="677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800" smtClean="0">
                  <a:solidFill>
                    <a:schemeClr val="bg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즉시지원 버튼 클릭부터 완료메일 전송까지</a:t>
              </a:r>
              <a:endParaRPr kumimoji="1" lang="ko-KR" altLang="en-US" sz="280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0660844" y="6509622"/>
              <a:ext cx="1620057" cy="35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개발</a:t>
              </a:r>
              <a:r>
                <a:rPr kumimoji="1" lang="en-US" altLang="ko-KR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2</a:t>
              </a:r>
              <a:r>
                <a:rPr kumimoji="1" lang="ko-KR" altLang="en-US" sz="20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팀 김기진</a:t>
              </a:r>
              <a:endParaRPr kumimoji="1" lang="ko-KR" altLang="en-US" sz="20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  <p:sp>
          <p:nvSpPr>
            <p:cNvPr id="16" name="Rectangle 6"/>
            <p:cNvSpPr/>
            <p:nvPr/>
          </p:nvSpPr>
          <p:spPr>
            <a:xfrm>
              <a:off x="301557" y="651753"/>
              <a:ext cx="1695586" cy="376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smtClean="0">
                  <a:solidFill>
                    <a:schemeClr val="tx1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  <a:cs typeface="BM DoHyeon" charset="0"/>
                </a:rPr>
                <a:t>WMG-13634</a:t>
              </a:r>
              <a:endParaRPr kumimoji="1" lang="ko-KR" altLang="en-US" sz="240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593022" y="102749"/>
            <a:ext cx="4202349" cy="1050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latin typeface="+mn-ea"/>
              </a:rPr>
              <a:t>㈜사람인</a:t>
            </a:r>
            <a:r>
              <a:rPr lang="en-US" altLang="ko-KR" sz="2400" b="1">
                <a:latin typeface="+mn-ea"/>
              </a:rPr>
              <a:t>HR</a:t>
            </a:r>
            <a:r>
              <a:rPr lang="ko-KR" altLang="en-US" sz="2400">
                <a:latin typeface="+mn-ea"/>
              </a:rPr>
              <a:t> 입사지원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295260" y="2175755"/>
            <a:ext cx="625002" cy="411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▼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70" y="1196975"/>
            <a:ext cx="6391275" cy="5362575"/>
          </a:xfrm>
          <a:prstGeom prst="rect">
            <a:avLst/>
          </a:prstGeom>
        </p:spPr>
      </p:pic>
      <p:pic>
        <p:nvPicPr>
          <p:cNvPr id="25" name="Picture 4" descr="http://www.saraminimage.co.kr/sri/common/btn/btn_layer_clo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07" y="122810"/>
            <a:ext cx="429638" cy="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71529" y="1954042"/>
            <a:ext cx="3560324" cy="486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입사지원 개편 개요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64163" y="2498143"/>
            <a:ext cx="5672562" cy="486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 입사지원 개편 개요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61223" y="2984526"/>
            <a:ext cx="5675502" cy="486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 입사지원 정책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62656" y="3470909"/>
            <a:ext cx="5675502" cy="486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mtClean="0">
                <a:solidFill>
                  <a:schemeClr val="tx1"/>
                </a:solidFill>
              </a:rPr>
              <a:t> 입사지원 프로세스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3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6676145" y="0"/>
            <a:ext cx="5305087" cy="651753"/>
          </a:xfrm>
          <a:prstGeom prst="rect">
            <a:avLst/>
          </a:prstGeom>
          <a:solidFill>
            <a:srgbClr val="EE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Rectangle 6"/>
          <p:cNvSpPr/>
          <p:nvPr/>
        </p:nvSpPr>
        <p:spPr>
          <a:xfrm>
            <a:off x="6676145" y="0"/>
            <a:ext cx="5305088" cy="651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프로세스 개요</a:t>
            </a:r>
            <a:endParaRPr kumimoji="1" lang="ko-KR" altLang="en-US" sz="3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27" name="Rectangle 6"/>
          <p:cNvSpPr/>
          <p:nvPr/>
        </p:nvSpPr>
        <p:spPr>
          <a:xfrm>
            <a:off x="805909" y="1142989"/>
            <a:ext cx="5557466" cy="67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48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개발 배경</a:t>
            </a:r>
            <a:endParaRPr kumimoji="1" lang="ko-KR" altLang="en-US" sz="48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1097748" y="1830010"/>
            <a:ext cx="8308909" cy="1029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※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상이한 지원 유저 인터페이스로 인한 고객 혼란 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ko-KR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기존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: </a:t>
            </a:r>
            <a:r>
              <a:rPr kumimoji="1" lang="ko-KR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원터치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/ </a:t>
            </a:r>
            <a:r>
              <a:rPr kumimoji="1" lang="ko-KR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빠른 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/</a:t>
            </a:r>
            <a:r>
              <a:rPr kumimoji="1" lang="ko-KR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상세 지원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)</a:t>
            </a:r>
          </a:p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※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빠른 입사지원 레이어에서 지원할 경우 첨부 불가능 </a:t>
            </a:r>
            <a:endParaRPr kumimoji="1" lang="ko-KR" altLang="en-US" sz="240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2" name="Rectangle 6"/>
          <p:cNvSpPr/>
          <p:nvPr/>
        </p:nvSpPr>
        <p:spPr>
          <a:xfrm>
            <a:off x="805909" y="3054492"/>
            <a:ext cx="5557466" cy="67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48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개발 목적</a:t>
            </a:r>
            <a:endParaRPr kumimoji="1" lang="ko-KR" altLang="en-US" sz="48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3" name="Rectangle 6"/>
          <p:cNvSpPr/>
          <p:nvPr/>
        </p:nvSpPr>
        <p:spPr>
          <a:xfrm>
            <a:off x="1097748" y="3741513"/>
            <a:ext cx="8308909" cy="1029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※ </a:t>
            </a:r>
            <a:r>
              <a:rPr kumimoji="1" lang="ko-KR" altLang="en-US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 </a:t>
            </a:r>
            <a:r>
              <a:rPr kumimoji="1" lang="en-US" altLang="ko-KR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UI </a:t>
            </a:r>
            <a:r>
              <a:rPr kumimoji="1" lang="ko-KR" altLang="en-US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를 하나로 통일하여 혼란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감소</a:t>
            </a:r>
            <a:endParaRPr kumimoji="1" lang="en-US" altLang="ko-KR" sz="2400" smtClean="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※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 편의성 증대 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ko-KR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모바일에서도 파일첨부 지원 가능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28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6676145" y="0"/>
            <a:ext cx="5305087" cy="651753"/>
          </a:xfrm>
          <a:prstGeom prst="rect">
            <a:avLst/>
          </a:prstGeom>
          <a:solidFill>
            <a:srgbClr val="EE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Rectangle 6"/>
          <p:cNvSpPr/>
          <p:nvPr/>
        </p:nvSpPr>
        <p:spPr>
          <a:xfrm>
            <a:off x="6676145" y="0"/>
            <a:ext cx="5305088" cy="651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프로세스 개요</a:t>
            </a:r>
            <a:endParaRPr kumimoji="1" lang="ko-KR" altLang="en-US" sz="3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27" name="Rectangle 6"/>
          <p:cNvSpPr/>
          <p:nvPr/>
        </p:nvSpPr>
        <p:spPr>
          <a:xfrm>
            <a:off x="805909" y="1142989"/>
            <a:ext cx="5557466" cy="67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48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개발 주요 항목</a:t>
            </a:r>
            <a:endParaRPr kumimoji="1" lang="ko-KR" altLang="en-US" sz="48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1097748" y="1927285"/>
            <a:ext cx="8308909" cy="4473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※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UI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통일</a:t>
            </a:r>
            <a:endParaRPr kumimoji="1" lang="en-US" altLang="ko-KR" sz="2400" smtClean="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 -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레이어 통일</a:t>
            </a:r>
            <a:endParaRPr kumimoji="1" lang="en-US" altLang="ko-KR" sz="2400" smtClean="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r>
              <a:rPr kumimoji="1" lang="en-US" altLang="ko-KR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-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즉시지원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Flow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개선</a:t>
            </a:r>
            <a:endParaRPr kumimoji="1" lang="en-US" altLang="ko-KR" sz="2400" smtClean="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r>
              <a:rPr kumimoji="1" lang="en-US" altLang="ko-KR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-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파일첨부 기능 추가</a:t>
            </a:r>
            <a:endParaRPr kumimoji="1" lang="en-US" altLang="ko-KR" sz="2400" smtClean="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r>
              <a:rPr kumimoji="1" lang="en-US" altLang="ko-KR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-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이력서 제목 및 기본정보 수정 가능</a:t>
            </a:r>
            <a:endParaRPr kumimoji="1" lang="en-US" altLang="ko-KR" sz="240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endParaRPr kumimoji="1" lang="en-US" altLang="ko-KR" sz="2400" smtClean="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※ </a:t>
            </a:r>
            <a:r>
              <a:rPr kumimoji="1" lang="ko-KR" altLang="en-US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지원완료 추천 강화 </a:t>
            </a:r>
          </a:p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 - Mobile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추천 공고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5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건 →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15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건 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ko-KR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자동 스와이프 기능 추가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)</a:t>
            </a:r>
          </a:p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 - PC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추천 공고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5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건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-&gt; 15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건 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ko-KR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리스트 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UI </a:t>
            </a:r>
            <a:r>
              <a:rPr kumimoji="1" lang="ko-KR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로 편의성 증대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)</a:t>
            </a:r>
          </a:p>
          <a:p>
            <a:r>
              <a:rPr kumimoji="1" lang="en-US" altLang="ko-KR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-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메일에 추천공고 노출</a:t>
            </a:r>
            <a:endParaRPr kumimoji="1" lang="en-US" altLang="ko-KR" sz="2400" smtClean="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endParaRPr kumimoji="1" lang="en-US" altLang="ko-KR" sz="2400" smtClean="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※ </a:t>
            </a:r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모바일 지원현황 개선</a:t>
            </a:r>
            <a:endParaRPr kumimoji="1" lang="ko-KR" altLang="en-US" sz="240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6676145" y="0"/>
            <a:ext cx="5305087" cy="651753"/>
          </a:xfrm>
          <a:prstGeom prst="rect">
            <a:avLst/>
          </a:prstGeom>
          <a:solidFill>
            <a:srgbClr val="EE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Rectangle 6"/>
          <p:cNvSpPr/>
          <p:nvPr/>
        </p:nvSpPr>
        <p:spPr>
          <a:xfrm>
            <a:off x="6676145" y="0"/>
            <a:ext cx="5305088" cy="651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프로세스 개요</a:t>
            </a:r>
            <a:endParaRPr kumimoji="1" lang="ko-KR" altLang="en-US" sz="3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27" name="Rectangle 6"/>
          <p:cNvSpPr/>
          <p:nvPr/>
        </p:nvSpPr>
        <p:spPr>
          <a:xfrm>
            <a:off x="805909" y="1142989"/>
            <a:ext cx="5557466" cy="67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4800" smtClean="0">
                <a:solidFill>
                  <a:schemeClr val="tx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개발 테스트 범위</a:t>
            </a:r>
            <a:endParaRPr kumimoji="1" lang="ko-KR" altLang="en-US" sz="4800">
              <a:solidFill>
                <a:schemeClr val="tx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1097748" y="1927285"/>
            <a:ext cx="8308909" cy="4473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※ PC</a:t>
            </a:r>
          </a:p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 - Internet Explorer 7 ~ 11 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(</a:t>
            </a:r>
            <a:r>
              <a:rPr kumimoji="1" lang="ko-KR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호환성 모드로 인한 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7 </a:t>
            </a:r>
            <a:r>
              <a:rPr kumimoji="1" lang="ko-KR" altLang="en-US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버전 추가</a:t>
            </a:r>
            <a:r>
              <a:rPr kumimoji="1" lang="en-US" altLang="ko-KR" sz="24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)</a:t>
            </a:r>
          </a:p>
          <a:p>
            <a:r>
              <a:rPr kumimoji="1" lang="en-US" altLang="ko-KR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- Chrome</a:t>
            </a:r>
          </a:p>
          <a:p>
            <a:r>
              <a:rPr kumimoji="1" lang="en-US" altLang="ko-KR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- Firefox</a:t>
            </a:r>
          </a:p>
          <a:p>
            <a:endParaRPr kumimoji="1" lang="en-US" altLang="ko-KR" sz="2400" smtClean="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※ Mobile</a:t>
            </a:r>
            <a:endParaRPr kumimoji="1" lang="ko-KR" altLang="en-US" sz="240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  <a:p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 - Safari</a:t>
            </a:r>
          </a:p>
          <a:p>
            <a:r>
              <a:rPr kumimoji="1" lang="en-US" altLang="ko-KR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- Chrome</a:t>
            </a:r>
          </a:p>
          <a:p>
            <a:r>
              <a:rPr kumimoji="1" lang="en-US" altLang="ko-KR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- Samsumg Browser</a:t>
            </a:r>
          </a:p>
          <a:p>
            <a:r>
              <a:rPr kumimoji="1" lang="en-US" altLang="ko-KR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- Android App</a:t>
            </a:r>
          </a:p>
          <a:p>
            <a:r>
              <a:rPr kumimoji="1" lang="en-US" altLang="ko-KR" sz="240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</a:t>
            </a:r>
            <a:r>
              <a:rPr kumimoji="1" lang="en-US" altLang="ko-KR" sz="2400" smtClean="0">
                <a:solidFill>
                  <a:schemeClr val="bg1">
                    <a:lumMod val="50000"/>
                  </a:schemeClr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 - iPhone App</a:t>
            </a:r>
            <a:endParaRPr kumimoji="1" lang="ko-KR" altLang="en-US" sz="2400">
              <a:solidFill>
                <a:schemeClr val="bg1">
                  <a:lumMod val="50000"/>
                </a:schemeClr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/>
          <p:nvPr/>
        </p:nvSpPr>
        <p:spPr>
          <a:xfrm>
            <a:off x="6676145" y="0"/>
            <a:ext cx="5305087" cy="651753"/>
          </a:xfrm>
          <a:prstGeom prst="rect">
            <a:avLst/>
          </a:prstGeom>
          <a:solidFill>
            <a:srgbClr val="EE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Rectangle 6"/>
          <p:cNvSpPr/>
          <p:nvPr/>
        </p:nvSpPr>
        <p:spPr>
          <a:xfrm>
            <a:off x="6676145" y="0"/>
            <a:ext cx="5305088" cy="651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smtClean="0">
                <a:solidFill>
                  <a:schemeClr val="bg1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  <a:cs typeface="BM DoHyeon" charset="0"/>
              </a:rPr>
              <a:t>입사지원 정책</a:t>
            </a:r>
            <a:endParaRPr kumimoji="1" lang="ko-KR" altLang="en-US" sz="3600">
              <a:solidFill>
                <a:schemeClr val="bg1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  <a:cs typeface="BM DoHyeon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0144" y="1341735"/>
            <a:ext cx="114010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입사지원 정책 </a:t>
            </a:r>
            <a:r>
              <a:rPr lang="en-US" altLang="ko-KR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WIKI : </a:t>
            </a:r>
          </a:p>
          <a:p>
            <a:r>
              <a:rPr lang="ko-KR" altLang="en-US" sz="2000" b="1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3"/>
              </a:rPr>
              <a:t>http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3"/>
              </a:rPr>
              <a:t>://sri-wiki.saraminhr.co.kr/pages/viewpage.action?pageId=18221085</a:t>
            </a:r>
            <a:endParaRPr lang="ko-KR" altLang="en-US" sz="2000" b="1">
              <a:solidFill>
                <a:schemeClr val="accent1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0144" y="2278460"/>
            <a:ext cx="12163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입사지원 데이터 검증 조건 </a:t>
            </a:r>
            <a:r>
              <a:rPr lang="en-US" altLang="ko-KR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기존</a:t>
            </a:r>
            <a:r>
              <a:rPr lang="en-US" altLang="ko-KR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WIKI : </a:t>
            </a:r>
          </a:p>
          <a:p>
            <a:r>
              <a:rPr lang="en-US" altLang="ko-KR" sz="2000" b="1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4"/>
              </a:rPr>
              <a:t>http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4"/>
              </a:rPr>
              <a:t>://sri-wiki.saraminhr.co.kr/pages/viewpage.action?pageId=18222148</a:t>
            </a:r>
            <a:endParaRPr lang="ko-KR" altLang="en-US" sz="2000" b="1">
              <a:solidFill>
                <a:schemeClr val="accent1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0143" y="3215185"/>
            <a:ext cx="12163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입사지원 데이터 검증 조건 </a:t>
            </a:r>
            <a:r>
              <a:rPr lang="en-US" altLang="ko-KR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추가</a:t>
            </a:r>
            <a:r>
              <a:rPr lang="en-US" altLang="ko-KR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 WIKI : </a:t>
            </a:r>
          </a:p>
          <a:p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5"/>
              </a:rPr>
              <a:t>http://sri-wiki.saraminhr.co.kr/pages/viewpage.action?pageId=18228885</a:t>
            </a:r>
            <a:endParaRPr lang="ko-KR" altLang="en-US" sz="2000" b="1">
              <a:solidFill>
                <a:schemeClr val="accent1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0142" y="5176545"/>
            <a:ext cx="121633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입사지원 출처 파라미터 </a:t>
            </a:r>
            <a:r>
              <a:rPr lang="en-US" altLang="ko-KR" sz="2000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WIKI : </a:t>
            </a:r>
          </a:p>
          <a:p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6"/>
              </a:rPr>
              <a:t>http://</a:t>
            </a:r>
            <a:r>
              <a:rPr lang="en-US" altLang="ko-KR" sz="2000" b="1" smtClean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6"/>
              </a:rPr>
              <a:t>sri-wiki.saraminhr.co.kr/pages/viewpage.action?pageId=16641490</a:t>
            </a:r>
            <a:endParaRPr lang="en-US" altLang="ko-KR" sz="2000" b="1" smtClean="0">
              <a:solidFill>
                <a:schemeClr val="accent1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r>
              <a:rPr lang="en-US" altLang="ko-KR" sz="2000" strike="sngStrike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2000" strike="sngStrike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언제 다 작성하나</a:t>
            </a:r>
            <a:r>
              <a:rPr lang="en-US" altLang="ko-KR" sz="2000" strike="sngStrike" smtClean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…)</a:t>
            </a:r>
            <a:endParaRPr lang="ko-KR" altLang="en-US" sz="2000" strike="sngStrike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8618</TotalTime>
  <Words>5623</Words>
  <Application>Microsoft Office PowerPoint</Application>
  <PresentationFormat>와이드스크린</PresentationFormat>
  <Paragraphs>1521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12롯데마트드림Light</vt:lpstr>
      <vt:lpstr>BM DoHyeon</vt:lpstr>
      <vt:lpstr>맑은 고딕</vt:lpstr>
      <vt:lpstr>배달의민족 연성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1513</cp:revision>
  <dcterms:created xsi:type="dcterms:W3CDTF">2017-12-08T08:23:43Z</dcterms:created>
  <dcterms:modified xsi:type="dcterms:W3CDTF">2018-02-23T02:01:14Z</dcterms:modified>
</cp:coreProperties>
</file>