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6" r:id="rId9"/>
    <p:sldId id="263" r:id="rId10"/>
    <p:sldId id="267" r:id="rId11"/>
    <p:sldId id="268" r:id="rId12"/>
    <p:sldId id="264" r:id="rId13"/>
    <p:sldId id="265" r:id="rId14"/>
  </p:sldIdLst>
  <p:sldSz cx="18288000" cy="10287000"/>
  <p:notesSz cx="6858000" cy="9144000"/>
  <p:embeddedFontLst>
    <p:embeddedFont>
      <p:font typeface="Calibri" panose="020F0502020204030204" pitchFamily="34" charset="0"/>
      <p:regular r:id="rId16"/>
      <p:bold r:id="rId17"/>
      <p:italic r:id="rId18"/>
      <p:boldItalic r:id="rId19"/>
    </p:embeddedFont>
    <p:embeddedFont>
      <p:font typeface="Fira Sans Bold" panose="020B0604020202020204" charset="0"/>
      <p:regular r:id="rId20"/>
    </p:embeddedFont>
    <p:embeddedFont>
      <p:font typeface="Fira Sans Light" panose="020B0403050000020004" pitchFamily="34" charset="0"/>
      <p:regular r:id="rId21"/>
      <p:italic r:id="rId22"/>
    </p:embeddedFont>
    <p:embeddedFont>
      <p:font typeface="Fira Sans Light Bold" panose="020B0604020202020204" charset="0"/>
      <p:regular r:id="rId23"/>
    </p:embeddedFont>
    <p:embeddedFont>
      <p:font typeface="Fira Sans Medium" panose="020B0603050000020004" pitchFamily="34" charset="0"/>
      <p:regular r:id="rId24"/>
      <p:italic r:id="rId25"/>
    </p:embeddedFont>
    <p:embeddedFont>
      <p:font typeface="Fira Sans Medium Bold"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0272" autoAdjust="0"/>
  </p:normalViewPr>
  <p:slideViewPr>
    <p:cSldViewPr>
      <p:cViewPr varScale="1">
        <p:scale>
          <a:sx n="33" d="100"/>
          <a:sy n="33" d="100"/>
        </p:scale>
        <p:origin x="1228" y="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06.12.2022</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71B2431-D351-4C6E-A3CF-9DFAC0E3E050}" type="slidenum">
              <a:rPr lang="cs-CZ" smtClean="0"/>
              <a:t>7</a:t>
            </a:fld>
            <a:endParaRPr lang="cs-CZ"/>
          </a:p>
        </p:txBody>
      </p:sp>
    </p:spTree>
    <p:extLst>
      <p:ext uri="{BB962C8B-B14F-4D97-AF65-F5344CB8AC3E}">
        <p14:creationId xmlns:p14="http://schemas.microsoft.com/office/powerpoint/2010/main" val="204733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71B2431-D351-4C6E-A3CF-9DFAC0E3E050}" type="slidenum">
              <a:rPr lang="cs-CZ" smtClean="0"/>
              <a:t>8</a:t>
            </a:fld>
            <a:endParaRPr lang="cs-CZ"/>
          </a:p>
        </p:txBody>
      </p:sp>
    </p:spTree>
    <p:extLst>
      <p:ext uri="{BB962C8B-B14F-4D97-AF65-F5344CB8AC3E}">
        <p14:creationId xmlns:p14="http://schemas.microsoft.com/office/powerpoint/2010/main" val="2667516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1. </a:t>
            </a:r>
            <a:r>
              <a:rPr lang="en-US" dirty="0" err="1"/>
              <a:t>Mengumpulkan</a:t>
            </a:r>
            <a:r>
              <a:rPr lang="en-US" dirty="0"/>
              <a:t> dataset </a:t>
            </a:r>
            <a:r>
              <a:rPr lang="en-US" dirty="0" err="1"/>
              <a:t>yaitu</a:t>
            </a:r>
            <a:r>
              <a:rPr lang="en-US" dirty="0"/>
              <a:t> </a:t>
            </a:r>
            <a:r>
              <a:rPr lang="en-US" dirty="0" err="1"/>
              <a:t>mempersiapkan</a:t>
            </a:r>
            <a:r>
              <a:rPr lang="en-US" dirty="0"/>
              <a:t> dataset yang </a:t>
            </a:r>
            <a:r>
              <a:rPr lang="en-US" dirty="0" err="1"/>
              <a:t>akan</a:t>
            </a:r>
            <a:r>
              <a:rPr lang="en-US" dirty="0"/>
              <a:t> </a:t>
            </a:r>
            <a:r>
              <a:rPr lang="en-US" dirty="0" err="1"/>
              <a:t>diuji</a:t>
            </a:r>
            <a:r>
              <a:rPr lang="en-US" dirty="0"/>
              <a:t>, data </a:t>
            </a:r>
            <a:r>
              <a:rPr lang="en-US" dirty="0" err="1"/>
              <a:t>tersebut</a:t>
            </a:r>
            <a:r>
              <a:rPr lang="en-US" dirty="0"/>
              <a:t> </a:t>
            </a:r>
            <a:r>
              <a:rPr lang="en-US" dirty="0" err="1"/>
              <a:t>berasal</a:t>
            </a:r>
            <a:r>
              <a:rPr lang="en-US" dirty="0"/>
              <a:t> </a:t>
            </a:r>
            <a:r>
              <a:rPr lang="en-US" dirty="0" err="1"/>
              <a:t>dari</a:t>
            </a:r>
            <a:r>
              <a:rPr lang="en-US" dirty="0"/>
              <a:t> UCI Machine Learning Repository. </a:t>
            </a:r>
          </a:p>
          <a:p>
            <a:endParaRPr lang="en-US" dirty="0"/>
          </a:p>
          <a:p>
            <a:r>
              <a:rPr lang="en-US" dirty="0"/>
              <a:t>2. Pre-Processing </a:t>
            </a:r>
            <a:r>
              <a:rPr lang="en-US" dirty="0" err="1"/>
              <a:t>yaitu</a:t>
            </a:r>
            <a:r>
              <a:rPr lang="en-US" dirty="0"/>
              <a:t> proses </a:t>
            </a:r>
            <a:r>
              <a:rPr lang="en-US" dirty="0" err="1"/>
              <a:t>melihat</a:t>
            </a:r>
            <a:r>
              <a:rPr lang="en-US" dirty="0"/>
              <a:t> data </a:t>
            </a:r>
            <a:r>
              <a:rPr lang="en-US" dirty="0" err="1"/>
              <a:t>untuk</a:t>
            </a:r>
            <a:r>
              <a:rPr lang="en-US" dirty="0"/>
              <a:t> </a:t>
            </a:r>
            <a:r>
              <a:rPr lang="en-US" dirty="0" err="1"/>
              <a:t>menampilkan</a:t>
            </a:r>
            <a:r>
              <a:rPr lang="en-US" dirty="0"/>
              <a:t> </a:t>
            </a:r>
            <a:r>
              <a:rPr lang="en-US" dirty="0" err="1"/>
              <a:t>isi</a:t>
            </a:r>
            <a:r>
              <a:rPr lang="en-US" dirty="0"/>
              <a:t> data yang </a:t>
            </a:r>
            <a:r>
              <a:rPr lang="en-US" dirty="0" err="1"/>
              <a:t>akan</a:t>
            </a:r>
            <a:r>
              <a:rPr lang="en-US" dirty="0"/>
              <a:t> </a:t>
            </a:r>
            <a:r>
              <a:rPr lang="en-US" dirty="0" err="1"/>
              <a:t>diuji</a:t>
            </a:r>
            <a:r>
              <a:rPr lang="en-US" dirty="0"/>
              <a:t>, </a:t>
            </a:r>
            <a:r>
              <a:rPr lang="en-US" dirty="0" err="1"/>
              <a:t>Normalisasi</a:t>
            </a:r>
            <a:r>
              <a:rPr lang="en-US" dirty="0"/>
              <a:t> dan </a:t>
            </a:r>
            <a:r>
              <a:rPr lang="en-US" dirty="0" err="1"/>
              <a:t>Transformasi</a:t>
            </a:r>
            <a:r>
              <a:rPr lang="en-US" dirty="0"/>
              <a:t> </a:t>
            </a:r>
            <a:r>
              <a:rPr lang="en-US" dirty="0" err="1"/>
              <a:t>untuk</a:t>
            </a:r>
            <a:r>
              <a:rPr lang="en-US" dirty="0"/>
              <a:t> </a:t>
            </a:r>
            <a:r>
              <a:rPr lang="en-US" dirty="0" err="1"/>
              <a:t>melakukan</a:t>
            </a:r>
            <a:r>
              <a:rPr lang="en-US" dirty="0"/>
              <a:t> </a:t>
            </a:r>
            <a:r>
              <a:rPr lang="en-US" dirty="0" err="1"/>
              <a:t>pengecekan</a:t>
            </a:r>
            <a:r>
              <a:rPr lang="en-US" dirty="0"/>
              <a:t> data yang </a:t>
            </a:r>
            <a:r>
              <a:rPr lang="en-US" dirty="0" err="1"/>
              <a:t>bernilai</a:t>
            </a:r>
            <a:r>
              <a:rPr lang="en-US" dirty="0"/>
              <a:t> null </a:t>
            </a:r>
            <a:r>
              <a:rPr lang="en-US" dirty="0" err="1"/>
              <a:t>atau</a:t>
            </a:r>
            <a:r>
              <a:rPr lang="en-US" dirty="0"/>
              <a:t> </a:t>
            </a:r>
            <a:r>
              <a:rPr lang="en-US" dirty="0" err="1"/>
              <a:t>kosong</a:t>
            </a:r>
            <a:r>
              <a:rPr lang="en-US" dirty="0"/>
              <a:t> </a:t>
            </a:r>
            <a:r>
              <a:rPr lang="en-US" dirty="0" err="1"/>
              <a:t>atau</a:t>
            </a:r>
            <a:r>
              <a:rPr lang="en-US" dirty="0"/>
              <a:t> missing value </a:t>
            </a:r>
            <a:r>
              <a:rPr lang="en-US" dirty="0" err="1"/>
              <a:t>atau</a:t>
            </a:r>
            <a:r>
              <a:rPr lang="en-US" dirty="0"/>
              <a:t> </a:t>
            </a:r>
            <a:r>
              <a:rPr lang="en-US" dirty="0" err="1"/>
              <a:t>pembersihan</a:t>
            </a:r>
            <a:r>
              <a:rPr lang="en-US" dirty="0"/>
              <a:t> data </a:t>
            </a:r>
            <a:r>
              <a:rPr lang="en-US" dirty="0" err="1"/>
              <a:t>lalu</a:t>
            </a:r>
            <a:r>
              <a:rPr lang="en-US" dirty="0"/>
              <a:t> </a:t>
            </a:r>
            <a:r>
              <a:rPr lang="en-US" dirty="0" err="1"/>
              <a:t>melakukan</a:t>
            </a:r>
            <a:r>
              <a:rPr lang="en-US" dirty="0"/>
              <a:t> </a:t>
            </a:r>
            <a:r>
              <a:rPr lang="en-US" dirty="0" err="1"/>
              <a:t>normalisasi</a:t>
            </a:r>
            <a:r>
              <a:rPr lang="en-US" dirty="0"/>
              <a:t> </a:t>
            </a:r>
            <a:r>
              <a:rPr lang="en-US" dirty="0" err="1"/>
              <a:t>perbaikan</a:t>
            </a:r>
            <a:r>
              <a:rPr lang="en-US" dirty="0"/>
              <a:t> data </a:t>
            </a:r>
            <a:r>
              <a:rPr lang="en-US" dirty="0" err="1"/>
              <a:t>dengan</a:t>
            </a:r>
            <a:r>
              <a:rPr lang="en-US" dirty="0"/>
              <a:t> </a:t>
            </a:r>
            <a:r>
              <a:rPr lang="en-US" dirty="0" err="1"/>
              <a:t>rumus</a:t>
            </a:r>
            <a:r>
              <a:rPr lang="en-US" dirty="0"/>
              <a:t> min-max </a:t>
            </a:r>
            <a:r>
              <a:rPr lang="en-US" dirty="0" err="1"/>
              <a:t>yaitu</a:t>
            </a:r>
            <a:r>
              <a:rPr lang="en-US" dirty="0"/>
              <a:t> </a:t>
            </a:r>
            <a:r>
              <a:rPr lang="en-US" dirty="0" err="1"/>
              <a:t>persamaan</a:t>
            </a:r>
            <a:r>
              <a:rPr lang="en-US" dirty="0"/>
              <a:t> min-max :</a:t>
            </a:r>
          </a:p>
          <a:p>
            <a:r>
              <a:rPr lang="en-US" dirty="0"/>
              <a:t>(</a:t>
            </a:r>
            <a:r>
              <a:rPr lang="en-US" dirty="0" err="1"/>
              <a:t>ada</a:t>
            </a:r>
            <a:r>
              <a:rPr lang="en-US" dirty="0"/>
              <a:t> di </a:t>
            </a:r>
            <a:r>
              <a:rPr lang="en-US" dirty="0" err="1"/>
              <a:t>tampilan</a:t>
            </a:r>
            <a:r>
              <a:rPr lang="en-US" dirty="0"/>
              <a:t> slide)</a:t>
            </a:r>
          </a:p>
          <a:p>
            <a:r>
              <a:rPr lang="en-US" dirty="0"/>
              <a:t>dan </a:t>
            </a:r>
            <a:r>
              <a:rPr lang="en-US" dirty="0" err="1"/>
              <a:t>melakukan</a:t>
            </a:r>
            <a:r>
              <a:rPr lang="en-US" dirty="0"/>
              <a:t> </a:t>
            </a:r>
            <a:r>
              <a:rPr lang="en-US" dirty="0" err="1"/>
              <a:t>transformasi</a:t>
            </a:r>
            <a:r>
              <a:rPr lang="en-US" dirty="0"/>
              <a:t> </a:t>
            </a:r>
            <a:r>
              <a:rPr lang="en-US" dirty="0" err="1"/>
              <a:t>sesuai</a:t>
            </a:r>
            <a:r>
              <a:rPr lang="en-US" dirty="0"/>
              <a:t> </a:t>
            </a:r>
            <a:r>
              <a:rPr lang="en-US" dirty="0" err="1"/>
              <a:t>kebutuhan</a:t>
            </a:r>
            <a:r>
              <a:rPr lang="en-US" dirty="0"/>
              <a:t> </a:t>
            </a:r>
            <a:r>
              <a:rPr lang="en-US" dirty="0" err="1"/>
              <a:t>saat</a:t>
            </a:r>
            <a:r>
              <a:rPr lang="en-US" dirty="0"/>
              <a:t> proses </a:t>
            </a:r>
            <a:r>
              <a:rPr lang="en-US" dirty="0" err="1"/>
              <a:t>pengujian</a:t>
            </a:r>
            <a:r>
              <a:rPr lang="en-US" dirty="0"/>
              <a:t> </a:t>
            </a:r>
            <a:r>
              <a:rPr lang="en-US" dirty="0" err="1"/>
              <a:t>klasifikasi</a:t>
            </a:r>
            <a:r>
              <a:rPr lang="en-US" dirty="0"/>
              <a:t>, dan </a:t>
            </a:r>
            <a:r>
              <a:rPr lang="en-US" dirty="0" err="1"/>
              <a:t>menampilkan</a:t>
            </a:r>
            <a:r>
              <a:rPr lang="en-US" dirty="0"/>
              <a:t> </a:t>
            </a:r>
            <a:r>
              <a:rPr lang="en-US" dirty="0" err="1"/>
              <a:t>visualisasi</a:t>
            </a:r>
            <a:r>
              <a:rPr lang="en-US" dirty="0"/>
              <a:t> data.</a:t>
            </a:r>
          </a:p>
          <a:p>
            <a:endParaRPr lang="en-US" dirty="0"/>
          </a:p>
          <a:p>
            <a:r>
              <a:rPr lang="en-US" dirty="0"/>
              <a:t>3. Training </a:t>
            </a:r>
            <a:r>
              <a:rPr lang="en-US" dirty="0" err="1"/>
              <a:t>yaitu</a:t>
            </a:r>
            <a:r>
              <a:rPr lang="en-US" dirty="0"/>
              <a:t> </a:t>
            </a:r>
            <a:r>
              <a:rPr lang="en-US" dirty="0" err="1"/>
              <a:t>melakukan</a:t>
            </a:r>
            <a:r>
              <a:rPr lang="en-US" dirty="0"/>
              <a:t> </a:t>
            </a:r>
            <a:r>
              <a:rPr lang="en-US" dirty="0" err="1"/>
              <a:t>pengujian</a:t>
            </a:r>
            <a:r>
              <a:rPr lang="en-US" dirty="0"/>
              <a:t> testing data dan training data yang </a:t>
            </a:r>
            <a:r>
              <a:rPr lang="en-US" dirty="0" err="1"/>
              <a:t>ditentukan</a:t>
            </a:r>
            <a:r>
              <a:rPr lang="en-US" dirty="0"/>
              <a:t> 75% </a:t>
            </a:r>
            <a:r>
              <a:rPr lang="en-US" dirty="0" err="1"/>
              <a:t>sebagai</a:t>
            </a:r>
            <a:r>
              <a:rPr lang="en-US" dirty="0"/>
              <a:t> training data dan 25% </a:t>
            </a:r>
            <a:r>
              <a:rPr lang="en-US" dirty="0" err="1"/>
              <a:t>sebagai</a:t>
            </a:r>
            <a:r>
              <a:rPr lang="en-US" dirty="0"/>
              <a:t> testing data.</a:t>
            </a:r>
          </a:p>
          <a:p>
            <a:endParaRPr lang="en-US" dirty="0"/>
          </a:p>
          <a:p>
            <a:r>
              <a:rPr lang="en-US" dirty="0"/>
              <a:t>4.  KNN (K-Nearest Neighbor) </a:t>
            </a:r>
            <a:r>
              <a:rPr lang="en-US" dirty="0" err="1"/>
              <a:t>yaitu</a:t>
            </a:r>
            <a:r>
              <a:rPr lang="en-US" dirty="0"/>
              <a:t> proses </a:t>
            </a:r>
            <a:r>
              <a:rPr lang="en-US" dirty="0" err="1"/>
              <a:t>klasifikasi</a:t>
            </a:r>
            <a:r>
              <a:rPr lang="en-US" dirty="0"/>
              <a:t> pada data yang </a:t>
            </a:r>
            <a:r>
              <a:rPr lang="en-US" dirty="0" err="1"/>
              <a:t>telah</a:t>
            </a:r>
            <a:r>
              <a:rPr lang="en-US" dirty="0"/>
              <a:t> </a:t>
            </a:r>
            <a:r>
              <a:rPr lang="en-US" dirty="0" err="1"/>
              <a:t>dilakukan</a:t>
            </a:r>
            <a:r>
              <a:rPr lang="en-US" dirty="0"/>
              <a:t> testing pada </a:t>
            </a:r>
            <a:r>
              <a:rPr lang="en-US" dirty="0" err="1"/>
              <a:t>tahap</a:t>
            </a:r>
            <a:r>
              <a:rPr lang="en-US" dirty="0"/>
              <a:t> training </a:t>
            </a:r>
            <a:r>
              <a:rPr lang="en-US" dirty="0" err="1"/>
              <a:t>kemudian</a:t>
            </a:r>
            <a:r>
              <a:rPr lang="en-US" dirty="0"/>
              <a:t> </a:t>
            </a:r>
            <a:r>
              <a:rPr lang="en-US" dirty="0" err="1"/>
              <a:t>akan</a:t>
            </a:r>
            <a:r>
              <a:rPr lang="en-US" dirty="0"/>
              <a:t> </a:t>
            </a:r>
            <a:r>
              <a:rPr lang="en-US" dirty="0" err="1"/>
              <a:t>diujikan</a:t>
            </a:r>
            <a:r>
              <a:rPr lang="en-US" dirty="0"/>
              <a:t> </a:t>
            </a:r>
            <a:r>
              <a:rPr lang="en-US" dirty="0" err="1"/>
              <a:t>dengan</a:t>
            </a:r>
            <a:r>
              <a:rPr lang="en-US" dirty="0"/>
              <a:t> </a:t>
            </a:r>
            <a:r>
              <a:rPr lang="en-US" dirty="0" err="1"/>
              <a:t>metode</a:t>
            </a:r>
            <a:r>
              <a:rPr lang="en-US" dirty="0"/>
              <a:t> K-Nearest Neighbor. KNN juga </a:t>
            </a:r>
            <a:r>
              <a:rPr lang="en-US" dirty="0" err="1"/>
              <a:t>termasuk</a:t>
            </a:r>
            <a:r>
              <a:rPr lang="en-US" dirty="0"/>
              <a:t> </a:t>
            </a:r>
            <a:r>
              <a:rPr lang="en-US" dirty="0" err="1"/>
              <a:t>bagian</a:t>
            </a:r>
            <a:r>
              <a:rPr lang="en-US" dirty="0"/>
              <a:t> </a:t>
            </a:r>
            <a:r>
              <a:rPr lang="en-US" dirty="0" err="1"/>
              <a:t>dari</a:t>
            </a:r>
            <a:r>
              <a:rPr lang="en-US" dirty="0"/>
              <a:t> supervised learning. </a:t>
            </a:r>
            <a:r>
              <a:rPr lang="en-US" dirty="0" err="1"/>
              <a:t>Menggunakan</a:t>
            </a:r>
            <a:r>
              <a:rPr lang="en-US" dirty="0"/>
              <a:t> </a:t>
            </a:r>
            <a:r>
              <a:rPr lang="en-US" dirty="0" err="1"/>
              <a:t>hasil</a:t>
            </a:r>
            <a:r>
              <a:rPr lang="en-US" dirty="0"/>
              <a:t> yang </a:t>
            </a:r>
            <a:r>
              <a:rPr lang="en-US" dirty="0" err="1"/>
              <a:t>datang</a:t>
            </a:r>
            <a:r>
              <a:rPr lang="en-US" dirty="0"/>
              <a:t> </a:t>
            </a:r>
            <a:r>
              <a:rPr lang="en-US" dirty="0" err="1"/>
              <a:t>dari</a:t>
            </a:r>
            <a:r>
              <a:rPr lang="en-US" dirty="0"/>
              <a:t> query instance yang </a:t>
            </a:r>
            <a:r>
              <a:rPr lang="en-US" dirty="0" err="1"/>
              <a:t>kemudian</a:t>
            </a:r>
            <a:r>
              <a:rPr lang="en-US" dirty="0"/>
              <a:t> </a:t>
            </a:r>
            <a:r>
              <a:rPr lang="en-US" dirty="0" err="1"/>
              <a:t>dikategorikan</a:t>
            </a:r>
            <a:r>
              <a:rPr lang="en-US" dirty="0"/>
              <a:t> </a:t>
            </a:r>
            <a:r>
              <a:rPr lang="en-US" dirty="0" err="1"/>
              <a:t>berdasarkan</a:t>
            </a:r>
            <a:r>
              <a:rPr lang="en-US" dirty="0"/>
              <a:t> </a:t>
            </a:r>
            <a:r>
              <a:rPr lang="en-US" dirty="0" err="1"/>
              <a:t>suara</a:t>
            </a:r>
            <a:r>
              <a:rPr lang="en-US" dirty="0"/>
              <a:t> </a:t>
            </a:r>
            <a:r>
              <a:rPr lang="en-US" dirty="0" err="1"/>
              <a:t>terbanyak</a:t>
            </a:r>
            <a:r>
              <a:rPr lang="en-US" dirty="0"/>
              <a:t> </a:t>
            </a:r>
            <a:r>
              <a:rPr lang="en-US" dirty="0" err="1"/>
              <a:t>dari</a:t>
            </a:r>
            <a:r>
              <a:rPr lang="en-US" dirty="0"/>
              <a:t> </a:t>
            </a:r>
            <a:r>
              <a:rPr lang="en-US" dirty="0" err="1"/>
              <a:t>kategori</a:t>
            </a:r>
            <a:r>
              <a:rPr lang="en-US" dirty="0"/>
              <a:t> di KNN. </a:t>
            </a:r>
            <a:r>
              <a:rPr lang="en-US" dirty="0" err="1"/>
              <a:t>cara</a:t>
            </a:r>
            <a:r>
              <a:rPr lang="en-US" dirty="0"/>
              <a:t> </a:t>
            </a:r>
            <a:r>
              <a:rPr lang="en-US" dirty="0" err="1"/>
              <a:t>kerja</a:t>
            </a:r>
            <a:r>
              <a:rPr lang="en-US" dirty="0"/>
              <a:t> KNN </a:t>
            </a:r>
            <a:r>
              <a:rPr lang="en-US" dirty="0" err="1"/>
              <a:t>adalah</a:t>
            </a:r>
            <a:r>
              <a:rPr lang="en-US" dirty="0"/>
              <a:t> </a:t>
            </a:r>
            <a:r>
              <a:rPr lang="en-US" dirty="0" err="1"/>
              <a:t>dengan</a:t>
            </a:r>
            <a:r>
              <a:rPr lang="en-US" dirty="0"/>
              <a:t> </a:t>
            </a:r>
            <a:r>
              <a:rPr lang="en-US" dirty="0" err="1"/>
              <a:t>melakukan</a:t>
            </a:r>
            <a:r>
              <a:rPr lang="en-US" dirty="0"/>
              <a:t> voting </a:t>
            </a:r>
            <a:r>
              <a:rPr lang="en-US" dirty="0" err="1"/>
              <a:t>dari</a:t>
            </a:r>
            <a:r>
              <a:rPr lang="en-US" dirty="0"/>
              <a:t> </a:t>
            </a:r>
            <a:r>
              <a:rPr lang="en-US" dirty="0" err="1"/>
              <a:t>jawaban</a:t>
            </a:r>
            <a:r>
              <a:rPr lang="en-US" dirty="0"/>
              <a:t> </a:t>
            </a:r>
            <a:r>
              <a:rPr lang="en-US" dirty="0" err="1"/>
              <a:t>sesuai</a:t>
            </a:r>
            <a:r>
              <a:rPr lang="en-US" dirty="0"/>
              <a:t> </a:t>
            </a:r>
            <a:r>
              <a:rPr lang="en-US" dirty="0" err="1"/>
              <a:t>dengan</a:t>
            </a:r>
            <a:r>
              <a:rPr lang="en-US" dirty="0"/>
              <a:t> </a:t>
            </a:r>
            <a:r>
              <a:rPr lang="en-US" dirty="0" err="1"/>
              <a:t>nilai</a:t>
            </a:r>
            <a:r>
              <a:rPr lang="en-US" dirty="0"/>
              <a:t> k </a:t>
            </a:r>
            <a:r>
              <a:rPr lang="en-US" dirty="0" err="1"/>
              <a:t>objek</a:t>
            </a:r>
            <a:r>
              <a:rPr lang="en-US" dirty="0"/>
              <a:t>.</a:t>
            </a:r>
          </a:p>
          <a:p>
            <a:endParaRPr lang="en-US" dirty="0"/>
          </a:p>
          <a:p>
            <a:r>
              <a:rPr lang="en-US" dirty="0"/>
              <a:t>5.Random Forest </a:t>
            </a:r>
            <a:r>
              <a:rPr lang="en-US" dirty="0" err="1"/>
              <a:t>yaitu</a:t>
            </a:r>
            <a:r>
              <a:rPr lang="en-US" dirty="0"/>
              <a:t> proses </a:t>
            </a:r>
            <a:r>
              <a:rPr lang="en-US" dirty="0" err="1"/>
              <a:t>klasifikasi</a:t>
            </a:r>
            <a:r>
              <a:rPr lang="en-US" dirty="0"/>
              <a:t> pada data yang </a:t>
            </a:r>
            <a:r>
              <a:rPr lang="en-US" dirty="0" err="1"/>
              <a:t>telah</a:t>
            </a:r>
            <a:r>
              <a:rPr lang="en-US" dirty="0"/>
              <a:t> </a:t>
            </a:r>
            <a:r>
              <a:rPr lang="en-US" dirty="0" err="1"/>
              <a:t>dilakukan</a:t>
            </a:r>
            <a:r>
              <a:rPr lang="en-US" dirty="0"/>
              <a:t> testing </a:t>
            </a:r>
            <a:r>
              <a:rPr lang="en-US" dirty="0" err="1"/>
              <a:t>kemudian</a:t>
            </a:r>
            <a:r>
              <a:rPr lang="en-US" dirty="0"/>
              <a:t> </a:t>
            </a:r>
            <a:r>
              <a:rPr lang="en-US" dirty="0" err="1"/>
              <a:t>akan</a:t>
            </a:r>
            <a:r>
              <a:rPr lang="en-US" dirty="0"/>
              <a:t> </a:t>
            </a:r>
            <a:r>
              <a:rPr lang="en-US" dirty="0" err="1"/>
              <a:t>diujikan</a:t>
            </a:r>
            <a:r>
              <a:rPr lang="en-US" dirty="0"/>
              <a:t> </a:t>
            </a:r>
            <a:r>
              <a:rPr lang="en-US" dirty="0" err="1"/>
              <a:t>dengan</a:t>
            </a:r>
            <a:r>
              <a:rPr lang="en-US" dirty="0"/>
              <a:t> </a:t>
            </a:r>
            <a:r>
              <a:rPr lang="en-US" dirty="0" err="1"/>
              <a:t>metode</a:t>
            </a:r>
            <a:r>
              <a:rPr lang="en-US" dirty="0"/>
              <a:t> Random Forest. Random Forest </a:t>
            </a:r>
            <a:r>
              <a:rPr lang="en-US" dirty="0" err="1"/>
              <a:t>memiliki</a:t>
            </a:r>
            <a:r>
              <a:rPr lang="en-US" dirty="0"/>
              <a:t> </a:t>
            </a:r>
            <a:r>
              <a:rPr lang="en-US" dirty="0" err="1"/>
              <a:t>beberapa</a:t>
            </a:r>
            <a:r>
              <a:rPr lang="en-US" dirty="0"/>
              <a:t> </a:t>
            </a:r>
            <a:r>
              <a:rPr lang="en-US" dirty="0" err="1"/>
              <a:t>pohon</a:t>
            </a:r>
            <a:r>
              <a:rPr lang="en-US" dirty="0"/>
              <a:t> dan attribute </a:t>
            </a:r>
            <a:r>
              <a:rPr lang="en-US" dirty="0" err="1"/>
              <a:t>dipilih</a:t>
            </a:r>
            <a:r>
              <a:rPr lang="en-US" dirty="0"/>
              <a:t> </a:t>
            </a:r>
            <a:r>
              <a:rPr lang="en-US" dirty="0" err="1"/>
              <a:t>secara</a:t>
            </a:r>
            <a:r>
              <a:rPr lang="en-US" dirty="0"/>
              <a:t> random. </a:t>
            </a:r>
          </a:p>
          <a:p>
            <a:endParaRPr lang="en-US" dirty="0"/>
          </a:p>
          <a:p>
            <a:r>
              <a:rPr lang="en-US" dirty="0"/>
              <a:t>6. Evaluating model </a:t>
            </a:r>
            <a:r>
              <a:rPr lang="en-US" dirty="0" err="1"/>
              <a:t>yaitu</a:t>
            </a:r>
            <a:r>
              <a:rPr lang="en-US" dirty="0"/>
              <a:t> </a:t>
            </a:r>
            <a:r>
              <a:rPr lang="en-US" dirty="0" err="1"/>
              <a:t>melakukan</a:t>
            </a:r>
            <a:r>
              <a:rPr lang="en-US" dirty="0"/>
              <a:t> </a:t>
            </a:r>
            <a:r>
              <a:rPr lang="en-US" dirty="0" err="1"/>
              <a:t>perhitungan</a:t>
            </a:r>
            <a:r>
              <a:rPr lang="en-US" dirty="0"/>
              <a:t> dan </a:t>
            </a:r>
            <a:r>
              <a:rPr lang="en-US" dirty="0" err="1"/>
              <a:t>menampilkan</a:t>
            </a:r>
            <a:r>
              <a:rPr lang="en-US" dirty="0"/>
              <a:t> </a:t>
            </a:r>
            <a:r>
              <a:rPr lang="en-US" dirty="0" err="1"/>
              <a:t>hasil</a:t>
            </a:r>
            <a:r>
              <a:rPr lang="en-US" dirty="0"/>
              <a:t> accuracy </a:t>
            </a:r>
            <a:r>
              <a:rPr lang="en-US" dirty="0" err="1"/>
              <a:t>atau</a:t>
            </a:r>
            <a:r>
              <a:rPr lang="en-US" dirty="0"/>
              <a:t> precision </a:t>
            </a:r>
            <a:r>
              <a:rPr lang="en-US" dirty="0" err="1"/>
              <a:t>atau</a:t>
            </a:r>
            <a:r>
              <a:rPr lang="en-US" dirty="0"/>
              <a:t> recall </a:t>
            </a:r>
            <a:r>
              <a:rPr lang="en-US" dirty="0" err="1"/>
              <a:t>dari</a:t>
            </a:r>
            <a:r>
              <a:rPr lang="en-US" dirty="0"/>
              <a:t> data yang </a:t>
            </a:r>
            <a:r>
              <a:rPr lang="en-US" dirty="0" err="1"/>
              <a:t>sudah</a:t>
            </a:r>
            <a:r>
              <a:rPr lang="en-US" dirty="0"/>
              <a:t> di training. dan </a:t>
            </a:r>
            <a:r>
              <a:rPr lang="en-US" dirty="0" err="1"/>
              <a:t>membandingkan</a:t>
            </a:r>
            <a:r>
              <a:rPr lang="en-US" dirty="0"/>
              <a:t> </a:t>
            </a:r>
            <a:r>
              <a:rPr lang="en-US" dirty="0" err="1"/>
              <a:t>tingkat</a:t>
            </a:r>
            <a:r>
              <a:rPr lang="en-US" dirty="0"/>
              <a:t> accuracy </a:t>
            </a:r>
            <a:r>
              <a:rPr lang="en-US" dirty="0" err="1"/>
              <a:t>antar</a:t>
            </a:r>
            <a:r>
              <a:rPr lang="en-US" dirty="0"/>
              <a:t> </a:t>
            </a:r>
            <a:r>
              <a:rPr lang="en-US" dirty="0" err="1"/>
              <a:t>dua</a:t>
            </a:r>
            <a:r>
              <a:rPr lang="en-US" dirty="0"/>
              <a:t> </a:t>
            </a:r>
            <a:r>
              <a:rPr lang="en-US" dirty="0" err="1"/>
              <a:t>metode</a:t>
            </a:r>
            <a:r>
              <a:rPr lang="en-US" dirty="0"/>
              <a:t> </a:t>
            </a:r>
            <a:r>
              <a:rPr lang="en-US" dirty="0" err="1"/>
              <a:t>berupa</a:t>
            </a:r>
            <a:r>
              <a:rPr lang="en-US" dirty="0"/>
              <a:t> </a:t>
            </a:r>
            <a:r>
              <a:rPr lang="en-US" dirty="0" err="1"/>
              <a:t>visualisasi</a:t>
            </a:r>
            <a:r>
              <a:rPr lang="en-US" dirty="0"/>
              <a:t> dan </a:t>
            </a:r>
            <a:r>
              <a:rPr lang="en-US" dirty="0" err="1"/>
              <a:t>tabel</a:t>
            </a:r>
            <a:r>
              <a:rPr lang="en-US" dirty="0"/>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71B2431-D351-4C6E-A3CF-9DFAC0E3E050}" type="slidenum">
              <a:rPr lang="cs-CZ" smtClean="0"/>
              <a:t>10</a:t>
            </a:fld>
            <a:endParaRPr lang="cs-CZ"/>
          </a:p>
        </p:txBody>
      </p:sp>
    </p:spTree>
    <p:extLst>
      <p:ext uri="{BB962C8B-B14F-4D97-AF65-F5344CB8AC3E}">
        <p14:creationId xmlns:p14="http://schemas.microsoft.com/office/powerpoint/2010/main" val="583848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71B2431-D351-4C6E-A3CF-9DFAC0E3E050}" type="slidenum">
              <a:rPr lang="cs-CZ" smtClean="0"/>
              <a:t>11</a:t>
            </a:fld>
            <a:endParaRPr lang="cs-CZ"/>
          </a:p>
        </p:txBody>
      </p:sp>
    </p:spTree>
    <p:extLst>
      <p:ext uri="{BB962C8B-B14F-4D97-AF65-F5344CB8AC3E}">
        <p14:creationId xmlns:p14="http://schemas.microsoft.com/office/powerpoint/2010/main" val="178518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1961126"/>
            <a:ext cx="11445002" cy="7029450"/>
          </a:xfrm>
          <a:prstGeom prst="rect">
            <a:avLst/>
          </a:prstGeom>
        </p:spPr>
        <p:txBody>
          <a:bodyPr lIns="0" tIns="0" rIns="0" bIns="0" rtlCol="0" anchor="t">
            <a:spAutoFit/>
          </a:bodyPr>
          <a:lstStyle/>
          <a:p>
            <a:pPr>
              <a:lnSpc>
                <a:spcPts val="9243"/>
              </a:lnSpc>
            </a:pPr>
            <a:r>
              <a:rPr lang="en-US" sz="7702" dirty="0" err="1">
                <a:solidFill>
                  <a:srgbClr val="000000"/>
                </a:solidFill>
                <a:latin typeface="Fira Sans Bold"/>
              </a:rPr>
              <a:t>Perbandingan</a:t>
            </a:r>
            <a:r>
              <a:rPr lang="en-US" sz="7702" dirty="0">
                <a:solidFill>
                  <a:srgbClr val="000000"/>
                </a:solidFill>
                <a:latin typeface="Fira Sans Bold"/>
              </a:rPr>
              <a:t> </a:t>
            </a:r>
            <a:r>
              <a:rPr lang="en-US" sz="7702" dirty="0" err="1">
                <a:solidFill>
                  <a:srgbClr val="000000"/>
                </a:solidFill>
                <a:latin typeface="Fira Sans Bold"/>
              </a:rPr>
              <a:t>Prediksi</a:t>
            </a:r>
            <a:r>
              <a:rPr lang="en-US" sz="7702" dirty="0">
                <a:solidFill>
                  <a:srgbClr val="000000"/>
                </a:solidFill>
                <a:latin typeface="Fira Sans Bold"/>
              </a:rPr>
              <a:t> </a:t>
            </a:r>
            <a:r>
              <a:rPr lang="en-US" sz="7702" dirty="0" err="1">
                <a:solidFill>
                  <a:srgbClr val="000000"/>
                </a:solidFill>
                <a:latin typeface="Fira Sans Bold"/>
              </a:rPr>
              <a:t>dari</a:t>
            </a:r>
            <a:r>
              <a:rPr lang="en-US" sz="7702" dirty="0">
                <a:solidFill>
                  <a:srgbClr val="000000"/>
                </a:solidFill>
                <a:latin typeface="Fira Sans Bold"/>
              </a:rPr>
              <a:t> Dataset Breast Cancer </a:t>
            </a:r>
            <a:r>
              <a:rPr lang="en-US" sz="7702" dirty="0" err="1">
                <a:solidFill>
                  <a:srgbClr val="000000"/>
                </a:solidFill>
                <a:latin typeface="Fira Sans Bold"/>
              </a:rPr>
              <a:t>dengan</a:t>
            </a:r>
            <a:r>
              <a:rPr lang="en-US" sz="7702" dirty="0">
                <a:solidFill>
                  <a:srgbClr val="000000"/>
                </a:solidFill>
                <a:latin typeface="Fira Sans Bold"/>
              </a:rPr>
              <a:t> </a:t>
            </a:r>
            <a:r>
              <a:rPr lang="en-US" sz="7702" dirty="0" err="1">
                <a:solidFill>
                  <a:srgbClr val="000000"/>
                </a:solidFill>
                <a:latin typeface="Fira Sans Bold"/>
              </a:rPr>
              <a:t>menggunakan</a:t>
            </a:r>
            <a:r>
              <a:rPr lang="en-US" sz="7702" dirty="0">
                <a:solidFill>
                  <a:srgbClr val="000000"/>
                </a:solidFill>
                <a:latin typeface="Fira Sans Bold"/>
              </a:rPr>
              <a:t> Random Forest dan K-Nearest </a:t>
            </a:r>
            <a:r>
              <a:rPr lang="en-US" sz="7702" dirty="0" err="1">
                <a:solidFill>
                  <a:srgbClr val="000000"/>
                </a:solidFill>
                <a:latin typeface="Fira Sans Bold"/>
              </a:rPr>
              <a:t>Neighbour</a:t>
            </a:r>
            <a:r>
              <a:rPr lang="en-US" sz="7702" dirty="0">
                <a:solidFill>
                  <a:srgbClr val="000000"/>
                </a:solidFill>
                <a:latin typeface="Fira Sans Bold"/>
              </a:rPr>
              <a:t> </a:t>
            </a:r>
          </a:p>
        </p:txBody>
      </p:sp>
      <p:grpSp>
        <p:nvGrpSpPr>
          <p:cNvPr id="3" name="Group 3"/>
          <p:cNvGrpSpPr/>
          <p:nvPr/>
        </p:nvGrpSpPr>
        <p:grpSpPr>
          <a:xfrm>
            <a:off x="14328902" y="2317173"/>
            <a:ext cx="7321033" cy="6340049"/>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a:off x="12122944" y="7035126"/>
            <a:ext cx="4970154" cy="4304177"/>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7" name="Group 7"/>
          <p:cNvGrpSpPr/>
          <p:nvPr/>
        </p:nvGrpSpPr>
        <p:grpSpPr>
          <a:xfrm>
            <a:off x="12336342" y="5954842"/>
            <a:ext cx="2271679" cy="1967285"/>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9" name="Group 9"/>
          <p:cNvGrpSpPr/>
          <p:nvPr/>
        </p:nvGrpSpPr>
        <p:grpSpPr>
          <a:xfrm>
            <a:off x="13737770" y="373605"/>
            <a:ext cx="3799619" cy="3290488"/>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pic>
        <p:nvPicPr>
          <p:cNvPr id="11" name="Picture 11"/>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8700" y="735600"/>
            <a:ext cx="678758" cy="5862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8745AE2B-8D98-4D47-8999-37E2E8D2F2F0}"/>
              </a:ext>
            </a:extLst>
          </p:cNvPr>
          <p:cNvSpPr txBox="1"/>
          <p:nvPr/>
        </p:nvSpPr>
        <p:spPr>
          <a:xfrm>
            <a:off x="1186644" y="342900"/>
            <a:ext cx="13367556" cy="1249573"/>
          </a:xfrm>
          <a:prstGeom prst="rect">
            <a:avLst/>
          </a:prstGeom>
          <a:noFill/>
        </p:spPr>
        <p:txBody>
          <a:bodyPr wrap="square">
            <a:spAutoFit/>
          </a:bodyPr>
          <a:lstStyle/>
          <a:p>
            <a:pPr>
              <a:lnSpc>
                <a:spcPts val="9720"/>
              </a:lnSpc>
              <a:spcBef>
                <a:spcPct val="0"/>
              </a:spcBef>
            </a:pPr>
            <a:r>
              <a:rPr lang="en-US" sz="6600" spc="-81" dirty="0">
                <a:solidFill>
                  <a:srgbClr val="000000"/>
                </a:solidFill>
                <a:latin typeface="Fira Sans Medium Bold"/>
              </a:rPr>
              <a:t>Hasil </a:t>
            </a:r>
            <a:r>
              <a:rPr lang="en-US" sz="6600" spc="-81" dirty="0" err="1">
                <a:solidFill>
                  <a:srgbClr val="000000"/>
                </a:solidFill>
                <a:latin typeface="Fira Sans Medium Bold"/>
              </a:rPr>
              <a:t>Penelitian</a:t>
            </a:r>
            <a:endParaRPr lang="en-US" sz="6600" spc="-81" dirty="0">
              <a:solidFill>
                <a:srgbClr val="000000"/>
              </a:solidFill>
              <a:latin typeface="Fira Sans Medium Bold"/>
            </a:endParaRPr>
          </a:p>
        </p:txBody>
      </p:sp>
      <p:grpSp>
        <p:nvGrpSpPr>
          <p:cNvPr id="2" name="Group 3">
            <a:extLst>
              <a:ext uri="{FF2B5EF4-FFF2-40B4-BE49-F238E27FC236}">
                <a16:creationId xmlns:a16="http://schemas.microsoft.com/office/drawing/2014/main" id="{2BE5F5EE-4EEC-A42C-6332-1454433B274E}"/>
              </a:ext>
            </a:extLst>
          </p:cNvPr>
          <p:cNvGrpSpPr/>
          <p:nvPr/>
        </p:nvGrpSpPr>
        <p:grpSpPr>
          <a:xfrm rot="-10800000">
            <a:off x="14589868" y="-566244"/>
            <a:ext cx="4985461" cy="4317433"/>
            <a:chOff x="0" y="0"/>
            <a:chExt cx="3619627" cy="3134614"/>
          </a:xfrm>
        </p:grpSpPr>
        <p:sp>
          <p:nvSpPr>
            <p:cNvPr id="3" name="Freeform 4">
              <a:extLst>
                <a:ext uri="{FF2B5EF4-FFF2-40B4-BE49-F238E27FC236}">
                  <a16:creationId xmlns:a16="http://schemas.microsoft.com/office/drawing/2014/main" id="{86953953-788A-6A02-EFC6-07B32067EEA2}"/>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9">
            <a:extLst>
              <a:ext uri="{FF2B5EF4-FFF2-40B4-BE49-F238E27FC236}">
                <a16:creationId xmlns:a16="http://schemas.microsoft.com/office/drawing/2014/main" id="{6297B303-462E-BBD3-DEA8-FE0EFC5786C2}"/>
              </a:ext>
            </a:extLst>
          </p:cNvPr>
          <p:cNvGrpSpPr/>
          <p:nvPr/>
        </p:nvGrpSpPr>
        <p:grpSpPr>
          <a:xfrm rot="-10800000">
            <a:off x="13697722" y="342900"/>
            <a:ext cx="3378391" cy="2925703"/>
            <a:chOff x="0" y="0"/>
            <a:chExt cx="3619627" cy="3134614"/>
          </a:xfrm>
        </p:grpSpPr>
        <p:sp>
          <p:nvSpPr>
            <p:cNvPr id="7" name="Freeform 10">
              <a:extLst>
                <a:ext uri="{FF2B5EF4-FFF2-40B4-BE49-F238E27FC236}">
                  <a16:creationId xmlns:a16="http://schemas.microsoft.com/office/drawing/2014/main" id="{F880543D-5872-3110-6513-4B0C2FA1D61E}"/>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1" name="TextBox 10">
            <a:extLst>
              <a:ext uri="{FF2B5EF4-FFF2-40B4-BE49-F238E27FC236}">
                <a16:creationId xmlns:a16="http://schemas.microsoft.com/office/drawing/2014/main" id="{93699444-5457-34A1-8642-312DD9B4FFC6}"/>
              </a:ext>
            </a:extLst>
          </p:cNvPr>
          <p:cNvSpPr txBox="1"/>
          <p:nvPr/>
        </p:nvSpPr>
        <p:spPr>
          <a:xfrm>
            <a:off x="990600" y="2260461"/>
            <a:ext cx="12115800" cy="1490729"/>
          </a:xfrm>
          <a:prstGeom prst="rect">
            <a:avLst/>
          </a:prstGeom>
          <a:noFill/>
        </p:spPr>
        <p:txBody>
          <a:bodyPr wrap="square">
            <a:spAutoFit/>
          </a:bodyPr>
          <a:lstStyle/>
          <a:p>
            <a:pPr marL="269875" indent="3175" algn="just">
              <a:lnSpc>
                <a:spcPct val="150000"/>
              </a:lnSpc>
              <a:spcAft>
                <a:spcPts val="800"/>
              </a:spcAft>
            </a:pPr>
            <a:r>
              <a:rPr lang="id-ID" sz="3200" dirty="0">
                <a:effectLst/>
                <a:latin typeface="Times New Roman" panose="02020603050405020304" pitchFamily="18" charset="0"/>
                <a:ea typeface="Calibri" panose="020F0502020204030204" pitchFamily="34" charset="0"/>
                <a:cs typeface="Times New Roman" panose="02020603050405020304" pitchFamily="18" charset="0"/>
              </a:rPr>
              <a:t>Berikut merupakan hasil akurasi tabel dan diagram tiap model </a:t>
            </a:r>
            <a:r>
              <a:rPr lang="id-ID" sz="3200" i="1" dirty="0">
                <a:effectLst/>
                <a:latin typeface="Times New Roman" panose="02020603050405020304" pitchFamily="18" charset="0"/>
                <a:ea typeface="Calibri" panose="020F0502020204030204" pitchFamily="34" charset="0"/>
                <a:cs typeface="Times New Roman" panose="02020603050405020304" pitchFamily="18" charset="0"/>
              </a:rPr>
              <a:t>Random Forest </a:t>
            </a:r>
            <a:r>
              <a:rPr lang="id-ID" sz="3200" dirty="0">
                <a:effectLst/>
                <a:latin typeface="Times New Roman" panose="02020603050405020304" pitchFamily="18" charset="0"/>
                <a:ea typeface="Calibri" panose="020F0502020204030204" pitchFamily="34" charset="0"/>
                <a:cs typeface="Times New Roman" panose="02020603050405020304" pitchFamily="18" charset="0"/>
              </a:rPr>
              <a:t>dan KNN :</a:t>
            </a:r>
            <a:endParaRPr lang="en-ID" sz="3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image7.png">
            <a:extLst>
              <a:ext uri="{FF2B5EF4-FFF2-40B4-BE49-F238E27FC236}">
                <a16:creationId xmlns:a16="http://schemas.microsoft.com/office/drawing/2014/main" id="{AB50DA25-BA22-6837-2CD0-E55161834793}"/>
              </a:ext>
            </a:extLst>
          </p:cNvPr>
          <p:cNvPicPr/>
          <p:nvPr/>
        </p:nvPicPr>
        <p:blipFill>
          <a:blip r:embed="rId3">
            <a:extLst>
              <a:ext uri="{28A0092B-C50C-407E-A947-70E740481C1C}">
                <a14:useLocalDpi xmlns:a14="http://schemas.microsoft.com/office/drawing/2010/main" val="0"/>
              </a:ext>
            </a:extLst>
          </a:blip>
          <a:srcRect/>
          <a:stretch>
            <a:fillRect/>
          </a:stretch>
        </p:blipFill>
        <p:spPr>
          <a:xfrm>
            <a:off x="1371947" y="4452414"/>
            <a:ext cx="4106545" cy="2031683"/>
          </a:xfrm>
          <a:prstGeom prst="rect">
            <a:avLst/>
          </a:prstGeom>
          <a:ln/>
        </p:spPr>
      </p:pic>
      <p:pic>
        <p:nvPicPr>
          <p:cNvPr id="13" name="image3.png">
            <a:extLst>
              <a:ext uri="{FF2B5EF4-FFF2-40B4-BE49-F238E27FC236}">
                <a16:creationId xmlns:a16="http://schemas.microsoft.com/office/drawing/2014/main" id="{13F9BDBC-C6F8-767F-33D2-A0A9AC92482E}"/>
              </a:ext>
            </a:extLst>
          </p:cNvPr>
          <p:cNvPicPr/>
          <p:nvPr/>
        </p:nvPicPr>
        <p:blipFill>
          <a:blip r:embed="rId4">
            <a:extLst>
              <a:ext uri="{28A0092B-C50C-407E-A947-70E740481C1C}">
                <a14:useLocalDpi xmlns:a14="http://schemas.microsoft.com/office/drawing/2010/main" val="0"/>
              </a:ext>
            </a:extLst>
          </a:blip>
          <a:srcRect/>
          <a:stretch>
            <a:fillRect/>
          </a:stretch>
        </p:blipFill>
        <p:spPr>
          <a:xfrm>
            <a:off x="6553316" y="4164172"/>
            <a:ext cx="4106545" cy="5260022"/>
          </a:xfrm>
          <a:prstGeom prst="rect">
            <a:avLst/>
          </a:prstGeom>
          <a:ln/>
        </p:spPr>
      </p:pic>
      <p:sp>
        <p:nvSpPr>
          <p:cNvPr id="15" name="TextBox 14">
            <a:extLst>
              <a:ext uri="{FF2B5EF4-FFF2-40B4-BE49-F238E27FC236}">
                <a16:creationId xmlns:a16="http://schemas.microsoft.com/office/drawing/2014/main" id="{62A115B7-4359-B0EE-981D-365861AB19C7}"/>
              </a:ext>
            </a:extLst>
          </p:cNvPr>
          <p:cNvSpPr txBox="1"/>
          <p:nvPr/>
        </p:nvSpPr>
        <p:spPr>
          <a:xfrm>
            <a:off x="11734685" y="4850991"/>
            <a:ext cx="5638915" cy="3706720"/>
          </a:xfrm>
          <a:prstGeom prst="rect">
            <a:avLst/>
          </a:prstGeom>
          <a:noFill/>
        </p:spPr>
        <p:txBody>
          <a:bodyPr wrap="square">
            <a:spAutoFit/>
          </a:bodyPr>
          <a:lstStyle/>
          <a:p>
            <a:pPr marL="269875" indent="3175" algn="just">
              <a:lnSpc>
                <a:spcPct val="150000"/>
              </a:lnSpc>
              <a:spcAft>
                <a:spcPts val="800"/>
              </a:spcAft>
            </a:pPr>
            <a:r>
              <a:rPr lang="en-US" sz="3200" dirty="0">
                <a:latin typeface="Times New Roman" panose="02020603050405020304" pitchFamily="18" charset="0"/>
                <a:ea typeface="Calibri" panose="020F0502020204030204" pitchFamily="34" charset="0"/>
                <a:cs typeface="Times New Roman" panose="02020603050405020304" pitchFamily="18" charset="0"/>
              </a:rPr>
              <a:t>N</a:t>
            </a:r>
            <a:r>
              <a:rPr lang="id-ID" sz="3200" dirty="0">
                <a:effectLst/>
                <a:latin typeface="Times New Roman" panose="02020603050405020304" pitchFamily="18" charset="0"/>
                <a:ea typeface="Calibri" panose="020F0502020204030204" pitchFamily="34" charset="0"/>
                <a:cs typeface="Times New Roman" panose="02020603050405020304" pitchFamily="18" charset="0"/>
              </a:rPr>
              <a:t>ilai tersebut dapat disimpulkan bahwa pada kasus dataset kanker payudara (</a:t>
            </a:r>
            <a:r>
              <a:rPr lang="id-ID" sz="3200" i="1" dirty="0">
                <a:effectLst/>
                <a:latin typeface="Times New Roman" panose="02020603050405020304" pitchFamily="18" charset="0"/>
                <a:ea typeface="Calibri" panose="020F0502020204030204" pitchFamily="34" charset="0"/>
                <a:cs typeface="Times New Roman" panose="02020603050405020304" pitchFamily="18" charset="0"/>
              </a:rPr>
              <a:t>Breast Cancer) </a:t>
            </a:r>
            <a:r>
              <a:rPr lang="id-ID" sz="3200" dirty="0">
                <a:effectLst/>
                <a:latin typeface="Times New Roman" panose="02020603050405020304" pitchFamily="18" charset="0"/>
                <a:ea typeface="Calibri" panose="020F0502020204030204" pitchFamily="34" charset="0"/>
                <a:cs typeface="Times New Roman" panose="02020603050405020304" pitchFamily="18" charset="0"/>
              </a:rPr>
              <a:t>yang paling unggul adalah model KNN.</a:t>
            </a:r>
            <a:endParaRPr lang="en-ID"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41904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8745AE2B-8D98-4D47-8999-37E2E8D2F2F0}"/>
              </a:ext>
            </a:extLst>
          </p:cNvPr>
          <p:cNvSpPr txBox="1"/>
          <p:nvPr/>
        </p:nvSpPr>
        <p:spPr>
          <a:xfrm>
            <a:off x="1186644" y="342900"/>
            <a:ext cx="13367556" cy="1249573"/>
          </a:xfrm>
          <a:prstGeom prst="rect">
            <a:avLst/>
          </a:prstGeom>
          <a:noFill/>
        </p:spPr>
        <p:txBody>
          <a:bodyPr wrap="square">
            <a:spAutoFit/>
          </a:bodyPr>
          <a:lstStyle/>
          <a:p>
            <a:pPr>
              <a:lnSpc>
                <a:spcPts val="9720"/>
              </a:lnSpc>
              <a:spcBef>
                <a:spcPct val="0"/>
              </a:spcBef>
            </a:pPr>
            <a:r>
              <a:rPr lang="en-US" sz="6600" spc="-81" dirty="0" err="1">
                <a:solidFill>
                  <a:srgbClr val="000000"/>
                </a:solidFill>
                <a:latin typeface="Fira Sans Medium Bold"/>
              </a:rPr>
              <a:t>Pembahasan</a:t>
            </a:r>
            <a:r>
              <a:rPr lang="en-US" sz="6600" spc="-81" dirty="0">
                <a:solidFill>
                  <a:srgbClr val="000000"/>
                </a:solidFill>
                <a:latin typeface="Fira Sans Medium Bold"/>
              </a:rPr>
              <a:t> </a:t>
            </a:r>
            <a:r>
              <a:rPr lang="en-US" sz="6600" spc="-81" dirty="0" err="1">
                <a:solidFill>
                  <a:srgbClr val="000000"/>
                </a:solidFill>
                <a:latin typeface="Fira Sans Medium Bold"/>
              </a:rPr>
              <a:t>Penelitian</a:t>
            </a:r>
            <a:endParaRPr lang="en-US" sz="6600" spc="-81" dirty="0">
              <a:solidFill>
                <a:srgbClr val="000000"/>
              </a:solidFill>
              <a:latin typeface="Fira Sans Medium Bold"/>
            </a:endParaRPr>
          </a:p>
        </p:txBody>
      </p:sp>
      <p:sp>
        <p:nvSpPr>
          <p:cNvPr id="6" name="TextBox 5">
            <a:extLst>
              <a:ext uri="{FF2B5EF4-FFF2-40B4-BE49-F238E27FC236}">
                <a16:creationId xmlns:a16="http://schemas.microsoft.com/office/drawing/2014/main" id="{6788A8D6-C142-173F-1CA0-C18909303B7E}"/>
              </a:ext>
            </a:extLst>
          </p:cNvPr>
          <p:cNvSpPr txBox="1"/>
          <p:nvPr/>
        </p:nvSpPr>
        <p:spPr>
          <a:xfrm>
            <a:off x="1186644" y="2171700"/>
            <a:ext cx="16263156" cy="1754326"/>
          </a:xfrm>
          <a:prstGeom prst="rect">
            <a:avLst/>
          </a:prstGeom>
          <a:noFill/>
        </p:spPr>
        <p:txBody>
          <a:bodyPr wrap="square">
            <a:spAutoFit/>
          </a:bodyPr>
          <a:lstStyle/>
          <a:p>
            <a:r>
              <a:rPr lang="id-ID" sz="3600" dirty="0">
                <a:effectLst/>
                <a:latin typeface="Fira Sans Light" panose="020B0403050000020004" pitchFamily="34" charset="0"/>
                <a:ea typeface="Calibri" panose="020F0502020204030204" pitchFamily="34" charset="0"/>
              </a:rPr>
              <a:t>Sebelum menguji model KNN dan </a:t>
            </a:r>
            <a:r>
              <a:rPr lang="id-ID" sz="3600" i="1" dirty="0">
                <a:effectLst/>
                <a:latin typeface="Fira Sans Light" panose="020B0403050000020004" pitchFamily="34" charset="0"/>
                <a:ea typeface="Calibri" panose="020F0502020204030204" pitchFamily="34" charset="0"/>
              </a:rPr>
              <a:t>Random Forest </a:t>
            </a:r>
            <a:r>
              <a:rPr lang="id-ID" sz="3600" dirty="0">
                <a:effectLst/>
                <a:latin typeface="Fira Sans Light" panose="020B0403050000020004" pitchFamily="34" charset="0"/>
                <a:ea typeface="Calibri" panose="020F0502020204030204" pitchFamily="34" charset="0"/>
              </a:rPr>
              <a:t>dengan </a:t>
            </a:r>
            <a:r>
              <a:rPr lang="id-ID" sz="3600" i="1" dirty="0">
                <a:effectLst/>
                <a:latin typeface="Fira Sans Light" panose="020B0403050000020004" pitchFamily="34" charset="0"/>
                <a:ea typeface="Calibri" panose="020F0502020204030204" pitchFamily="34" charset="0"/>
              </a:rPr>
              <a:t>Scikit-learn</a:t>
            </a:r>
            <a:r>
              <a:rPr lang="id-ID" sz="3600" dirty="0">
                <a:effectLst/>
                <a:latin typeface="Fira Sans Light" panose="020B0403050000020004" pitchFamily="34" charset="0"/>
                <a:ea typeface="Calibri" panose="020F0502020204030204" pitchFamily="34" charset="0"/>
              </a:rPr>
              <a:t>, </a:t>
            </a:r>
            <a:r>
              <a:rPr lang="id-ID" sz="3600" i="1" dirty="0">
                <a:effectLst/>
                <a:latin typeface="Fira Sans Light" panose="020B0403050000020004" pitchFamily="34" charset="0"/>
                <a:ea typeface="Calibri" panose="020F0502020204030204" pitchFamily="34" charset="0"/>
              </a:rPr>
              <a:t>dataset </a:t>
            </a:r>
            <a:r>
              <a:rPr lang="id-ID" sz="3600" dirty="0">
                <a:effectLst/>
                <a:latin typeface="Fira Sans Light" panose="020B0403050000020004" pitchFamily="34" charset="0"/>
                <a:ea typeface="Calibri" panose="020F0502020204030204" pitchFamily="34" charset="0"/>
              </a:rPr>
              <a:t>kanker payudara harus dibersihkan terlebih dahulu, agar </a:t>
            </a:r>
            <a:r>
              <a:rPr lang="id-ID" sz="3600" i="1" dirty="0">
                <a:effectLst/>
                <a:latin typeface="Fira Sans Light" panose="020B0403050000020004" pitchFamily="34" charset="0"/>
                <a:ea typeface="Calibri" panose="020F0502020204030204" pitchFamily="34" charset="0"/>
              </a:rPr>
              <a:t>dataset </a:t>
            </a:r>
            <a:r>
              <a:rPr lang="id-ID" sz="3600" dirty="0">
                <a:effectLst/>
                <a:latin typeface="Fira Sans Light" panose="020B0403050000020004" pitchFamily="34" charset="0"/>
                <a:ea typeface="Calibri" panose="020F0502020204030204" pitchFamily="34" charset="0"/>
              </a:rPr>
              <a:t>dapat dipakai tanpa kendala </a:t>
            </a:r>
            <a:r>
              <a:rPr lang="id-ID" sz="3600" i="1" dirty="0">
                <a:effectLst/>
                <a:latin typeface="Fira Sans Light" panose="020B0403050000020004" pitchFamily="34" charset="0"/>
                <a:ea typeface="Calibri" panose="020F0502020204030204" pitchFamily="34" charset="0"/>
              </a:rPr>
              <a:t>error</a:t>
            </a:r>
            <a:r>
              <a:rPr lang="en-US" sz="3600" i="1" dirty="0">
                <a:effectLst/>
                <a:latin typeface="Fira Sans Light" panose="020B0403050000020004" pitchFamily="34" charset="0"/>
                <a:ea typeface="Calibri" panose="020F0502020204030204" pitchFamily="34" charset="0"/>
              </a:rPr>
              <a:t>, </a:t>
            </a:r>
            <a:r>
              <a:rPr lang="en-US" sz="3600" i="1" dirty="0" err="1">
                <a:effectLst/>
                <a:latin typeface="Fira Sans Light" panose="020B0403050000020004" pitchFamily="34" charset="0"/>
                <a:ea typeface="Calibri" panose="020F0502020204030204" pitchFamily="34" charset="0"/>
              </a:rPr>
              <a:t>antara</a:t>
            </a:r>
            <a:r>
              <a:rPr lang="en-US" sz="3600" i="1" dirty="0">
                <a:effectLst/>
                <a:latin typeface="Fira Sans Light" panose="020B0403050000020004" pitchFamily="34" charset="0"/>
                <a:ea typeface="Calibri" panose="020F0502020204030204" pitchFamily="34" charset="0"/>
              </a:rPr>
              <a:t> lain ;</a:t>
            </a:r>
            <a:endParaRPr lang="en-ID" sz="3600" dirty="0">
              <a:latin typeface="Fira Sans Light" panose="020B0403050000020004" pitchFamily="34" charset="0"/>
            </a:endParaRPr>
          </a:p>
        </p:txBody>
      </p:sp>
      <p:sp>
        <p:nvSpPr>
          <p:cNvPr id="19" name="TextBox 18">
            <a:extLst>
              <a:ext uri="{FF2B5EF4-FFF2-40B4-BE49-F238E27FC236}">
                <a16:creationId xmlns:a16="http://schemas.microsoft.com/office/drawing/2014/main" id="{553F1941-E463-CA9F-56C4-65A203698AFD}"/>
              </a:ext>
            </a:extLst>
          </p:cNvPr>
          <p:cNvSpPr txBox="1"/>
          <p:nvPr/>
        </p:nvSpPr>
        <p:spPr>
          <a:xfrm>
            <a:off x="1851367" y="4419739"/>
            <a:ext cx="12344400" cy="837922"/>
          </a:xfrm>
          <a:prstGeom prst="rect">
            <a:avLst/>
          </a:prstGeom>
          <a:noFill/>
        </p:spPr>
        <p:txBody>
          <a:bodyPr wrap="square">
            <a:spAutoFit/>
          </a:bodyPr>
          <a:lstStyle/>
          <a:p>
            <a:pPr lvl="0" algn="just">
              <a:lnSpc>
                <a:spcPct val="150000"/>
              </a:lnSpc>
              <a:spcAft>
                <a:spcPts val="800"/>
              </a:spcAft>
            </a:pPr>
            <a:r>
              <a:rPr lang="id-ID" sz="3200" u="none" strike="noStrike" dirty="0">
                <a:effectLst/>
                <a:latin typeface="Fira Sans Light" panose="020B0403050000020004" pitchFamily="34" charset="0"/>
                <a:ea typeface="Calibri" panose="020F0502020204030204" pitchFamily="34" charset="0"/>
                <a:cs typeface="Times New Roman" panose="02020603050405020304" pitchFamily="18" charset="0"/>
              </a:rPr>
              <a:t>Data Cleaning, Normalisasi Data, </a:t>
            </a:r>
            <a:r>
              <a:rPr lang="id-ID" sz="3600" u="none" strike="noStrike" dirty="0">
                <a:effectLst/>
                <a:latin typeface="Fira Sans Light" panose="020B0403050000020004" pitchFamily="34" charset="0"/>
                <a:ea typeface="Calibri" panose="020F0502020204030204" pitchFamily="34" charset="0"/>
                <a:cs typeface="Times New Roman" panose="02020603050405020304" pitchFamily="18" charset="0"/>
              </a:rPr>
              <a:t>dan</a:t>
            </a:r>
            <a:r>
              <a:rPr lang="id-ID" sz="3200" u="none" strike="noStrike" dirty="0">
                <a:effectLst/>
                <a:latin typeface="Fira Sans Light" panose="020B0403050000020004" pitchFamily="34" charset="0"/>
                <a:ea typeface="Calibri" panose="020F0502020204030204" pitchFamily="34" charset="0"/>
                <a:cs typeface="Times New Roman" panose="02020603050405020304" pitchFamily="18" charset="0"/>
              </a:rPr>
              <a:t> Pembagian Data</a:t>
            </a:r>
            <a:endParaRPr lang="en-ID" sz="3200" u="none" strike="noStrike" dirty="0">
              <a:effectLst/>
              <a:latin typeface="Fira Sans Light" panose="020B0403050000020004" pitchFamily="34" charset="0"/>
              <a:ea typeface="Calibri" panose="020F050202020403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5225484E-5B71-3B1A-8C9E-4B021793ABB4}"/>
              </a:ext>
            </a:extLst>
          </p:cNvPr>
          <p:cNvSpPr txBox="1"/>
          <p:nvPr/>
        </p:nvSpPr>
        <p:spPr>
          <a:xfrm>
            <a:off x="1851367" y="5542145"/>
            <a:ext cx="13030200" cy="837922"/>
          </a:xfrm>
          <a:prstGeom prst="rect">
            <a:avLst/>
          </a:prstGeom>
          <a:noFill/>
        </p:spPr>
        <p:txBody>
          <a:bodyPr wrap="square">
            <a:spAutoFit/>
          </a:bodyPr>
          <a:lstStyle/>
          <a:p>
            <a:pPr lvl="0" algn="just">
              <a:lnSpc>
                <a:spcPct val="150000"/>
              </a:lnSpc>
              <a:spcAft>
                <a:spcPts val="800"/>
              </a:spcAft>
            </a:pPr>
            <a:r>
              <a:rPr lang="id-ID" sz="3600" u="none" strike="noStrike" dirty="0">
                <a:effectLst/>
                <a:latin typeface="Fira Sans Light" panose="020B0403050000020004" pitchFamily="34" charset="0"/>
                <a:ea typeface="Calibri" panose="020F0502020204030204" pitchFamily="34" charset="0"/>
                <a:cs typeface="Times New Roman" panose="02020603050405020304" pitchFamily="18" charset="0"/>
              </a:rPr>
              <a:t>Membangun</a:t>
            </a:r>
            <a:r>
              <a:rPr lang="id-ID" sz="3200" u="none" strike="noStrike" dirty="0">
                <a:effectLst/>
                <a:latin typeface="Fira Sans Light" panose="020B0403050000020004" pitchFamily="34" charset="0"/>
                <a:ea typeface="Calibri" panose="020F0502020204030204" pitchFamily="34" charset="0"/>
                <a:cs typeface="Times New Roman" panose="02020603050405020304" pitchFamily="18" charset="0"/>
              </a:rPr>
              <a:t> Model KNN dan </a:t>
            </a:r>
            <a:r>
              <a:rPr lang="id-ID" sz="3200" i="1" u="none" strike="noStrike" dirty="0">
                <a:effectLst/>
                <a:latin typeface="Fira Sans Light" panose="020B0403050000020004" pitchFamily="34" charset="0"/>
                <a:ea typeface="Calibri" panose="020F0502020204030204" pitchFamily="34" charset="0"/>
                <a:cs typeface="Times New Roman" panose="02020603050405020304" pitchFamily="18" charset="0"/>
              </a:rPr>
              <a:t>Random Forest Classifier</a:t>
            </a:r>
            <a:endParaRPr lang="en-ID" sz="3200" u="none" strike="noStrike" dirty="0">
              <a:effectLst/>
              <a:latin typeface="Fira Sans Light" panose="020B0403050000020004" pitchFamily="34" charset="0"/>
              <a:ea typeface="Calibri" panose="020F0502020204030204" pitchFamily="34" charset="0"/>
              <a:cs typeface="Times New Roman" panose="02020603050405020304" pitchFamily="18" charset="0"/>
            </a:endParaRPr>
          </a:p>
        </p:txBody>
      </p:sp>
      <p:sp>
        <p:nvSpPr>
          <p:cNvPr id="24" name="TextBox 23">
            <a:extLst>
              <a:ext uri="{FF2B5EF4-FFF2-40B4-BE49-F238E27FC236}">
                <a16:creationId xmlns:a16="http://schemas.microsoft.com/office/drawing/2014/main" id="{3D825F6B-BAFF-6F74-CC59-35A5C28D4BAF}"/>
              </a:ext>
            </a:extLst>
          </p:cNvPr>
          <p:cNvSpPr txBox="1"/>
          <p:nvPr/>
        </p:nvSpPr>
        <p:spPr>
          <a:xfrm>
            <a:off x="1880550" y="6664551"/>
            <a:ext cx="9144000" cy="837922"/>
          </a:xfrm>
          <a:prstGeom prst="rect">
            <a:avLst/>
          </a:prstGeom>
          <a:noFill/>
        </p:spPr>
        <p:txBody>
          <a:bodyPr wrap="square">
            <a:spAutoFit/>
          </a:bodyPr>
          <a:lstStyle/>
          <a:p>
            <a:pPr lvl="0" algn="just">
              <a:lnSpc>
                <a:spcPct val="150000"/>
              </a:lnSpc>
              <a:spcAft>
                <a:spcPts val="800"/>
              </a:spcAft>
            </a:pPr>
            <a:r>
              <a:rPr lang="id-ID" sz="3600" u="none" strike="noStrike" dirty="0">
                <a:effectLst/>
                <a:latin typeface="Fira Sans Light" panose="020B0403050000020004" pitchFamily="34" charset="0"/>
                <a:ea typeface="Calibri" panose="020F0502020204030204" pitchFamily="34" charset="0"/>
                <a:cs typeface="Times New Roman" panose="02020603050405020304" pitchFamily="18" charset="0"/>
              </a:rPr>
              <a:t>Implementasi</a:t>
            </a:r>
            <a:r>
              <a:rPr lang="id-ID" sz="3200" u="none" strike="noStrike" dirty="0">
                <a:effectLst/>
                <a:latin typeface="Fira Sans Light" panose="020B0403050000020004" pitchFamily="34" charset="0"/>
                <a:ea typeface="Calibri" panose="020F0502020204030204" pitchFamily="34" charset="0"/>
                <a:cs typeface="Times New Roman" panose="02020603050405020304" pitchFamily="18" charset="0"/>
              </a:rPr>
              <a:t> di </a:t>
            </a:r>
            <a:r>
              <a:rPr lang="id-ID" sz="3200" i="1" u="none" strike="noStrike" dirty="0">
                <a:effectLst/>
                <a:latin typeface="Fira Sans Light" panose="020B0403050000020004" pitchFamily="34" charset="0"/>
                <a:ea typeface="Calibri" panose="020F0502020204030204" pitchFamily="34" charset="0"/>
                <a:cs typeface="Times New Roman" panose="02020603050405020304" pitchFamily="18" charset="0"/>
              </a:rPr>
              <a:t>Google Collab</a:t>
            </a:r>
            <a:endParaRPr lang="en-ID" sz="3200" u="none" strike="noStrike" dirty="0">
              <a:effectLst/>
              <a:latin typeface="Fira Sans Light" panose="020B0403050000020004" pitchFamily="34" charset="0"/>
              <a:ea typeface="Calibri" panose="020F0502020204030204" pitchFamily="34" charset="0"/>
              <a:cs typeface="Times New Roman" panose="02020603050405020304" pitchFamily="18" charset="0"/>
            </a:endParaRPr>
          </a:p>
        </p:txBody>
      </p:sp>
      <p:sp>
        <p:nvSpPr>
          <p:cNvPr id="25" name="Star: 5 Points 24">
            <a:extLst>
              <a:ext uri="{FF2B5EF4-FFF2-40B4-BE49-F238E27FC236}">
                <a16:creationId xmlns:a16="http://schemas.microsoft.com/office/drawing/2014/main" id="{775B921E-4CD3-BE7F-E71E-1F628EAD74E7}"/>
              </a:ext>
            </a:extLst>
          </p:cNvPr>
          <p:cNvSpPr/>
          <p:nvPr/>
        </p:nvSpPr>
        <p:spPr>
          <a:xfrm>
            <a:off x="1204478" y="4644878"/>
            <a:ext cx="348444" cy="38764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Star: 5 Points 25">
            <a:extLst>
              <a:ext uri="{FF2B5EF4-FFF2-40B4-BE49-F238E27FC236}">
                <a16:creationId xmlns:a16="http://schemas.microsoft.com/office/drawing/2014/main" id="{F1CF1AAA-82EA-BBF6-D563-A02CAD1449F5}"/>
              </a:ext>
            </a:extLst>
          </p:cNvPr>
          <p:cNvSpPr/>
          <p:nvPr/>
        </p:nvSpPr>
        <p:spPr>
          <a:xfrm>
            <a:off x="1186644" y="5767284"/>
            <a:ext cx="348444" cy="38764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Star: 5 Points 26">
            <a:extLst>
              <a:ext uri="{FF2B5EF4-FFF2-40B4-BE49-F238E27FC236}">
                <a16:creationId xmlns:a16="http://schemas.microsoft.com/office/drawing/2014/main" id="{65AAA961-1C62-825F-B974-0816B6F40AB2}"/>
              </a:ext>
            </a:extLst>
          </p:cNvPr>
          <p:cNvSpPr/>
          <p:nvPr/>
        </p:nvSpPr>
        <p:spPr>
          <a:xfrm>
            <a:off x="1186644" y="6922194"/>
            <a:ext cx="348444" cy="387643"/>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28" name="Group 9">
            <a:extLst>
              <a:ext uri="{FF2B5EF4-FFF2-40B4-BE49-F238E27FC236}">
                <a16:creationId xmlns:a16="http://schemas.microsoft.com/office/drawing/2014/main" id="{4B26AC30-43B8-1849-EE4E-138681728F5F}"/>
              </a:ext>
            </a:extLst>
          </p:cNvPr>
          <p:cNvGrpSpPr/>
          <p:nvPr/>
        </p:nvGrpSpPr>
        <p:grpSpPr>
          <a:xfrm rot="-10800000">
            <a:off x="16154400" y="8104762"/>
            <a:ext cx="3378391" cy="2925703"/>
            <a:chOff x="0" y="0"/>
            <a:chExt cx="3619627" cy="3134614"/>
          </a:xfrm>
        </p:grpSpPr>
        <p:sp>
          <p:nvSpPr>
            <p:cNvPr id="29" name="Freeform 10">
              <a:extLst>
                <a:ext uri="{FF2B5EF4-FFF2-40B4-BE49-F238E27FC236}">
                  <a16:creationId xmlns:a16="http://schemas.microsoft.com/office/drawing/2014/main" id="{C47E3441-1FE5-4709-2803-B043B917C237}"/>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30" name="Group 5">
            <a:extLst>
              <a:ext uri="{FF2B5EF4-FFF2-40B4-BE49-F238E27FC236}">
                <a16:creationId xmlns:a16="http://schemas.microsoft.com/office/drawing/2014/main" id="{03316FEA-1A3C-A7A5-DE48-4760ABFE16B0}"/>
              </a:ext>
            </a:extLst>
          </p:cNvPr>
          <p:cNvGrpSpPr/>
          <p:nvPr/>
        </p:nvGrpSpPr>
        <p:grpSpPr>
          <a:xfrm rot="-10800000">
            <a:off x="16154400" y="7962900"/>
            <a:ext cx="1127156" cy="996908"/>
            <a:chOff x="0" y="0"/>
            <a:chExt cx="3619627" cy="3134614"/>
          </a:xfrm>
        </p:grpSpPr>
        <p:sp>
          <p:nvSpPr>
            <p:cNvPr id="31" name="Freeform 6">
              <a:extLst>
                <a:ext uri="{FF2B5EF4-FFF2-40B4-BE49-F238E27FC236}">
                  <a16:creationId xmlns:a16="http://schemas.microsoft.com/office/drawing/2014/main" id="{039FBB78-5A70-4E8E-4DC4-894977A06A5E}"/>
                </a:ext>
              </a:extLst>
            </p:cNvPr>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extLst>
      <p:ext uri="{BB962C8B-B14F-4D97-AF65-F5344CB8AC3E}">
        <p14:creationId xmlns:p14="http://schemas.microsoft.com/office/powerpoint/2010/main" val="10259483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226124" y="346873"/>
            <a:ext cx="6705077" cy="1285875"/>
          </a:xfrm>
          <a:prstGeom prst="rect">
            <a:avLst/>
          </a:prstGeom>
        </p:spPr>
        <p:txBody>
          <a:bodyPr lIns="0" tIns="0" rIns="0" bIns="0" rtlCol="0" anchor="t">
            <a:spAutoFit/>
          </a:bodyPr>
          <a:lstStyle/>
          <a:p>
            <a:pPr>
              <a:lnSpc>
                <a:spcPts val="10199"/>
              </a:lnSpc>
              <a:spcBef>
                <a:spcPct val="0"/>
              </a:spcBef>
            </a:pPr>
            <a:r>
              <a:rPr lang="en-US" sz="8499" spc="-84" dirty="0">
                <a:solidFill>
                  <a:srgbClr val="000000"/>
                </a:solidFill>
                <a:latin typeface="Fira Sans Medium"/>
              </a:rPr>
              <a:t>Kesimpulan</a:t>
            </a:r>
          </a:p>
        </p:txBody>
      </p:sp>
      <p:grpSp>
        <p:nvGrpSpPr>
          <p:cNvPr id="3" name="Group 3"/>
          <p:cNvGrpSpPr/>
          <p:nvPr/>
        </p:nvGrpSpPr>
        <p:grpSpPr>
          <a:xfrm rot="-10800000">
            <a:off x="-1306086" y="4784384"/>
            <a:ext cx="4985461" cy="4317433"/>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rot="-10800000">
            <a:off x="3061137" y="7468788"/>
            <a:ext cx="3480308" cy="3013963"/>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7" name="Group 7"/>
          <p:cNvGrpSpPr/>
          <p:nvPr/>
        </p:nvGrpSpPr>
        <p:grpSpPr>
          <a:xfrm rot="-10800000">
            <a:off x="2780085" y="4005595"/>
            <a:ext cx="1798578" cy="1557577"/>
            <a:chOff x="0" y="0"/>
            <a:chExt cx="3619627" cy="3134614"/>
          </a:xfrm>
        </p:grpSpPr>
        <p:sp>
          <p:nvSpPr>
            <p:cNvPr id="8" name="Freeform 8"/>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9" name="Group 9"/>
          <p:cNvGrpSpPr/>
          <p:nvPr/>
        </p:nvGrpSpPr>
        <p:grpSpPr>
          <a:xfrm rot="-10800000">
            <a:off x="300983" y="7795449"/>
            <a:ext cx="3378391" cy="2925703"/>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1" name="TextBox 11"/>
          <p:cNvSpPr txBox="1"/>
          <p:nvPr/>
        </p:nvSpPr>
        <p:spPr>
          <a:xfrm>
            <a:off x="6541445" y="2107540"/>
            <a:ext cx="10889913" cy="6071919"/>
          </a:xfrm>
          <a:prstGeom prst="rect">
            <a:avLst/>
          </a:prstGeom>
        </p:spPr>
        <p:txBody>
          <a:bodyPr lIns="0" tIns="0" rIns="0" bIns="0" rtlCol="0" anchor="t">
            <a:spAutoFit/>
          </a:bodyPr>
          <a:lstStyle/>
          <a:p>
            <a:pPr algn="just">
              <a:lnSpc>
                <a:spcPts val="6019"/>
              </a:lnSpc>
              <a:spcBef>
                <a:spcPct val="0"/>
              </a:spcBef>
            </a:pPr>
            <a:r>
              <a:rPr lang="en-US" sz="3200" dirty="0" err="1">
                <a:solidFill>
                  <a:srgbClr val="000000"/>
                </a:solidFill>
                <a:latin typeface="Fira Sans Light"/>
              </a:rPr>
              <a:t>Setelah</a:t>
            </a:r>
            <a:r>
              <a:rPr lang="en-US" sz="3200" dirty="0">
                <a:solidFill>
                  <a:srgbClr val="000000"/>
                </a:solidFill>
                <a:latin typeface="Fira Sans Light"/>
              </a:rPr>
              <a:t> </a:t>
            </a:r>
            <a:r>
              <a:rPr lang="en-US" sz="3200" dirty="0" err="1">
                <a:solidFill>
                  <a:srgbClr val="000000"/>
                </a:solidFill>
                <a:latin typeface="Fira Sans Light"/>
              </a:rPr>
              <a:t>melakukan</a:t>
            </a:r>
            <a:r>
              <a:rPr lang="en-US" sz="3200" dirty="0">
                <a:solidFill>
                  <a:srgbClr val="000000"/>
                </a:solidFill>
                <a:latin typeface="Fira Sans Light"/>
              </a:rPr>
              <a:t> </a:t>
            </a:r>
            <a:r>
              <a:rPr lang="en-US" sz="3200" dirty="0" err="1">
                <a:solidFill>
                  <a:srgbClr val="000000"/>
                </a:solidFill>
                <a:latin typeface="Fira Sans Light"/>
              </a:rPr>
              <a:t>pengolahan</a:t>
            </a:r>
            <a:r>
              <a:rPr lang="en-US" sz="3200" dirty="0">
                <a:solidFill>
                  <a:srgbClr val="000000"/>
                </a:solidFill>
                <a:latin typeface="Fira Sans Light"/>
              </a:rPr>
              <a:t> dataset breast cancer </a:t>
            </a:r>
            <a:r>
              <a:rPr lang="en-US" sz="3200" dirty="0" err="1">
                <a:solidFill>
                  <a:srgbClr val="000000"/>
                </a:solidFill>
                <a:latin typeface="Fira Sans Light"/>
              </a:rPr>
              <a:t>dengan</a:t>
            </a:r>
            <a:r>
              <a:rPr lang="en-US" sz="3200" dirty="0">
                <a:solidFill>
                  <a:srgbClr val="000000"/>
                </a:solidFill>
                <a:latin typeface="Fira Sans Light"/>
              </a:rPr>
              <a:t> </a:t>
            </a:r>
            <a:r>
              <a:rPr lang="en-US" sz="3200" dirty="0" err="1">
                <a:solidFill>
                  <a:srgbClr val="000000"/>
                </a:solidFill>
                <a:latin typeface="Fira Sans Light"/>
              </a:rPr>
              <a:t>menggunakan</a:t>
            </a:r>
            <a:r>
              <a:rPr lang="en-US" sz="3200" dirty="0">
                <a:solidFill>
                  <a:srgbClr val="000000"/>
                </a:solidFill>
                <a:latin typeface="Fira Sans Light"/>
              </a:rPr>
              <a:t> </a:t>
            </a:r>
            <a:r>
              <a:rPr lang="en-US" sz="3200" dirty="0" err="1">
                <a:solidFill>
                  <a:srgbClr val="000000"/>
                </a:solidFill>
                <a:latin typeface="Fira Sans Light"/>
              </a:rPr>
              <a:t>algoritma</a:t>
            </a:r>
            <a:r>
              <a:rPr lang="en-US" sz="3200" dirty="0">
                <a:solidFill>
                  <a:srgbClr val="000000"/>
                </a:solidFill>
                <a:latin typeface="Fira Sans Light"/>
              </a:rPr>
              <a:t> </a:t>
            </a:r>
            <a:r>
              <a:rPr lang="en-US" sz="3200" dirty="0" err="1">
                <a:solidFill>
                  <a:srgbClr val="000000"/>
                </a:solidFill>
                <a:latin typeface="Fira Sans Light"/>
              </a:rPr>
              <a:t>prediksi</a:t>
            </a:r>
            <a:r>
              <a:rPr lang="en-US" sz="3200" dirty="0">
                <a:solidFill>
                  <a:srgbClr val="000000"/>
                </a:solidFill>
                <a:latin typeface="Fira Sans Light"/>
              </a:rPr>
              <a:t> K-Nearest </a:t>
            </a:r>
            <a:r>
              <a:rPr lang="en-US" sz="3200" dirty="0" err="1">
                <a:solidFill>
                  <a:srgbClr val="000000"/>
                </a:solidFill>
                <a:latin typeface="Fira Sans Light"/>
              </a:rPr>
              <a:t>Neighbour</a:t>
            </a:r>
            <a:r>
              <a:rPr lang="en-US" sz="3200" dirty="0">
                <a:solidFill>
                  <a:srgbClr val="000000"/>
                </a:solidFill>
                <a:latin typeface="Fira Sans Light"/>
              </a:rPr>
              <a:t> dan Random Forest </a:t>
            </a:r>
            <a:r>
              <a:rPr lang="en-US" sz="3200" dirty="0" err="1">
                <a:solidFill>
                  <a:srgbClr val="000000"/>
                </a:solidFill>
                <a:latin typeface="Fira Sans Light"/>
              </a:rPr>
              <a:t>dengan</a:t>
            </a:r>
            <a:r>
              <a:rPr lang="en-US" sz="3200" dirty="0">
                <a:solidFill>
                  <a:srgbClr val="000000"/>
                </a:solidFill>
                <a:latin typeface="Fira Sans Light"/>
              </a:rPr>
              <a:t> </a:t>
            </a:r>
            <a:r>
              <a:rPr lang="en-US" sz="3200" dirty="0" err="1">
                <a:solidFill>
                  <a:srgbClr val="000000"/>
                </a:solidFill>
                <a:latin typeface="Fira Sans Light"/>
              </a:rPr>
              <a:t>nilai</a:t>
            </a:r>
            <a:r>
              <a:rPr lang="en-US" sz="3200" dirty="0">
                <a:solidFill>
                  <a:srgbClr val="000000"/>
                </a:solidFill>
                <a:latin typeface="Fira Sans Light"/>
              </a:rPr>
              <a:t> </a:t>
            </a:r>
            <a:r>
              <a:rPr lang="en-US" sz="3200" dirty="0" err="1">
                <a:solidFill>
                  <a:srgbClr val="000000"/>
                </a:solidFill>
                <a:latin typeface="Fira Sans Light"/>
              </a:rPr>
              <a:t>prediksi</a:t>
            </a:r>
            <a:r>
              <a:rPr lang="en-US" sz="3200" dirty="0">
                <a:solidFill>
                  <a:srgbClr val="000000"/>
                </a:solidFill>
                <a:latin typeface="Fira Sans Light"/>
              </a:rPr>
              <a:t> </a:t>
            </a:r>
            <a:r>
              <a:rPr lang="en-US" sz="3200" dirty="0" err="1">
                <a:solidFill>
                  <a:srgbClr val="000000"/>
                </a:solidFill>
                <a:latin typeface="Fira Sans Light"/>
              </a:rPr>
              <a:t>dari</a:t>
            </a:r>
            <a:r>
              <a:rPr lang="en-US" sz="3200" dirty="0">
                <a:solidFill>
                  <a:srgbClr val="000000"/>
                </a:solidFill>
                <a:latin typeface="Fira Sans Light"/>
              </a:rPr>
              <a:t> K-Nearest </a:t>
            </a:r>
            <a:r>
              <a:rPr lang="en-US" sz="3200" dirty="0" err="1">
                <a:solidFill>
                  <a:srgbClr val="000000"/>
                </a:solidFill>
                <a:latin typeface="Fira Sans Light"/>
              </a:rPr>
              <a:t>Neighbour</a:t>
            </a:r>
            <a:r>
              <a:rPr lang="en-US" sz="3200" dirty="0">
                <a:solidFill>
                  <a:srgbClr val="000000"/>
                </a:solidFill>
                <a:latin typeface="Fira Sans Light"/>
              </a:rPr>
              <a:t> 97,2 dan Random Forest 96,5. Dari </a:t>
            </a:r>
            <a:r>
              <a:rPr lang="en-US" sz="3200" dirty="0" err="1">
                <a:solidFill>
                  <a:srgbClr val="000000"/>
                </a:solidFill>
                <a:latin typeface="Fira Sans Light"/>
              </a:rPr>
              <a:t>hasil</a:t>
            </a:r>
            <a:r>
              <a:rPr lang="en-US" sz="3200" dirty="0">
                <a:solidFill>
                  <a:srgbClr val="000000"/>
                </a:solidFill>
                <a:latin typeface="Fira Sans Light"/>
              </a:rPr>
              <a:t> </a:t>
            </a:r>
            <a:r>
              <a:rPr lang="en-US" sz="3200" dirty="0" err="1">
                <a:solidFill>
                  <a:srgbClr val="000000"/>
                </a:solidFill>
                <a:latin typeface="Fira Sans Light"/>
              </a:rPr>
              <a:t>tersebut</a:t>
            </a:r>
            <a:r>
              <a:rPr lang="en-US" sz="3200" dirty="0">
                <a:solidFill>
                  <a:srgbClr val="000000"/>
                </a:solidFill>
                <a:latin typeface="Fira Sans Light"/>
              </a:rPr>
              <a:t> </a:t>
            </a:r>
            <a:r>
              <a:rPr lang="en-US" sz="3200" dirty="0" err="1">
                <a:solidFill>
                  <a:srgbClr val="000000"/>
                </a:solidFill>
                <a:latin typeface="Fira Sans Light"/>
              </a:rPr>
              <a:t>dapat</a:t>
            </a:r>
            <a:r>
              <a:rPr lang="en-US" sz="3200" dirty="0">
                <a:solidFill>
                  <a:srgbClr val="000000"/>
                </a:solidFill>
                <a:latin typeface="Fira Sans Light"/>
              </a:rPr>
              <a:t> </a:t>
            </a:r>
            <a:r>
              <a:rPr lang="en-US" sz="3200" dirty="0" err="1">
                <a:solidFill>
                  <a:srgbClr val="000000"/>
                </a:solidFill>
                <a:latin typeface="Fira Sans Light"/>
              </a:rPr>
              <a:t>disimpulkan</a:t>
            </a:r>
            <a:r>
              <a:rPr lang="en-US" sz="3200" dirty="0">
                <a:solidFill>
                  <a:srgbClr val="000000"/>
                </a:solidFill>
                <a:latin typeface="Fira Sans Light"/>
              </a:rPr>
              <a:t> </a:t>
            </a:r>
            <a:r>
              <a:rPr lang="en-US" sz="3200" dirty="0" err="1">
                <a:solidFill>
                  <a:srgbClr val="000000"/>
                </a:solidFill>
                <a:latin typeface="Fira Sans Light"/>
              </a:rPr>
              <a:t>bawa</a:t>
            </a:r>
            <a:r>
              <a:rPr lang="en-US" sz="3200" dirty="0">
                <a:solidFill>
                  <a:srgbClr val="000000"/>
                </a:solidFill>
                <a:latin typeface="Fira Sans Light"/>
              </a:rPr>
              <a:t> </a:t>
            </a:r>
            <a:r>
              <a:rPr lang="en-US" sz="3200" dirty="0" err="1">
                <a:solidFill>
                  <a:srgbClr val="000000"/>
                </a:solidFill>
                <a:latin typeface="Fira Sans Light"/>
              </a:rPr>
              <a:t>algoritma</a:t>
            </a:r>
            <a:r>
              <a:rPr lang="en-US" sz="3200" dirty="0">
                <a:solidFill>
                  <a:srgbClr val="000000"/>
                </a:solidFill>
                <a:latin typeface="Fira Sans Light"/>
              </a:rPr>
              <a:t> </a:t>
            </a:r>
            <a:r>
              <a:rPr lang="en-US" sz="3200" dirty="0" err="1">
                <a:solidFill>
                  <a:srgbClr val="000000"/>
                </a:solidFill>
                <a:latin typeface="Fira Sans Light"/>
              </a:rPr>
              <a:t>prediksi</a:t>
            </a:r>
            <a:r>
              <a:rPr lang="en-US" sz="3200" dirty="0">
                <a:solidFill>
                  <a:srgbClr val="000000"/>
                </a:solidFill>
                <a:latin typeface="Fira Sans Light"/>
              </a:rPr>
              <a:t> K-Nearest </a:t>
            </a:r>
            <a:r>
              <a:rPr lang="en-US" sz="3200" dirty="0" err="1">
                <a:solidFill>
                  <a:srgbClr val="000000"/>
                </a:solidFill>
                <a:latin typeface="Fira Sans Light"/>
              </a:rPr>
              <a:t>Neighbour</a:t>
            </a:r>
            <a:r>
              <a:rPr lang="en-US" sz="3200" dirty="0">
                <a:solidFill>
                  <a:srgbClr val="000000"/>
                </a:solidFill>
                <a:latin typeface="Fira Sans Light"/>
              </a:rPr>
              <a:t> </a:t>
            </a:r>
            <a:r>
              <a:rPr lang="en-US" sz="3200" dirty="0" err="1">
                <a:solidFill>
                  <a:srgbClr val="000000"/>
                </a:solidFill>
                <a:latin typeface="Fira Sans Light"/>
              </a:rPr>
              <a:t>memiliki</a:t>
            </a:r>
            <a:r>
              <a:rPr lang="en-US" sz="3200" dirty="0">
                <a:solidFill>
                  <a:srgbClr val="000000"/>
                </a:solidFill>
                <a:latin typeface="Fira Sans Light"/>
              </a:rPr>
              <a:t> </a:t>
            </a:r>
            <a:r>
              <a:rPr lang="en-US" sz="3200" dirty="0" err="1">
                <a:solidFill>
                  <a:srgbClr val="000000"/>
                </a:solidFill>
                <a:latin typeface="Fira Sans Light"/>
              </a:rPr>
              <a:t>akurasi</a:t>
            </a:r>
            <a:r>
              <a:rPr lang="en-US" sz="3200" dirty="0">
                <a:solidFill>
                  <a:srgbClr val="000000"/>
                </a:solidFill>
                <a:latin typeface="Fira Sans Light"/>
              </a:rPr>
              <a:t> </a:t>
            </a:r>
            <a:r>
              <a:rPr lang="en-US" sz="3200" dirty="0" err="1">
                <a:solidFill>
                  <a:srgbClr val="000000"/>
                </a:solidFill>
                <a:latin typeface="Fira Sans Light"/>
              </a:rPr>
              <a:t>prediksi</a:t>
            </a:r>
            <a:r>
              <a:rPr lang="en-US" sz="3200" dirty="0">
                <a:solidFill>
                  <a:srgbClr val="000000"/>
                </a:solidFill>
                <a:latin typeface="Fira Sans Light"/>
              </a:rPr>
              <a:t> </a:t>
            </a:r>
            <a:r>
              <a:rPr lang="en-US" sz="3200" dirty="0" err="1">
                <a:solidFill>
                  <a:srgbClr val="000000"/>
                </a:solidFill>
                <a:latin typeface="Fira Sans Light"/>
              </a:rPr>
              <a:t>lebih</a:t>
            </a:r>
            <a:r>
              <a:rPr lang="en-US" sz="3200" dirty="0">
                <a:solidFill>
                  <a:srgbClr val="000000"/>
                </a:solidFill>
                <a:latin typeface="Fira Sans Light"/>
              </a:rPr>
              <a:t> </a:t>
            </a:r>
            <a:r>
              <a:rPr lang="en-US" sz="3200" dirty="0" err="1">
                <a:solidFill>
                  <a:srgbClr val="000000"/>
                </a:solidFill>
                <a:latin typeface="Fira Sans Light"/>
              </a:rPr>
              <a:t>baik</a:t>
            </a:r>
            <a:r>
              <a:rPr lang="en-US" sz="3200" dirty="0">
                <a:solidFill>
                  <a:srgbClr val="000000"/>
                </a:solidFill>
                <a:latin typeface="Fira Sans Light"/>
              </a:rPr>
              <a:t> </a:t>
            </a:r>
            <a:r>
              <a:rPr lang="en-US" sz="3200" dirty="0" err="1">
                <a:solidFill>
                  <a:srgbClr val="000000"/>
                </a:solidFill>
                <a:latin typeface="Fira Sans Light"/>
              </a:rPr>
              <a:t>daripada</a:t>
            </a:r>
            <a:r>
              <a:rPr lang="en-US" sz="3200" dirty="0">
                <a:solidFill>
                  <a:srgbClr val="000000"/>
                </a:solidFill>
                <a:latin typeface="Fira Sans Light"/>
              </a:rPr>
              <a:t> Random Forest </a:t>
            </a:r>
            <a:r>
              <a:rPr lang="en-US" sz="3200" dirty="0" err="1">
                <a:solidFill>
                  <a:srgbClr val="000000"/>
                </a:solidFill>
                <a:latin typeface="Fira Sans Light"/>
              </a:rPr>
              <a:t>Sehingga</a:t>
            </a:r>
            <a:r>
              <a:rPr lang="en-US" sz="3200" dirty="0">
                <a:solidFill>
                  <a:srgbClr val="000000"/>
                </a:solidFill>
                <a:latin typeface="Fira Sans Light"/>
              </a:rPr>
              <a:t> </a:t>
            </a:r>
            <a:r>
              <a:rPr lang="en-US" sz="3200" dirty="0" err="1">
                <a:solidFill>
                  <a:srgbClr val="000000"/>
                </a:solidFill>
                <a:latin typeface="Fira Sans Light"/>
              </a:rPr>
              <a:t>apabila</a:t>
            </a:r>
            <a:r>
              <a:rPr lang="en-US" sz="3200" dirty="0">
                <a:solidFill>
                  <a:srgbClr val="000000"/>
                </a:solidFill>
                <a:latin typeface="Fira Sans Light"/>
              </a:rPr>
              <a:t> </a:t>
            </a:r>
            <a:r>
              <a:rPr lang="en-US" sz="3200" dirty="0" err="1">
                <a:solidFill>
                  <a:srgbClr val="000000"/>
                </a:solidFill>
                <a:latin typeface="Fira Sans Light"/>
              </a:rPr>
              <a:t>ingin</a:t>
            </a:r>
            <a:r>
              <a:rPr lang="en-US" sz="3200" dirty="0">
                <a:solidFill>
                  <a:srgbClr val="000000"/>
                </a:solidFill>
                <a:latin typeface="Fira Sans Light"/>
              </a:rPr>
              <a:t> </a:t>
            </a:r>
            <a:r>
              <a:rPr lang="en-US" sz="3200" dirty="0" err="1">
                <a:solidFill>
                  <a:srgbClr val="000000"/>
                </a:solidFill>
                <a:latin typeface="Fira Sans Light"/>
              </a:rPr>
              <a:t>melakukan</a:t>
            </a:r>
            <a:r>
              <a:rPr lang="en-US" sz="3200" dirty="0">
                <a:solidFill>
                  <a:srgbClr val="000000"/>
                </a:solidFill>
                <a:latin typeface="Fira Sans Light"/>
              </a:rPr>
              <a:t> </a:t>
            </a:r>
            <a:r>
              <a:rPr lang="en-US" sz="3200" dirty="0" err="1">
                <a:solidFill>
                  <a:srgbClr val="000000"/>
                </a:solidFill>
                <a:latin typeface="Fira Sans Light"/>
              </a:rPr>
              <a:t>prediksi</a:t>
            </a:r>
            <a:r>
              <a:rPr lang="en-US" sz="3200" dirty="0">
                <a:solidFill>
                  <a:srgbClr val="000000"/>
                </a:solidFill>
                <a:latin typeface="Fira Sans Light"/>
              </a:rPr>
              <a:t> </a:t>
            </a:r>
            <a:r>
              <a:rPr lang="en-US" sz="3200" dirty="0" err="1">
                <a:solidFill>
                  <a:srgbClr val="000000"/>
                </a:solidFill>
                <a:latin typeface="Fira Sans Light"/>
              </a:rPr>
              <a:t>lebih</a:t>
            </a:r>
            <a:r>
              <a:rPr lang="en-US" sz="3200" dirty="0">
                <a:solidFill>
                  <a:srgbClr val="000000"/>
                </a:solidFill>
                <a:latin typeface="Fira Sans Light"/>
              </a:rPr>
              <a:t> </a:t>
            </a:r>
            <a:r>
              <a:rPr lang="en-US" sz="3200" dirty="0" err="1">
                <a:solidFill>
                  <a:srgbClr val="000000"/>
                </a:solidFill>
                <a:latin typeface="Fira Sans Light"/>
              </a:rPr>
              <a:t>baik</a:t>
            </a:r>
            <a:r>
              <a:rPr lang="en-US" sz="3200" dirty="0">
                <a:solidFill>
                  <a:srgbClr val="000000"/>
                </a:solidFill>
                <a:latin typeface="Fira Sans Light"/>
              </a:rPr>
              <a:t> </a:t>
            </a:r>
            <a:r>
              <a:rPr lang="en-US" sz="3200" dirty="0" err="1">
                <a:solidFill>
                  <a:srgbClr val="000000"/>
                </a:solidFill>
                <a:latin typeface="Fira Sans Light"/>
              </a:rPr>
              <a:t>menggunakan</a:t>
            </a:r>
            <a:r>
              <a:rPr lang="en-US" sz="3200" dirty="0">
                <a:solidFill>
                  <a:srgbClr val="000000"/>
                </a:solidFill>
                <a:latin typeface="Fira Sans Light"/>
              </a:rPr>
              <a:t>  K-Nearest </a:t>
            </a:r>
            <a:r>
              <a:rPr lang="en-US" sz="3200" dirty="0" err="1">
                <a:solidFill>
                  <a:srgbClr val="000000"/>
                </a:solidFill>
                <a:latin typeface="Fira Sans Light"/>
              </a:rPr>
              <a:t>Neighbour</a:t>
            </a:r>
            <a:r>
              <a:rPr lang="en-US" sz="3200" dirty="0">
                <a:solidFill>
                  <a:srgbClr val="000000"/>
                </a:solidFill>
                <a:latin typeface="Fira Sans Light"/>
              </a:rPr>
              <a:t>.</a:t>
            </a: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492939" y="3115399"/>
            <a:ext cx="14766361" cy="4056201"/>
            <a:chOff x="0" y="0"/>
            <a:chExt cx="19688481" cy="5408268"/>
          </a:xfrm>
        </p:grpSpPr>
        <p:sp>
          <p:nvSpPr>
            <p:cNvPr id="3" name="TextBox 3"/>
            <p:cNvSpPr txBox="1"/>
            <p:nvPr/>
          </p:nvSpPr>
          <p:spPr>
            <a:xfrm>
              <a:off x="0" y="4674843"/>
              <a:ext cx="19688481" cy="733425"/>
            </a:xfrm>
            <a:prstGeom prst="rect">
              <a:avLst/>
            </a:prstGeom>
          </p:spPr>
          <p:txBody>
            <a:bodyPr lIns="0" tIns="0" rIns="0" bIns="0" rtlCol="0" anchor="t">
              <a:spAutoFit/>
            </a:bodyPr>
            <a:lstStyle/>
            <a:p>
              <a:pPr>
                <a:lnSpc>
                  <a:spcPts val="4320"/>
                </a:lnSpc>
                <a:spcBef>
                  <a:spcPct val="0"/>
                </a:spcBef>
              </a:pPr>
              <a:endParaRPr/>
            </a:p>
          </p:txBody>
        </p:sp>
        <p:sp>
          <p:nvSpPr>
            <p:cNvPr id="4" name="TextBox 4"/>
            <p:cNvSpPr txBox="1"/>
            <p:nvPr/>
          </p:nvSpPr>
          <p:spPr>
            <a:xfrm>
              <a:off x="0" y="0"/>
              <a:ext cx="19688481" cy="4216400"/>
            </a:xfrm>
            <a:prstGeom prst="rect">
              <a:avLst/>
            </a:prstGeom>
          </p:spPr>
          <p:txBody>
            <a:bodyPr lIns="0" tIns="0" rIns="0" bIns="0" rtlCol="0" anchor="t">
              <a:spAutoFit/>
            </a:bodyPr>
            <a:lstStyle/>
            <a:p>
              <a:pPr>
                <a:lnSpc>
                  <a:spcPts val="12480"/>
                </a:lnSpc>
              </a:pPr>
              <a:r>
                <a:rPr lang="en-US" sz="10400">
                  <a:solidFill>
                    <a:srgbClr val="A4E473"/>
                  </a:solidFill>
                  <a:latin typeface="Fira Sans Medium"/>
                </a:rPr>
                <a:t>Sekian Presentasi Kami</a:t>
              </a:r>
            </a:p>
            <a:p>
              <a:pPr algn="ctr">
                <a:lnSpc>
                  <a:spcPts val="12480"/>
                </a:lnSpc>
              </a:pPr>
              <a:r>
                <a:rPr lang="en-US" sz="10400">
                  <a:solidFill>
                    <a:srgbClr val="A4E473"/>
                  </a:solidFill>
                  <a:latin typeface="Fira Sans Medium"/>
                </a:rPr>
                <a:t>Terima Kasih</a:t>
              </a:r>
            </a:p>
          </p:txBody>
        </p:sp>
      </p:grpSp>
      <p:grpSp>
        <p:nvGrpSpPr>
          <p:cNvPr id="6" name="Group 6"/>
          <p:cNvGrpSpPr/>
          <p:nvPr/>
        </p:nvGrpSpPr>
        <p:grpSpPr>
          <a:xfrm>
            <a:off x="-3563094" y="6077994"/>
            <a:ext cx="6383425" cy="5528076"/>
            <a:chOff x="0" y="0"/>
            <a:chExt cx="3619627" cy="3134614"/>
          </a:xfrm>
        </p:grpSpPr>
        <p:sp>
          <p:nvSpPr>
            <p:cNvPr id="7" name="Freeform 7"/>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8" name="Group 8"/>
          <p:cNvGrpSpPr/>
          <p:nvPr/>
        </p:nvGrpSpPr>
        <p:grpSpPr>
          <a:xfrm>
            <a:off x="1671665" y="7004492"/>
            <a:ext cx="3034530" cy="2627917"/>
            <a:chOff x="0" y="0"/>
            <a:chExt cx="3619627" cy="3134614"/>
          </a:xfrm>
        </p:grpSpPr>
        <p:sp>
          <p:nvSpPr>
            <p:cNvPr id="9" name="Freeform 9"/>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id="10" name="Group 10"/>
          <p:cNvGrpSpPr/>
          <p:nvPr/>
        </p:nvGrpSpPr>
        <p:grpSpPr>
          <a:xfrm>
            <a:off x="4053492" y="8956750"/>
            <a:ext cx="2141618" cy="1854652"/>
            <a:chOff x="0" y="0"/>
            <a:chExt cx="3619627" cy="3134614"/>
          </a:xfrm>
        </p:grpSpPr>
        <p:sp>
          <p:nvSpPr>
            <p:cNvPr id="11" name="Freeform 11"/>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rot="-10800000">
            <a:off x="-3110578" y="-783398"/>
            <a:ext cx="13031070" cy="11284968"/>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rot="-10800000">
            <a:off x="6786776" y="-286119"/>
            <a:ext cx="5276948" cy="4569862"/>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a:grpSpLocks noChangeAspect="1"/>
          </p:cNvGrpSpPr>
          <p:nvPr/>
        </p:nvGrpSpPr>
        <p:grpSpPr>
          <a:xfrm>
            <a:off x="10068855" y="1028700"/>
            <a:ext cx="2695869" cy="2334501"/>
            <a:chOff x="0" y="0"/>
            <a:chExt cx="4282440" cy="3708400"/>
          </a:xfrm>
        </p:grpSpPr>
        <p:sp>
          <p:nvSpPr>
            <p:cNvPr id="7" name="Freeform 7"/>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2"/>
              <a:stretch>
                <a:fillRect b="-65660"/>
              </a:stretch>
            </a:blipFill>
          </p:spPr>
        </p:sp>
      </p:grpSp>
      <p:grpSp>
        <p:nvGrpSpPr>
          <p:cNvPr id="8" name="Group 8"/>
          <p:cNvGrpSpPr>
            <a:grpSpLocks noChangeAspect="1"/>
          </p:cNvGrpSpPr>
          <p:nvPr/>
        </p:nvGrpSpPr>
        <p:grpSpPr>
          <a:xfrm>
            <a:off x="8320317" y="4048132"/>
            <a:ext cx="2695869" cy="2334501"/>
            <a:chOff x="0" y="0"/>
            <a:chExt cx="4282440" cy="3708400"/>
          </a:xfrm>
        </p:grpSpPr>
        <p:sp>
          <p:nvSpPr>
            <p:cNvPr id="9" name="Freeform 9"/>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3"/>
              <a:stretch>
                <a:fillRect t="-27871" b="-79991"/>
              </a:stretch>
            </a:blipFill>
          </p:spPr>
        </p:sp>
      </p:grpSp>
      <p:grpSp>
        <p:nvGrpSpPr>
          <p:cNvPr id="10" name="Group 10"/>
          <p:cNvGrpSpPr>
            <a:grpSpLocks noChangeAspect="1"/>
          </p:cNvGrpSpPr>
          <p:nvPr/>
        </p:nvGrpSpPr>
        <p:grpSpPr>
          <a:xfrm>
            <a:off x="6729381" y="7067564"/>
            <a:ext cx="2695869" cy="2334501"/>
            <a:chOff x="0" y="0"/>
            <a:chExt cx="4282440" cy="3708400"/>
          </a:xfrm>
        </p:grpSpPr>
        <p:sp>
          <p:nvSpPr>
            <p:cNvPr id="11" name="Freeform 11"/>
            <p:cNvSpPr/>
            <p:nvPr/>
          </p:nvSpPr>
          <p:spPr>
            <a:xfrm>
              <a:off x="0" y="0"/>
              <a:ext cx="4282440" cy="3708400"/>
            </a:xfrm>
            <a:custGeom>
              <a:avLst/>
              <a:gdLst/>
              <a:ahLst/>
              <a:cxnLst/>
              <a:rect l="l" t="t" r="r" b="b"/>
              <a:pathLst>
                <a:path w="4282440" h="3708400">
                  <a:moveTo>
                    <a:pt x="3211830" y="0"/>
                  </a:moveTo>
                  <a:lnTo>
                    <a:pt x="1070610" y="0"/>
                  </a:lnTo>
                  <a:lnTo>
                    <a:pt x="0" y="1854200"/>
                  </a:lnTo>
                  <a:lnTo>
                    <a:pt x="1070610" y="3708400"/>
                  </a:lnTo>
                  <a:lnTo>
                    <a:pt x="3211830" y="3708400"/>
                  </a:lnTo>
                  <a:lnTo>
                    <a:pt x="4282440" y="1854200"/>
                  </a:lnTo>
                  <a:close/>
                </a:path>
              </a:pathLst>
            </a:custGeom>
            <a:blipFill>
              <a:blip r:embed="rId4"/>
              <a:stretch>
                <a:fillRect t="-6215" b="-37014"/>
              </a:stretch>
            </a:blipFill>
          </p:spPr>
        </p:sp>
      </p:grpSp>
      <p:grpSp>
        <p:nvGrpSpPr>
          <p:cNvPr id="12" name="Group 12"/>
          <p:cNvGrpSpPr/>
          <p:nvPr/>
        </p:nvGrpSpPr>
        <p:grpSpPr>
          <a:xfrm>
            <a:off x="13016977" y="1471932"/>
            <a:ext cx="4493889" cy="1402711"/>
            <a:chOff x="0" y="0"/>
            <a:chExt cx="5991852" cy="1870281"/>
          </a:xfrm>
        </p:grpSpPr>
        <p:sp>
          <p:nvSpPr>
            <p:cNvPr id="13" name="TextBox 13"/>
            <p:cNvSpPr txBox="1"/>
            <p:nvPr/>
          </p:nvSpPr>
          <p:spPr>
            <a:xfrm>
              <a:off x="0" y="-57150"/>
              <a:ext cx="5991852" cy="1283123"/>
            </a:xfrm>
            <a:prstGeom prst="rect">
              <a:avLst/>
            </a:prstGeom>
          </p:spPr>
          <p:txBody>
            <a:bodyPr lIns="0" tIns="0" rIns="0" bIns="0" rtlCol="0" anchor="t">
              <a:spAutoFit/>
            </a:bodyPr>
            <a:lstStyle/>
            <a:p>
              <a:pPr marL="0" lvl="0" indent="0">
                <a:lnSpc>
                  <a:spcPts val="3919"/>
                </a:lnSpc>
              </a:pPr>
              <a:r>
                <a:rPr lang="en-US" sz="2799">
                  <a:solidFill>
                    <a:srgbClr val="000000"/>
                  </a:solidFill>
                  <a:latin typeface="Fira Sans Light"/>
                </a:rPr>
                <a:t>Muhammad Faiq Adhitya Faqih</a:t>
              </a:r>
            </a:p>
          </p:txBody>
        </p:sp>
        <p:sp>
          <p:nvSpPr>
            <p:cNvPr id="14" name="TextBox 14"/>
            <p:cNvSpPr txBox="1"/>
            <p:nvPr/>
          </p:nvSpPr>
          <p:spPr>
            <a:xfrm>
              <a:off x="0" y="1323123"/>
              <a:ext cx="5991852" cy="547158"/>
            </a:xfrm>
            <a:prstGeom prst="rect">
              <a:avLst/>
            </a:prstGeom>
          </p:spPr>
          <p:txBody>
            <a:bodyPr lIns="0" tIns="0" rIns="0" bIns="0" rtlCol="0" anchor="t">
              <a:spAutoFit/>
            </a:bodyPr>
            <a:lstStyle/>
            <a:p>
              <a:pPr marL="0" lvl="0" indent="0">
                <a:lnSpc>
                  <a:spcPts val="3499"/>
                </a:lnSpc>
              </a:pPr>
              <a:r>
                <a:rPr lang="en-US" sz="2499">
                  <a:solidFill>
                    <a:srgbClr val="000000"/>
                  </a:solidFill>
                  <a:latin typeface="Fira Sans Light"/>
                </a:rPr>
                <a:t>( 672020017 )</a:t>
              </a:r>
            </a:p>
          </p:txBody>
        </p:sp>
      </p:grpSp>
      <p:grpSp>
        <p:nvGrpSpPr>
          <p:cNvPr id="15" name="Group 15"/>
          <p:cNvGrpSpPr/>
          <p:nvPr/>
        </p:nvGrpSpPr>
        <p:grpSpPr>
          <a:xfrm>
            <a:off x="11016187" y="4570937"/>
            <a:ext cx="4622592" cy="1934082"/>
            <a:chOff x="0" y="0"/>
            <a:chExt cx="6163456" cy="2578776"/>
          </a:xfrm>
        </p:grpSpPr>
        <p:sp>
          <p:nvSpPr>
            <p:cNvPr id="16" name="TextBox 16"/>
            <p:cNvSpPr txBox="1"/>
            <p:nvPr/>
          </p:nvSpPr>
          <p:spPr>
            <a:xfrm>
              <a:off x="0" y="2007786"/>
              <a:ext cx="6163456" cy="570990"/>
            </a:xfrm>
            <a:prstGeom prst="rect">
              <a:avLst/>
            </a:prstGeom>
          </p:spPr>
          <p:txBody>
            <a:bodyPr lIns="0" tIns="0" rIns="0" bIns="0" rtlCol="0" anchor="t">
              <a:spAutoFit/>
            </a:bodyPr>
            <a:lstStyle/>
            <a:p>
              <a:pPr marL="0" lvl="0" indent="0">
                <a:lnSpc>
                  <a:spcPts val="3600"/>
                </a:lnSpc>
              </a:pPr>
              <a:endParaRPr/>
            </a:p>
          </p:txBody>
        </p:sp>
        <p:sp>
          <p:nvSpPr>
            <p:cNvPr id="17" name="TextBox 17"/>
            <p:cNvSpPr txBox="1"/>
            <p:nvPr/>
          </p:nvSpPr>
          <p:spPr>
            <a:xfrm>
              <a:off x="0" y="-66675"/>
              <a:ext cx="6163456" cy="1327760"/>
            </a:xfrm>
            <a:prstGeom prst="rect">
              <a:avLst/>
            </a:prstGeom>
          </p:spPr>
          <p:txBody>
            <a:bodyPr lIns="0" tIns="0" rIns="0" bIns="0" rtlCol="0" anchor="t">
              <a:spAutoFit/>
            </a:bodyPr>
            <a:lstStyle/>
            <a:p>
              <a:pPr marL="0" lvl="0" indent="0">
                <a:lnSpc>
                  <a:spcPts val="4032"/>
                </a:lnSpc>
              </a:pPr>
              <a:r>
                <a:rPr lang="en-US" sz="2880">
                  <a:solidFill>
                    <a:srgbClr val="000000"/>
                  </a:solidFill>
                  <a:latin typeface="Fira Sans Light"/>
                </a:rPr>
                <a:t>Adelliya Dewi Saputri           ( 672020107 )</a:t>
              </a:r>
            </a:p>
          </p:txBody>
        </p:sp>
      </p:grpSp>
      <p:sp>
        <p:nvSpPr>
          <p:cNvPr id="18" name="TextBox 18"/>
          <p:cNvSpPr txBox="1"/>
          <p:nvPr/>
        </p:nvSpPr>
        <p:spPr>
          <a:xfrm>
            <a:off x="9668252" y="7619444"/>
            <a:ext cx="3348725" cy="976630"/>
          </a:xfrm>
          <a:prstGeom prst="rect">
            <a:avLst/>
          </a:prstGeom>
        </p:spPr>
        <p:txBody>
          <a:bodyPr lIns="0" tIns="0" rIns="0" bIns="0" rtlCol="0" anchor="t">
            <a:spAutoFit/>
          </a:bodyPr>
          <a:lstStyle/>
          <a:p>
            <a:pPr marL="0" lvl="0" indent="0">
              <a:lnSpc>
                <a:spcPts val="3919"/>
              </a:lnSpc>
            </a:pPr>
            <a:r>
              <a:rPr lang="en-US" sz="2799">
                <a:solidFill>
                  <a:srgbClr val="000000"/>
                </a:solidFill>
                <a:latin typeface="Fira Sans Light"/>
              </a:rPr>
              <a:t>Krisna Adi Saputra    ( 672020178 )</a:t>
            </a:r>
          </a:p>
        </p:txBody>
      </p:sp>
      <p:grpSp>
        <p:nvGrpSpPr>
          <p:cNvPr id="19" name="Group 19"/>
          <p:cNvGrpSpPr/>
          <p:nvPr/>
        </p:nvGrpSpPr>
        <p:grpSpPr>
          <a:xfrm>
            <a:off x="1028700" y="1417964"/>
            <a:ext cx="6113968" cy="2721764"/>
            <a:chOff x="0" y="0"/>
            <a:chExt cx="8151957" cy="3629018"/>
          </a:xfrm>
        </p:grpSpPr>
        <p:sp>
          <p:nvSpPr>
            <p:cNvPr id="20" name="TextBox 20"/>
            <p:cNvSpPr txBox="1"/>
            <p:nvPr/>
          </p:nvSpPr>
          <p:spPr>
            <a:xfrm>
              <a:off x="0" y="3006295"/>
              <a:ext cx="8151957" cy="622723"/>
            </a:xfrm>
            <a:prstGeom prst="rect">
              <a:avLst/>
            </a:prstGeom>
          </p:spPr>
          <p:txBody>
            <a:bodyPr lIns="0" tIns="0" rIns="0" bIns="0" rtlCol="0" anchor="t">
              <a:spAutoFit/>
            </a:bodyPr>
            <a:lstStyle/>
            <a:p>
              <a:pPr>
                <a:lnSpc>
                  <a:spcPts val="3919"/>
                </a:lnSpc>
              </a:pPr>
              <a:endParaRPr/>
            </a:p>
          </p:txBody>
        </p:sp>
        <p:sp>
          <p:nvSpPr>
            <p:cNvPr id="21" name="TextBox 21"/>
            <p:cNvSpPr txBox="1"/>
            <p:nvPr/>
          </p:nvSpPr>
          <p:spPr>
            <a:xfrm>
              <a:off x="0" y="-66675"/>
              <a:ext cx="8151957" cy="2606675"/>
            </a:xfrm>
            <a:prstGeom prst="rect">
              <a:avLst/>
            </a:prstGeom>
          </p:spPr>
          <p:txBody>
            <a:bodyPr lIns="0" tIns="0" rIns="0" bIns="0" rtlCol="0" anchor="t">
              <a:spAutoFit/>
            </a:bodyPr>
            <a:lstStyle/>
            <a:p>
              <a:pPr>
                <a:lnSpc>
                  <a:spcPts val="7800"/>
                </a:lnSpc>
                <a:spcBef>
                  <a:spcPct val="0"/>
                </a:spcBef>
              </a:pPr>
              <a:r>
                <a:rPr lang="en-US" sz="6000" spc="-60">
                  <a:solidFill>
                    <a:srgbClr val="F4F4F4"/>
                  </a:solidFill>
                  <a:latin typeface="Fira Sans Medium"/>
                </a:rPr>
                <a:t>Anggota Kelompok</a:t>
              </a:r>
            </a:p>
          </p:txBody>
        </p:sp>
      </p:grpSp>
    </p:spTree>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4651"/>
        </a:solidFill>
        <a:effectLst/>
      </p:bgPr>
    </p:bg>
    <p:spTree>
      <p:nvGrpSpPr>
        <p:cNvPr id="1" name=""/>
        <p:cNvGrpSpPr/>
        <p:nvPr/>
      </p:nvGrpSpPr>
      <p:grpSpPr>
        <a:xfrm>
          <a:off x="0" y="0"/>
          <a:ext cx="0" cy="0"/>
          <a:chOff x="0" y="0"/>
          <a:chExt cx="0" cy="0"/>
        </a:xfrm>
      </p:grpSpPr>
      <p:grpSp>
        <p:nvGrpSpPr>
          <p:cNvPr id="2" name="Group 2"/>
          <p:cNvGrpSpPr/>
          <p:nvPr/>
        </p:nvGrpSpPr>
        <p:grpSpPr>
          <a:xfrm>
            <a:off x="-2527743" y="-89986"/>
            <a:ext cx="10138115" cy="8779655"/>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4" name="Group 4"/>
          <p:cNvGrpSpPr/>
          <p:nvPr/>
        </p:nvGrpSpPr>
        <p:grpSpPr>
          <a:xfrm>
            <a:off x="2505679" y="5832746"/>
            <a:ext cx="5966980" cy="5167433"/>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6" name="TextBox 6"/>
          <p:cNvSpPr txBox="1"/>
          <p:nvPr/>
        </p:nvSpPr>
        <p:spPr>
          <a:xfrm>
            <a:off x="1028700" y="4081194"/>
            <a:ext cx="6581672" cy="1285875"/>
          </a:xfrm>
          <a:prstGeom prst="rect">
            <a:avLst/>
          </a:prstGeom>
        </p:spPr>
        <p:txBody>
          <a:bodyPr lIns="0" tIns="0" rIns="0" bIns="0" rtlCol="0" anchor="t">
            <a:spAutoFit/>
          </a:bodyPr>
          <a:lstStyle/>
          <a:p>
            <a:pPr marL="0" lvl="0" indent="0" algn="l">
              <a:lnSpc>
                <a:spcPts val="10199"/>
              </a:lnSpc>
              <a:spcBef>
                <a:spcPct val="0"/>
              </a:spcBef>
            </a:pPr>
            <a:r>
              <a:rPr lang="en-US" sz="8499" spc="-84">
                <a:solidFill>
                  <a:srgbClr val="F4F4F4"/>
                </a:solidFill>
                <a:latin typeface="Fira Sans Medium"/>
              </a:rPr>
              <a:t>Pembahasan</a:t>
            </a:r>
          </a:p>
        </p:txBody>
      </p:sp>
      <p:sp>
        <p:nvSpPr>
          <p:cNvPr id="7" name="TextBox 7"/>
          <p:cNvSpPr txBox="1"/>
          <p:nvPr/>
        </p:nvSpPr>
        <p:spPr>
          <a:xfrm>
            <a:off x="9174804" y="1401949"/>
            <a:ext cx="7646594" cy="770749"/>
          </a:xfrm>
          <a:prstGeom prst="rect">
            <a:avLst/>
          </a:prstGeom>
        </p:spPr>
        <p:txBody>
          <a:bodyPr lIns="0" tIns="0" rIns="0" bIns="0" rtlCol="0" anchor="t">
            <a:spAutoFit/>
          </a:bodyPr>
          <a:lstStyle/>
          <a:p>
            <a:pPr marL="978145" lvl="1" indent="-489073">
              <a:lnSpc>
                <a:spcPts val="6342"/>
              </a:lnSpc>
              <a:buFont typeface="Arial"/>
              <a:buChar char="•"/>
            </a:pPr>
            <a:r>
              <a:rPr lang="en-US" sz="4530" u="sng">
                <a:solidFill>
                  <a:srgbClr val="F4F4F4"/>
                </a:solidFill>
                <a:latin typeface="Fira Sans Light"/>
              </a:rPr>
              <a:t>Breast Cancer Wisconsin </a:t>
            </a:r>
          </a:p>
        </p:txBody>
      </p:sp>
      <p:sp>
        <p:nvSpPr>
          <p:cNvPr id="8" name="TextBox 8"/>
          <p:cNvSpPr txBox="1"/>
          <p:nvPr/>
        </p:nvSpPr>
        <p:spPr>
          <a:xfrm>
            <a:off x="9174804" y="2324100"/>
            <a:ext cx="7646594" cy="770749"/>
          </a:xfrm>
          <a:prstGeom prst="rect">
            <a:avLst/>
          </a:prstGeom>
        </p:spPr>
        <p:txBody>
          <a:bodyPr lIns="0" tIns="0" rIns="0" bIns="0" rtlCol="0" anchor="t">
            <a:spAutoFit/>
          </a:bodyPr>
          <a:lstStyle/>
          <a:p>
            <a:pPr marL="978145" lvl="1" indent="-489073">
              <a:lnSpc>
                <a:spcPts val="6342"/>
              </a:lnSpc>
              <a:buFont typeface="Arial"/>
              <a:buChar char="•"/>
            </a:pPr>
            <a:r>
              <a:rPr lang="en-US" sz="4530" u="sng">
                <a:solidFill>
                  <a:srgbClr val="F4F4F4"/>
                </a:solidFill>
                <a:latin typeface="Fira Sans Light"/>
              </a:rPr>
              <a:t>K-Nearest Neighbors</a:t>
            </a:r>
          </a:p>
        </p:txBody>
      </p:sp>
      <p:sp>
        <p:nvSpPr>
          <p:cNvPr id="9" name="TextBox 9"/>
          <p:cNvSpPr txBox="1"/>
          <p:nvPr/>
        </p:nvSpPr>
        <p:spPr>
          <a:xfrm>
            <a:off x="9174804" y="3309549"/>
            <a:ext cx="7646594" cy="770749"/>
          </a:xfrm>
          <a:prstGeom prst="rect">
            <a:avLst/>
          </a:prstGeom>
        </p:spPr>
        <p:txBody>
          <a:bodyPr lIns="0" tIns="0" rIns="0" bIns="0" rtlCol="0" anchor="t">
            <a:spAutoFit/>
          </a:bodyPr>
          <a:lstStyle/>
          <a:p>
            <a:pPr marL="978145" lvl="1" indent="-489073">
              <a:lnSpc>
                <a:spcPts val="6342"/>
              </a:lnSpc>
              <a:buFont typeface="Arial"/>
              <a:buChar char="•"/>
            </a:pPr>
            <a:r>
              <a:rPr lang="en-US" sz="4530" u="sng">
                <a:solidFill>
                  <a:srgbClr val="F4F4F4"/>
                </a:solidFill>
                <a:latin typeface="Fira Sans Light"/>
              </a:rPr>
              <a:t>Analisis Random Forest</a:t>
            </a:r>
          </a:p>
        </p:txBody>
      </p:sp>
      <p:sp>
        <p:nvSpPr>
          <p:cNvPr id="10" name="TextBox 10"/>
          <p:cNvSpPr txBox="1"/>
          <p:nvPr/>
        </p:nvSpPr>
        <p:spPr>
          <a:xfrm>
            <a:off x="9174804" y="4155868"/>
            <a:ext cx="7646594" cy="770749"/>
          </a:xfrm>
          <a:prstGeom prst="rect">
            <a:avLst/>
          </a:prstGeom>
        </p:spPr>
        <p:txBody>
          <a:bodyPr lIns="0" tIns="0" rIns="0" bIns="0" rtlCol="0" anchor="t">
            <a:spAutoFit/>
          </a:bodyPr>
          <a:lstStyle/>
          <a:p>
            <a:pPr marL="978145" lvl="1" indent="-489073">
              <a:lnSpc>
                <a:spcPts val="6342"/>
              </a:lnSpc>
              <a:buFont typeface="Arial"/>
              <a:buChar char="•"/>
            </a:pPr>
            <a:r>
              <a:rPr lang="en-US" sz="4530" u="sng">
                <a:solidFill>
                  <a:srgbClr val="F4F4F4"/>
                </a:solidFill>
                <a:latin typeface="Fira Sans Light"/>
              </a:rPr>
              <a:t>Cara Kerja Random Forest</a:t>
            </a:r>
          </a:p>
        </p:txBody>
      </p:sp>
      <p:sp>
        <p:nvSpPr>
          <p:cNvPr id="11" name="TextBox 11"/>
          <p:cNvSpPr txBox="1"/>
          <p:nvPr/>
        </p:nvSpPr>
        <p:spPr>
          <a:xfrm>
            <a:off x="9195881" y="6204399"/>
            <a:ext cx="7646594" cy="770749"/>
          </a:xfrm>
          <a:prstGeom prst="rect">
            <a:avLst/>
          </a:prstGeom>
        </p:spPr>
        <p:txBody>
          <a:bodyPr lIns="0" tIns="0" rIns="0" bIns="0" rtlCol="0" anchor="t">
            <a:spAutoFit/>
          </a:bodyPr>
          <a:lstStyle/>
          <a:p>
            <a:pPr marL="978145" lvl="1" indent="-489073">
              <a:lnSpc>
                <a:spcPts val="6342"/>
              </a:lnSpc>
              <a:buFont typeface="Arial"/>
              <a:buChar char="•"/>
            </a:pPr>
            <a:r>
              <a:rPr lang="en-US" sz="4530" u="sng" dirty="0" err="1">
                <a:solidFill>
                  <a:srgbClr val="F4F4F4"/>
                </a:solidFill>
                <a:latin typeface="Fira Sans Light"/>
              </a:rPr>
              <a:t>Tahapan</a:t>
            </a:r>
            <a:r>
              <a:rPr lang="en-US" sz="4530" u="sng" dirty="0">
                <a:solidFill>
                  <a:srgbClr val="F4F4F4"/>
                </a:solidFill>
                <a:latin typeface="Fira Sans Light"/>
              </a:rPr>
              <a:t> </a:t>
            </a:r>
            <a:r>
              <a:rPr lang="en-US" sz="4530" u="sng" dirty="0" err="1">
                <a:solidFill>
                  <a:srgbClr val="F4F4F4"/>
                </a:solidFill>
                <a:latin typeface="Fira Sans Light"/>
              </a:rPr>
              <a:t>Pekerjaan</a:t>
            </a:r>
            <a:endParaRPr lang="en-US" sz="4530" u="sng" dirty="0">
              <a:solidFill>
                <a:srgbClr val="F4F4F4"/>
              </a:solidFill>
              <a:latin typeface="Fira Sans Light"/>
            </a:endParaRPr>
          </a:p>
        </p:txBody>
      </p:sp>
      <p:sp>
        <p:nvSpPr>
          <p:cNvPr id="12" name="TextBox 10">
            <a:extLst>
              <a:ext uri="{FF2B5EF4-FFF2-40B4-BE49-F238E27FC236}">
                <a16:creationId xmlns:a16="http://schemas.microsoft.com/office/drawing/2014/main" id="{1CC617B0-C4D1-637D-7D53-52D1EE3C7BBA}"/>
              </a:ext>
            </a:extLst>
          </p:cNvPr>
          <p:cNvSpPr txBox="1"/>
          <p:nvPr/>
        </p:nvSpPr>
        <p:spPr>
          <a:xfrm>
            <a:off x="9152106" y="5133586"/>
            <a:ext cx="8643025" cy="759888"/>
          </a:xfrm>
          <a:prstGeom prst="rect">
            <a:avLst/>
          </a:prstGeom>
        </p:spPr>
        <p:txBody>
          <a:bodyPr wrap="square" lIns="0" tIns="0" rIns="0" bIns="0" rtlCol="0" anchor="t">
            <a:spAutoFit/>
          </a:bodyPr>
          <a:lstStyle/>
          <a:p>
            <a:pPr marL="978145" lvl="1" indent="-489073">
              <a:lnSpc>
                <a:spcPts val="6342"/>
              </a:lnSpc>
              <a:buFont typeface="Arial"/>
              <a:buChar char="•"/>
            </a:pPr>
            <a:r>
              <a:rPr lang="en-US" sz="4530" u="sng" dirty="0">
                <a:solidFill>
                  <a:srgbClr val="F4F4F4"/>
                </a:solidFill>
                <a:latin typeface="Fira Sans Light"/>
              </a:rPr>
              <a:t>Teknik </a:t>
            </a:r>
            <a:r>
              <a:rPr lang="en-US" sz="4530" u="sng" dirty="0" err="1">
                <a:solidFill>
                  <a:srgbClr val="F4F4F4"/>
                </a:solidFill>
                <a:latin typeface="Fira Sans Light"/>
              </a:rPr>
              <a:t>Pengumpulan</a:t>
            </a:r>
            <a:r>
              <a:rPr lang="en-US" sz="4530" u="sng" dirty="0">
                <a:solidFill>
                  <a:srgbClr val="F4F4F4"/>
                </a:solidFill>
                <a:latin typeface="Fira Sans Light"/>
              </a:rPr>
              <a:t> data</a:t>
            </a:r>
          </a:p>
        </p:txBody>
      </p:sp>
      <p:sp>
        <p:nvSpPr>
          <p:cNvPr id="13" name="TextBox 10">
            <a:extLst>
              <a:ext uri="{FF2B5EF4-FFF2-40B4-BE49-F238E27FC236}">
                <a16:creationId xmlns:a16="http://schemas.microsoft.com/office/drawing/2014/main" id="{43DF8C4D-23A2-6034-A56E-459A6ECDBC0B}"/>
              </a:ext>
            </a:extLst>
          </p:cNvPr>
          <p:cNvSpPr txBox="1"/>
          <p:nvPr/>
        </p:nvSpPr>
        <p:spPr>
          <a:xfrm>
            <a:off x="9218578" y="7145336"/>
            <a:ext cx="7646594" cy="770749"/>
          </a:xfrm>
          <a:prstGeom prst="rect">
            <a:avLst/>
          </a:prstGeom>
        </p:spPr>
        <p:txBody>
          <a:bodyPr lIns="0" tIns="0" rIns="0" bIns="0" rtlCol="0" anchor="t">
            <a:spAutoFit/>
          </a:bodyPr>
          <a:lstStyle/>
          <a:p>
            <a:pPr marL="978145" lvl="1" indent="-489073">
              <a:lnSpc>
                <a:spcPts val="6342"/>
              </a:lnSpc>
              <a:buFont typeface="Arial"/>
              <a:buChar char="•"/>
            </a:pPr>
            <a:r>
              <a:rPr lang="en-US" sz="4530" u="sng" dirty="0">
                <a:solidFill>
                  <a:srgbClr val="F4F4F4"/>
                </a:solidFill>
                <a:latin typeface="Fira Sans Light"/>
              </a:rPr>
              <a:t>Hasil </a:t>
            </a:r>
            <a:r>
              <a:rPr lang="en-US" sz="4530" u="sng" dirty="0" err="1">
                <a:solidFill>
                  <a:srgbClr val="F4F4F4"/>
                </a:solidFill>
                <a:latin typeface="Fira Sans Light"/>
              </a:rPr>
              <a:t>Penelitian</a:t>
            </a:r>
            <a:endParaRPr lang="en-US" sz="4530" u="sng" dirty="0">
              <a:solidFill>
                <a:srgbClr val="F4F4F4"/>
              </a:solidFill>
              <a:latin typeface="Fira Sans Light"/>
            </a:endParaRPr>
          </a:p>
        </p:txBody>
      </p:sp>
      <p:sp>
        <p:nvSpPr>
          <p:cNvPr id="14" name="TextBox 10">
            <a:extLst>
              <a:ext uri="{FF2B5EF4-FFF2-40B4-BE49-F238E27FC236}">
                <a16:creationId xmlns:a16="http://schemas.microsoft.com/office/drawing/2014/main" id="{C53BEC81-C305-82C2-C89A-82475D2ACBD0}"/>
              </a:ext>
            </a:extLst>
          </p:cNvPr>
          <p:cNvSpPr txBox="1"/>
          <p:nvPr/>
        </p:nvSpPr>
        <p:spPr>
          <a:xfrm>
            <a:off x="9218578" y="8086273"/>
            <a:ext cx="7646594" cy="770749"/>
          </a:xfrm>
          <a:prstGeom prst="rect">
            <a:avLst/>
          </a:prstGeom>
        </p:spPr>
        <p:txBody>
          <a:bodyPr lIns="0" tIns="0" rIns="0" bIns="0" rtlCol="0" anchor="t">
            <a:spAutoFit/>
          </a:bodyPr>
          <a:lstStyle/>
          <a:p>
            <a:pPr marL="978145" lvl="1" indent="-489073">
              <a:lnSpc>
                <a:spcPts val="6342"/>
              </a:lnSpc>
              <a:buFont typeface="Arial"/>
              <a:buChar char="•"/>
            </a:pPr>
            <a:r>
              <a:rPr lang="en-US" sz="4530" u="sng" dirty="0" err="1">
                <a:solidFill>
                  <a:srgbClr val="F4F4F4"/>
                </a:solidFill>
                <a:latin typeface="Fira Sans Light"/>
              </a:rPr>
              <a:t>Pembahasan</a:t>
            </a:r>
            <a:r>
              <a:rPr lang="en-US" sz="4530" u="sng" dirty="0">
                <a:solidFill>
                  <a:srgbClr val="F4F4F4"/>
                </a:solidFill>
                <a:latin typeface="Fira Sans Light"/>
              </a:rPr>
              <a:t> </a:t>
            </a:r>
            <a:r>
              <a:rPr lang="en-US" sz="4530" u="sng" dirty="0" err="1">
                <a:solidFill>
                  <a:srgbClr val="F4F4F4"/>
                </a:solidFill>
                <a:latin typeface="Fira Sans Light"/>
              </a:rPr>
              <a:t>Penelitian</a:t>
            </a:r>
            <a:endParaRPr lang="en-US" sz="4530" u="sng" dirty="0">
              <a:solidFill>
                <a:srgbClr val="F4F4F4"/>
              </a:solidFill>
              <a:latin typeface="Fira Sans Light"/>
            </a:endParaRPr>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4151770" y="4201140"/>
            <a:ext cx="7027514" cy="6085860"/>
            <a:chOff x="0" y="0"/>
            <a:chExt cx="3619627" cy="3134614"/>
          </a:xfrm>
        </p:grpSpPr>
        <p:sp>
          <p:nvSpPr>
            <p:cNvPr id="3" name="Freeform 3"/>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4" name="Group 4"/>
          <p:cNvGrpSpPr/>
          <p:nvPr/>
        </p:nvGrpSpPr>
        <p:grpSpPr>
          <a:xfrm>
            <a:off x="14312884" y="2959946"/>
            <a:ext cx="3975116" cy="3442469"/>
            <a:chOff x="0" y="0"/>
            <a:chExt cx="3619627" cy="3134614"/>
          </a:xfrm>
        </p:grpSpPr>
        <p:sp>
          <p:nvSpPr>
            <p:cNvPr id="5" name="Freeform 5"/>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6" name="Group 6"/>
          <p:cNvGrpSpPr/>
          <p:nvPr/>
        </p:nvGrpSpPr>
        <p:grpSpPr>
          <a:xfrm>
            <a:off x="2463695" y="703628"/>
            <a:ext cx="11849188" cy="1815399"/>
            <a:chOff x="0" y="-9525"/>
            <a:chExt cx="15798918" cy="2420532"/>
          </a:xfrm>
        </p:grpSpPr>
        <p:sp>
          <p:nvSpPr>
            <p:cNvPr id="7" name="TextBox 7"/>
            <p:cNvSpPr txBox="1"/>
            <p:nvPr/>
          </p:nvSpPr>
          <p:spPr>
            <a:xfrm>
              <a:off x="0" y="-9525"/>
              <a:ext cx="15798918" cy="1570173"/>
            </a:xfrm>
            <a:prstGeom prst="rect">
              <a:avLst/>
            </a:prstGeom>
          </p:spPr>
          <p:txBody>
            <a:bodyPr lIns="0" tIns="0" rIns="0" bIns="0" rtlCol="0" anchor="t">
              <a:spAutoFit/>
            </a:bodyPr>
            <a:lstStyle/>
            <a:p>
              <a:pPr>
                <a:lnSpc>
                  <a:spcPts val="9720"/>
                </a:lnSpc>
                <a:spcBef>
                  <a:spcPct val="0"/>
                </a:spcBef>
              </a:pPr>
              <a:r>
                <a:rPr lang="en-US" sz="7200" spc="-81" dirty="0">
                  <a:solidFill>
                    <a:srgbClr val="000000"/>
                  </a:solidFill>
                  <a:latin typeface="Fira Sans Medium Bold"/>
                </a:rPr>
                <a:t>Breast Cancer Wisconsin</a:t>
              </a:r>
            </a:p>
          </p:txBody>
        </p:sp>
        <p:sp>
          <p:nvSpPr>
            <p:cNvPr id="8" name="TextBox 8"/>
            <p:cNvSpPr txBox="1"/>
            <p:nvPr/>
          </p:nvSpPr>
          <p:spPr>
            <a:xfrm>
              <a:off x="0" y="1863849"/>
              <a:ext cx="14153828" cy="547158"/>
            </a:xfrm>
            <a:prstGeom prst="rect">
              <a:avLst/>
            </a:prstGeom>
          </p:spPr>
          <p:txBody>
            <a:bodyPr lIns="0" tIns="0" rIns="0" bIns="0" rtlCol="0" anchor="t">
              <a:spAutoFit/>
            </a:bodyPr>
            <a:lstStyle/>
            <a:p>
              <a:pPr>
                <a:lnSpc>
                  <a:spcPts val="3499"/>
                </a:lnSpc>
              </a:pPr>
              <a:endParaRPr/>
            </a:p>
          </p:txBody>
        </p:sp>
      </p:grpSp>
      <p:pic>
        <p:nvPicPr>
          <p:cNvPr id="9" name="Picture 9"/>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8700" y="1087066"/>
            <a:ext cx="678758" cy="586200"/>
          </a:xfrm>
          <a:prstGeom prst="rect">
            <a:avLst/>
          </a:prstGeom>
        </p:spPr>
      </p:pic>
      <p:sp>
        <p:nvSpPr>
          <p:cNvPr id="10" name="TextBox 10"/>
          <p:cNvSpPr txBox="1"/>
          <p:nvPr/>
        </p:nvSpPr>
        <p:spPr>
          <a:xfrm>
            <a:off x="751516" y="2883746"/>
            <a:ext cx="12633698" cy="5897246"/>
          </a:xfrm>
          <a:prstGeom prst="rect">
            <a:avLst/>
          </a:prstGeom>
        </p:spPr>
        <p:txBody>
          <a:bodyPr lIns="0" tIns="0" rIns="0" bIns="0" rtlCol="0" anchor="t">
            <a:spAutoFit/>
          </a:bodyPr>
          <a:lstStyle/>
          <a:p>
            <a:pPr algn="just">
              <a:lnSpc>
                <a:spcPts val="5179"/>
              </a:lnSpc>
              <a:spcBef>
                <a:spcPct val="0"/>
              </a:spcBef>
            </a:pPr>
            <a:r>
              <a:rPr lang="en-US" sz="3699">
                <a:solidFill>
                  <a:srgbClr val="000000"/>
                </a:solidFill>
                <a:latin typeface="Fira Sans Light"/>
              </a:rPr>
              <a:t>Breast Cancer Wisconsin (Diagnostic) Dataset adalah nama data set yang dipakai atau biasa disebut dengan istilah Kanker payudara. Kanker payudara masih menjadi penyakit dengan angka kematian pada wanita yang cukup tinggi. </a:t>
            </a:r>
          </a:p>
          <a:p>
            <a:pPr algn="just">
              <a:lnSpc>
                <a:spcPts val="5179"/>
              </a:lnSpc>
              <a:spcBef>
                <a:spcPct val="0"/>
              </a:spcBef>
            </a:pPr>
            <a:endParaRPr lang="en-US" sz="3699">
              <a:solidFill>
                <a:srgbClr val="000000"/>
              </a:solidFill>
              <a:latin typeface="Fira Sans Light"/>
            </a:endParaRPr>
          </a:p>
          <a:p>
            <a:pPr algn="just">
              <a:lnSpc>
                <a:spcPts val="5179"/>
              </a:lnSpc>
              <a:spcBef>
                <a:spcPct val="0"/>
              </a:spcBef>
            </a:pPr>
            <a:r>
              <a:rPr lang="en-US" sz="3699">
                <a:solidFill>
                  <a:srgbClr val="000000"/>
                </a:solidFill>
                <a:latin typeface="Fira Sans Light"/>
              </a:rPr>
              <a:t>Data sumber penelitian yang digunakan dalam pengujian akurasi diagnosis kanker payudara tersebut sebagian besar menggunakan data publik dari UCI Machine Learning Repository dataset breast cancer.</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2383198" y="791351"/>
            <a:ext cx="10259579" cy="1177630"/>
          </a:xfrm>
          <a:prstGeom prst="rect">
            <a:avLst/>
          </a:prstGeom>
        </p:spPr>
        <p:txBody>
          <a:bodyPr lIns="0" tIns="0" rIns="0" bIns="0" rtlCol="0" anchor="t">
            <a:spAutoFit/>
          </a:bodyPr>
          <a:lstStyle/>
          <a:p>
            <a:pPr>
              <a:lnSpc>
                <a:spcPts val="9720"/>
              </a:lnSpc>
              <a:spcBef>
                <a:spcPct val="0"/>
              </a:spcBef>
            </a:pPr>
            <a:r>
              <a:rPr lang="en-US" sz="7200" spc="-81" dirty="0">
                <a:solidFill>
                  <a:srgbClr val="000000"/>
                </a:solidFill>
                <a:latin typeface="Fira Sans Medium Bold"/>
              </a:rPr>
              <a:t>K-Nearest Neighbors</a:t>
            </a:r>
          </a:p>
        </p:txBody>
      </p:sp>
      <p:grpSp>
        <p:nvGrpSpPr>
          <p:cNvPr id="3" name="Group 3"/>
          <p:cNvGrpSpPr/>
          <p:nvPr/>
        </p:nvGrpSpPr>
        <p:grpSpPr>
          <a:xfrm>
            <a:off x="13868400" y="-831714"/>
            <a:ext cx="4201515" cy="3638531"/>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id="5" name="Group 5"/>
          <p:cNvGrpSpPr/>
          <p:nvPr/>
        </p:nvGrpSpPr>
        <p:grpSpPr>
          <a:xfrm>
            <a:off x="13243939" y="-956153"/>
            <a:ext cx="2481390" cy="2148895"/>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7" name="TextBox 7"/>
          <p:cNvSpPr txBox="1"/>
          <p:nvPr/>
        </p:nvSpPr>
        <p:spPr>
          <a:xfrm>
            <a:off x="1028700" y="3243262"/>
            <a:ext cx="16230600" cy="5313681"/>
          </a:xfrm>
          <a:prstGeom prst="rect">
            <a:avLst/>
          </a:prstGeom>
        </p:spPr>
        <p:txBody>
          <a:bodyPr lIns="0" tIns="0" rIns="0" bIns="0" rtlCol="0" anchor="t">
            <a:spAutoFit/>
          </a:bodyPr>
          <a:lstStyle/>
          <a:p>
            <a:pPr algn="just">
              <a:lnSpc>
                <a:spcPts val="5319"/>
              </a:lnSpc>
              <a:spcBef>
                <a:spcPct val="0"/>
              </a:spcBef>
            </a:pPr>
            <a:r>
              <a:rPr lang="en-US" sz="3799" dirty="0" err="1">
                <a:solidFill>
                  <a:srgbClr val="000000"/>
                </a:solidFill>
                <a:latin typeface="Fira Sans Light"/>
              </a:rPr>
              <a:t>Algoritma</a:t>
            </a:r>
            <a:r>
              <a:rPr lang="en-US" sz="3799" dirty="0">
                <a:solidFill>
                  <a:srgbClr val="000000"/>
                </a:solidFill>
                <a:latin typeface="Fira Sans Light"/>
              </a:rPr>
              <a:t> K-Nearest Neighbor (KNN) </a:t>
            </a:r>
            <a:r>
              <a:rPr lang="en-US" sz="3799" dirty="0" err="1">
                <a:solidFill>
                  <a:srgbClr val="000000"/>
                </a:solidFill>
                <a:latin typeface="Fira Sans Light"/>
              </a:rPr>
              <a:t>adalah</a:t>
            </a:r>
            <a:r>
              <a:rPr lang="en-US" sz="3799" dirty="0">
                <a:solidFill>
                  <a:srgbClr val="000000"/>
                </a:solidFill>
                <a:latin typeface="Fira Sans Light"/>
              </a:rPr>
              <a:t> </a:t>
            </a:r>
            <a:r>
              <a:rPr lang="en-US" sz="3799" dirty="0" err="1">
                <a:solidFill>
                  <a:srgbClr val="000000"/>
                </a:solidFill>
                <a:latin typeface="Fira Sans Light"/>
              </a:rPr>
              <a:t>algoritma</a:t>
            </a:r>
            <a:r>
              <a:rPr lang="en-US" sz="3799" dirty="0">
                <a:solidFill>
                  <a:srgbClr val="000000"/>
                </a:solidFill>
                <a:latin typeface="Fira Sans Light"/>
              </a:rPr>
              <a:t> machine learning yang </a:t>
            </a:r>
            <a:r>
              <a:rPr lang="en-US" sz="3799" dirty="0" err="1">
                <a:solidFill>
                  <a:srgbClr val="000000"/>
                </a:solidFill>
                <a:latin typeface="Fira Sans Light"/>
              </a:rPr>
              <a:t>bersifat</a:t>
            </a:r>
            <a:r>
              <a:rPr lang="en-US" sz="3799" dirty="0">
                <a:solidFill>
                  <a:srgbClr val="000000"/>
                </a:solidFill>
                <a:latin typeface="Fira Sans Light"/>
              </a:rPr>
              <a:t> non-parametric dan lazy learning. </a:t>
            </a:r>
            <a:r>
              <a:rPr lang="en-US" sz="3799" dirty="0" err="1">
                <a:solidFill>
                  <a:srgbClr val="000000"/>
                </a:solidFill>
                <a:latin typeface="Fira Sans Light"/>
              </a:rPr>
              <a:t>Algoritma</a:t>
            </a:r>
            <a:r>
              <a:rPr lang="en-US" sz="3799" dirty="0">
                <a:solidFill>
                  <a:srgbClr val="000000"/>
                </a:solidFill>
                <a:latin typeface="Fira Sans Light"/>
              </a:rPr>
              <a:t> k-nearest neighbor (KNN) </a:t>
            </a:r>
            <a:r>
              <a:rPr lang="en-US" sz="3799" dirty="0" err="1">
                <a:solidFill>
                  <a:srgbClr val="000000"/>
                </a:solidFill>
                <a:latin typeface="Fira Sans Light"/>
              </a:rPr>
              <a:t>merupakan</a:t>
            </a:r>
            <a:r>
              <a:rPr lang="en-US" sz="3799" dirty="0">
                <a:solidFill>
                  <a:srgbClr val="000000"/>
                </a:solidFill>
                <a:latin typeface="Fira Sans Light"/>
              </a:rPr>
              <a:t> </a:t>
            </a:r>
            <a:r>
              <a:rPr lang="en-US" sz="3799" dirty="0" err="1">
                <a:solidFill>
                  <a:srgbClr val="000000"/>
                </a:solidFill>
                <a:latin typeface="Fira Sans Light"/>
              </a:rPr>
              <a:t>algoritma</a:t>
            </a:r>
            <a:r>
              <a:rPr lang="en-US" sz="3799" dirty="0">
                <a:solidFill>
                  <a:srgbClr val="000000"/>
                </a:solidFill>
                <a:latin typeface="Fira Sans Light"/>
              </a:rPr>
              <a:t> clustering yang sangat </a:t>
            </a:r>
            <a:r>
              <a:rPr lang="en-US" sz="3799" dirty="0" err="1">
                <a:solidFill>
                  <a:srgbClr val="000000"/>
                </a:solidFill>
                <a:latin typeface="Fira Sans Light"/>
              </a:rPr>
              <a:t>sederhana</a:t>
            </a:r>
            <a:r>
              <a:rPr lang="en-US" sz="3799" dirty="0">
                <a:solidFill>
                  <a:srgbClr val="000000"/>
                </a:solidFill>
                <a:latin typeface="Fira Sans Light"/>
              </a:rPr>
              <a:t> </a:t>
            </a:r>
            <a:r>
              <a:rPr lang="en-US" sz="3799" dirty="0" err="1">
                <a:solidFill>
                  <a:srgbClr val="000000"/>
                </a:solidFill>
                <a:latin typeface="Fira Sans Light"/>
              </a:rPr>
              <a:t>dengan</a:t>
            </a:r>
            <a:r>
              <a:rPr lang="en-US" sz="3799" dirty="0">
                <a:solidFill>
                  <a:srgbClr val="000000"/>
                </a:solidFill>
                <a:latin typeface="Fira Sans Light"/>
              </a:rPr>
              <a:t> </a:t>
            </a:r>
            <a:r>
              <a:rPr lang="en-US" sz="3799" dirty="0" err="1">
                <a:solidFill>
                  <a:srgbClr val="000000"/>
                </a:solidFill>
                <a:latin typeface="Fira Sans Light"/>
              </a:rPr>
              <a:t>cara</a:t>
            </a:r>
            <a:r>
              <a:rPr lang="en-US" sz="3799" dirty="0">
                <a:solidFill>
                  <a:srgbClr val="000000"/>
                </a:solidFill>
                <a:latin typeface="Fira Sans Light"/>
              </a:rPr>
              <a:t> </a:t>
            </a:r>
            <a:r>
              <a:rPr lang="en-US" sz="3799" dirty="0" err="1">
                <a:solidFill>
                  <a:srgbClr val="000000"/>
                </a:solidFill>
                <a:latin typeface="Fira Sans Light"/>
              </a:rPr>
              <a:t>mengelompokkan</a:t>
            </a:r>
            <a:r>
              <a:rPr lang="en-US" sz="3799" dirty="0">
                <a:solidFill>
                  <a:srgbClr val="000000"/>
                </a:solidFill>
                <a:latin typeface="Fira Sans Light"/>
              </a:rPr>
              <a:t> data </a:t>
            </a:r>
            <a:r>
              <a:rPr lang="en-US" sz="3799" dirty="0" err="1">
                <a:solidFill>
                  <a:srgbClr val="000000"/>
                </a:solidFill>
                <a:latin typeface="Fira Sans Light"/>
              </a:rPr>
              <a:t>baru</a:t>
            </a:r>
            <a:r>
              <a:rPr lang="en-US" sz="3799" dirty="0">
                <a:solidFill>
                  <a:srgbClr val="000000"/>
                </a:solidFill>
                <a:latin typeface="Fira Sans Light"/>
              </a:rPr>
              <a:t> </a:t>
            </a:r>
            <a:r>
              <a:rPr lang="en-US" sz="3799" dirty="0" err="1">
                <a:solidFill>
                  <a:srgbClr val="000000"/>
                </a:solidFill>
                <a:latin typeface="Fira Sans Light"/>
              </a:rPr>
              <a:t>dengan</a:t>
            </a:r>
            <a:r>
              <a:rPr lang="en-US" sz="3799" dirty="0">
                <a:solidFill>
                  <a:srgbClr val="000000"/>
                </a:solidFill>
                <a:latin typeface="Fira Sans Light"/>
              </a:rPr>
              <a:t> K </a:t>
            </a:r>
            <a:r>
              <a:rPr lang="en-US" sz="3799" dirty="0" err="1">
                <a:solidFill>
                  <a:srgbClr val="000000"/>
                </a:solidFill>
                <a:latin typeface="Fira Sans Light"/>
              </a:rPr>
              <a:t>tetangga</a:t>
            </a:r>
            <a:r>
              <a:rPr lang="en-US" sz="3799" dirty="0">
                <a:solidFill>
                  <a:srgbClr val="000000"/>
                </a:solidFill>
                <a:latin typeface="Fira Sans Light"/>
              </a:rPr>
              <a:t> </a:t>
            </a:r>
            <a:r>
              <a:rPr lang="en-US" sz="3799" dirty="0" err="1">
                <a:solidFill>
                  <a:srgbClr val="000000"/>
                </a:solidFill>
                <a:latin typeface="Fira Sans Light"/>
              </a:rPr>
              <a:t>terdekat</a:t>
            </a:r>
            <a:r>
              <a:rPr lang="en-US" sz="3799" dirty="0">
                <a:solidFill>
                  <a:srgbClr val="000000"/>
                </a:solidFill>
                <a:latin typeface="Fira Sans Light"/>
              </a:rPr>
              <a:t>. </a:t>
            </a:r>
          </a:p>
          <a:p>
            <a:pPr algn="just">
              <a:lnSpc>
                <a:spcPts val="5319"/>
              </a:lnSpc>
              <a:spcBef>
                <a:spcPct val="0"/>
              </a:spcBef>
            </a:pPr>
            <a:endParaRPr lang="en-US" sz="3799" dirty="0">
              <a:solidFill>
                <a:srgbClr val="000000"/>
              </a:solidFill>
              <a:latin typeface="Fira Sans Light"/>
            </a:endParaRPr>
          </a:p>
          <a:p>
            <a:pPr algn="just">
              <a:lnSpc>
                <a:spcPts val="5319"/>
              </a:lnSpc>
              <a:spcBef>
                <a:spcPct val="0"/>
              </a:spcBef>
            </a:pPr>
            <a:r>
              <a:rPr lang="en-US" sz="3799" dirty="0">
                <a:solidFill>
                  <a:srgbClr val="000000"/>
                </a:solidFill>
                <a:latin typeface="Fira Sans Light"/>
              </a:rPr>
              <a:t>KNN </a:t>
            </a:r>
            <a:r>
              <a:rPr lang="en-US" sz="3799" dirty="0" err="1">
                <a:solidFill>
                  <a:srgbClr val="000000"/>
                </a:solidFill>
                <a:latin typeface="Fira Sans Light"/>
              </a:rPr>
              <a:t>bekerja</a:t>
            </a:r>
            <a:r>
              <a:rPr lang="en-US" sz="3799" dirty="0">
                <a:solidFill>
                  <a:srgbClr val="000000"/>
                </a:solidFill>
                <a:latin typeface="Fira Sans Light"/>
              </a:rPr>
              <a:t> </a:t>
            </a:r>
            <a:r>
              <a:rPr lang="en-US" sz="3799" dirty="0" err="1">
                <a:solidFill>
                  <a:srgbClr val="000000"/>
                </a:solidFill>
                <a:latin typeface="Fira Sans Light"/>
              </a:rPr>
              <a:t>berdasarkan</a:t>
            </a:r>
            <a:r>
              <a:rPr lang="en-US" sz="3799" dirty="0">
                <a:solidFill>
                  <a:srgbClr val="000000"/>
                </a:solidFill>
                <a:latin typeface="Fira Sans Light"/>
              </a:rPr>
              <a:t> </a:t>
            </a:r>
            <a:r>
              <a:rPr lang="en-US" sz="3799" dirty="0" err="1">
                <a:solidFill>
                  <a:srgbClr val="000000"/>
                </a:solidFill>
                <a:latin typeface="Fira Sans Light"/>
              </a:rPr>
              <a:t>prinsip</a:t>
            </a:r>
            <a:r>
              <a:rPr lang="en-US" sz="3799" dirty="0">
                <a:solidFill>
                  <a:srgbClr val="000000"/>
                </a:solidFill>
                <a:latin typeface="Fira Sans Light"/>
              </a:rPr>
              <a:t> </a:t>
            </a:r>
            <a:r>
              <a:rPr lang="en-US" sz="3799" dirty="0" err="1">
                <a:solidFill>
                  <a:srgbClr val="000000"/>
                </a:solidFill>
                <a:latin typeface="Fira Sans Light"/>
              </a:rPr>
              <a:t>bahwa</a:t>
            </a:r>
            <a:r>
              <a:rPr lang="en-US" sz="3799" dirty="0">
                <a:solidFill>
                  <a:srgbClr val="000000"/>
                </a:solidFill>
                <a:latin typeface="Fira Sans Light"/>
              </a:rPr>
              <a:t> </a:t>
            </a:r>
            <a:r>
              <a:rPr lang="en-US" sz="3799" dirty="0" err="1">
                <a:solidFill>
                  <a:srgbClr val="000000"/>
                </a:solidFill>
                <a:latin typeface="Fira Sans Light"/>
              </a:rPr>
              <a:t>setiap</a:t>
            </a:r>
            <a:r>
              <a:rPr lang="en-US" sz="3799" dirty="0">
                <a:solidFill>
                  <a:srgbClr val="000000"/>
                </a:solidFill>
                <a:latin typeface="Fira Sans Light"/>
              </a:rPr>
              <a:t> </a:t>
            </a:r>
            <a:r>
              <a:rPr lang="en-US" sz="3799" dirty="0" err="1">
                <a:solidFill>
                  <a:srgbClr val="000000"/>
                </a:solidFill>
                <a:latin typeface="Fira Sans Light"/>
              </a:rPr>
              <a:t>titik</a:t>
            </a:r>
            <a:r>
              <a:rPr lang="en-US" sz="3799" dirty="0">
                <a:solidFill>
                  <a:srgbClr val="000000"/>
                </a:solidFill>
                <a:latin typeface="Fira Sans Light"/>
              </a:rPr>
              <a:t> data yang </a:t>
            </a:r>
            <a:r>
              <a:rPr lang="en-US" sz="3799" dirty="0" err="1">
                <a:solidFill>
                  <a:srgbClr val="000000"/>
                </a:solidFill>
                <a:latin typeface="Fira Sans Light"/>
              </a:rPr>
              <a:t>berdekatan</a:t>
            </a:r>
            <a:r>
              <a:rPr lang="en-US" sz="3799" dirty="0">
                <a:solidFill>
                  <a:srgbClr val="000000"/>
                </a:solidFill>
                <a:latin typeface="Fira Sans Light"/>
              </a:rPr>
              <a:t> </a:t>
            </a:r>
            <a:r>
              <a:rPr lang="en-US" sz="3799" dirty="0" err="1">
                <a:solidFill>
                  <a:srgbClr val="000000"/>
                </a:solidFill>
                <a:latin typeface="Fira Sans Light"/>
              </a:rPr>
              <a:t>satu</a:t>
            </a:r>
            <a:r>
              <a:rPr lang="en-US" sz="3799" dirty="0">
                <a:solidFill>
                  <a:srgbClr val="000000"/>
                </a:solidFill>
                <a:latin typeface="Fira Sans Light"/>
              </a:rPr>
              <a:t> </a:t>
            </a:r>
            <a:r>
              <a:rPr lang="en-US" sz="3799" dirty="0" err="1">
                <a:solidFill>
                  <a:srgbClr val="000000"/>
                </a:solidFill>
                <a:latin typeface="Fira Sans Light"/>
              </a:rPr>
              <a:t>sama</a:t>
            </a:r>
            <a:r>
              <a:rPr lang="en-US" sz="3799" dirty="0">
                <a:solidFill>
                  <a:srgbClr val="000000"/>
                </a:solidFill>
                <a:latin typeface="Fira Sans Light"/>
              </a:rPr>
              <a:t> lain </a:t>
            </a:r>
            <a:r>
              <a:rPr lang="en-US" sz="3799" dirty="0" err="1">
                <a:solidFill>
                  <a:srgbClr val="000000"/>
                </a:solidFill>
                <a:latin typeface="Fira Sans Light"/>
              </a:rPr>
              <a:t>akan</a:t>
            </a:r>
            <a:r>
              <a:rPr lang="en-US" sz="3799" dirty="0">
                <a:solidFill>
                  <a:srgbClr val="000000"/>
                </a:solidFill>
                <a:latin typeface="Fira Sans Light"/>
              </a:rPr>
              <a:t> </a:t>
            </a:r>
            <a:r>
              <a:rPr lang="en-US" sz="3799" dirty="0" err="1">
                <a:solidFill>
                  <a:srgbClr val="000000"/>
                </a:solidFill>
                <a:latin typeface="Fira Sans Light"/>
              </a:rPr>
              <a:t>berada</a:t>
            </a:r>
            <a:r>
              <a:rPr lang="en-US" sz="3799" dirty="0">
                <a:solidFill>
                  <a:srgbClr val="000000"/>
                </a:solidFill>
                <a:latin typeface="Fira Sans Light"/>
              </a:rPr>
              <a:t> di </a:t>
            </a:r>
            <a:r>
              <a:rPr lang="en-US" sz="3799" dirty="0" err="1">
                <a:solidFill>
                  <a:srgbClr val="000000"/>
                </a:solidFill>
                <a:latin typeface="Fira Sans Light"/>
              </a:rPr>
              <a:t>kelas</a:t>
            </a:r>
            <a:r>
              <a:rPr lang="en-US" sz="3799" dirty="0">
                <a:solidFill>
                  <a:srgbClr val="000000"/>
                </a:solidFill>
                <a:latin typeface="Fira Sans Light"/>
              </a:rPr>
              <a:t> yang </a:t>
            </a:r>
            <a:r>
              <a:rPr lang="en-US" sz="3799" dirty="0" err="1">
                <a:solidFill>
                  <a:srgbClr val="000000"/>
                </a:solidFill>
                <a:latin typeface="Fira Sans Light"/>
              </a:rPr>
              <a:t>sama</a:t>
            </a:r>
            <a:r>
              <a:rPr lang="en-US" sz="3799" dirty="0">
                <a:solidFill>
                  <a:srgbClr val="000000"/>
                </a:solidFill>
                <a:latin typeface="Fira Sans Light"/>
              </a:rPr>
              <a:t>. </a:t>
            </a:r>
            <a:r>
              <a:rPr lang="en-US" sz="3799" dirty="0" err="1">
                <a:solidFill>
                  <a:srgbClr val="000000"/>
                </a:solidFill>
                <a:latin typeface="Fira Sans Light"/>
              </a:rPr>
              <a:t>Dengan</a:t>
            </a:r>
            <a:r>
              <a:rPr lang="en-US" sz="3799" dirty="0">
                <a:solidFill>
                  <a:srgbClr val="000000"/>
                </a:solidFill>
                <a:latin typeface="Fira Sans Light"/>
              </a:rPr>
              <a:t> kata lain, KNN </a:t>
            </a:r>
            <a:r>
              <a:rPr lang="en-US" sz="3799" dirty="0" err="1">
                <a:solidFill>
                  <a:srgbClr val="000000"/>
                </a:solidFill>
                <a:latin typeface="Fira Sans Light"/>
              </a:rPr>
              <a:t>mengklasifikasikan</a:t>
            </a:r>
            <a:r>
              <a:rPr lang="en-US" sz="3799" dirty="0">
                <a:solidFill>
                  <a:srgbClr val="000000"/>
                </a:solidFill>
                <a:latin typeface="Fira Sans Light"/>
              </a:rPr>
              <a:t> </a:t>
            </a:r>
            <a:r>
              <a:rPr lang="en-US" sz="3799" dirty="0" err="1">
                <a:solidFill>
                  <a:srgbClr val="000000"/>
                </a:solidFill>
                <a:latin typeface="Fira Sans Light"/>
              </a:rPr>
              <a:t>titik</a:t>
            </a:r>
            <a:r>
              <a:rPr lang="en-US" sz="3799" dirty="0">
                <a:solidFill>
                  <a:srgbClr val="000000"/>
                </a:solidFill>
                <a:latin typeface="Fira Sans Light"/>
              </a:rPr>
              <a:t> data </a:t>
            </a:r>
            <a:r>
              <a:rPr lang="en-US" sz="3799" dirty="0" err="1">
                <a:solidFill>
                  <a:srgbClr val="000000"/>
                </a:solidFill>
                <a:latin typeface="Fira Sans Light"/>
              </a:rPr>
              <a:t>baru</a:t>
            </a:r>
            <a:r>
              <a:rPr lang="en-US" sz="3799" dirty="0">
                <a:solidFill>
                  <a:srgbClr val="000000"/>
                </a:solidFill>
                <a:latin typeface="Fira Sans Light"/>
              </a:rPr>
              <a:t> </a:t>
            </a:r>
            <a:r>
              <a:rPr lang="en-US" sz="3799" dirty="0" err="1">
                <a:solidFill>
                  <a:srgbClr val="000000"/>
                </a:solidFill>
                <a:latin typeface="Fira Sans Light"/>
              </a:rPr>
              <a:t>berdasarkan</a:t>
            </a:r>
            <a:r>
              <a:rPr lang="en-US" sz="3799" dirty="0">
                <a:solidFill>
                  <a:srgbClr val="000000"/>
                </a:solidFill>
                <a:latin typeface="Fira Sans Light"/>
              </a:rPr>
              <a:t> </a:t>
            </a:r>
            <a:r>
              <a:rPr lang="en-US" sz="3799" dirty="0" err="1">
                <a:solidFill>
                  <a:srgbClr val="000000"/>
                </a:solidFill>
                <a:latin typeface="Fira Sans Light"/>
              </a:rPr>
              <a:t>kemiripan</a:t>
            </a:r>
            <a:r>
              <a:rPr lang="en-US" sz="3799" dirty="0">
                <a:solidFill>
                  <a:srgbClr val="000000"/>
                </a:solidFill>
                <a:latin typeface="Fira Sans Light"/>
              </a:rPr>
              <a:t>. </a:t>
            </a:r>
          </a:p>
        </p:txBody>
      </p:sp>
      <p:pic>
        <p:nvPicPr>
          <p:cNvPr id="9" name="Picture 9">
            <a:extLst>
              <a:ext uri="{FF2B5EF4-FFF2-40B4-BE49-F238E27FC236}">
                <a16:creationId xmlns:a16="http://schemas.microsoft.com/office/drawing/2014/main" id="{DEC44FD9-3DBB-E4CC-2150-06BF88ED42D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8700" y="1087066"/>
            <a:ext cx="678758" cy="58620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2362200" y="791351"/>
            <a:ext cx="12346859" cy="1177630"/>
          </a:xfrm>
          <a:prstGeom prst="rect">
            <a:avLst/>
          </a:prstGeom>
        </p:spPr>
        <p:txBody>
          <a:bodyPr lIns="0" tIns="0" rIns="0" bIns="0" rtlCol="0" anchor="t">
            <a:spAutoFit/>
          </a:bodyPr>
          <a:lstStyle/>
          <a:p>
            <a:pPr>
              <a:lnSpc>
                <a:spcPts val="9720"/>
              </a:lnSpc>
              <a:spcBef>
                <a:spcPct val="0"/>
              </a:spcBef>
            </a:pPr>
            <a:r>
              <a:rPr lang="en-US" sz="7200" spc="-81" dirty="0" err="1">
                <a:solidFill>
                  <a:srgbClr val="000000"/>
                </a:solidFill>
                <a:latin typeface="Fira Sans Medium Bold"/>
              </a:rPr>
              <a:t>Analisis</a:t>
            </a:r>
            <a:r>
              <a:rPr lang="en-US" sz="7200" spc="-81" dirty="0">
                <a:solidFill>
                  <a:srgbClr val="000000"/>
                </a:solidFill>
                <a:latin typeface="Fira Sans Medium Bold"/>
              </a:rPr>
              <a:t> Random Forest</a:t>
            </a:r>
          </a:p>
        </p:txBody>
      </p:sp>
      <p:grpSp>
        <p:nvGrpSpPr>
          <p:cNvPr id="3" name="Group 3"/>
          <p:cNvGrpSpPr/>
          <p:nvPr/>
        </p:nvGrpSpPr>
        <p:grpSpPr>
          <a:xfrm rot="-10800000">
            <a:off x="-1313624" y="5600700"/>
            <a:ext cx="4985461" cy="4317433"/>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rot="-10800000">
            <a:off x="1990179" y="7594835"/>
            <a:ext cx="3480308" cy="3013963"/>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id="11" name="TextBox 11"/>
          <p:cNvSpPr txBox="1"/>
          <p:nvPr/>
        </p:nvSpPr>
        <p:spPr>
          <a:xfrm>
            <a:off x="5822065" y="2979992"/>
            <a:ext cx="11437235" cy="5728336"/>
          </a:xfrm>
          <a:prstGeom prst="rect">
            <a:avLst/>
          </a:prstGeom>
        </p:spPr>
        <p:txBody>
          <a:bodyPr lIns="0" tIns="0" rIns="0" bIns="0" rtlCol="0" anchor="t">
            <a:spAutoFit/>
          </a:bodyPr>
          <a:lstStyle/>
          <a:p>
            <a:pPr algn="just">
              <a:lnSpc>
                <a:spcPts val="5039"/>
              </a:lnSpc>
              <a:spcBef>
                <a:spcPct val="0"/>
              </a:spcBef>
            </a:pPr>
            <a:r>
              <a:rPr lang="en-US" sz="3599" dirty="0">
                <a:solidFill>
                  <a:srgbClr val="000000"/>
                </a:solidFill>
                <a:latin typeface="Fira Sans Light"/>
              </a:rPr>
              <a:t>Random Forest (RF) </a:t>
            </a:r>
            <a:r>
              <a:rPr lang="en-US" sz="3599" dirty="0" err="1">
                <a:solidFill>
                  <a:srgbClr val="000000"/>
                </a:solidFill>
                <a:latin typeface="Fira Sans Light"/>
              </a:rPr>
              <a:t>adalah</a:t>
            </a:r>
            <a:r>
              <a:rPr lang="en-US" sz="3599" dirty="0">
                <a:solidFill>
                  <a:srgbClr val="000000"/>
                </a:solidFill>
                <a:latin typeface="Fira Sans Light"/>
              </a:rPr>
              <a:t> </a:t>
            </a:r>
            <a:r>
              <a:rPr lang="en-US" sz="3599" dirty="0" err="1">
                <a:solidFill>
                  <a:srgbClr val="000000"/>
                </a:solidFill>
                <a:latin typeface="Fira Sans Light"/>
              </a:rPr>
              <a:t>algoritma</a:t>
            </a:r>
            <a:r>
              <a:rPr lang="en-US" sz="3599" dirty="0">
                <a:solidFill>
                  <a:srgbClr val="000000"/>
                </a:solidFill>
                <a:latin typeface="Fira Sans Light"/>
              </a:rPr>
              <a:t> </a:t>
            </a:r>
            <a:r>
              <a:rPr lang="en-US" sz="3599" dirty="0" err="1">
                <a:solidFill>
                  <a:srgbClr val="000000"/>
                </a:solidFill>
                <a:latin typeface="Fira Sans Light"/>
              </a:rPr>
              <a:t>berdasarkan</a:t>
            </a:r>
            <a:r>
              <a:rPr lang="en-US" sz="3599" dirty="0">
                <a:solidFill>
                  <a:srgbClr val="000000"/>
                </a:solidFill>
                <a:latin typeface="Fira Sans Light"/>
              </a:rPr>
              <a:t> </a:t>
            </a:r>
            <a:r>
              <a:rPr lang="en-US" sz="3599" dirty="0" err="1">
                <a:solidFill>
                  <a:srgbClr val="000000"/>
                </a:solidFill>
                <a:latin typeface="Fira Sans Light"/>
              </a:rPr>
              <a:t>pohon</a:t>
            </a:r>
            <a:r>
              <a:rPr lang="en-US" sz="3599" dirty="0">
                <a:solidFill>
                  <a:srgbClr val="000000"/>
                </a:solidFill>
                <a:latin typeface="Fira Sans Light"/>
              </a:rPr>
              <a:t> </a:t>
            </a:r>
            <a:r>
              <a:rPr lang="en-US" sz="3599" dirty="0" err="1">
                <a:solidFill>
                  <a:srgbClr val="000000"/>
                </a:solidFill>
                <a:latin typeface="Fira Sans Light"/>
              </a:rPr>
              <a:t>klasifikasi</a:t>
            </a:r>
            <a:r>
              <a:rPr lang="en-US" sz="3599" dirty="0">
                <a:solidFill>
                  <a:srgbClr val="000000"/>
                </a:solidFill>
                <a:latin typeface="Fira Sans Light"/>
              </a:rPr>
              <a:t> dan </a:t>
            </a:r>
            <a:r>
              <a:rPr lang="en-US" sz="3599" dirty="0" err="1">
                <a:solidFill>
                  <a:srgbClr val="000000"/>
                </a:solidFill>
                <a:latin typeface="Fira Sans Light"/>
              </a:rPr>
              <a:t>regresi</a:t>
            </a:r>
            <a:r>
              <a:rPr lang="en-US" sz="3599" dirty="0">
                <a:solidFill>
                  <a:srgbClr val="000000"/>
                </a:solidFill>
                <a:latin typeface="Fira Sans Light"/>
              </a:rPr>
              <a:t>, </a:t>
            </a:r>
            <a:r>
              <a:rPr lang="en-US" sz="3599" dirty="0" err="1">
                <a:solidFill>
                  <a:srgbClr val="000000"/>
                </a:solidFill>
                <a:latin typeface="Fira Sans Light"/>
              </a:rPr>
              <a:t>menggunakan</a:t>
            </a:r>
            <a:r>
              <a:rPr lang="en-US" sz="3599" dirty="0">
                <a:solidFill>
                  <a:srgbClr val="000000"/>
                </a:solidFill>
                <a:latin typeface="Fira Sans Light"/>
              </a:rPr>
              <a:t> </a:t>
            </a:r>
            <a:r>
              <a:rPr lang="en-US" sz="3599" dirty="0" err="1">
                <a:solidFill>
                  <a:srgbClr val="000000"/>
                </a:solidFill>
                <a:latin typeface="Fira Sans Light"/>
              </a:rPr>
              <a:t>metode</a:t>
            </a:r>
            <a:r>
              <a:rPr lang="en-US" sz="3599" dirty="0">
                <a:solidFill>
                  <a:srgbClr val="000000"/>
                </a:solidFill>
                <a:latin typeface="Fira Sans Light"/>
              </a:rPr>
              <a:t> </a:t>
            </a:r>
            <a:r>
              <a:rPr lang="en-US" sz="3599" dirty="0" err="1">
                <a:solidFill>
                  <a:srgbClr val="000000"/>
                </a:solidFill>
                <a:latin typeface="Fira Sans Light"/>
              </a:rPr>
              <a:t>pembelahan</a:t>
            </a:r>
            <a:r>
              <a:rPr lang="en-US" sz="3599" dirty="0">
                <a:solidFill>
                  <a:srgbClr val="000000"/>
                </a:solidFill>
                <a:latin typeface="Fira Sans Light"/>
              </a:rPr>
              <a:t> </a:t>
            </a:r>
            <a:r>
              <a:rPr lang="en-US" sz="3599" dirty="0" err="1">
                <a:solidFill>
                  <a:srgbClr val="000000"/>
                </a:solidFill>
                <a:latin typeface="Fira Sans Light"/>
              </a:rPr>
              <a:t>rekursif</a:t>
            </a:r>
            <a:r>
              <a:rPr lang="en-US" sz="3599" dirty="0">
                <a:solidFill>
                  <a:srgbClr val="000000"/>
                </a:solidFill>
                <a:latin typeface="Fira Sans Light"/>
              </a:rPr>
              <a:t> </a:t>
            </a:r>
            <a:r>
              <a:rPr lang="en-US" sz="3599" dirty="0" err="1">
                <a:solidFill>
                  <a:srgbClr val="000000"/>
                </a:solidFill>
                <a:latin typeface="Fira Sans Light"/>
              </a:rPr>
              <a:t>untuk</a:t>
            </a:r>
            <a:r>
              <a:rPr lang="en-US" sz="3599" dirty="0">
                <a:solidFill>
                  <a:srgbClr val="000000"/>
                </a:solidFill>
                <a:latin typeface="Fira Sans Light"/>
              </a:rPr>
              <a:t> </a:t>
            </a:r>
            <a:r>
              <a:rPr lang="en-US" sz="3599" dirty="0" err="1">
                <a:solidFill>
                  <a:srgbClr val="000000"/>
                </a:solidFill>
                <a:latin typeface="Fira Sans Light"/>
              </a:rPr>
              <a:t>mencapai</a:t>
            </a:r>
            <a:r>
              <a:rPr lang="en-US" sz="3599" dirty="0">
                <a:solidFill>
                  <a:srgbClr val="000000"/>
                </a:solidFill>
                <a:latin typeface="Fira Sans Light"/>
              </a:rPr>
              <a:t> node </a:t>
            </a:r>
            <a:r>
              <a:rPr lang="en-US" sz="3599" dirty="0" err="1">
                <a:solidFill>
                  <a:srgbClr val="000000"/>
                </a:solidFill>
                <a:latin typeface="Fira Sans Light"/>
              </a:rPr>
              <a:t>akhir</a:t>
            </a:r>
            <a:r>
              <a:rPr lang="en-US" sz="3599" dirty="0">
                <a:solidFill>
                  <a:srgbClr val="000000"/>
                </a:solidFill>
                <a:latin typeface="Fira Sans Light"/>
              </a:rPr>
              <a:t> </a:t>
            </a:r>
            <a:r>
              <a:rPr lang="en-US" sz="3599" dirty="0" err="1">
                <a:solidFill>
                  <a:srgbClr val="000000"/>
                </a:solidFill>
                <a:latin typeface="Fira Sans Light"/>
              </a:rPr>
              <a:t>dalam</a:t>
            </a:r>
            <a:r>
              <a:rPr lang="en-US" sz="3599" dirty="0">
                <a:solidFill>
                  <a:srgbClr val="000000"/>
                </a:solidFill>
                <a:latin typeface="Fira Sans Light"/>
              </a:rPr>
              <a:t> </a:t>
            </a:r>
            <a:r>
              <a:rPr lang="en-US" sz="3599" dirty="0" err="1">
                <a:solidFill>
                  <a:srgbClr val="000000"/>
                </a:solidFill>
                <a:latin typeface="Fira Sans Light"/>
              </a:rPr>
              <a:t>struktur</a:t>
            </a:r>
            <a:r>
              <a:rPr lang="en-US" sz="3599" dirty="0">
                <a:solidFill>
                  <a:srgbClr val="000000"/>
                </a:solidFill>
                <a:latin typeface="Fira Sans Light"/>
              </a:rPr>
              <a:t> </a:t>
            </a:r>
            <a:r>
              <a:rPr lang="en-US" sz="3599" dirty="0" err="1">
                <a:solidFill>
                  <a:srgbClr val="000000"/>
                </a:solidFill>
                <a:latin typeface="Fira Sans Light"/>
              </a:rPr>
              <a:t>pohon</a:t>
            </a:r>
            <a:r>
              <a:rPr lang="en-US" sz="3599" dirty="0">
                <a:solidFill>
                  <a:srgbClr val="000000"/>
                </a:solidFill>
                <a:latin typeface="Fira Sans Light"/>
              </a:rPr>
              <a:t> . Model Random Forest </a:t>
            </a:r>
            <a:r>
              <a:rPr lang="en-US" sz="3599" dirty="0" err="1">
                <a:solidFill>
                  <a:srgbClr val="000000"/>
                </a:solidFill>
                <a:latin typeface="Fira Sans Light"/>
              </a:rPr>
              <a:t>dilatih</a:t>
            </a:r>
            <a:r>
              <a:rPr lang="en-US" sz="3599" dirty="0">
                <a:solidFill>
                  <a:srgbClr val="000000"/>
                </a:solidFill>
                <a:latin typeface="Fira Sans Light"/>
              </a:rPr>
              <a:t> </a:t>
            </a:r>
            <a:r>
              <a:rPr lang="en-US" sz="3599" dirty="0" err="1">
                <a:solidFill>
                  <a:srgbClr val="000000"/>
                </a:solidFill>
                <a:latin typeface="Fira Sans Light"/>
              </a:rPr>
              <a:t>dengan</a:t>
            </a:r>
            <a:r>
              <a:rPr lang="en-US" sz="3599" dirty="0">
                <a:solidFill>
                  <a:srgbClr val="000000"/>
                </a:solidFill>
                <a:latin typeface="Fira Sans Light"/>
              </a:rPr>
              <a:t> data </a:t>
            </a:r>
            <a:r>
              <a:rPr lang="en-US" sz="3599" dirty="0" err="1">
                <a:solidFill>
                  <a:srgbClr val="000000"/>
                </a:solidFill>
                <a:latin typeface="Fira Sans Light"/>
              </a:rPr>
              <a:t>sebanyak</a:t>
            </a:r>
            <a:r>
              <a:rPr lang="en-US" sz="3599" dirty="0">
                <a:solidFill>
                  <a:srgbClr val="000000"/>
                </a:solidFill>
                <a:latin typeface="Fira Sans Light"/>
              </a:rPr>
              <a:t> 75% dan </a:t>
            </a:r>
            <a:r>
              <a:rPr lang="en-US" sz="3599" dirty="0" err="1">
                <a:solidFill>
                  <a:srgbClr val="000000"/>
                </a:solidFill>
                <a:latin typeface="Fira Sans Light"/>
              </a:rPr>
              <a:t>diuji</a:t>
            </a:r>
            <a:r>
              <a:rPr lang="en-US" sz="3599" dirty="0">
                <a:solidFill>
                  <a:srgbClr val="000000"/>
                </a:solidFill>
                <a:latin typeface="Fira Sans Light"/>
              </a:rPr>
              <a:t> </a:t>
            </a:r>
            <a:r>
              <a:rPr lang="en-US" sz="3599" dirty="0" err="1">
                <a:solidFill>
                  <a:srgbClr val="000000"/>
                </a:solidFill>
                <a:latin typeface="Fira Sans Light"/>
              </a:rPr>
              <a:t>dengan</a:t>
            </a:r>
            <a:r>
              <a:rPr lang="en-US" sz="3599" dirty="0">
                <a:solidFill>
                  <a:srgbClr val="000000"/>
                </a:solidFill>
                <a:latin typeface="Fira Sans Light"/>
              </a:rPr>
              <a:t> data </a:t>
            </a:r>
            <a:r>
              <a:rPr lang="en-US" sz="3599" dirty="0" err="1">
                <a:solidFill>
                  <a:srgbClr val="000000"/>
                </a:solidFill>
                <a:latin typeface="Fira Sans Light"/>
              </a:rPr>
              <a:t>sebanyak</a:t>
            </a:r>
            <a:r>
              <a:rPr lang="en-US" sz="3599" dirty="0">
                <a:solidFill>
                  <a:srgbClr val="000000"/>
                </a:solidFill>
                <a:latin typeface="Fira Sans Light"/>
              </a:rPr>
              <a:t> 25%. Random Forest </a:t>
            </a:r>
            <a:r>
              <a:rPr lang="en-US" sz="3599" dirty="0" err="1">
                <a:solidFill>
                  <a:srgbClr val="000000"/>
                </a:solidFill>
                <a:latin typeface="Fira Sans Light"/>
              </a:rPr>
              <a:t>memakai</a:t>
            </a:r>
            <a:r>
              <a:rPr lang="en-US" sz="3599" dirty="0">
                <a:solidFill>
                  <a:srgbClr val="000000"/>
                </a:solidFill>
                <a:latin typeface="Fira Sans Light"/>
              </a:rPr>
              <a:t> </a:t>
            </a:r>
            <a:r>
              <a:rPr lang="en-US" sz="3599" dirty="0" err="1">
                <a:solidFill>
                  <a:srgbClr val="000000"/>
                </a:solidFill>
                <a:latin typeface="Fira Sans Light"/>
              </a:rPr>
              <a:t>sekumpulan</a:t>
            </a:r>
            <a:r>
              <a:rPr lang="en-US" sz="3599" dirty="0">
                <a:solidFill>
                  <a:srgbClr val="000000"/>
                </a:solidFill>
                <a:latin typeface="Fira Sans Light"/>
              </a:rPr>
              <a:t> </a:t>
            </a:r>
            <a:r>
              <a:rPr lang="en-US" sz="3599" dirty="0" err="1">
                <a:solidFill>
                  <a:srgbClr val="000000"/>
                </a:solidFill>
                <a:latin typeface="Fira Sans Light"/>
              </a:rPr>
              <a:t>pohon</a:t>
            </a:r>
            <a:r>
              <a:rPr lang="en-US" sz="3599" dirty="0">
                <a:solidFill>
                  <a:srgbClr val="000000"/>
                </a:solidFill>
                <a:latin typeface="Fira Sans Light"/>
              </a:rPr>
              <a:t> di mana </a:t>
            </a:r>
            <a:r>
              <a:rPr lang="en-US" sz="3599" dirty="0" err="1">
                <a:solidFill>
                  <a:srgbClr val="000000"/>
                </a:solidFill>
                <a:latin typeface="Fira Sans Light"/>
              </a:rPr>
              <a:t>setiap</a:t>
            </a:r>
            <a:r>
              <a:rPr lang="en-US" sz="3599" dirty="0">
                <a:solidFill>
                  <a:srgbClr val="000000"/>
                </a:solidFill>
                <a:latin typeface="Fira Sans Light"/>
              </a:rPr>
              <a:t> </a:t>
            </a:r>
            <a:r>
              <a:rPr lang="en-US" sz="3599" dirty="0" err="1">
                <a:solidFill>
                  <a:srgbClr val="000000"/>
                </a:solidFill>
                <a:latin typeface="Fira Sans Light"/>
              </a:rPr>
              <a:t>pohon</a:t>
            </a:r>
            <a:r>
              <a:rPr lang="en-US" sz="3599" dirty="0">
                <a:solidFill>
                  <a:srgbClr val="000000"/>
                </a:solidFill>
                <a:latin typeface="Fira Sans Light"/>
              </a:rPr>
              <a:t> </a:t>
            </a:r>
            <a:r>
              <a:rPr lang="en-US" sz="3599" dirty="0" err="1">
                <a:solidFill>
                  <a:srgbClr val="000000"/>
                </a:solidFill>
                <a:latin typeface="Fira Sans Light"/>
              </a:rPr>
              <a:t>tersebut</a:t>
            </a:r>
            <a:r>
              <a:rPr lang="en-US" sz="3599" dirty="0">
                <a:solidFill>
                  <a:srgbClr val="000000"/>
                </a:solidFill>
                <a:latin typeface="Fira Sans Light"/>
              </a:rPr>
              <a:t> </a:t>
            </a:r>
            <a:r>
              <a:rPr lang="en-US" sz="3599" dirty="0" err="1">
                <a:solidFill>
                  <a:srgbClr val="000000"/>
                </a:solidFill>
                <a:latin typeface="Fira Sans Light"/>
              </a:rPr>
              <a:t>memiliki</a:t>
            </a:r>
            <a:r>
              <a:rPr lang="en-US" sz="3599" dirty="0">
                <a:solidFill>
                  <a:srgbClr val="000000"/>
                </a:solidFill>
                <a:latin typeface="Fira Sans Light"/>
              </a:rPr>
              <a:t> </a:t>
            </a:r>
            <a:r>
              <a:rPr lang="en-US" sz="3599" dirty="0" err="1">
                <a:solidFill>
                  <a:srgbClr val="000000"/>
                </a:solidFill>
                <a:latin typeface="Fira Sans Light"/>
              </a:rPr>
              <a:t>nilai</a:t>
            </a:r>
            <a:r>
              <a:rPr lang="en-US" sz="3599" dirty="0">
                <a:solidFill>
                  <a:srgbClr val="000000"/>
                </a:solidFill>
                <a:latin typeface="Fira Sans Light"/>
              </a:rPr>
              <a:t> </a:t>
            </a:r>
            <a:r>
              <a:rPr lang="en-US" sz="3599" dirty="0" err="1">
                <a:solidFill>
                  <a:srgbClr val="000000"/>
                </a:solidFill>
                <a:latin typeface="Fira Sans Light"/>
              </a:rPr>
              <a:t>vektor</a:t>
            </a:r>
            <a:r>
              <a:rPr lang="en-US" sz="3599" dirty="0">
                <a:solidFill>
                  <a:srgbClr val="000000"/>
                </a:solidFill>
                <a:latin typeface="Fira Sans Light"/>
              </a:rPr>
              <a:t> arbitrary yang di </a:t>
            </a:r>
            <a:r>
              <a:rPr lang="en-US" sz="3599" dirty="0" err="1">
                <a:solidFill>
                  <a:srgbClr val="000000"/>
                </a:solidFill>
                <a:latin typeface="Fira Sans Light"/>
              </a:rPr>
              <a:t>sampel</a:t>
            </a:r>
            <a:r>
              <a:rPr lang="en-US" sz="3599" dirty="0">
                <a:solidFill>
                  <a:srgbClr val="000000"/>
                </a:solidFill>
                <a:latin typeface="Fira Sans Light"/>
              </a:rPr>
              <a:t> </a:t>
            </a:r>
            <a:r>
              <a:rPr lang="en-US" sz="3599" dirty="0" err="1">
                <a:solidFill>
                  <a:srgbClr val="000000"/>
                </a:solidFill>
                <a:latin typeface="Fira Sans Light"/>
              </a:rPr>
              <a:t>secara</a:t>
            </a:r>
            <a:r>
              <a:rPr lang="en-US" sz="3599" dirty="0">
                <a:solidFill>
                  <a:srgbClr val="000000"/>
                </a:solidFill>
                <a:latin typeface="Fira Sans Light"/>
              </a:rPr>
              <a:t> </a:t>
            </a:r>
            <a:r>
              <a:rPr lang="en-US" sz="3599" dirty="0" err="1">
                <a:solidFill>
                  <a:srgbClr val="000000"/>
                </a:solidFill>
                <a:latin typeface="Fira Sans Light"/>
              </a:rPr>
              <a:t>terpisah</a:t>
            </a:r>
            <a:r>
              <a:rPr lang="en-US" sz="3599" dirty="0">
                <a:solidFill>
                  <a:srgbClr val="000000"/>
                </a:solidFill>
                <a:latin typeface="Fira Sans Light"/>
              </a:rPr>
              <a:t> </a:t>
            </a:r>
            <a:r>
              <a:rPr lang="en-US" sz="3599" dirty="0" err="1">
                <a:solidFill>
                  <a:srgbClr val="000000"/>
                </a:solidFill>
                <a:latin typeface="Fira Sans Light"/>
              </a:rPr>
              <a:t>untuk</a:t>
            </a:r>
            <a:r>
              <a:rPr lang="en-US" sz="3599" dirty="0">
                <a:solidFill>
                  <a:srgbClr val="000000"/>
                </a:solidFill>
                <a:latin typeface="Fira Sans Light"/>
              </a:rPr>
              <a:t> </a:t>
            </a:r>
            <a:r>
              <a:rPr lang="en-US" sz="3599" dirty="0" err="1">
                <a:solidFill>
                  <a:srgbClr val="000000"/>
                </a:solidFill>
                <a:latin typeface="Fira Sans Light"/>
              </a:rPr>
              <a:t>semua</a:t>
            </a:r>
            <a:r>
              <a:rPr lang="en-US" sz="3599" dirty="0">
                <a:solidFill>
                  <a:srgbClr val="000000"/>
                </a:solidFill>
                <a:latin typeface="Fira Sans Light"/>
              </a:rPr>
              <a:t> </a:t>
            </a:r>
            <a:r>
              <a:rPr lang="en-US" sz="3599" dirty="0" err="1">
                <a:solidFill>
                  <a:srgbClr val="000000"/>
                </a:solidFill>
                <a:latin typeface="Fira Sans Light"/>
              </a:rPr>
              <a:t>pohon</a:t>
            </a:r>
            <a:r>
              <a:rPr lang="en-US" sz="3599" dirty="0">
                <a:solidFill>
                  <a:srgbClr val="000000"/>
                </a:solidFill>
                <a:latin typeface="Fira Sans Light"/>
              </a:rPr>
              <a:t> di Random Forest.</a:t>
            </a:r>
          </a:p>
        </p:txBody>
      </p:sp>
      <p:pic>
        <p:nvPicPr>
          <p:cNvPr id="13" name="Picture 9">
            <a:extLst>
              <a:ext uri="{FF2B5EF4-FFF2-40B4-BE49-F238E27FC236}">
                <a16:creationId xmlns:a16="http://schemas.microsoft.com/office/drawing/2014/main" id="{07401E25-B636-A1D7-175B-498A70F733C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28700" y="1087066"/>
            <a:ext cx="678758" cy="58620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7419103" cy="2247900"/>
          </a:xfrm>
          <a:prstGeom prst="rect">
            <a:avLst/>
          </a:prstGeom>
        </p:spPr>
        <p:txBody>
          <a:bodyPr lIns="0" tIns="0" rIns="0" bIns="0" rtlCol="0" anchor="t">
            <a:spAutoFit/>
          </a:bodyPr>
          <a:lstStyle/>
          <a:p>
            <a:pPr>
              <a:lnSpc>
                <a:spcPts val="8880"/>
              </a:lnSpc>
              <a:spcBef>
                <a:spcPct val="0"/>
              </a:spcBef>
            </a:pPr>
            <a:r>
              <a:rPr lang="en-US" sz="6000" spc="-74" dirty="0">
                <a:solidFill>
                  <a:srgbClr val="000000"/>
                </a:solidFill>
                <a:latin typeface="Fira Sans Medium Bold"/>
              </a:rPr>
              <a:t>Cara </a:t>
            </a:r>
            <a:r>
              <a:rPr lang="en-US" sz="6000" spc="-74" dirty="0" err="1">
                <a:solidFill>
                  <a:srgbClr val="000000"/>
                </a:solidFill>
                <a:latin typeface="Fira Sans Medium Bold"/>
              </a:rPr>
              <a:t>Kerja</a:t>
            </a:r>
            <a:r>
              <a:rPr lang="en-US" sz="6000" spc="-74" dirty="0">
                <a:solidFill>
                  <a:srgbClr val="000000"/>
                </a:solidFill>
                <a:latin typeface="Fira Sans Medium Bold"/>
              </a:rPr>
              <a:t> Random Forest</a:t>
            </a:r>
          </a:p>
        </p:txBody>
      </p:sp>
      <p:grpSp>
        <p:nvGrpSpPr>
          <p:cNvPr id="3" name="Group 3"/>
          <p:cNvGrpSpPr/>
          <p:nvPr/>
        </p:nvGrpSpPr>
        <p:grpSpPr>
          <a:xfrm rot="-10800000">
            <a:off x="-1306086" y="4784384"/>
            <a:ext cx="4985461" cy="4317433"/>
            <a:chOff x="0" y="0"/>
            <a:chExt cx="3619627" cy="3134614"/>
          </a:xfrm>
        </p:grpSpPr>
        <p:sp>
          <p:nvSpPr>
            <p:cNvPr id="4" name="Freeform 4"/>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id="5" name="Group 5"/>
          <p:cNvGrpSpPr/>
          <p:nvPr/>
        </p:nvGrpSpPr>
        <p:grpSpPr>
          <a:xfrm rot="-10800000">
            <a:off x="3061137" y="7468788"/>
            <a:ext cx="3480308" cy="3013963"/>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9" name="Group 9"/>
          <p:cNvGrpSpPr/>
          <p:nvPr/>
        </p:nvGrpSpPr>
        <p:grpSpPr>
          <a:xfrm rot="-10800000">
            <a:off x="300983" y="7795449"/>
            <a:ext cx="3378391" cy="2925703"/>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11" name="TextBox 11"/>
          <p:cNvSpPr txBox="1"/>
          <p:nvPr/>
        </p:nvSpPr>
        <p:spPr>
          <a:xfrm>
            <a:off x="8447803" y="2338720"/>
            <a:ext cx="8272402" cy="1095375"/>
          </a:xfrm>
          <a:prstGeom prst="rect">
            <a:avLst/>
          </a:prstGeom>
        </p:spPr>
        <p:txBody>
          <a:bodyPr lIns="0" tIns="0" rIns="0" bIns="0" rtlCol="0" anchor="t">
            <a:spAutoFit/>
          </a:bodyPr>
          <a:lstStyle/>
          <a:p>
            <a:pPr marL="388620" lvl="1">
              <a:lnSpc>
                <a:spcPts val="4320"/>
              </a:lnSpc>
              <a:spcBef>
                <a:spcPct val="0"/>
              </a:spcBef>
            </a:pPr>
            <a:r>
              <a:rPr lang="en-US" sz="3600" dirty="0">
                <a:solidFill>
                  <a:srgbClr val="000000"/>
                </a:solidFill>
                <a:latin typeface="Fira Sans Light" panose="020B0403050000020004" pitchFamily="34" charset="0"/>
              </a:rPr>
              <a:t>1. </a:t>
            </a:r>
            <a:r>
              <a:rPr lang="en-US" sz="3600" dirty="0" err="1">
                <a:solidFill>
                  <a:srgbClr val="000000"/>
                </a:solidFill>
                <a:latin typeface="Fira Sans Light" panose="020B0403050000020004" pitchFamily="34" charset="0"/>
              </a:rPr>
              <a:t>Algoritma</a:t>
            </a:r>
            <a:r>
              <a:rPr lang="en-US" sz="3600" dirty="0">
                <a:solidFill>
                  <a:srgbClr val="000000"/>
                </a:solidFill>
                <a:latin typeface="Fira Sans Light" panose="020B0403050000020004" pitchFamily="34" charset="0"/>
              </a:rPr>
              <a:t> </a:t>
            </a:r>
            <a:r>
              <a:rPr lang="en-US" sz="3600" dirty="0" err="1">
                <a:solidFill>
                  <a:srgbClr val="000000"/>
                </a:solidFill>
                <a:latin typeface="Fira Sans Light" panose="020B0403050000020004" pitchFamily="34" charset="0"/>
              </a:rPr>
              <a:t>memilih</a:t>
            </a:r>
            <a:r>
              <a:rPr lang="en-US" sz="3600" dirty="0">
                <a:solidFill>
                  <a:srgbClr val="000000"/>
                </a:solidFill>
                <a:latin typeface="Fira Sans Light" panose="020B0403050000020004" pitchFamily="34" charset="0"/>
              </a:rPr>
              <a:t> </a:t>
            </a:r>
            <a:r>
              <a:rPr lang="en-US" sz="3600" dirty="0" err="1">
                <a:solidFill>
                  <a:srgbClr val="000000"/>
                </a:solidFill>
                <a:latin typeface="Fira Sans Light" panose="020B0403050000020004" pitchFamily="34" charset="0"/>
              </a:rPr>
              <a:t>sampel</a:t>
            </a:r>
            <a:r>
              <a:rPr lang="en-US" sz="3600" dirty="0">
                <a:solidFill>
                  <a:srgbClr val="000000"/>
                </a:solidFill>
                <a:latin typeface="Fira Sans Light" panose="020B0403050000020004" pitchFamily="34" charset="0"/>
              </a:rPr>
              <a:t> </a:t>
            </a:r>
            <a:r>
              <a:rPr lang="en-US" sz="3600" dirty="0" err="1">
                <a:solidFill>
                  <a:srgbClr val="000000"/>
                </a:solidFill>
                <a:latin typeface="Fira Sans Light" panose="020B0403050000020004" pitchFamily="34" charset="0"/>
              </a:rPr>
              <a:t>acak</a:t>
            </a:r>
            <a:r>
              <a:rPr lang="en-US" sz="3600" dirty="0">
                <a:solidFill>
                  <a:srgbClr val="000000"/>
                </a:solidFill>
                <a:latin typeface="Fira Sans Light" panose="020B0403050000020004" pitchFamily="34" charset="0"/>
              </a:rPr>
              <a:t> </a:t>
            </a:r>
            <a:r>
              <a:rPr lang="en-US" sz="3600" dirty="0" err="1">
                <a:solidFill>
                  <a:srgbClr val="000000"/>
                </a:solidFill>
                <a:latin typeface="Fira Sans Light" panose="020B0403050000020004" pitchFamily="34" charset="0"/>
              </a:rPr>
              <a:t>dari</a:t>
            </a:r>
            <a:r>
              <a:rPr lang="en-US" sz="3600" dirty="0">
                <a:solidFill>
                  <a:srgbClr val="000000"/>
                </a:solidFill>
                <a:latin typeface="Fira Sans Light" panose="020B0403050000020004" pitchFamily="34" charset="0"/>
              </a:rPr>
              <a:t> dataset yang </a:t>
            </a:r>
            <a:r>
              <a:rPr lang="en-US" sz="3600" dirty="0" err="1">
                <a:solidFill>
                  <a:srgbClr val="000000"/>
                </a:solidFill>
                <a:latin typeface="Fira Sans Light" panose="020B0403050000020004" pitchFamily="34" charset="0"/>
              </a:rPr>
              <a:t>disediakan</a:t>
            </a:r>
            <a:r>
              <a:rPr lang="en-US" sz="3600" dirty="0">
                <a:solidFill>
                  <a:srgbClr val="000000"/>
                </a:solidFill>
                <a:latin typeface="Fira Sans Light" panose="020B0403050000020004" pitchFamily="34" charset="0"/>
              </a:rPr>
              <a:t>.</a:t>
            </a:r>
          </a:p>
        </p:txBody>
      </p:sp>
      <p:sp>
        <p:nvSpPr>
          <p:cNvPr id="12" name="TextBox 12"/>
          <p:cNvSpPr txBox="1"/>
          <p:nvPr/>
        </p:nvSpPr>
        <p:spPr>
          <a:xfrm>
            <a:off x="8986898" y="4591050"/>
            <a:ext cx="8272402" cy="1095375"/>
          </a:xfrm>
          <a:prstGeom prst="rect">
            <a:avLst/>
          </a:prstGeom>
        </p:spPr>
        <p:txBody>
          <a:bodyPr lIns="0" tIns="0" rIns="0" bIns="0" rtlCol="0" anchor="t">
            <a:spAutoFit/>
          </a:bodyPr>
          <a:lstStyle/>
          <a:p>
            <a:pPr>
              <a:lnSpc>
                <a:spcPts val="4320"/>
              </a:lnSpc>
              <a:spcBef>
                <a:spcPct val="0"/>
              </a:spcBef>
            </a:pPr>
            <a:r>
              <a:rPr lang="en-US" sz="3600" dirty="0">
                <a:solidFill>
                  <a:srgbClr val="000000"/>
                </a:solidFill>
                <a:latin typeface="Fira Sans Light" panose="020B0403050000020004" pitchFamily="34" charset="0"/>
              </a:rPr>
              <a:t>2. </a:t>
            </a:r>
            <a:r>
              <a:rPr lang="en-US" sz="3600" dirty="0" err="1">
                <a:solidFill>
                  <a:srgbClr val="000000"/>
                </a:solidFill>
                <a:latin typeface="Fira Sans Light" panose="020B0403050000020004" pitchFamily="34" charset="0"/>
              </a:rPr>
              <a:t>Membuat</a:t>
            </a:r>
            <a:r>
              <a:rPr lang="en-US" sz="3600" dirty="0">
                <a:solidFill>
                  <a:srgbClr val="000000"/>
                </a:solidFill>
                <a:latin typeface="Fira Sans Light" panose="020B0403050000020004" pitchFamily="34" charset="0"/>
              </a:rPr>
              <a:t> decision tree </a:t>
            </a:r>
            <a:r>
              <a:rPr lang="en-US" sz="3600" dirty="0" err="1">
                <a:solidFill>
                  <a:srgbClr val="000000"/>
                </a:solidFill>
                <a:latin typeface="Fira Sans Light" panose="020B0403050000020004" pitchFamily="34" charset="0"/>
              </a:rPr>
              <a:t>untuk</a:t>
            </a:r>
            <a:r>
              <a:rPr lang="en-US" sz="3600" dirty="0">
                <a:solidFill>
                  <a:srgbClr val="000000"/>
                </a:solidFill>
                <a:latin typeface="Fira Sans Light" panose="020B0403050000020004" pitchFamily="34" charset="0"/>
              </a:rPr>
              <a:t> </a:t>
            </a:r>
            <a:r>
              <a:rPr lang="en-US" sz="3600" dirty="0" err="1">
                <a:solidFill>
                  <a:srgbClr val="000000"/>
                </a:solidFill>
                <a:latin typeface="Fira Sans Light" panose="020B0403050000020004" pitchFamily="34" charset="0"/>
              </a:rPr>
              <a:t>setiap</a:t>
            </a:r>
            <a:r>
              <a:rPr lang="en-US" sz="3600" dirty="0">
                <a:solidFill>
                  <a:srgbClr val="000000"/>
                </a:solidFill>
                <a:latin typeface="Fira Sans Light" panose="020B0403050000020004" pitchFamily="34" charset="0"/>
              </a:rPr>
              <a:t> </a:t>
            </a:r>
            <a:r>
              <a:rPr lang="en-US" sz="3600" dirty="0" err="1">
                <a:solidFill>
                  <a:srgbClr val="000000"/>
                </a:solidFill>
                <a:latin typeface="Fira Sans Light" panose="020B0403050000020004" pitchFamily="34" charset="0"/>
              </a:rPr>
              <a:t>sampel</a:t>
            </a:r>
            <a:r>
              <a:rPr lang="en-US" sz="3600" dirty="0">
                <a:solidFill>
                  <a:srgbClr val="000000"/>
                </a:solidFill>
                <a:latin typeface="Fira Sans Light" panose="020B0403050000020004" pitchFamily="34" charset="0"/>
              </a:rPr>
              <a:t> yang </a:t>
            </a:r>
            <a:r>
              <a:rPr lang="en-US" sz="3600" dirty="0" err="1">
                <a:solidFill>
                  <a:srgbClr val="000000"/>
                </a:solidFill>
                <a:latin typeface="Fira Sans Light" panose="020B0403050000020004" pitchFamily="34" charset="0"/>
              </a:rPr>
              <a:t>dipilih</a:t>
            </a:r>
            <a:r>
              <a:rPr lang="en-US" sz="3600" dirty="0">
                <a:solidFill>
                  <a:srgbClr val="000000"/>
                </a:solidFill>
                <a:latin typeface="Fira Sans Light" panose="020B0403050000020004" pitchFamily="34" charset="0"/>
              </a:rPr>
              <a:t>.</a:t>
            </a:r>
          </a:p>
        </p:txBody>
      </p:sp>
      <p:sp>
        <p:nvSpPr>
          <p:cNvPr id="13" name="TextBox 13"/>
          <p:cNvSpPr txBox="1"/>
          <p:nvPr/>
        </p:nvSpPr>
        <p:spPr>
          <a:xfrm>
            <a:off x="8986898" y="6573393"/>
            <a:ext cx="8272402" cy="1095375"/>
          </a:xfrm>
          <a:prstGeom prst="rect">
            <a:avLst/>
          </a:prstGeom>
        </p:spPr>
        <p:txBody>
          <a:bodyPr lIns="0" tIns="0" rIns="0" bIns="0" rtlCol="0" anchor="t">
            <a:spAutoFit/>
          </a:bodyPr>
          <a:lstStyle/>
          <a:p>
            <a:pPr>
              <a:lnSpc>
                <a:spcPts val="4320"/>
              </a:lnSpc>
              <a:spcBef>
                <a:spcPct val="0"/>
              </a:spcBef>
            </a:pPr>
            <a:r>
              <a:rPr lang="en-US" sz="3600" dirty="0">
                <a:solidFill>
                  <a:srgbClr val="000000"/>
                </a:solidFill>
                <a:latin typeface="Fira Sans Light" panose="020B0403050000020004" pitchFamily="34" charset="0"/>
              </a:rPr>
              <a:t>3. </a:t>
            </a:r>
            <a:r>
              <a:rPr lang="en-US" sz="3600" dirty="0" err="1">
                <a:solidFill>
                  <a:srgbClr val="000000"/>
                </a:solidFill>
                <a:latin typeface="Fira Sans Light" panose="020B0403050000020004" pitchFamily="34" charset="0"/>
              </a:rPr>
              <a:t>Dilakukan</a:t>
            </a:r>
            <a:r>
              <a:rPr lang="en-US" sz="3600" dirty="0">
                <a:solidFill>
                  <a:srgbClr val="000000"/>
                </a:solidFill>
                <a:latin typeface="Fira Sans Light" panose="020B0403050000020004" pitchFamily="34" charset="0"/>
              </a:rPr>
              <a:t> proses voting </a:t>
            </a:r>
            <a:r>
              <a:rPr lang="en-US" sz="3600" dirty="0" err="1">
                <a:solidFill>
                  <a:srgbClr val="000000"/>
                </a:solidFill>
                <a:latin typeface="Fira Sans Light" panose="020B0403050000020004" pitchFamily="34" charset="0"/>
              </a:rPr>
              <a:t>untuk</a:t>
            </a:r>
            <a:r>
              <a:rPr lang="en-US" sz="3600" dirty="0">
                <a:solidFill>
                  <a:srgbClr val="000000"/>
                </a:solidFill>
                <a:latin typeface="Fira Sans Light" panose="020B0403050000020004" pitchFamily="34" charset="0"/>
              </a:rPr>
              <a:t> </a:t>
            </a:r>
            <a:r>
              <a:rPr lang="en-US" sz="3600" dirty="0" err="1">
                <a:solidFill>
                  <a:srgbClr val="000000"/>
                </a:solidFill>
                <a:latin typeface="Fira Sans Light" panose="020B0403050000020004" pitchFamily="34" charset="0"/>
              </a:rPr>
              <a:t>setiap</a:t>
            </a:r>
            <a:r>
              <a:rPr lang="en-US" sz="3600" dirty="0">
                <a:solidFill>
                  <a:srgbClr val="000000"/>
                </a:solidFill>
                <a:latin typeface="Fira Sans Light" panose="020B0403050000020004" pitchFamily="34" charset="0"/>
              </a:rPr>
              <a:t> </a:t>
            </a:r>
            <a:r>
              <a:rPr lang="en-US" sz="3600" dirty="0" err="1">
                <a:solidFill>
                  <a:srgbClr val="000000"/>
                </a:solidFill>
                <a:latin typeface="Fira Sans Light" panose="020B0403050000020004" pitchFamily="34" charset="0"/>
              </a:rPr>
              <a:t>hasil</a:t>
            </a:r>
            <a:r>
              <a:rPr lang="en-US" sz="3600" dirty="0">
                <a:solidFill>
                  <a:srgbClr val="000000"/>
                </a:solidFill>
                <a:latin typeface="Fira Sans Light" panose="020B0403050000020004" pitchFamily="34" charset="0"/>
              </a:rPr>
              <a:t> </a:t>
            </a:r>
            <a:r>
              <a:rPr lang="en-US" sz="3600" dirty="0" err="1">
                <a:solidFill>
                  <a:srgbClr val="000000"/>
                </a:solidFill>
                <a:latin typeface="Fira Sans Light" panose="020B0403050000020004" pitchFamily="34" charset="0"/>
              </a:rPr>
              <a:t>prediksi</a:t>
            </a:r>
            <a:r>
              <a:rPr lang="en-US" sz="3600" dirty="0">
                <a:solidFill>
                  <a:srgbClr val="000000"/>
                </a:solidFill>
                <a:latin typeface="Fira Sans Light" panose="020B0403050000020004" pitchFamily="34" charset="0"/>
              </a:rPr>
              <a:t>.</a:t>
            </a:r>
          </a:p>
        </p:txBody>
      </p:sp>
      <p:sp>
        <p:nvSpPr>
          <p:cNvPr id="14" name="AutoShape 14"/>
          <p:cNvSpPr/>
          <p:nvPr/>
        </p:nvSpPr>
        <p:spPr>
          <a:xfrm>
            <a:off x="8986898" y="6126861"/>
            <a:ext cx="8272402" cy="0"/>
          </a:xfrm>
          <a:prstGeom prst="line">
            <a:avLst/>
          </a:prstGeom>
          <a:ln w="9525" cap="flat">
            <a:solidFill>
              <a:srgbClr val="000000"/>
            </a:solidFill>
            <a:prstDash val="solid"/>
            <a:headEnd type="none" w="sm" len="sm"/>
            <a:tailEnd type="none" w="sm" len="sm"/>
          </a:ln>
        </p:spPr>
      </p:sp>
      <p:sp>
        <p:nvSpPr>
          <p:cNvPr id="15" name="TextBox 15"/>
          <p:cNvSpPr txBox="1"/>
          <p:nvPr/>
        </p:nvSpPr>
        <p:spPr>
          <a:xfrm>
            <a:off x="8986898" y="8301526"/>
            <a:ext cx="8775968" cy="1654299"/>
          </a:xfrm>
          <a:prstGeom prst="rect">
            <a:avLst/>
          </a:prstGeom>
        </p:spPr>
        <p:txBody>
          <a:bodyPr lIns="0" tIns="0" rIns="0" bIns="0" rtlCol="0" anchor="t">
            <a:spAutoFit/>
          </a:bodyPr>
          <a:lstStyle/>
          <a:p>
            <a:pPr>
              <a:lnSpc>
                <a:spcPts val="4320"/>
              </a:lnSpc>
            </a:pPr>
            <a:r>
              <a:rPr lang="en-US" sz="3600" dirty="0">
                <a:solidFill>
                  <a:srgbClr val="000000"/>
                </a:solidFill>
                <a:latin typeface="Fira Sans Light" panose="020B0403050000020004" pitchFamily="34" charset="0"/>
              </a:rPr>
              <a:t>4. </a:t>
            </a:r>
            <a:r>
              <a:rPr lang="en-US" sz="3600" dirty="0" err="1">
                <a:solidFill>
                  <a:srgbClr val="000000"/>
                </a:solidFill>
                <a:latin typeface="Fira Sans Light" panose="020B0403050000020004" pitchFamily="34" charset="0"/>
              </a:rPr>
              <a:t>Algoritma</a:t>
            </a:r>
            <a:r>
              <a:rPr lang="en-US" sz="3600" dirty="0">
                <a:solidFill>
                  <a:srgbClr val="000000"/>
                </a:solidFill>
                <a:latin typeface="Fira Sans Light" panose="020B0403050000020004" pitchFamily="34" charset="0"/>
              </a:rPr>
              <a:t> </a:t>
            </a:r>
            <a:r>
              <a:rPr lang="en-US" sz="3600" dirty="0" err="1">
                <a:solidFill>
                  <a:srgbClr val="000000"/>
                </a:solidFill>
                <a:latin typeface="Fira Sans Light" panose="020B0403050000020004" pitchFamily="34" charset="0"/>
              </a:rPr>
              <a:t>akan</a:t>
            </a:r>
            <a:r>
              <a:rPr lang="en-US" sz="3600" dirty="0">
                <a:solidFill>
                  <a:srgbClr val="000000"/>
                </a:solidFill>
                <a:latin typeface="Fira Sans Light" panose="020B0403050000020004" pitchFamily="34" charset="0"/>
              </a:rPr>
              <a:t> </a:t>
            </a:r>
            <a:r>
              <a:rPr lang="en-US" sz="3600" dirty="0" err="1">
                <a:solidFill>
                  <a:srgbClr val="000000"/>
                </a:solidFill>
                <a:latin typeface="Fira Sans Light" panose="020B0403050000020004" pitchFamily="34" charset="0"/>
              </a:rPr>
              <a:t>memilih</a:t>
            </a:r>
            <a:r>
              <a:rPr lang="en-US" sz="3600" dirty="0">
                <a:solidFill>
                  <a:srgbClr val="000000"/>
                </a:solidFill>
                <a:latin typeface="Fira Sans Light" panose="020B0403050000020004" pitchFamily="34" charset="0"/>
              </a:rPr>
              <a:t> </a:t>
            </a:r>
            <a:r>
              <a:rPr lang="en-US" sz="3600" dirty="0" err="1">
                <a:solidFill>
                  <a:srgbClr val="000000"/>
                </a:solidFill>
                <a:latin typeface="Fira Sans Light" panose="020B0403050000020004" pitchFamily="34" charset="0"/>
              </a:rPr>
              <a:t>hasil</a:t>
            </a:r>
            <a:r>
              <a:rPr lang="en-US" sz="3600" dirty="0">
                <a:solidFill>
                  <a:srgbClr val="000000"/>
                </a:solidFill>
                <a:latin typeface="Fira Sans Light" panose="020B0403050000020004" pitchFamily="34" charset="0"/>
              </a:rPr>
              <a:t> </a:t>
            </a:r>
            <a:r>
              <a:rPr lang="en-US" sz="3600" dirty="0" err="1">
                <a:solidFill>
                  <a:srgbClr val="000000"/>
                </a:solidFill>
                <a:latin typeface="Fira Sans Light" panose="020B0403050000020004" pitchFamily="34" charset="0"/>
              </a:rPr>
              <a:t>prediksi</a:t>
            </a:r>
            <a:r>
              <a:rPr lang="en-US" sz="3600" dirty="0">
                <a:solidFill>
                  <a:srgbClr val="000000"/>
                </a:solidFill>
                <a:latin typeface="Fira Sans Light" panose="020B0403050000020004" pitchFamily="34" charset="0"/>
              </a:rPr>
              <a:t> </a:t>
            </a:r>
            <a:r>
              <a:rPr lang="en-US" sz="3600" dirty="0" err="1">
                <a:solidFill>
                  <a:srgbClr val="000000"/>
                </a:solidFill>
                <a:latin typeface="Fira Sans Light" panose="020B0403050000020004" pitchFamily="34" charset="0"/>
              </a:rPr>
              <a:t>dari</a:t>
            </a:r>
            <a:r>
              <a:rPr lang="en-US" sz="3600" dirty="0">
                <a:solidFill>
                  <a:srgbClr val="000000"/>
                </a:solidFill>
                <a:latin typeface="Fira Sans Light" panose="020B0403050000020004" pitchFamily="34" charset="0"/>
              </a:rPr>
              <a:t> vote </a:t>
            </a:r>
            <a:r>
              <a:rPr lang="en-US" sz="3600" dirty="0" err="1">
                <a:solidFill>
                  <a:srgbClr val="000000"/>
                </a:solidFill>
                <a:latin typeface="Fira Sans Light" panose="020B0403050000020004" pitchFamily="34" charset="0"/>
              </a:rPr>
              <a:t>terbanyak</a:t>
            </a:r>
            <a:r>
              <a:rPr lang="en-US" sz="3600" dirty="0">
                <a:solidFill>
                  <a:srgbClr val="000000"/>
                </a:solidFill>
                <a:latin typeface="Fira Sans Light" panose="020B0403050000020004" pitchFamily="34" charset="0"/>
              </a:rPr>
              <a:t> </a:t>
            </a:r>
            <a:r>
              <a:rPr lang="en-US" sz="3600" dirty="0" err="1">
                <a:solidFill>
                  <a:srgbClr val="000000"/>
                </a:solidFill>
                <a:latin typeface="Fira Sans Light" panose="020B0403050000020004" pitchFamily="34" charset="0"/>
              </a:rPr>
              <a:t>sebagai</a:t>
            </a:r>
            <a:r>
              <a:rPr lang="en-US" sz="3600" dirty="0">
                <a:solidFill>
                  <a:srgbClr val="000000"/>
                </a:solidFill>
                <a:latin typeface="Fira Sans Light" panose="020B0403050000020004" pitchFamily="34" charset="0"/>
              </a:rPr>
              <a:t> </a:t>
            </a:r>
            <a:r>
              <a:rPr lang="en-US" sz="3600" dirty="0" err="1">
                <a:solidFill>
                  <a:srgbClr val="000000"/>
                </a:solidFill>
                <a:latin typeface="Fira Sans Light" panose="020B0403050000020004" pitchFamily="34" charset="0"/>
              </a:rPr>
              <a:t>prediksi</a:t>
            </a:r>
            <a:r>
              <a:rPr lang="en-US" sz="3600" dirty="0">
                <a:solidFill>
                  <a:srgbClr val="000000"/>
                </a:solidFill>
                <a:latin typeface="Fira Sans Light" panose="020B0403050000020004" pitchFamily="34" charset="0"/>
              </a:rPr>
              <a:t> </a:t>
            </a:r>
            <a:r>
              <a:rPr lang="en-US" sz="3600" dirty="0" err="1">
                <a:solidFill>
                  <a:srgbClr val="000000"/>
                </a:solidFill>
                <a:latin typeface="Fira Sans Light" panose="020B0403050000020004" pitchFamily="34" charset="0"/>
              </a:rPr>
              <a:t>akhir</a:t>
            </a:r>
            <a:r>
              <a:rPr lang="en-US" sz="3600" dirty="0">
                <a:solidFill>
                  <a:srgbClr val="000000"/>
                </a:solidFill>
                <a:latin typeface="Fira Sans Light" panose="020B0403050000020004" pitchFamily="34" charset="0"/>
              </a:rPr>
              <a:t>.</a:t>
            </a:r>
          </a:p>
          <a:p>
            <a:pPr>
              <a:lnSpc>
                <a:spcPts val="4320"/>
              </a:lnSpc>
              <a:spcBef>
                <a:spcPct val="0"/>
              </a:spcBef>
            </a:pPr>
            <a:endParaRPr lang="en-US" sz="3600" dirty="0">
              <a:solidFill>
                <a:srgbClr val="000000"/>
              </a:solidFill>
              <a:latin typeface="Fira Sans Medium"/>
            </a:endParaRPr>
          </a:p>
        </p:txBody>
      </p:sp>
      <p:sp>
        <p:nvSpPr>
          <p:cNvPr id="16" name="AutoShape 16"/>
          <p:cNvSpPr/>
          <p:nvPr/>
        </p:nvSpPr>
        <p:spPr>
          <a:xfrm>
            <a:off x="9144000" y="8105775"/>
            <a:ext cx="8272402" cy="0"/>
          </a:xfrm>
          <a:prstGeom prst="line">
            <a:avLst/>
          </a:prstGeom>
          <a:ln w="9525" cap="flat">
            <a:solidFill>
              <a:srgbClr val="000000"/>
            </a:solidFill>
            <a:prstDash val="solid"/>
            <a:headEnd type="none" w="sm" len="sm"/>
            <a:tailEnd type="none" w="sm" len="sm"/>
          </a:ln>
        </p:spPr>
      </p:sp>
      <p:sp>
        <p:nvSpPr>
          <p:cNvPr id="17" name="AutoShape 17"/>
          <p:cNvSpPr/>
          <p:nvPr/>
        </p:nvSpPr>
        <p:spPr>
          <a:xfrm>
            <a:off x="8986898" y="3996070"/>
            <a:ext cx="8272402" cy="0"/>
          </a:xfrm>
          <a:prstGeom prst="line">
            <a:avLst/>
          </a:prstGeom>
          <a:ln w="9525" cap="flat">
            <a:solidFill>
              <a:srgbClr val="000000"/>
            </a:solidFill>
            <a:prstDash val="solid"/>
            <a:headEnd type="none" w="sm" len="sm"/>
            <a:tailEnd type="none" w="sm" len="sm"/>
          </a:ln>
        </p:spPr>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rot="-10800000">
            <a:off x="-381000" y="6244337"/>
            <a:ext cx="3480308" cy="3013963"/>
            <a:chOff x="0" y="0"/>
            <a:chExt cx="3619627" cy="3134614"/>
          </a:xfrm>
        </p:grpSpPr>
        <p:sp>
          <p:nvSpPr>
            <p:cNvPr id="6" name="Freeform 6"/>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id="9" name="Group 9"/>
          <p:cNvGrpSpPr/>
          <p:nvPr/>
        </p:nvGrpSpPr>
        <p:grpSpPr>
          <a:xfrm rot="-10800000">
            <a:off x="300983" y="7795449"/>
            <a:ext cx="3378391" cy="2925703"/>
            <a:chOff x="0" y="0"/>
            <a:chExt cx="3619627" cy="3134614"/>
          </a:xfrm>
        </p:grpSpPr>
        <p:sp>
          <p:nvSpPr>
            <p:cNvPr id="10" name="Freeform 10"/>
            <p:cNvSpPr/>
            <p:nvPr/>
          </p:nvSpPr>
          <p:spPr>
            <a:xfrm>
              <a:off x="0" y="0"/>
              <a:ext cx="3619627" cy="3134614"/>
            </a:xfrm>
            <a:custGeom>
              <a:avLst/>
              <a:gdLst/>
              <a:ahLst/>
              <a:cxnLst/>
              <a:rect l="l" t="t" r="r" b="b"/>
              <a:pathLst>
                <a:path w="3619627" h="3134614">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id="22" name="TextBox 21">
            <a:extLst>
              <a:ext uri="{FF2B5EF4-FFF2-40B4-BE49-F238E27FC236}">
                <a16:creationId xmlns:a16="http://schemas.microsoft.com/office/drawing/2014/main" id="{8745AE2B-8D98-4D47-8999-37E2E8D2F2F0}"/>
              </a:ext>
            </a:extLst>
          </p:cNvPr>
          <p:cNvSpPr txBox="1"/>
          <p:nvPr/>
        </p:nvSpPr>
        <p:spPr>
          <a:xfrm>
            <a:off x="1186644" y="342900"/>
            <a:ext cx="13367556" cy="1249573"/>
          </a:xfrm>
          <a:prstGeom prst="rect">
            <a:avLst/>
          </a:prstGeom>
          <a:noFill/>
        </p:spPr>
        <p:txBody>
          <a:bodyPr wrap="square">
            <a:spAutoFit/>
          </a:bodyPr>
          <a:lstStyle/>
          <a:p>
            <a:pPr>
              <a:lnSpc>
                <a:spcPts val="9720"/>
              </a:lnSpc>
              <a:spcBef>
                <a:spcPct val="0"/>
              </a:spcBef>
            </a:pPr>
            <a:r>
              <a:rPr lang="en-US" sz="6600" spc="-81" dirty="0">
                <a:solidFill>
                  <a:srgbClr val="000000"/>
                </a:solidFill>
                <a:latin typeface="Fira Sans Medium Bold"/>
              </a:rPr>
              <a:t>Teknik </a:t>
            </a:r>
            <a:r>
              <a:rPr lang="en-US" sz="6600" spc="-81" dirty="0" err="1">
                <a:solidFill>
                  <a:srgbClr val="000000"/>
                </a:solidFill>
                <a:latin typeface="Fira Sans Medium Bold"/>
              </a:rPr>
              <a:t>Pengumpulan</a:t>
            </a:r>
            <a:r>
              <a:rPr lang="en-US" sz="6600" spc="-81" dirty="0">
                <a:solidFill>
                  <a:srgbClr val="000000"/>
                </a:solidFill>
                <a:latin typeface="Fira Sans Medium Bold"/>
              </a:rPr>
              <a:t> Data</a:t>
            </a:r>
          </a:p>
        </p:txBody>
      </p:sp>
      <p:sp>
        <p:nvSpPr>
          <p:cNvPr id="24" name="TextBox 23">
            <a:extLst>
              <a:ext uri="{FF2B5EF4-FFF2-40B4-BE49-F238E27FC236}">
                <a16:creationId xmlns:a16="http://schemas.microsoft.com/office/drawing/2014/main" id="{D2198A26-D692-2715-2BC5-282BB3ACBE9F}"/>
              </a:ext>
            </a:extLst>
          </p:cNvPr>
          <p:cNvSpPr txBox="1"/>
          <p:nvPr/>
        </p:nvSpPr>
        <p:spPr>
          <a:xfrm>
            <a:off x="4038600" y="2324100"/>
            <a:ext cx="12877800" cy="6654899"/>
          </a:xfrm>
          <a:prstGeom prst="rect">
            <a:avLst/>
          </a:prstGeom>
          <a:noFill/>
        </p:spPr>
        <p:txBody>
          <a:bodyPr wrap="square">
            <a:spAutoFit/>
          </a:bodyPr>
          <a:lstStyle/>
          <a:p>
            <a:pPr marL="269875" indent="-7938" algn="just">
              <a:lnSpc>
                <a:spcPct val="150000"/>
              </a:lnSpc>
              <a:spcAft>
                <a:spcPts val="800"/>
              </a:spcAft>
            </a:pPr>
            <a:r>
              <a:rPr lang="id-ID" sz="3600" dirty="0">
                <a:latin typeface="Fira Sans Light" panose="020B0403050000020004" pitchFamily="34" charset="0"/>
              </a:rPr>
              <a:t>Data set diperoleh dari repository dataset yang ada ada di website UCI Machine Learning Repository. </a:t>
            </a:r>
            <a:r>
              <a:rPr lang="id-ID" sz="3600" i="1" dirty="0">
                <a:effectLst/>
                <a:latin typeface="Fira Sans Light" panose="020B0403050000020004" pitchFamily="34" charset="0"/>
                <a:ea typeface="Calibri" panose="020F0502020204030204" pitchFamily="34" charset="0"/>
              </a:rPr>
              <a:t>Dataset </a:t>
            </a:r>
            <a:r>
              <a:rPr lang="id-ID" sz="3600" dirty="0">
                <a:effectLst/>
                <a:latin typeface="Fira Sans Light" panose="020B0403050000020004" pitchFamily="34" charset="0"/>
                <a:ea typeface="Calibri" panose="020F0502020204030204" pitchFamily="34" charset="0"/>
              </a:rPr>
              <a:t>yang digunakan untuk melakukan Analisa</a:t>
            </a:r>
            <a:r>
              <a:rPr lang="en-US" sz="3600" dirty="0">
                <a:effectLst/>
                <a:latin typeface="Fira Sans Light" panose="020B0403050000020004" pitchFamily="34" charset="0"/>
                <a:ea typeface="Calibri" panose="020F0502020204030204" pitchFamily="34" charset="0"/>
              </a:rPr>
              <a:t> kami </a:t>
            </a:r>
            <a:r>
              <a:rPr lang="id-ID" sz="3600" dirty="0">
                <a:effectLst/>
                <a:latin typeface="Fira Sans Light" panose="020B0403050000020004" pitchFamily="34" charset="0"/>
                <a:ea typeface="Calibri" panose="020F0502020204030204" pitchFamily="34" charset="0"/>
              </a:rPr>
              <a:t> memilih  </a:t>
            </a:r>
            <a:r>
              <a:rPr lang="id-ID" sz="3600" i="1" dirty="0">
                <a:effectLst/>
                <a:latin typeface="Fira Sans Light" panose="020B0403050000020004" pitchFamily="34" charset="0"/>
                <a:ea typeface="Calibri" panose="020F0502020204030204" pitchFamily="34" charset="0"/>
              </a:rPr>
              <a:t>Breast Cancer Diagnosis </a:t>
            </a:r>
            <a:r>
              <a:rPr lang="id-ID" sz="3600" dirty="0">
                <a:effectLst/>
                <a:latin typeface="Fira Sans Light" panose="020B0403050000020004" pitchFamily="34" charset="0"/>
                <a:ea typeface="Calibri" panose="020F0502020204030204" pitchFamily="34" charset="0"/>
              </a:rPr>
              <a:t>yang diunduh dalam bentuk format  “.data” </a:t>
            </a:r>
            <a:r>
              <a:rPr lang="en-US" sz="3600" dirty="0">
                <a:effectLst/>
                <a:latin typeface="Fira Sans Light" panose="020B0403050000020004" pitchFamily="34" charset="0"/>
                <a:ea typeface="Calibri" panose="020F0502020204030204" pitchFamily="34" charset="0"/>
              </a:rPr>
              <a:t>. </a:t>
            </a:r>
            <a:r>
              <a:rPr lang="id-ID" sz="3600" dirty="0">
                <a:effectLst/>
                <a:latin typeface="Fira Sans Light" panose="020B0403050000020004" pitchFamily="34" charset="0"/>
                <a:ea typeface="Calibri" panose="020F0502020204030204" pitchFamily="34" charset="0"/>
              </a:rPr>
              <a:t>Yang pada awal pengunduhan berupa format “.data” perlu dijadikan menjadi “.csv” agar bisa dapat diakses pada pengerjaan analisis dan dapat dibuka melalui </a:t>
            </a:r>
            <a:r>
              <a:rPr lang="id-ID" sz="3600" i="1" dirty="0">
                <a:effectLst/>
                <a:latin typeface="Fira Sans Light" panose="020B0403050000020004" pitchFamily="34" charset="0"/>
                <a:ea typeface="Calibri" panose="020F0502020204030204" pitchFamily="34" charset="0"/>
              </a:rPr>
              <a:t>library </a:t>
            </a:r>
            <a:r>
              <a:rPr lang="id-ID" sz="3600" dirty="0">
                <a:effectLst/>
                <a:latin typeface="Fira Sans Light" panose="020B0403050000020004" pitchFamily="34" charset="0"/>
                <a:ea typeface="Calibri" panose="020F0502020204030204" pitchFamily="34" charset="0"/>
              </a:rPr>
              <a:t>pandas pada python.</a:t>
            </a:r>
            <a:endParaRPr lang="en-ID" sz="3600" dirty="0">
              <a:latin typeface="Fira Sans Light" panose="020B0403050000020004" pitchFamily="34" charset="0"/>
            </a:endParaRPr>
          </a:p>
        </p:txBody>
      </p:sp>
    </p:spTree>
    <p:extLst>
      <p:ext uri="{BB962C8B-B14F-4D97-AF65-F5344CB8AC3E}">
        <p14:creationId xmlns:p14="http://schemas.microsoft.com/office/powerpoint/2010/main" val="39375723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1028700" y="4366330"/>
            <a:ext cx="2395095" cy="1615371"/>
            <a:chOff x="0" y="-47625"/>
            <a:chExt cx="967339" cy="652421"/>
          </a:xfrm>
        </p:grpSpPr>
        <p:sp>
          <p:nvSpPr>
            <p:cNvPr id="3" name="Freeform 3"/>
            <p:cNvSpPr/>
            <p:nvPr/>
          </p:nvSpPr>
          <p:spPr>
            <a:xfrm>
              <a:off x="0" y="0"/>
              <a:ext cx="967339" cy="532522"/>
            </a:xfrm>
            <a:custGeom>
              <a:avLst/>
              <a:gdLst/>
              <a:ahLst/>
              <a:cxnLst/>
              <a:rect l="l" t="t" r="r" b="b"/>
              <a:pathLst>
                <a:path w="967339" h="532522">
                  <a:moveTo>
                    <a:pt x="0" y="0"/>
                  </a:moveTo>
                  <a:lnTo>
                    <a:pt x="967339" y="0"/>
                  </a:lnTo>
                  <a:lnTo>
                    <a:pt x="967339" y="532522"/>
                  </a:lnTo>
                  <a:lnTo>
                    <a:pt x="0" y="532522"/>
                  </a:lnTo>
                  <a:close/>
                </a:path>
              </a:pathLst>
            </a:custGeom>
            <a:solidFill>
              <a:srgbClr val="00A181"/>
            </a:solidFill>
          </p:spPr>
        </p:sp>
        <p:sp>
          <p:nvSpPr>
            <p:cNvPr id="4" name="TextBox 4"/>
            <p:cNvSpPr txBox="1"/>
            <p:nvPr/>
          </p:nvSpPr>
          <p:spPr>
            <a:xfrm>
              <a:off x="0" y="-47625"/>
              <a:ext cx="812800" cy="652421"/>
            </a:xfrm>
            <a:prstGeom prst="rect">
              <a:avLst/>
            </a:prstGeom>
          </p:spPr>
          <p:txBody>
            <a:bodyPr lIns="254000" tIns="254000" rIns="254000" bIns="254000" rtlCol="0" anchor="ctr"/>
            <a:lstStyle/>
            <a:p>
              <a:pPr algn="ctr">
                <a:lnSpc>
                  <a:spcPts val="2939"/>
                </a:lnSpc>
              </a:pPr>
              <a:r>
                <a:rPr lang="en-US" sz="2099" dirty="0" err="1">
                  <a:solidFill>
                    <a:srgbClr val="F4F4F4"/>
                  </a:solidFill>
                  <a:latin typeface="Fira Sans Medium"/>
                </a:rPr>
                <a:t>Mengumpulkan</a:t>
              </a:r>
              <a:r>
                <a:rPr lang="en-US" sz="2099" dirty="0">
                  <a:solidFill>
                    <a:srgbClr val="F4F4F4"/>
                  </a:solidFill>
                  <a:latin typeface="Fira Sans Medium"/>
                </a:rPr>
                <a:t> </a:t>
              </a:r>
              <a:r>
                <a:rPr lang="en-US" sz="2099" dirty="0" err="1">
                  <a:solidFill>
                    <a:srgbClr val="F4F4F4"/>
                  </a:solidFill>
                  <a:latin typeface="Fira Sans Medium"/>
                </a:rPr>
                <a:t>DataSet</a:t>
              </a:r>
              <a:endParaRPr lang="en-US" sz="2099" dirty="0">
                <a:solidFill>
                  <a:srgbClr val="F4F4F4"/>
                </a:solidFill>
                <a:latin typeface="Fira Sans Medium"/>
              </a:endParaRPr>
            </a:p>
          </p:txBody>
        </p:sp>
      </p:grpSp>
      <p:grpSp>
        <p:nvGrpSpPr>
          <p:cNvPr id="5" name="Group 5"/>
          <p:cNvGrpSpPr/>
          <p:nvPr/>
        </p:nvGrpSpPr>
        <p:grpSpPr>
          <a:xfrm>
            <a:off x="4377894" y="4366330"/>
            <a:ext cx="2395095" cy="1615371"/>
            <a:chOff x="0" y="-47625"/>
            <a:chExt cx="967339" cy="652421"/>
          </a:xfrm>
        </p:grpSpPr>
        <p:sp>
          <p:nvSpPr>
            <p:cNvPr id="6" name="Freeform 6"/>
            <p:cNvSpPr/>
            <p:nvPr/>
          </p:nvSpPr>
          <p:spPr>
            <a:xfrm>
              <a:off x="0" y="0"/>
              <a:ext cx="967339" cy="532522"/>
            </a:xfrm>
            <a:custGeom>
              <a:avLst/>
              <a:gdLst/>
              <a:ahLst/>
              <a:cxnLst/>
              <a:rect l="l" t="t" r="r" b="b"/>
              <a:pathLst>
                <a:path w="967339" h="532522">
                  <a:moveTo>
                    <a:pt x="0" y="0"/>
                  </a:moveTo>
                  <a:lnTo>
                    <a:pt x="967339" y="0"/>
                  </a:lnTo>
                  <a:lnTo>
                    <a:pt x="967339" y="532522"/>
                  </a:lnTo>
                  <a:lnTo>
                    <a:pt x="0" y="532522"/>
                  </a:lnTo>
                  <a:close/>
                </a:path>
              </a:pathLst>
            </a:custGeom>
            <a:solidFill>
              <a:srgbClr val="00A181"/>
            </a:solidFill>
          </p:spPr>
        </p:sp>
        <p:sp>
          <p:nvSpPr>
            <p:cNvPr id="7" name="TextBox 7"/>
            <p:cNvSpPr txBox="1"/>
            <p:nvPr/>
          </p:nvSpPr>
          <p:spPr>
            <a:xfrm>
              <a:off x="0" y="-47625"/>
              <a:ext cx="967339" cy="652421"/>
            </a:xfrm>
            <a:prstGeom prst="rect">
              <a:avLst/>
            </a:prstGeom>
          </p:spPr>
          <p:txBody>
            <a:bodyPr lIns="254000" tIns="254000" rIns="254000" bIns="254000" rtlCol="0" anchor="ctr"/>
            <a:lstStyle/>
            <a:p>
              <a:pPr algn="ctr">
                <a:lnSpc>
                  <a:spcPts val="2939"/>
                </a:lnSpc>
              </a:pPr>
              <a:r>
                <a:rPr lang="en-US" sz="2400" dirty="0">
                  <a:solidFill>
                    <a:srgbClr val="F4F4F4"/>
                  </a:solidFill>
                  <a:latin typeface="Fira Sans Medium"/>
                </a:rPr>
                <a:t>Pre-Processing</a:t>
              </a:r>
            </a:p>
          </p:txBody>
        </p:sp>
      </p:grpSp>
      <p:grpSp>
        <p:nvGrpSpPr>
          <p:cNvPr id="8" name="Group 8"/>
          <p:cNvGrpSpPr/>
          <p:nvPr/>
        </p:nvGrpSpPr>
        <p:grpSpPr>
          <a:xfrm>
            <a:off x="7503107" y="4366330"/>
            <a:ext cx="2395095" cy="1615371"/>
            <a:chOff x="0" y="-47625"/>
            <a:chExt cx="967339" cy="652421"/>
          </a:xfrm>
        </p:grpSpPr>
        <p:sp>
          <p:nvSpPr>
            <p:cNvPr id="9" name="Freeform 9"/>
            <p:cNvSpPr/>
            <p:nvPr/>
          </p:nvSpPr>
          <p:spPr>
            <a:xfrm>
              <a:off x="0" y="0"/>
              <a:ext cx="967339" cy="532522"/>
            </a:xfrm>
            <a:custGeom>
              <a:avLst/>
              <a:gdLst/>
              <a:ahLst/>
              <a:cxnLst/>
              <a:rect l="l" t="t" r="r" b="b"/>
              <a:pathLst>
                <a:path w="967339" h="532522">
                  <a:moveTo>
                    <a:pt x="0" y="0"/>
                  </a:moveTo>
                  <a:lnTo>
                    <a:pt x="967339" y="0"/>
                  </a:lnTo>
                  <a:lnTo>
                    <a:pt x="967339" y="532522"/>
                  </a:lnTo>
                  <a:lnTo>
                    <a:pt x="0" y="532522"/>
                  </a:lnTo>
                  <a:close/>
                </a:path>
              </a:pathLst>
            </a:custGeom>
            <a:solidFill>
              <a:srgbClr val="00A181"/>
            </a:solidFill>
          </p:spPr>
        </p:sp>
        <p:sp>
          <p:nvSpPr>
            <p:cNvPr id="10" name="TextBox 10"/>
            <p:cNvSpPr txBox="1"/>
            <p:nvPr/>
          </p:nvSpPr>
          <p:spPr>
            <a:xfrm>
              <a:off x="0" y="-47625"/>
              <a:ext cx="812800" cy="652421"/>
            </a:xfrm>
            <a:prstGeom prst="rect">
              <a:avLst/>
            </a:prstGeom>
          </p:spPr>
          <p:txBody>
            <a:bodyPr lIns="254000" tIns="254000" rIns="254000" bIns="254000" rtlCol="0" anchor="ctr"/>
            <a:lstStyle/>
            <a:p>
              <a:pPr algn="ctr">
                <a:lnSpc>
                  <a:spcPts val="2939"/>
                </a:lnSpc>
              </a:pPr>
              <a:r>
                <a:rPr lang="en-US" sz="2400" dirty="0" err="1">
                  <a:solidFill>
                    <a:srgbClr val="F4F4F4"/>
                  </a:solidFill>
                  <a:latin typeface="Fira Sans Medium"/>
                </a:rPr>
                <a:t>Traning</a:t>
              </a:r>
              <a:endParaRPr lang="en-US" sz="2400" dirty="0">
                <a:solidFill>
                  <a:srgbClr val="F4F4F4"/>
                </a:solidFill>
                <a:latin typeface="Fira Sans Medium"/>
              </a:endParaRPr>
            </a:p>
          </p:txBody>
        </p:sp>
      </p:grpSp>
      <p:grpSp>
        <p:nvGrpSpPr>
          <p:cNvPr id="11" name="Group 11"/>
          <p:cNvGrpSpPr/>
          <p:nvPr/>
        </p:nvGrpSpPr>
        <p:grpSpPr>
          <a:xfrm>
            <a:off x="10535255" y="2187422"/>
            <a:ext cx="2395095" cy="1613613"/>
            <a:chOff x="0" y="-47625"/>
            <a:chExt cx="967339" cy="651711"/>
          </a:xfrm>
        </p:grpSpPr>
        <p:sp>
          <p:nvSpPr>
            <p:cNvPr id="12" name="Freeform 12"/>
            <p:cNvSpPr/>
            <p:nvPr/>
          </p:nvSpPr>
          <p:spPr>
            <a:xfrm>
              <a:off x="0" y="0"/>
              <a:ext cx="967339" cy="532522"/>
            </a:xfrm>
            <a:custGeom>
              <a:avLst/>
              <a:gdLst/>
              <a:ahLst/>
              <a:cxnLst/>
              <a:rect l="l" t="t" r="r" b="b"/>
              <a:pathLst>
                <a:path w="967339" h="532522">
                  <a:moveTo>
                    <a:pt x="0" y="0"/>
                  </a:moveTo>
                  <a:lnTo>
                    <a:pt x="967339" y="0"/>
                  </a:lnTo>
                  <a:lnTo>
                    <a:pt x="967339" y="532522"/>
                  </a:lnTo>
                  <a:lnTo>
                    <a:pt x="0" y="532522"/>
                  </a:lnTo>
                  <a:close/>
                </a:path>
              </a:pathLst>
            </a:custGeom>
            <a:solidFill>
              <a:srgbClr val="F2EF12"/>
            </a:solidFill>
          </p:spPr>
        </p:sp>
        <p:sp>
          <p:nvSpPr>
            <p:cNvPr id="13" name="TextBox 13"/>
            <p:cNvSpPr txBox="1"/>
            <p:nvPr/>
          </p:nvSpPr>
          <p:spPr>
            <a:xfrm>
              <a:off x="0" y="-47625"/>
              <a:ext cx="812800" cy="651711"/>
            </a:xfrm>
            <a:prstGeom prst="rect">
              <a:avLst/>
            </a:prstGeom>
          </p:spPr>
          <p:txBody>
            <a:bodyPr lIns="254000" tIns="254000" rIns="254000" bIns="254000" rtlCol="0" anchor="ctr"/>
            <a:lstStyle/>
            <a:p>
              <a:pPr algn="ctr">
                <a:lnSpc>
                  <a:spcPts val="2939"/>
                </a:lnSpc>
              </a:pPr>
              <a:r>
                <a:rPr lang="en-US" sz="2400" dirty="0">
                  <a:solidFill>
                    <a:srgbClr val="000000"/>
                  </a:solidFill>
                  <a:latin typeface="Fira Sans Medium"/>
                </a:rPr>
                <a:t>KNN</a:t>
              </a:r>
            </a:p>
          </p:txBody>
        </p:sp>
      </p:grpSp>
      <p:grpSp>
        <p:nvGrpSpPr>
          <p:cNvPr id="14" name="Group 14"/>
          <p:cNvGrpSpPr/>
          <p:nvPr/>
        </p:nvGrpSpPr>
        <p:grpSpPr>
          <a:xfrm>
            <a:off x="10535255" y="6339472"/>
            <a:ext cx="2395095" cy="1613615"/>
            <a:chOff x="0" y="-47625"/>
            <a:chExt cx="967339" cy="651712"/>
          </a:xfrm>
        </p:grpSpPr>
        <p:sp>
          <p:nvSpPr>
            <p:cNvPr id="15" name="Freeform 15"/>
            <p:cNvSpPr/>
            <p:nvPr/>
          </p:nvSpPr>
          <p:spPr>
            <a:xfrm>
              <a:off x="0" y="0"/>
              <a:ext cx="967339" cy="532522"/>
            </a:xfrm>
            <a:custGeom>
              <a:avLst/>
              <a:gdLst/>
              <a:ahLst/>
              <a:cxnLst/>
              <a:rect l="l" t="t" r="r" b="b"/>
              <a:pathLst>
                <a:path w="967339" h="532522">
                  <a:moveTo>
                    <a:pt x="0" y="0"/>
                  </a:moveTo>
                  <a:lnTo>
                    <a:pt x="967339" y="0"/>
                  </a:lnTo>
                  <a:lnTo>
                    <a:pt x="967339" y="532522"/>
                  </a:lnTo>
                  <a:lnTo>
                    <a:pt x="0" y="532522"/>
                  </a:lnTo>
                  <a:close/>
                </a:path>
              </a:pathLst>
            </a:custGeom>
            <a:solidFill>
              <a:srgbClr val="F2EF12"/>
            </a:solidFill>
          </p:spPr>
        </p:sp>
        <p:sp>
          <p:nvSpPr>
            <p:cNvPr id="16" name="TextBox 16"/>
            <p:cNvSpPr txBox="1"/>
            <p:nvPr/>
          </p:nvSpPr>
          <p:spPr>
            <a:xfrm>
              <a:off x="0" y="-47625"/>
              <a:ext cx="812800" cy="651712"/>
            </a:xfrm>
            <a:prstGeom prst="rect">
              <a:avLst/>
            </a:prstGeom>
          </p:spPr>
          <p:txBody>
            <a:bodyPr lIns="254000" tIns="254000" rIns="254000" bIns="254000" rtlCol="0" anchor="ctr"/>
            <a:lstStyle/>
            <a:p>
              <a:pPr algn="ctr">
                <a:lnSpc>
                  <a:spcPts val="2939"/>
                </a:lnSpc>
              </a:pPr>
              <a:r>
                <a:rPr lang="en-US" sz="2400" dirty="0">
                  <a:solidFill>
                    <a:srgbClr val="000000"/>
                  </a:solidFill>
                  <a:latin typeface="Fira Sans Medium"/>
                </a:rPr>
                <a:t>Random</a:t>
              </a:r>
              <a:r>
                <a:rPr lang="en-US" sz="2099" dirty="0">
                  <a:solidFill>
                    <a:srgbClr val="000000"/>
                  </a:solidFill>
                  <a:latin typeface="Fira Sans Medium"/>
                </a:rPr>
                <a:t> Forest</a:t>
              </a:r>
            </a:p>
          </p:txBody>
        </p:sp>
      </p:grpSp>
      <p:grpSp>
        <p:nvGrpSpPr>
          <p:cNvPr id="17" name="Group 17"/>
          <p:cNvGrpSpPr/>
          <p:nvPr/>
        </p:nvGrpSpPr>
        <p:grpSpPr>
          <a:xfrm>
            <a:off x="14175350" y="4366330"/>
            <a:ext cx="2395095" cy="1615371"/>
            <a:chOff x="0" y="-47625"/>
            <a:chExt cx="967339" cy="652421"/>
          </a:xfrm>
        </p:grpSpPr>
        <p:sp>
          <p:nvSpPr>
            <p:cNvPr id="18" name="Freeform 18"/>
            <p:cNvSpPr/>
            <p:nvPr/>
          </p:nvSpPr>
          <p:spPr>
            <a:xfrm>
              <a:off x="0" y="0"/>
              <a:ext cx="967339" cy="532522"/>
            </a:xfrm>
            <a:custGeom>
              <a:avLst/>
              <a:gdLst/>
              <a:ahLst/>
              <a:cxnLst/>
              <a:rect l="l" t="t" r="r" b="b"/>
              <a:pathLst>
                <a:path w="967339" h="532522">
                  <a:moveTo>
                    <a:pt x="0" y="0"/>
                  </a:moveTo>
                  <a:lnTo>
                    <a:pt x="967339" y="0"/>
                  </a:lnTo>
                  <a:lnTo>
                    <a:pt x="967339" y="532522"/>
                  </a:lnTo>
                  <a:lnTo>
                    <a:pt x="0" y="532522"/>
                  </a:lnTo>
                  <a:close/>
                </a:path>
              </a:pathLst>
            </a:custGeom>
            <a:solidFill>
              <a:srgbClr val="00A181"/>
            </a:solidFill>
          </p:spPr>
        </p:sp>
        <p:sp>
          <p:nvSpPr>
            <p:cNvPr id="19" name="TextBox 19"/>
            <p:cNvSpPr txBox="1"/>
            <p:nvPr/>
          </p:nvSpPr>
          <p:spPr>
            <a:xfrm>
              <a:off x="0" y="-47625"/>
              <a:ext cx="812800" cy="652421"/>
            </a:xfrm>
            <a:prstGeom prst="rect">
              <a:avLst/>
            </a:prstGeom>
          </p:spPr>
          <p:txBody>
            <a:bodyPr lIns="254000" tIns="254000" rIns="254000" bIns="254000" rtlCol="0" anchor="ctr"/>
            <a:lstStyle/>
            <a:p>
              <a:pPr algn="ctr">
                <a:lnSpc>
                  <a:spcPts val="2939"/>
                </a:lnSpc>
              </a:pPr>
              <a:r>
                <a:rPr lang="en-US" sz="2400" dirty="0">
                  <a:solidFill>
                    <a:srgbClr val="F4F4F4"/>
                  </a:solidFill>
                  <a:latin typeface="Fira Sans Medium"/>
                </a:rPr>
                <a:t>Evaluating</a:t>
              </a:r>
              <a:r>
                <a:rPr lang="en-US" sz="2099" dirty="0">
                  <a:solidFill>
                    <a:srgbClr val="F4F4F4"/>
                  </a:solidFill>
                  <a:latin typeface="Fira Sans Medium"/>
                </a:rPr>
                <a:t> Model</a:t>
              </a:r>
            </a:p>
          </p:txBody>
        </p:sp>
      </p:grpSp>
      <p:sp>
        <p:nvSpPr>
          <p:cNvPr id="20" name="AutoShape 20"/>
          <p:cNvSpPr/>
          <p:nvPr/>
        </p:nvSpPr>
        <p:spPr>
          <a:xfrm>
            <a:off x="3423795" y="5129212"/>
            <a:ext cx="954098" cy="0"/>
          </a:xfrm>
          <a:prstGeom prst="line">
            <a:avLst/>
          </a:prstGeom>
          <a:ln w="28575" cap="rnd">
            <a:solidFill>
              <a:srgbClr val="000000"/>
            </a:solidFill>
            <a:prstDash val="solid"/>
            <a:headEnd type="none" w="sm" len="sm"/>
            <a:tailEnd type="triangle" w="lg" len="med"/>
          </a:ln>
        </p:spPr>
      </p:sp>
      <p:sp>
        <p:nvSpPr>
          <p:cNvPr id="21" name="AutoShape 21"/>
          <p:cNvSpPr/>
          <p:nvPr/>
        </p:nvSpPr>
        <p:spPr>
          <a:xfrm>
            <a:off x="6772989" y="5129212"/>
            <a:ext cx="730118" cy="0"/>
          </a:xfrm>
          <a:prstGeom prst="line">
            <a:avLst/>
          </a:prstGeom>
          <a:ln w="28575" cap="rnd">
            <a:solidFill>
              <a:srgbClr val="000000"/>
            </a:solidFill>
            <a:prstDash val="solid"/>
            <a:headEnd type="none" w="sm" len="sm"/>
            <a:tailEnd type="triangle" w="lg" len="med"/>
          </a:ln>
        </p:spPr>
      </p:sp>
      <p:sp>
        <p:nvSpPr>
          <p:cNvPr id="22" name="AutoShape 22"/>
          <p:cNvSpPr/>
          <p:nvPr/>
        </p:nvSpPr>
        <p:spPr>
          <a:xfrm rot="-4422151">
            <a:off x="9081665" y="4039759"/>
            <a:ext cx="2270126" cy="0"/>
          </a:xfrm>
          <a:prstGeom prst="line">
            <a:avLst/>
          </a:prstGeom>
          <a:ln w="28575" cap="rnd">
            <a:solidFill>
              <a:srgbClr val="000000"/>
            </a:solidFill>
            <a:prstDash val="solid"/>
            <a:headEnd type="none" w="sm" len="sm"/>
            <a:tailEnd type="triangle" w="lg" len="med"/>
          </a:ln>
        </p:spPr>
      </p:sp>
      <p:sp>
        <p:nvSpPr>
          <p:cNvPr id="23" name="AutoShape 23"/>
          <p:cNvSpPr/>
          <p:nvPr/>
        </p:nvSpPr>
        <p:spPr>
          <a:xfrm rot="4326402">
            <a:off x="9180011" y="6115784"/>
            <a:ext cx="2073434" cy="0"/>
          </a:xfrm>
          <a:prstGeom prst="line">
            <a:avLst/>
          </a:prstGeom>
          <a:ln w="28575" cap="rnd">
            <a:solidFill>
              <a:srgbClr val="000000"/>
            </a:solidFill>
            <a:prstDash val="solid"/>
            <a:headEnd type="none" w="sm" len="sm"/>
            <a:tailEnd type="triangle" w="lg" len="med"/>
          </a:ln>
        </p:spPr>
      </p:sp>
      <p:sp>
        <p:nvSpPr>
          <p:cNvPr id="24" name="AutoShape 24"/>
          <p:cNvSpPr/>
          <p:nvPr/>
        </p:nvSpPr>
        <p:spPr>
          <a:xfrm rot="-3464951">
            <a:off x="12386304" y="6115784"/>
            <a:ext cx="2333092" cy="0"/>
          </a:xfrm>
          <a:prstGeom prst="line">
            <a:avLst/>
          </a:prstGeom>
          <a:ln w="28575" cap="rnd">
            <a:solidFill>
              <a:srgbClr val="000000"/>
            </a:solidFill>
            <a:prstDash val="solid"/>
            <a:headEnd type="none" w="sm" len="sm"/>
            <a:tailEnd type="triangle" w="lg" len="med"/>
          </a:ln>
        </p:spPr>
      </p:sp>
      <p:sp>
        <p:nvSpPr>
          <p:cNvPr id="25" name="AutoShape 25"/>
          <p:cNvSpPr/>
          <p:nvPr/>
        </p:nvSpPr>
        <p:spPr>
          <a:xfrm rot="3615414">
            <a:off x="12298093" y="4039759"/>
            <a:ext cx="2509514" cy="0"/>
          </a:xfrm>
          <a:prstGeom prst="line">
            <a:avLst/>
          </a:prstGeom>
          <a:ln w="28575" cap="rnd">
            <a:solidFill>
              <a:srgbClr val="000000"/>
            </a:solidFill>
            <a:prstDash val="solid"/>
            <a:headEnd type="none" w="sm" len="sm"/>
            <a:tailEnd type="triangle" w="lg" len="med"/>
          </a:ln>
        </p:spPr>
      </p:sp>
      <p:pic>
        <p:nvPicPr>
          <p:cNvPr id="26" name="Picture 26"/>
          <p:cNvPicPr>
            <a:picLocks noChangeAspect="1"/>
          </p:cNvPicPr>
          <p:nvPr/>
        </p:nvPicPr>
        <p:blipFill>
          <a:blip r:embed="rId3"/>
          <a:srcRect/>
          <a:stretch>
            <a:fillRect/>
          </a:stretch>
        </p:blipFill>
        <p:spPr>
          <a:xfrm>
            <a:off x="1028700" y="6579531"/>
            <a:ext cx="7782293" cy="1196365"/>
          </a:xfrm>
          <a:prstGeom prst="rect">
            <a:avLst/>
          </a:prstGeom>
        </p:spPr>
      </p:pic>
      <p:sp>
        <p:nvSpPr>
          <p:cNvPr id="27" name="TextBox 27"/>
          <p:cNvSpPr txBox="1"/>
          <p:nvPr/>
        </p:nvSpPr>
        <p:spPr>
          <a:xfrm>
            <a:off x="1028700" y="2257715"/>
            <a:ext cx="4309760" cy="1298575"/>
          </a:xfrm>
          <a:prstGeom prst="rect">
            <a:avLst/>
          </a:prstGeom>
        </p:spPr>
        <p:txBody>
          <a:bodyPr lIns="0" tIns="0" rIns="0" bIns="0" rtlCol="0" anchor="t">
            <a:spAutoFit/>
          </a:bodyPr>
          <a:lstStyle/>
          <a:p>
            <a:pPr marL="0" lvl="0" indent="0">
              <a:lnSpc>
                <a:spcPts val="3499"/>
              </a:lnSpc>
            </a:pPr>
            <a:r>
              <a:rPr lang="en-US" sz="2499">
                <a:solidFill>
                  <a:srgbClr val="000000"/>
                </a:solidFill>
                <a:latin typeface="Fira Sans Light Bold"/>
              </a:rPr>
              <a:t>Model machine learning dengan algoritma KNN dan Random Forest </a:t>
            </a:r>
          </a:p>
        </p:txBody>
      </p:sp>
      <p:sp>
        <p:nvSpPr>
          <p:cNvPr id="28" name="TextBox 28"/>
          <p:cNvSpPr txBox="1"/>
          <p:nvPr/>
        </p:nvSpPr>
        <p:spPr>
          <a:xfrm>
            <a:off x="980242" y="505607"/>
            <a:ext cx="13195108" cy="1394460"/>
          </a:xfrm>
          <a:prstGeom prst="rect">
            <a:avLst/>
          </a:prstGeom>
        </p:spPr>
        <p:txBody>
          <a:bodyPr lIns="0" tIns="0" rIns="0" bIns="0" rtlCol="0" anchor="t">
            <a:spAutoFit/>
          </a:bodyPr>
          <a:lstStyle/>
          <a:p>
            <a:pPr>
              <a:lnSpc>
                <a:spcPts val="11340"/>
              </a:lnSpc>
              <a:spcBef>
                <a:spcPct val="0"/>
              </a:spcBef>
            </a:pPr>
            <a:r>
              <a:rPr lang="en-US" sz="8100">
                <a:solidFill>
                  <a:srgbClr val="000000"/>
                </a:solidFill>
                <a:latin typeface="Fira Sans Medium"/>
              </a:rPr>
              <a:t>Tahapan Pekerjaan</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805</Words>
  <Application>Microsoft Office PowerPoint</Application>
  <PresentationFormat>Custom</PresentationFormat>
  <Paragraphs>71</Paragraphs>
  <Slides>13</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Fira Sans Light</vt:lpstr>
      <vt:lpstr>Calibri</vt:lpstr>
      <vt:lpstr>Times New Roman</vt:lpstr>
      <vt:lpstr>Fira Sans Medium Bold</vt:lpstr>
      <vt:lpstr>Arial</vt:lpstr>
      <vt:lpstr>Fira Sans Medium</vt:lpstr>
      <vt:lpstr>Fira Sans Bold</vt:lpstr>
      <vt:lpstr>Fira Sans Light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ML-A</dc:title>
  <dc:creator>HP</dc:creator>
  <cp:lastModifiedBy>Hp Core i7</cp:lastModifiedBy>
  <cp:revision>3</cp:revision>
  <dcterms:created xsi:type="dcterms:W3CDTF">2006-08-16T00:00:00Z</dcterms:created>
  <dcterms:modified xsi:type="dcterms:W3CDTF">2022-12-06T13:37:56Z</dcterms:modified>
  <dc:identifier>DAFTUxogKGw</dc:identifier>
</cp:coreProperties>
</file>