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Josefin Sans Regular" panose="020B0604020202020204" charset="0"/>
      <p:regular r:id="rId20"/>
    </p:embeddedFont>
    <p:embeddedFont>
      <p:font typeface="League Spartan"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5.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4295257" y="3141473"/>
            <a:ext cx="4004054" cy="400405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509073" y="2378070"/>
            <a:ext cx="5205201" cy="5205201"/>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357344" y="1630929"/>
            <a:ext cx="1560660" cy="1586623"/>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087089" y="6063188"/>
            <a:ext cx="1345020" cy="1566253"/>
          </a:xfrm>
          <a:prstGeom prst="rect">
            <a:avLst/>
          </a:prstGeom>
        </p:spPr>
      </p:pic>
      <p:sp>
        <p:nvSpPr>
          <p:cNvPr id="7" name="TextBox 7"/>
          <p:cNvSpPr txBox="1"/>
          <p:nvPr/>
        </p:nvSpPr>
        <p:spPr>
          <a:xfrm>
            <a:off x="1614403" y="3996817"/>
            <a:ext cx="8311660" cy="2849497"/>
          </a:xfrm>
          <a:prstGeom prst="rect">
            <a:avLst/>
          </a:prstGeom>
        </p:spPr>
        <p:txBody>
          <a:bodyPr lIns="0" tIns="0" rIns="0" bIns="0" rtlCol="0" anchor="t">
            <a:spAutoFit/>
          </a:bodyPr>
          <a:lstStyle/>
          <a:p>
            <a:pPr>
              <a:lnSpc>
                <a:spcPts val="5658"/>
              </a:lnSpc>
            </a:pPr>
            <a:r>
              <a:rPr lang="en-US" sz="4600">
                <a:solidFill>
                  <a:srgbClr val="000000"/>
                </a:solidFill>
                <a:latin typeface="League Spartan"/>
              </a:rPr>
              <a:t>PREDIKSI PENJUALAN EKSPOR BAJU DENGAN ALGORITMA TIME SERIES DI PT. PINNACLE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AutoShape 4"/>
          <p:cNvSpPr/>
          <p:nvPr/>
        </p:nvSpPr>
        <p:spPr>
          <a:xfrm rot="5835">
            <a:off x="5040863" y="3084740"/>
            <a:ext cx="8416199" cy="0"/>
          </a:xfrm>
          <a:prstGeom prst="line">
            <a:avLst/>
          </a:prstGeom>
          <a:ln w="28575" cap="rnd">
            <a:solidFill>
              <a:srgbClr val="000000"/>
            </a:solidFill>
            <a:prstDash val="solid"/>
            <a:headEnd type="none" w="sm" len="sm"/>
            <a:tailEnd type="none" w="sm" len="sm"/>
          </a:ln>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461398" y="190500"/>
            <a:ext cx="1499906" cy="1746616"/>
          </a:xfrm>
          <a:prstGeom prst="rect">
            <a:avLst/>
          </a:prstGeom>
        </p:spPr>
      </p:pic>
      <p:grpSp>
        <p:nvGrpSpPr>
          <p:cNvPr id="6" name="Group 6"/>
          <p:cNvGrpSpPr/>
          <p:nvPr/>
        </p:nvGrpSpPr>
        <p:grpSpPr>
          <a:xfrm>
            <a:off x="304800" y="9194422"/>
            <a:ext cx="1057504" cy="10575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8" name="TextBox 8"/>
          <p:cNvSpPr txBox="1"/>
          <p:nvPr/>
        </p:nvSpPr>
        <p:spPr>
          <a:xfrm>
            <a:off x="1028700" y="1777746"/>
            <a:ext cx="12428356" cy="1103980"/>
          </a:xfrm>
          <a:prstGeom prst="rect">
            <a:avLst/>
          </a:prstGeom>
        </p:spPr>
        <p:txBody>
          <a:bodyPr lIns="0" tIns="0" rIns="0" bIns="0" rtlCol="0" anchor="t">
            <a:spAutoFit/>
          </a:bodyPr>
          <a:lstStyle/>
          <a:p>
            <a:pPr algn="ctr">
              <a:lnSpc>
                <a:spcPts val="8721"/>
              </a:lnSpc>
            </a:pPr>
            <a:r>
              <a:rPr lang="en-US" sz="7090">
                <a:solidFill>
                  <a:srgbClr val="000000"/>
                </a:solidFill>
                <a:latin typeface="League Spartan"/>
              </a:rPr>
              <a:t>Teknik Pengumpulan data</a:t>
            </a:r>
          </a:p>
        </p:txBody>
      </p:sp>
      <p:sp>
        <p:nvSpPr>
          <p:cNvPr id="9" name="TextBox 9"/>
          <p:cNvSpPr txBox="1"/>
          <p:nvPr/>
        </p:nvSpPr>
        <p:spPr>
          <a:xfrm>
            <a:off x="2052395" y="4102552"/>
            <a:ext cx="5976899" cy="669228"/>
          </a:xfrm>
          <a:prstGeom prst="rect">
            <a:avLst/>
          </a:prstGeom>
        </p:spPr>
        <p:txBody>
          <a:bodyPr lIns="0" tIns="0" rIns="0" bIns="0" rtlCol="0" anchor="t">
            <a:spAutoFit/>
          </a:bodyPr>
          <a:lstStyle/>
          <a:p>
            <a:pPr marL="939061" lvl="1" indent="-469531">
              <a:lnSpc>
                <a:spcPts val="5349"/>
              </a:lnSpc>
              <a:buFont typeface="Arial"/>
              <a:buChar char="•"/>
            </a:pPr>
            <a:r>
              <a:rPr lang="en-US" sz="4349">
                <a:solidFill>
                  <a:srgbClr val="000000"/>
                </a:solidFill>
                <a:latin typeface="League Spartan"/>
              </a:rPr>
              <a:t>library research</a:t>
            </a:r>
          </a:p>
        </p:txBody>
      </p:sp>
      <p:sp>
        <p:nvSpPr>
          <p:cNvPr id="10" name="TextBox 10"/>
          <p:cNvSpPr txBox="1"/>
          <p:nvPr/>
        </p:nvSpPr>
        <p:spPr>
          <a:xfrm>
            <a:off x="3126314" y="7978680"/>
            <a:ext cx="13335084" cy="1006983"/>
          </a:xfrm>
          <a:prstGeom prst="rect">
            <a:avLst/>
          </a:prstGeom>
        </p:spPr>
        <p:txBody>
          <a:bodyPr lIns="0" tIns="0" rIns="0" bIns="0" rtlCol="0" anchor="t">
            <a:spAutoFit/>
          </a:bodyPr>
          <a:lstStyle/>
          <a:p>
            <a:pPr algn="just">
              <a:lnSpc>
                <a:spcPts val="3935"/>
              </a:lnSpc>
            </a:pPr>
            <a:r>
              <a:rPr lang="en-US" sz="3199">
                <a:solidFill>
                  <a:srgbClr val="000000"/>
                </a:solidFill>
                <a:latin typeface="Josefin Sans Regular"/>
              </a:rPr>
              <a:t>Di lakukan dengan langsung mendekati para responden yaitu dengan mengadakan wawancara dan tanya jawab .</a:t>
            </a:r>
          </a:p>
        </p:txBody>
      </p:sp>
      <p:sp>
        <p:nvSpPr>
          <p:cNvPr id="12" name="TextBox 12"/>
          <p:cNvSpPr txBox="1"/>
          <p:nvPr/>
        </p:nvSpPr>
        <p:spPr>
          <a:xfrm>
            <a:off x="2639834" y="6918927"/>
            <a:ext cx="5976899" cy="669228"/>
          </a:xfrm>
          <a:prstGeom prst="rect">
            <a:avLst/>
          </a:prstGeom>
        </p:spPr>
        <p:txBody>
          <a:bodyPr lIns="0" tIns="0" rIns="0" bIns="0" rtlCol="0" anchor="t">
            <a:spAutoFit/>
          </a:bodyPr>
          <a:lstStyle/>
          <a:p>
            <a:pPr>
              <a:lnSpc>
                <a:spcPts val="5349"/>
              </a:lnSpc>
            </a:pPr>
            <a:r>
              <a:rPr lang="en-US" sz="4349">
                <a:solidFill>
                  <a:srgbClr val="000000"/>
                </a:solidFill>
                <a:latin typeface="League Spartan"/>
              </a:rPr>
              <a:t>2. field research</a:t>
            </a:r>
          </a:p>
        </p:txBody>
      </p:sp>
      <p:sp>
        <p:nvSpPr>
          <p:cNvPr id="13" name="TextBox 13"/>
          <p:cNvSpPr txBox="1"/>
          <p:nvPr/>
        </p:nvSpPr>
        <p:spPr>
          <a:xfrm>
            <a:off x="3002241" y="5069269"/>
            <a:ext cx="13335084" cy="1435989"/>
          </a:xfrm>
          <a:prstGeom prst="rect">
            <a:avLst/>
          </a:prstGeom>
        </p:spPr>
        <p:txBody>
          <a:bodyPr lIns="0" tIns="0" rIns="0" bIns="0" rtlCol="0" anchor="t">
            <a:spAutoFit/>
          </a:bodyPr>
          <a:lstStyle/>
          <a:p>
            <a:pPr algn="just">
              <a:lnSpc>
                <a:spcPts val="3812"/>
              </a:lnSpc>
            </a:pPr>
            <a:r>
              <a:rPr lang="en-US" sz="3099">
                <a:solidFill>
                  <a:srgbClr val="000000"/>
                </a:solidFill>
                <a:latin typeface="Josefin Sans Regular"/>
              </a:rPr>
              <a:t>Di lakukan dengan jalan membaca literatur, berupa buku-buku, jurnal penelitian yang sudah ada sebelumnya dan sumber data lain yang berkaitan dengan masalah yang akan diteliti di dalam perpustakaan.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0" y="-30996"/>
            <a:ext cx="4114800" cy="4114800"/>
          </a:xfrm>
          <a:prstGeom prst="rect">
            <a:avLst/>
          </a:prstGeom>
        </p:spPr>
      </p:pic>
      <p:sp>
        <p:nvSpPr>
          <p:cNvPr id="3" name="TextBox 3"/>
          <p:cNvSpPr txBox="1"/>
          <p:nvPr/>
        </p:nvSpPr>
        <p:spPr>
          <a:xfrm>
            <a:off x="1028700" y="4152900"/>
            <a:ext cx="16230600" cy="5390069"/>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Josefin Sans Regular"/>
              </a:rPr>
              <a:t>Penelitian ini menggunakan ± 4.160 data penjualan ekspor baju per tahun dalam kurun waktu 2018-2021 dengan menggunakan metode time series.Hasil dari proses prediksi penjualan ekspor baju ini berupa nilai atau jumlah quantity dan dapat digunakan sebagai patokan pada pada tahun 2022 yang sedang berjalan ini. </a:t>
            </a:r>
          </a:p>
          <a:p>
            <a:pPr marL="734059" lvl="1" indent="-367030">
              <a:lnSpc>
                <a:spcPts val="4759"/>
              </a:lnSpc>
              <a:buFont typeface="Arial"/>
              <a:buChar char="•"/>
            </a:pPr>
            <a:r>
              <a:rPr lang="en-US" sz="3399">
                <a:solidFill>
                  <a:srgbClr val="000000"/>
                </a:solidFill>
                <a:latin typeface="Josefin Sans Regular"/>
              </a:rPr>
              <a:t>Hasil pengujian pada penelitian menghasilkan tingkat akurasi sebesar 95%.</a:t>
            </a:r>
          </a:p>
          <a:p>
            <a:pPr marL="734059" lvl="1" indent="-367030">
              <a:lnSpc>
                <a:spcPts val="4759"/>
              </a:lnSpc>
              <a:buFont typeface="Arial"/>
              <a:buChar char="•"/>
            </a:pPr>
            <a:r>
              <a:rPr lang="en-US" sz="3399">
                <a:solidFill>
                  <a:srgbClr val="000000"/>
                </a:solidFill>
                <a:latin typeface="Josefin Sans Regular"/>
              </a:rPr>
              <a:t>Dengan demikian dapat disimpulkan sistem prediksi penjualan ekspor baju dengan menggunakan metode time series mampu membantu kinerja pihak PT. Pinncacle dalam merencanakan strategi penjualan ekspor baju selanjutnya.</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882912" y="190500"/>
            <a:ext cx="4114801" cy="1413996"/>
          </a:xfrm>
          <a:prstGeom prst="rect">
            <a:avLst/>
          </a:prstGeom>
        </p:spPr>
      </p:pic>
      <p:sp>
        <p:nvSpPr>
          <p:cNvPr id="5" name="TextBox 5"/>
          <p:cNvSpPr txBox="1"/>
          <p:nvPr/>
        </p:nvSpPr>
        <p:spPr>
          <a:xfrm>
            <a:off x="4430919" y="1519430"/>
            <a:ext cx="8173641" cy="1543000"/>
          </a:xfrm>
          <a:prstGeom prst="rect">
            <a:avLst/>
          </a:prstGeom>
        </p:spPr>
        <p:txBody>
          <a:bodyPr lIns="0" tIns="0" rIns="0" bIns="0" rtlCol="0" anchor="t">
            <a:spAutoFit/>
          </a:bodyPr>
          <a:lstStyle/>
          <a:p>
            <a:pPr algn="ctr">
              <a:lnSpc>
                <a:spcPts val="12599"/>
              </a:lnSpc>
            </a:pPr>
            <a:r>
              <a:rPr lang="en-US" sz="9000">
                <a:solidFill>
                  <a:srgbClr val="000000"/>
                </a:solidFill>
                <a:latin typeface="League Spartan"/>
              </a:rPr>
              <a:t>KESIMPULAN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805" y="7946746"/>
            <a:ext cx="2294395" cy="2349940"/>
          </a:xfrm>
          <a:prstGeom prst="rect">
            <a:avLst/>
          </a:prstGeom>
        </p:spPr>
      </p:pic>
      <p:sp>
        <p:nvSpPr>
          <p:cNvPr id="3" name="TextBox 3"/>
          <p:cNvSpPr txBox="1"/>
          <p:nvPr/>
        </p:nvSpPr>
        <p:spPr>
          <a:xfrm>
            <a:off x="1028700" y="3028900"/>
            <a:ext cx="16230600" cy="5390069"/>
          </a:xfrm>
          <a:prstGeom prst="rect">
            <a:avLst/>
          </a:prstGeom>
        </p:spPr>
        <p:txBody>
          <a:bodyPr lIns="0" tIns="0" rIns="0" bIns="0" rtlCol="0" anchor="t">
            <a:spAutoFit/>
          </a:bodyPr>
          <a:lstStyle/>
          <a:p>
            <a:pPr>
              <a:lnSpc>
                <a:spcPts val="4759"/>
              </a:lnSpc>
            </a:pPr>
            <a:r>
              <a:rPr lang="en-US" sz="3399" dirty="0">
                <a:solidFill>
                  <a:srgbClr val="000000"/>
                </a:solidFill>
                <a:latin typeface="Josefin Sans Regular"/>
              </a:rPr>
              <a:t>Adapun </a:t>
            </a:r>
            <a:r>
              <a:rPr lang="en-US" sz="3399" dirty="0" err="1">
                <a:solidFill>
                  <a:srgbClr val="000000"/>
                </a:solidFill>
                <a:latin typeface="Josefin Sans Regular"/>
              </a:rPr>
              <a:t>beberapa</a:t>
            </a:r>
            <a:r>
              <a:rPr lang="en-US" sz="3399" dirty="0">
                <a:solidFill>
                  <a:srgbClr val="000000"/>
                </a:solidFill>
                <a:latin typeface="Josefin Sans Regular"/>
              </a:rPr>
              <a:t> saran </a:t>
            </a:r>
            <a:r>
              <a:rPr lang="en-US" sz="3399" dirty="0" err="1">
                <a:solidFill>
                  <a:srgbClr val="000000"/>
                </a:solidFill>
                <a:latin typeface="Josefin Sans Regular"/>
              </a:rPr>
              <a:t>untuk</a:t>
            </a:r>
            <a:r>
              <a:rPr lang="en-US" sz="3399" dirty="0">
                <a:solidFill>
                  <a:srgbClr val="000000"/>
                </a:solidFill>
                <a:latin typeface="Josefin Sans Regular"/>
              </a:rPr>
              <a:t> </a:t>
            </a:r>
            <a:r>
              <a:rPr lang="en-US" sz="3399" dirty="0" err="1">
                <a:solidFill>
                  <a:srgbClr val="000000"/>
                </a:solidFill>
                <a:latin typeface="Josefin Sans Regular"/>
              </a:rPr>
              <a:t>pengembangan</a:t>
            </a:r>
            <a:r>
              <a:rPr lang="en-US" sz="3399" dirty="0">
                <a:solidFill>
                  <a:srgbClr val="000000"/>
                </a:solidFill>
                <a:latin typeface="Josefin Sans Regular"/>
              </a:rPr>
              <a:t> </a:t>
            </a:r>
            <a:r>
              <a:rPr lang="en-US" sz="3399" dirty="0" err="1">
                <a:solidFill>
                  <a:srgbClr val="000000"/>
                </a:solidFill>
                <a:latin typeface="Josefin Sans Regular"/>
              </a:rPr>
              <a:t>sistem</a:t>
            </a:r>
            <a:r>
              <a:rPr lang="en-US" sz="3399" dirty="0">
                <a:solidFill>
                  <a:srgbClr val="000000"/>
                </a:solidFill>
                <a:latin typeface="Josefin Sans Regular"/>
              </a:rPr>
              <a:t> </a:t>
            </a:r>
            <a:r>
              <a:rPr lang="en-US" sz="3399" dirty="0" err="1">
                <a:solidFill>
                  <a:srgbClr val="000000"/>
                </a:solidFill>
                <a:latin typeface="Josefin Sans Regular"/>
              </a:rPr>
              <a:t>prediksi</a:t>
            </a:r>
            <a:r>
              <a:rPr lang="en-US" sz="3399" dirty="0">
                <a:solidFill>
                  <a:srgbClr val="000000"/>
                </a:solidFill>
                <a:latin typeface="Josefin Sans Regular"/>
              </a:rPr>
              <a:t> </a:t>
            </a:r>
            <a:r>
              <a:rPr lang="en-US" sz="3399" dirty="0" err="1">
                <a:solidFill>
                  <a:srgbClr val="000000"/>
                </a:solidFill>
                <a:latin typeface="Josefin Sans Regular"/>
              </a:rPr>
              <a:t>penjualan</a:t>
            </a:r>
            <a:r>
              <a:rPr lang="en-US" sz="3399" dirty="0">
                <a:solidFill>
                  <a:srgbClr val="000000"/>
                </a:solidFill>
                <a:latin typeface="Josefin Sans Regular"/>
              </a:rPr>
              <a:t> </a:t>
            </a:r>
            <a:r>
              <a:rPr lang="en-US" sz="3399" dirty="0" err="1">
                <a:solidFill>
                  <a:srgbClr val="000000"/>
                </a:solidFill>
                <a:latin typeface="Josefin Sans Regular"/>
              </a:rPr>
              <a:t>ekspor</a:t>
            </a:r>
            <a:r>
              <a:rPr lang="en-US" sz="3399" dirty="0">
                <a:solidFill>
                  <a:srgbClr val="000000"/>
                </a:solidFill>
                <a:latin typeface="Josefin Sans Regular"/>
              </a:rPr>
              <a:t> baju </a:t>
            </a:r>
            <a:r>
              <a:rPr lang="en-US" sz="3399" dirty="0" err="1">
                <a:solidFill>
                  <a:srgbClr val="000000"/>
                </a:solidFill>
                <a:latin typeface="Josefin Sans Regular"/>
              </a:rPr>
              <a:t>ini</a:t>
            </a:r>
            <a:r>
              <a:rPr lang="en-US" sz="3399" dirty="0">
                <a:solidFill>
                  <a:srgbClr val="000000"/>
                </a:solidFill>
                <a:latin typeface="Josefin Sans Regular"/>
              </a:rPr>
              <a:t>, di </a:t>
            </a:r>
            <a:r>
              <a:rPr lang="en-US" sz="3399" dirty="0" err="1">
                <a:solidFill>
                  <a:srgbClr val="000000"/>
                </a:solidFill>
                <a:latin typeface="Josefin Sans Regular"/>
              </a:rPr>
              <a:t>antaranya</a:t>
            </a:r>
            <a:r>
              <a:rPr lang="en-US" sz="3399" dirty="0">
                <a:solidFill>
                  <a:srgbClr val="000000"/>
                </a:solidFill>
                <a:latin typeface="Josefin Sans Regular"/>
              </a:rPr>
              <a:t>:</a:t>
            </a:r>
          </a:p>
          <a:p>
            <a:pPr marL="734059" lvl="1" indent="-367030">
              <a:lnSpc>
                <a:spcPts val="4759"/>
              </a:lnSpc>
              <a:buFont typeface="Arial"/>
              <a:buChar char="•"/>
            </a:pPr>
            <a:r>
              <a:rPr lang="en-US" sz="3399" dirty="0" err="1">
                <a:solidFill>
                  <a:srgbClr val="000000"/>
                </a:solidFill>
                <a:latin typeface="Josefin Sans Regular"/>
              </a:rPr>
              <a:t>Pengembangan</a:t>
            </a:r>
            <a:r>
              <a:rPr lang="en-US" sz="3399" dirty="0">
                <a:solidFill>
                  <a:srgbClr val="000000"/>
                </a:solidFill>
                <a:latin typeface="Josefin Sans Regular"/>
              </a:rPr>
              <a:t> </a:t>
            </a:r>
            <a:r>
              <a:rPr lang="en-US" sz="3399" dirty="0" err="1">
                <a:solidFill>
                  <a:srgbClr val="000000"/>
                </a:solidFill>
                <a:latin typeface="Josefin Sans Regular"/>
              </a:rPr>
              <a:t>sistem</a:t>
            </a:r>
            <a:r>
              <a:rPr lang="en-US" sz="3399" dirty="0">
                <a:solidFill>
                  <a:srgbClr val="000000"/>
                </a:solidFill>
                <a:latin typeface="Josefin Sans Regular"/>
              </a:rPr>
              <a:t> </a:t>
            </a:r>
            <a:r>
              <a:rPr lang="en-US" sz="3399" dirty="0" err="1">
                <a:solidFill>
                  <a:srgbClr val="000000"/>
                </a:solidFill>
                <a:latin typeface="Josefin Sans Regular"/>
              </a:rPr>
              <a:t>prediksi</a:t>
            </a:r>
            <a:r>
              <a:rPr lang="en-US" sz="3399" dirty="0">
                <a:solidFill>
                  <a:srgbClr val="000000"/>
                </a:solidFill>
                <a:latin typeface="Josefin Sans Regular"/>
              </a:rPr>
              <a:t> </a:t>
            </a:r>
            <a:r>
              <a:rPr lang="en-US" sz="3399" dirty="0" err="1">
                <a:solidFill>
                  <a:srgbClr val="000000"/>
                </a:solidFill>
                <a:latin typeface="Josefin Sans Regular"/>
              </a:rPr>
              <a:t>penjualan</a:t>
            </a:r>
            <a:r>
              <a:rPr lang="en-US" sz="3399" dirty="0">
                <a:solidFill>
                  <a:srgbClr val="000000"/>
                </a:solidFill>
                <a:latin typeface="Josefin Sans Regular"/>
              </a:rPr>
              <a:t> </a:t>
            </a:r>
            <a:r>
              <a:rPr lang="en-US" sz="3399" dirty="0" err="1">
                <a:solidFill>
                  <a:srgbClr val="000000"/>
                </a:solidFill>
                <a:latin typeface="Josefin Sans Regular"/>
              </a:rPr>
              <a:t>ekspor</a:t>
            </a:r>
            <a:r>
              <a:rPr lang="en-US" sz="3399" dirty="0">
                <a:solidFill>
                  <a:srgbClr val="000000"/>
                </a:solidFill>
                <a:latin typeface="Josefin Sans Regular"/>
              </a:rPr>
              <a:t> baju yang </a:t>
            </a:r>
            <a:r>
              <a:rPr lang="en-US" sz="3399" dirty="0" err="1">
                <a:solidFill>
                  <a:srgbClr val="000000"/>
                </a:solidFill>
                <a:latin typeface="Josefin Sans Regular"/>
              </a:rPr>
              <a:t>telah</a:t>
            </a:r>
            <a:r>
              <a:rPr lang="en-US" sz="3399" dirty="0">
                <a:solidFill>
                  <a:srgbClr val="000000"/>
                </a:solidFill>
                <a:latin typeface="Josefin Sans Regular"/>
              </a:rPr>
              <a:t> </a:t>
            </a:r>
            <a:r>
              <a:rPr lang="en-US" sz="3399" dirty="0" err="1">
                <a:solidFill>
                  <a:srgbClr val="000000"/>
                </a:solidFill>
                <a:latin typeface="Josefin Sans Regular"/>
              </a:rPr>
              <a:t>dilakukan</a:t>
            </a:r>
            <a:r>
              <a:rPr lang="en-US" sz="3399" dirty="0">
                <a:solidFill>
                  <a:srgbClr val="000000"/>
                </a:solidFill>
                <a:latin typeface="Josefin Sans Regular"/>
              </a:rPr>
              <a:t> </a:t>
            </a:r>
            <a:r>
              <a:rPr lang="en-US" sz="3399" dirty="0" err="1">
                <a:solidFill>
                  <a:srgbClr val="000000"/>
                </a:solidFill>
                <a:latin typeface="Josefin Sans Regular"/>
              </a:rPr>
              <a:t>ini</a:t>
            </a:r>
            <a:r>
              <a:rPr lang="en-US" sz="3399" dirty="0">
                <a:solidFill>
                  <a:srgbClr val="000000"/>
                </a:solidFill>
                <a:latin typeface="Josefin Sans Regular"/>
              </a:rPr>
              <a:t> </a:t>
            </a:r>
            <a:r>
              <a:rPr lang="en-US" sz="3399" dirty="0" err="1">
                <a:solidFill>
                  <a:srgbClr val="000000"/>
                </a:solidFill>
                <a:latin typeface="Josefin Sans Regular"/>
              </a:rPr>
              <a:t>masih</a:t>
            </a:r>
            <a:r>
              <a:rPr lang="en-US" sz="3399" dirty="0">
                <a:solidFill>
                  <a:srgbClr val="000000"/>
                </a:solidFill>
                <a:latin typeface="Josefin Sans Regular"/>
              </a:rPr>
              <a:t> </a:t>
            </a:r>
            <a:r>
              <a:rPr lang="en-US" sz="3399" dirty="0" err="1">
                <a:solidFill>
                  <a:srgbClr val="000000"/>
                </a:solidFill>
                <a:latin typeface="Josefin Sans Regular"/>
              </a:rPr>
              <a:t>perlu</a:t>
            </a:r>
            <a:r>
              <a:rPr lang="en-US" sz="3399" dirty="0">
                <a:solidFill>
                  <a:srgbClr val="000000"/>
                </a:solidFill>
                <a:latin typeface="Josefin Sans Regular"/>
              </a:rPr>
              <a:t> </a:t>
            </a:r>
            <a:r>
              <a:rPr lang="en-US" sz="3399" dirty="0" err="1">
                <a:solidFill>
                  <a:srgbClr val="000000"/>
                </a:solidFill>
                <a:latin typeface="Josefin Sans Regular"/>
              </a:rPr>
              <a:t>dilakukan</a:t>
            </a:r>
            <a:r>
              <a:rPr lang="en-US" sz="3399" dirty="0">
                <a:solidFill>
                  <a:srgbClr val="000000"/>
                </a:solidFill>
                <a:latin typeface="Josefin Sans Regular"/>
              </a:rPr>
              <a:t> </a:t>
            </a:r>
            <a:r>
              <a:rPr lang="en-US" sz="3399" dirty="0" err="1">
                <a:solidFill>
                  <a:srgbClr val="000000"/>
                </a:solidFill>
                <a:latin typeface="Josefin Sans Regular"/>
              </a:rPr>
              <a:t>studi</a:t>
            </a:r>
            <a:r>
              <a:rPr lang="en-US" sz="3399" dirty="0">
                <a:solidFill>
                  <a:srgbClr val="000000"/>
                </a:solidFill>
                <a:latin typeface="Josefin Sans Regular"/>
              </a:rPr>
              <a:t>, </a:t>
            </a:r>
            <a:r>
              <a:rPr lang="en-US" sz="3399" dirty="0" err="1">
                <a:solidFill>
                  <a:srgbClr val="000000"/>
                </a:solidFill>
                <a:latin typeface="Josefin Sans Regular"/>
              </a:rPr>
              <a:t>penelitian</a:t>
            </a:r>
            <a:r>
              <a:rPr lang="en-US" sz="3399" dirty="0">
                <a:solidFill>
                  <a:srgbClr val="000000"/>
                </a:solidFill>
                <a:latin typeface="Josefin Sans Regular"/>
              </a:rPr>
              <a:t>, dan </a:t>
            </a:r>
            <a:r>
              <a:rPr lang="en-US" sz="3399" dirty="0" err="1">
                <a:solidFill>
                  <a:srgbClr val="000000"/>
                </a:solidFill>
                <a:latin typeface="Josefin Sans Regular"/>
              </a:rPr>
              <a:t>penyesuaian</a:t>
            </a:r>
            <a:r>
              <a:rPr lang="en-US" sz="3399" dirty="0">
                <a:solidFill>
                  <a:srgbClr val="000000"/>
                </a:solidFill>
                <a:latin typeface="Josefin Sans Regular"/>
              </a:rPr>
              <a:t> </a:t>
            </a:r>
            <a:r>
              <a:rPr lang="en-US" sz="3399" dirty="0" err="1">
                <a:solidFill>
                  <a:srgbClr val="000000"/>
                </a:solidFill>
                <a:latin typeface="Josefin Sans Regular"/>
              </a:rPr>
              <a:t>lebih</a:t>
            </a:r>
            <a:r>
              <a:rPr lang="en-US" sz="3399" dirty="0">
                <a:solidFill>
                  <a:srgbClr val="000000"/>
                </a:solidFill>
                <a:latin typeface="Josefin Sans Regular"/>
              </a:rPr>
              <a:t> </a:t>
            </a:r>
            <a:r>
              <a:rPr lang="en-US" sz="3399" dirty="0" err="1">
                <a:solidFill>
                  <a:srgbClr val="000000"/>
                </a:solidFill>
                <a:latin typeface="Josefin Sans Regular"/>
              </a:rPr>
              <a:t>lanjut</a:t>
            </a:r>
            <a:r>
              <a:rPr lang="en-US" sz="3399" dirty="0">
                <a:solidFill>
                  <a:srgbClr val="000000"/>
                </a:solidFill>
                <a:latin typeface="Josefin Sans Regular"/>
              </a:rPr>
              <a:t> </a:t>
            </a:r>
            <a:r>
              <a:rPr lang="en-US" sz="3399" dirty="0" err="1">
                <a:solidFill>
                  <a:srgbClr val="000000"/>
                </a:solidFill>
                <a:latin typeface="Josefin Sans Regular"/>
              </a:rPr>
              <a:t>seperti</a:t>
            </a:r>
            <a:r>
              <a:rPr lang="en-US" sz="3399" dirty="0">
                <a:solidFill>
                  <a:srgbClr val="000000"/>
                </a:solidFill>
                <a:latin typeface="Josefin Sans Regular"/>
              </a:rPr>
              <a:t> pada Ms. Excel </a:t>
            </a:r>
            <a:r>
              <a:rPr lang="en-US" sz="3399" dirty="0" err="1">
                <a:solidFill>
                  <a:srgbClr val="000000"/>
                </a:solidFill>
                <a:latin typeface="Josefin Sans Regular"/>
              </a:rPr>
              <a:t>maupun</a:t>
            </a:r>
            <a:r>
              <a:rPr lang="en-US" sz="3399" dirty="0">
                <a:solidFill>
                  <a:srgbClr val="000000"/>
                </a:solidFill>
                <a:latin typeface="Josefin Sans Regular"/>
              </a:rPr>
              <a:t> program Python yang </a:t>
            </a:r>
            <a:r>
              <a:rPr lang="en-US" sz="3399" dirty="0" err="1">
                <a:solidFill>
                  <a:srgbClr val="000000"/>
                </a:solidFill>
                <a:latin typeface="Josefin Sans Regular"/>
              </a:rPr>
              <a:t>sudah</a:t>
            </a:r>
            <a:r>
              <a:rPr lang="en-US" sz="3399" dirty="0">
                <a:solidFill>
                  <a:srgbClr val="000000"/>
                </a:solidFill>
                <a:latin typeface="Josefin Sans Regular"/>
              </a:rPr>
              <a:t> </a:t>
            </a:r>
            <a:r>
              <a:rPr lang="en-US" sz="3399" dirty="0" err="1">
                <a:solidFill>
                  <a:srgbClr val="000000"/>
                </a:solidFill>
                <a:latin typeface="Josefin Sans Regular"/>
              </a:rPr>
              <a:t>berusaha</a:t>
            </a:r>
            <a:r>
              <a:rPr lang="en-US" sz="3399" dirty="0">
                <a:solidFill>
                  <a:srgbClr val="000000"/>
                </a:solidFill>
                <a:latin typeface="Josefin Sans Regular"/>
              </a:rPr>
              <a:t> </a:t>
            </a:r>
            <a:r>
              <a:rPr lang="en-US" sz="3399" dirty="0" err="1">
                <a:solidFill>
                  <a:srgbClr val="000000"/>
                </a:solidFill>
                <a:latin typeface="Josefin Sans Regular"/>
              </a:rPr>
              <a:t>dikembangkan</a:t>
            </a:r>
            <a:r>
              <a:rPr lang="en-US" sz="3399" dirty="0">
                <a:solidFill>
                  <a:srgbClr val="000000"/>
                </a:solidFill>
                <a:latin typeface="Josefin Sans Regular"/>
              </a:rPr>
              <a:t> </a:t>
            </a:r>
            <a:r>
              <a:rPr lang="en-US" sz="3399" dirty="0" err="1">
                <a:solidFill>
                  <a:srgbClr val="000000"/>
                </a:solidFill>
                <a:latin typeface="Josefin Sans Regular"/>
              </a:rPr>
              <a:t>ini</a:t>
            </a:r>
            <a:r>
              <a:rPr lang="en-US" sz="3399" dirty="0">
                <a:solidFill>
                  <a:srgbClr val="000000"/>
                </a:solidFill>
                <a:latin typeface="Josefin Sans Regular"/>
              </a:rPr>
              <a:t> agar </a:t>
            </a:r>
            <a:r>
              <a:rPr lang="en-US" sz="3399" dirty="0" err="1">
                <a:solidFill>
                  <a:srgbClr val="000000"/>
                </a:solidFill>
                <a:latin typeface="Josefin Sans Regular"/>
              </a:rPr>
              <a:t>bisa</a:t>
            </a:r>
            <a:r>
              <a:rPr lang="en-US" sz="3399" dirty="0">
                <a:solidFill>
                  <a:srgbClr val="000000"/>
                </a:solidFill>
                <a:latin typeface="Josefin Sans Regular"/>
              </a:rPr>
              <a:t> </a:t>
            </a:r>
            <a:r>
              <a:rPr lang="en-US" sz="3399" dirty="0" err="1">
                <a:solidFill>
                  <a:srgbClr val="000000"/>
                </a:solidFill>
                <a:latin typeface="Josefin Sans Regular"/>
              </a:rPr>
              <a:t>lebih</a:t>
            </a:r>
            <a:r>
              <a:rPr lang="en-US" sz="3399" dirty="0">
                <a:solidFill>
                  <a:srgbClr val="000000"/>
                </a:solidFill>
                <a:latin typeface="Josefin Sans Regular"/>
              </a:rPr>
              <a:t> </a:t>
            </a:r>
            <a:r>
              <a:rPr lang="en-US" sz="3399" dirty="0" err="1">
                <a:solidFill>
                  <a:srgbClr val="000000"/>
                </a:solidFill>
                <a:latin typeface="Josefin Sans Regular"/>
              </a:rPr>
              <a:t>disempurnakan</a:t>
            </a:r>
            <a:r>
              <a:rPr lang="en-US" sz="3399" dirty="0">
                <a:solidFill>
                  <a:srgbClr val="000000"/>
                </a:solidFill>
                <a:latin typeface="Josefin Sans Regular"/>
              </a:rPr>
              <a:t> </a:t>
            </a:r>
            <a:r>
              <a:rPr lang="en-US" sz="3399" dirty="0" err="1">
                <a:solidFill>
                  <a:srgbClr val="000000"/>
                </a:solidFill>
                <a:latin typeface="Josefin Sans Regular"/>
              </a:rPr>
              <a:t>lagi</a:t>
            </a:r>
            <a:r>
              <a:rPr lang="en-US" sz="3399" dirty="0">
                <a:solidFill>
                  <a:srgbClr val="000000"/>
                </a:solidFill>
                <a:latin typeface="Josefin Sans Regular"/>
              </a:rPr>
              <a:t>.</a:t>
            </a:r>
          </a:p>
          <a:p>
            <a:pPr marL="734059" lvl="1" indent="-367030">
              <a:lnSpc>
                <a:spcPts val="4759"/>
              </a:lnSpc>
              <a:buFont typeface="Arial"/>
              <a:buChar char="•"/>
            </a:pPr>
            <a:r>
              <a:rPr lang="en-US" sz="3399" dirty="0" err="1">
                <a:solidFill>
                  <a:srgbClr val="000000"/>
                </a:solidFill>
                <a:latin typeface="Josefin Sans Regular"/>
              </a:rPr>
              <a:t>Dapat</a:t>
            </a:r>
            <a:r>
              <a:rPr lang="en-US" sz="3399" dirty="0">
                <a:solidFill>
                  <a:srgbClr val="000000"/>
                </a:solidFill>
                <a:latin typeface="Josefin Sans Regular"/>
              </a:rPr>
              <a:t> </a:t>
            </a:r>
            <a:r>
              <a:rPr lang="en-US" sz="3399" dirty="0" err="1">
                <a:solidFill>
                  <a:srgbClr val="000000"/>
                </a:solidFill>
                <a:latin typeface="Josefin Sans Regular"/>
              </a:rPr>
              <a:t>menggunakan</a:t>
            </a:r>
            <a:r>
              <a:rPr lang="en-US" sz="3399" dirty="0">
                <a:solidFill>
                  <a:srgbClr val="000000"/>
                </a:solidFill>
                <a:latin typeface="Josefin Sans Regular"/>
              </a:rPr>
              <a:t> </a:t>
            </a:r>
            <a:r>
              <a:rPr lang="en-US" sz="3399" dirty="0" err="1">
                <a:solidFill>
                  <a:srgbClr val="000000"/>
                </a:solidFill>
                <a:latin typeface="Josefin Sans Regular"/>
              </a:rPr>
              <a:t>berbagai</a:t>
            </a:r>
            <a:r>
              <a:rPr lang="en-US" sz="3399" dirty="0">
                <a:solidFill>
                  <a:srgbClr val="000000"/>
                </a:solidFill>
                <a:latin typeface="Josefin Sans Regular"/>
              </a:rPr>
              <a:t> </a:t>
            </a:r>
            <a:r>
              <a:rPr lang="en-US" sz="3399" dirty="0" err="1">
                <a:solidFill>
                  <a:srgbClr val="000000"/>
                </a:solidFill>
                <a:latin typeface="Josefin Sans Regular"/>
              </a:rPr>
              <a:t>macam</a:t>
            </a:r>
            <a:r>
              <a:rPr lang="en-US" sz="3399" dirty="0">
                <a:solidFill>
                  <a:srgbClr val="000000"/>
                </a:solidFill>
                <a:latin typeface="Josefin Sans Regular"/>
              </a:rPr>
              <a:t> </a:t>
            </a:r>
            <a:r>
              <a:rPr lang="en-US" sz="3399" dirty="0" err="1">
                <a:solidFill>
                  <a:srgbClr val="000000"/>
                </a:solidFill>
                <a:latin typeface="Josefin Sans Regular"/>
              </a:rPr>
              <a:t>metode</a:t>
            </a:r>
            <a:r>
              <a:rPr lang="en-US" sz="3399" dirty="0">
                <a:solidFill>
                  <a:srgbClr val="000000"/>
                </a:solidFill>
                <a:latin typeface="Josefin Sans Regular"/>
              </a:rPr>
              <a:t> </a:t>
            </a:r>
            <a:r>
              <a:rPr lang="en-US" sz="3399" dirty="0" err="1">
                <a:solidFill>
                  <a:srgbClr val="000000"/>
                </a:solidFill>
                <a:latin typeface="Josefin Sans Regular"/>
              </a:rPr>
              <a:t>ataupun</a:t>
            </a:r>
            <a:r>
              <a:rPr lang="en-US" sz="3399" dirty="0">
                <a:solidFill>
                  <a:srgbClr val="000000"/>
                </a:solidFill>
                <a:latin typeface="Josefin Sans Regular"/>
              </a:rPr>
              <a:t> </a:t>
            </a:r>
            <a:r>
              <a:rPr lang="en-US" sz="3399" dirty="0" err="1">
                <a:solidFill>
                  <a:srgbClr val="000000"/>
                </a:solidFill>
                <a:latin typeface="Josefin Sans Regular"/>
              </a:rPr>
              <a:t>algoritma</a:t>
            </a:r>
            <a:r>
              <a:rPr lang="en-US" sz="3399" dirty="0">
                <a:solidFill>
                  <a:srgbClr val="000000"/>
                </a:solidFill>
                <a:latin typeface="Josefin Sans Regular"/>
              </a:rPr>
              <a:t> yang lain </a:t>
            </a:r>
            <a:r>
              <a:rPr lang="en-US" sz="3399" dirty="0" err="1">
                <a:solidFill>
                  <a:srgbClr val="000000"/>
                </a:solidFill>
                <a:latin typeface="Josefin Sans Regular"/>
              </a:rPr>
              <a:t>untuk</a:t>
            </a:r>
            <a:r>
              <a:rPr lang="en-US" sz="3399" dirty="0">
                <a:solidFill>
                  <a:srgbClr val="000000"/>
                </a:solidFill>
                <a:latin typeface="Josefin Sans Regular"/>
              </a:rPr>
              <a:t> </a:t>
            </a:r>
            <a:r>
              <a:rPr lang="en-US" sz="3399" dirty="0" err="1">
                <a:solidFill>
                  <a:srgbClr val="000000"/>
                </a:solidFill>
                <a:latin typeface="Josefin Sans Regular"/>
              </a:rPr>
              <a:t>memprediksi</a:t>
            </a:r>
            <a:r>
              <a:rPr lang="en-US" sz="3399" dirty="0">
                <a:solidFill>
                  <a:srgbClr val="000000"/>
                </a:solidFill>
                <a:latin typeface="Josefin Sans Regular"/>
              </a:rPr>
              <a:t> </a:t>
            </a:r>
            <a:r>
              <a:rPr lang="en-US" sz="3399" dirty="0" err="1">
                <a:solidFill>
                  <a:srgbClr val="000000"/>
                </a:solidFill>
                <a:latin typeface="Josefin Sans Regular"/>
              </a:rPr>
              <a:t>suatu</a:t>
            </a:r>
            <a:r>
              <a:rPr lang="en-US" sz="3399" dirty="0">
                <a:solidFill>
                  <a:srgbClr val="000000"/>
                </a:solidFill>
                <a:latin typeface="Josefin Sans Regular"/>
              </a:rPr>
              <a:t> </a:t>
            </a:r>
            <a:r>
              <a:rPr lang="en-US" sz="3399" dirty="0" err="1">
                <a:solidFill>
                  <a:srgbClr val="000000"/>
                </a:solidFill>
                <a:latin typeface="Josefin Sans Regular"/>
              </a:rPr>
              <a:t>penjualan</a:t>
            </a:r>
            <a:r>
              <a:rPr lang="en-US" sz="3399" dirty="0">
                <a:solidFill>
                  <a:srgbClr val="000000"/>
                </a:solidFill>
                <a:latin typeface="Josefin Sans Regular"/>
              </a:rPr>
              <a:t>.</a:t>
            </a:r>
          </a:p>
          <a:p>
            <a:pPr>
              <a:lnSpc>
                <a:spcPts val="4759"/>
              </a:lnSpc>
            </a:pPr>
            <a:endParaRPr lang="en-US" sz="3399" dirty="0">
              <a:solidFill>
                <a:srgbClr val="000000"/>
              </a:solidFill>
              <a:latin typeface="Josefin Sans Regular"/>
            </a:endParaRP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744200" y="404691"/>
            <a:ext cx="7315200" cy="319209"/>
          </a:xfrm>
          <a:prstGeom prst="rect">
            <a:avLst/>
          </a:prstGeom>
        </p:spPr>
      </p:pic>
      <p:sp>
        <p:nvSpPr>
          <p:cNvPr id="5" name="TextBox 5"/>
          <p:cNvSpPr txBox="1"/>
          <p:nvPr/>
        </p:nvSpPr>
        <p:spPr>
          <a:xfrm>
            <a:off x="1028700" y="857250"/>
            <a:ext cx="4322837" cy="1543000"/>
          </a:xfrm>
          <a:prstGeom prst="rect">
            <a:avLst/>
          </a:prstGeom>
        </p:spPr>
        <p:txBody>
          <a:bodyPr lIns="0" tIns="0" rIns="0" bIns="0" rtlCol="0" anchor="t">
            <a:spAutoFit/>
          </a:bodyPr>
          <a:lstStyle/>
          <a:p>
            <a:pPr algn="ctr">
              <a:lnSpc>
                <a:spcPts val="12599"/>
              </a:lnSpc>
            </a:pPr>
            <a:r>
              <a:rPr lang="en-US" sz="9000">
                <a:solidFill>
                  <a:srgbClr val="000000"/>
                </a:solidFill>
                <a:latin typeface="League Spartan"/>
              </a:rPr>
              <a:t>SARAN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59567">
            <a:off x="1144677" y="8238471"/>
            <a:ext cx="2058709" cy="2058709"/>
          </a:xfrm>
          <a:prstGeom prst="rect">
            <a:avLst/>
          </a:prstGeom>
        </p:spPr>
      </p:pic>
      <p:sp>
        <p:nvSpPr>
          <p:cNvPr id="4" name="AutoShape 4"/>
          <p:cNvSpPr/>
          <p:nvPr/>
        </p:nvSpPr>
        <p:spPr>
          <a:xfrm rot="5835">
            <a:off x="1848941" y="1779209"/>
            <a:ext cx="8416199" cy="0"/>
          </a:xfrm>
          <a:prstGeom prst="line">
            <a:avLst/>
          </a:prstGeom>
          <a:ln w="28575" cap="rnd">
            <a:solidFill>
              <a:srgbClr val="000000"/>
            </a:solidFill>
            <a:prstDash val="solid"/>
            <a:headEnd type="none" w="sm" len="sm"/>
            <a:tailEnd type="none" w="sm" len="sm"/>
          </a:ln>
        </p:spPr>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026849" y="203690"/>
            <a:ext cx="1499906" cy="1746616"/>
          </a:xfrm>
          <a:prstGeom prst="rect">
            <a:avLst/>
          </a:prstGeom>
        </p:spPr>
      </p:pic>
      <p:grpSp>
        <p:nvGrpSpPr>
          <p:cNvPr id="6" name="Group 6"/>
          <p:cNvGrpSpPr/>
          <p:nvPr/>
        </p:nvGrpSpPr>
        <p:grpSpPr>
          <a:xfrm>
            <a:off x="499948" y="8433084"/>
            <a:ext cx="1057504" cy="10575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8" name="Group 8"/>
          <p:cNvGrpSpPr>
            <a:grpSpLocks noChangeAspect="1"/>
          </p:cNvGrpSpPr>
          <p:nvPr/>
        </p:nvGrpSpPr>
        <p:grpSpPr>
          <a:xfrm>
            <a:off x="1320171" y="2994456"/>
            <a:ext cx="8157161" cy="4588345"/>
            <a:chOff x="0" y="0"/>
            <a:chExt cx="11289030" cy="6350000"/>
          </a:xfrm>
        </p:grpSpPr>
        <p:sp>
          <p:nvSpPr>
            <p:cNvPr id="9" name="Freeform 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6"/>
              <a:stretch>
                <a:fillRect l="-6475" r="-18338"/>
              </a:stretch>
            </a:blipFill>
          </p:spPr>
        </p:sp>
      </p:grpSp>
      <p:grpSp>
        <p:nvGrpSpPr>
          <p:cNvPr id="10" name="Group 10"/>
          <p:cNvGrpSpPr>
            <a:grpSpLocks noChangeAspect="1"/>
          </p:cNvGrpSpPr>
          <p:nvPr/>
        </p:nvGrpSpPr>
        <p:grpSpPr>
          <a:xfrm>
            <a:off x="10002808" y="3169368"/>
            <a:ext cx="7535239" cy="4238519"/>
            <a:chOff x="0" y="0"/>
            <a:chExt cx="11289030" cy="6350000"/>
          </a:xfrm>
        </p:grpSpPr>
        <p:sp>
          <p:nvSpPr>
            <p:cNvPr id="11" name="Freeform 11"/>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7"/>
              <a:stretch>
                <a:fillRect t="-20375" r="-5553" b="-20375"/>
              </a:stretch>
            </a:blipFill>
          </p:spPr>
        </p:sp>
      </p:grpSp>
      <p:sp>
        <p:nvSpPr>
          <p:cNvPr id="12" name="TextBox 12"/>
          <p:cNvSpPr txBox="1"/>
          <p:nvPr/>
        </p:nvSpPr>
        <p:spPr>
          <a:xfrm>
            <a:off x="1320171" y="1019175"/>
            <a:ext cx="8308606" cy="752890"/>
          </a:xfrm>
          <a:prstGeom prst="rect">
            <a:avLst/>
          </a:prstGeom>
        </p:spPr>
        <p:txBody>
          <a:bodyPr lIns="0" tIns="0" rIns="0" bIns="0" rtlCol="0" anchor="t">
            <a:spAutoFit/>
          </a:bodyPr>
          <a:lstStyle/>
          <a:p>
            <a:pPr algn="ctr">
              <a:lnSpc>
                <a:spcPts val="6015"/>
              </a:lnSpc>
            </a:pPr>
            <a:r>
              <a:rPr lang="en-US" sz="4890">
                <a:solidFill>
                  <a:srgbClr val="000000"/>
                </a:solidFill>
                <a:latin typeface="League Spartan"/>
              </a:rPr>
              <a:t> Dokumentasi Kegiatan </a:t>
            </a:r>
          </a:p>
        </p:txBody>
      </p:sp>
      <p:pic>
        <p:nvPicPr>
          <p:cNvPr id="13" name="Picture 2">
            <a:extLst>
              <a:ext uri="{FF2B5EF4-FFF2-40B4-BE49-F238E27FC236}">
                <a16:creationId xmlns:a16="http://schemas.microsoft.com/office/drawing/2014/main" id="{36F2A6D1-8D1D-B8A5-4CA8-71EAAB6D0D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5921573" y="385349"/>
            <a:ext cx="2092511" cy="20925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2475106" y="2230872"/>
            <a:ext cx="5804607" cy="580460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2230873"/>
            <a:ext cx="5804607" cy="5804607"/>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980388" y="1346208"/>
            <a:ext cx="1740378" cy="1769331"/>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448701" y="6288865"/>
            <a:ext cx="1499906" cy="1746616"/>
          </a:xfrm>
          <a:prstGeom prst="rect">
            <a:avLst/>
          </a:prstGeom>
        </p:spPr>
      </p:pic>
      <p:sp>
        <p:nvSpPr>
          <p:cNvPr id="7" name="TextBox 7"/>
          <p:cNvSpPr txBox="1"/>
          <p:nvPr/>
        </p:nvSpPr>
        <p:spPr>
          <a:xfrm>
            <a:off x="1592828" y="4803910"/>
            <a:ext cx="7122369" cy="1408034"/>
          </a:xfrm>
          <a:prstGeom prst="rect">
            <a:avLst/>
          </a:prstGeom>
        </p:spPr>
        <p:txBody>
          <a:bodyPr lIns="0" tIns="0" rIns="0" bIns="0" rtlCol="0" anchor="t">
            <a:spAutoFit/>
          </a:bodyPr>
          <a:lstStyle/>
          <a:p>
            <a:pPr>
              <a:lnSpc>
                <a:spcPts val="11180"/>
              </a:lnSpc>
            </a:pPr>
            <a:r>
              <a:rPr lang="en-US" sz="9090">
                <a:solidFill>
                  <a:srgbClr val="000000"/>
                </a:solidFill>
                <a:latin typeface="League Spartan"/>
              </a:rPr>
              <a:t>Thank you</a:t>
            </a:r>
          </a:p>
        </p:txBody>
      </p:sp>
      <p:sp>
        <p:nvSpPr>
          <p:cNvPr id="8" name="AutoShape 8"/>
          <p:cNvSpPr/>
          <p:nvPr/>
        </p:nvSpPr>
        <p:spPr>
          <a:xfrm>
            <a:off x="1684420" y="1634429"/>
            <a:ext cx="2494042" cy="0"/>
          </a:xfrm>
          <a:prstGeom prst="line">
            <a:avLst/>
          </a:prstGeom>
          <a:ln w="647700" cap="rnd">
            <a:solidFill>
              <a:srgbClr val="000000"/>
            </a:solidFill>
            <a:prstDash val="solid"/>
            <a:headEnd type="none" w="sm" len="sm"/>
            <a:tailEnd type="none" w="sm" len="sm"/>
          </a:ln>
        </p:spPr>
      </p:sp>
      <p:sp>
        <p:nvSpPr>
          <p:cNvPr id="9" name="TextBox 9"/>
          <p:cNvSpPr txBox="1"/>
          <p:nvPr/>
        </p:nvSpPr>
        <p:spPr>
          <a:xfrm>
            <a:off x="1953755" y="1454158"/>
            <a:ext cx="1772188" cy="422231"/>
          </a:xfrm>
          <a:prstGeom prst="rect">
            <a:avLst/>
          </a:prstGeom>
        </p:spPr>
        <p:txBody>
          <a:bodyPr lIns="0" tIns="0" rIns="0" bIns="0" rtlCol="0" anchor="t">
            <a:spAutoFit/>
          </a:bodyPr>
          <a:lstStyle/>
          <a:p>
            <a:pPr algn="ctr">
              <a:lnSpc>
                <a:spcPts val="3499"/>
              </a:lnSpc>
            </a:pPr>
            <a:r>
              <a:rPr lang="en-US" sz="2499" dirty="0">
                <a:solidFill>
                  <a:srgbClr val="FFFFFF"/>
                </a:solidFill>
                <a:latin typeface="Josefin Sans Regular"/>
              </a:rPr>
              <a:t>End</a:t>
            </a:r>
          </a:p>
        </p:txBody>
      </p:sp>
      <p:sp>
        <p:nvSpPr>
          <p:cNvPr id="10" name="TextBox 10"/>
          <p:cNvSpPr txBox="1"/>
          <p:nvPr/>
        </p:nvSpPr>
        <p:spPr>
          <a:xfrm>
            <a:off x="1684420" y="6288085"/>
            <a:ext cx="6233659" cy="464754"/>
          </a:xfrm>
          <a:prstGeom prst="rect">
            <a:avLst/>
          </a:prstGeom>
        </p:spPr>
        <p:txBody>
          <a:bodyPr lIns="0" tIns="0" rIns="0" bIns="0" rtlCol="0" anchor="t">
            <a:spAutoFit/>
          </a:bodyPr>
          <a:lstStyle/>
          <a:p>
            <a:pPr>
              <a:lnSpc>
                <a:spcPts val="3690"/>
              </a:lnSpc>
            </a:pPr>
            <a:r>
              <a:rPr lang="en-US" sz="3000">
                <a:solidFill>
                  <a:srgbClr val="000000"/>
                </a:solidFill>
                <a:latin typeface="Josefin Sans Regular"/>
              </a:rPr>
              <a:t>Do you have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7737227" y="1439244"/>
            <a:ext cx="8457878" cy="973455"/>
          </a:xfrm>
          <a:prstGeom prst="rect">
            <a:avLst/>
          </a:prstGeom>
        </p:spPr>
        <p:txBody>
          <a:bodyPr lIns="0" tIns="0" rIns="0" bIns="0" rtlCol="0" anchor="t">
            <a:spAutoFit/>
          </a:bodyPr>
          <a:lstStyle/>
          <a:p>
            <a:pPr algn="l">
              <a:lnSpc>
                <a:spcPts val="8400"/>
              </a:lnSpc>
            </a:pPr>
            <a:r>
              <a:rPr lang="en-US" sz="4200">
                <a:solidFill>
                  <a:srgbClr val="000000"/>
                </a:solidFill>
                <a:latin typeface="Josefin Sans Regular"/>
              </a:rPr>
              <a:t>Adelliya Dewi Saputri (672020107)</a:t>
            </a:r>
          </a:p>
        </p:txBody>
      </p:sp>
      <p:grpSp>
        <p:nvGrpSpPr>
          <p:cNvPr id="3" name="Group 3"/>
          <p:cNvGrpSpPr/>
          <p:nvPr/>
        </p:nvGrpSpPr>
        <p:grpSpPr>
          <a:xfrm>
            <a:off x="6321410" y="1679228"/>
            <a:ext cx="771999" cy="771999"/>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4A16"/>
            </a:solidFill>
          </p:spPr>
        </p:sp>
      </p:grpSp>
      <p:sp>
        <p:nvSpPr>
          <p:cNvPr id="5" name="TextBox 5"/>
          <p:cNvSpPr txBox="1"/>
          <p:nvPr/>
        </p:nvSpPr>
        <p:spPr>
          <a:xfrm>
            <a:off x="6434804" y="1668797"/>
            <a:ext cx="545211" cy="669036"/>
          </a:xfrm>
          <a:prstGeom prst="rect">
            <a:avLst/>
          </a:prstGeom>
        </p:spPr>
        <p:txBody>
          <a:bodyPr lIns="0" tIns="0" rIns="0" bIns="0" rtlCol="0" anchor="t">
            <a:spAutoFit/>
          </a:bodyPr>
          <a:lstStyle/>
          <a:p>
            <a:pPr algn="ctr">
              <a:lnSpc>
                <a:spcPts val="5652"/>
              </a:lnSpc>
            </a:pPr>
            <a:r>
              <a:rPr lang="en-US" sz="3600">
                <a:solidFill>
                  <a:srgbClr val="000000"/>
                </a:solidFill>
                <a:latin typeface="League Spartan"/>
              </a:rPr>
              <a:t>1</a:t>
            </a:r>
          </a:p>
        </p:txBody>
      </p:sp>
      <p:sp>
        <p:nvSpPr>
          <p:cNvPr id="6" name="TextBox 6"/>
          <p:cNvSpPr txBox="1"/>
          <p:nvPr/>
        </p:nvSpPr>
        <p:spPr>
          <a:xfrm>
            <a:off x="7737227" y="2721312"/>
            <a:ext cx="8055030" cy="973455"/>
          </a:xfrm>
          <a:prstGeom prst="rect">
            <a:avLst/>
          </a:prstGeom>
        </p:spPr>
        <p:txBody>
          <a:bodyPr lIns="0" tIns="0" rIns="0" bIns="0" rtlCol="0" anchor="t">
            <a:spAutoFit/>
          </a:bodyPr>
          <a:lstStyle/>
          <a:p>
            <a:pPr marL="0" lvl="1" indent="0" algn="l">
              <a:lnSpc>
                <a:spcPts val="8400"/>
              </a:lnSpc>
              <a:spcBef>
                <a:spcPct val="0"/>
              </a:spcBef>
            </a:pPr>
            <a:r>
              <a:rPr lang="en-US" sz="4200">
                <a:solidFill>
                  <a:srgbClr val="000000"/>
                </a:solidFill>
                <a:latin typeface="Josefin Sans Regular"/>
              </a:rPr>
              <a:t>Krisna Adi Saputra (672020178)</a:t>
            </a:r>
          </a:p>
        </p:txBody>
      </p:sp>
      <p:grpSp>
        <p:nvGrpSpPr>
          <p:cNvPr id="7" name="Group 7"/>
          <p:cNvGrpSpPr/>
          <p:nvPr/>
        </p:nvGrpSpPr>
        <p:grpSpPr>
          <a:xfrm>
            <a:off x="6321410" y="2959068"/>
            <a:ext cx="771999" cy="771999"/>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4A16"/>
            </a:solidFill>
          </p:spPr>
        </p:sp>
      </p:grpSp>
      <p:sp>
        <p:nvSpPr>
          <p:cNvPr id="9" name="TextBox 9"/>
          <p:cNvSpPr txBox="1"/>
          <p:nvPr/>
        </p:nvSpPr>
        <p:spPr>
          <a:xfrm>
            <a:off x="6434804" y="2948637"/>
            <a:ext cx="545211" cy="66903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League Spartan"/>
              </a:rPr>
              <a:t>2</a:t>
            </a:r>
          </a:p>
        </p:txBody>
      </p:sp>
      <p:sp>
        <p:nvSpPr>
          <p:cNvPr id="10" name="TextBox 10"/>
          <p:cNvSpPr txBox="1"/>
          <p:nvPr/>
        </p:nvSpPr>
        <p:spPr>
          <a:xfrm>
            <a:off x="7737227" y="5285449"/>
            <a:ext cx="9083730" cy="2040255"/>
          </a:xfrm>
          <a:prstGeom prst="rect">
            <a:avLst/>
          </a:prstGeom>
        </p:spPr>
        <p:txBody>
          <a:bodyPr lIns="0" tIns="0" rIns="0" bIns="0" rtlCol="0" anchor="t">
            <a:spAutoFit/>
          </a:bodyPr>
          <a:lstStyle/>
          <a:p>
            <a:pPr>
              <a:lnSpc>
                <a:spcPts val="8400"/>
              </a:lnSpc>
            </a:pPr>
            <a:r>
              <a:rPr lang="en-US" sz="4200">
                <a:solidFill>
                  <a:srgbClr val="000000"/>
                </a:solidFill>
                <a:latin typeface="Josefin Sans Regular"/>
              </a:rPr>
              <a:t>Felisitas Yohania T.Puli (672020284)</a:t>
            </a:r>
          </a:p>
          <a:p>
            <a:pPr marL="0" lvl="1" indent="0" algn="l">
              <a:lnSpc>
                <a:spcPts val="8400"/>
              </a:lnSpc>
              <a:spcBef>
                <a:spcPct val="0"/>
              </a:spcBef>
            </a:pPr>
            <a:endParaRPr lang="en-US" sz="4200">
              <a:solidFill>
                <a:srgbClr val="000000"/>
              </a:solidFill>
              <a:latin typeface="Josefin Sans Regular"/>
            </a:endParaRPr>
          </a:p>
        </p:txBody>
      </p:sp>
      <p:grpSp>
        <p:nvGrpSpPr>
          <p:cNvPr id="11" name="Group 11"/>
          <p:cNvGrpSpPr/>
          <p:nvPr/>
        </p:nvGrpSpPr>
        <p:grpSpPr>
          <a:xfrm>
            <a:off x="6321410" y="5518749"/>
            <a:ext cx="771999" cy="771999"/>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4A16"/>
            </a:solidFill>
          </p:spPr>
        </p:sp>
      </p:grpSp>
      <p:sp>
        <p:nvSpPr>
          <p:cNvPr id="13" name="TextBox 13"/>
          <p:cNvSpPr txBox="1"/>
          <p:nvPr/>
        </p:nvSpPr>
        <p:spPr>
          <a:xfrm>
            <a:off x="6434804" y="5508318"/>
            <a:ext cx="545211" cy="66903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League Spartan"/>
              </a:rPr>
              <a:t>4</a:t>
            </a:r>
          </a:p>
        </p:txBody>
      </p:sp>
      <p:sp>
        <p:nvSpPr>
          <p:cNvPr id="14" name="TextBox 14"/>
          <p:cNvSpPr txBox="1"/>
          <p:nvPr/>
        </p:nvSpPr>
        <p:spPr>
          <a:xfrm>
            <a:off x="7737227" y="4003381"/>
            <a:ext cx="8670714" cy="973455"/>
          </a:xfrm>
          <a:prstGeom prst="rect">
            <a:avLst/>
          </a:prstGeom>
        </p:spPr>
        <p:txBody>
          <a:bodyPr lIns="0" tIns="0" rIns="0" bIns="0" rtlCol="0" anchor="t">
            <a:spAutoFit/>
          </a:bodyPr>
          <a:lstStyle/>
          <a:p>
            <a:pPr marL="0" lvl="1" indent="0" algn="l">
              <a:lnSpc>
                <a:spcPts val="8400"/>
              </a:lnSpc>
              <a:spcBef>
                <a:spcPct val="0"/>
              </a:spcBef>
            </a:pPr>
            <a:r>
              <a:rPr lang="en-US" sz="4200">
                <a:solidFill>
                  <a:srgbClr val="000000"/>
                </a:solidFill>
                <a:latin typeface="Josefin Sans Regular"/>
              </a:rPr>
              <a:t>Catur Handika Putra (672020278)</a:t>
            </a:r>
          </a:p>
        </p:txBody>
      </p:sp>
      <p:grpSp>
        <p:nvGrpSpPr>
          <p:cNvPr id="15" name="Group 15"/>
          <p:cNvGrpSpPr/>
          <p:nvPr/>
        </p:nvGrpSpPr>
        <p:grpSpPr>
          <a:xfrm>
            <a:off x="6321410" y="4238909"/>
            <a:ext cx="771999" cy="771999"/>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4A16"/>
            </a:solidFill>
          </p:spPr>
        </p:sp>
      </p:grpSp>
      <p:sp>
        <p:nvSpPr>
          <p:cNvPr id="17" name="TextBox 17"/>
          <p:cNvSpPr txBox="1"/>
          <p:nvPr/>
        </p:nvSpPr>
        <p:spPr>
          <a:xfrm>
            <a:off x="6434804" y="4228478"/>
            <a:ext cx="545211" cy="66903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League Spartan"/>
              </a:rPr>
              <a:t>3</a:t>
            </a:r>
          </a:p>
        </p:txBody>
      </p:sp>
      <p:sp>
        <p:nvSpPr>
          <p:cNvPr id="18" name="TextBox 18"/>
          <p:cNvSpPr txBox="1"/>
          <p:nvPr/>
        </p:nvSpPr>
        <p:spPr>
          <a:xfrm>
            <a:off x="7737227" y="6567517"/>
            <a:ext cx="10550773" cy="2040255"/>
          </a:xfrm>
          <a:prstGeom prst="rect">
            <a:avLst/>
          </a:prstGeom>
        </p:spPr>
        <p:txBody>
          <a:bodyPr lIns="0" tIns="0" rIns="0" bIns="0" rtlCol="0" anchor="t">
            <a:spAutoFit/>
          </a:bodyPr>
          <a:lstStyle/>
          <a:p>
            <a:pPr>
              <a:lnSpc>
                <a:spcPts val="8400"/>
              </a:lnSpc>
            </a:pPr>
            <a:r>
              <a:rPr lang="en-US" sz="4200">
                <a:solidFill>
                  <a:srgbClr val="000000"/>
                </a:solidFill>
                <a:latin typeface="Josefin Sans Regular"/>
              </a:rPr>
              <a:t>Hutami Jane Antonia .M (672020205)</a:t>
            </a:r>
          </a:p>
          <a:p>
            <a:pPr marL="0" lvl="1" indent="0" algn="l">
              <a:lnSpc>
                <a:spcPts val="8400"/>
              </a:lnSpc>
              <a:spcBef>
                <a:spcPct val="0"/>
              </a:spcBef>
            </a:pPr>
            <a:endParaRPr lang="en-US" sz="4200">
              <a:solidFill>
                <a:srgbClr val="000000"/>
              </a:solidFill>
              <a:latin typeface="Josefin Sans Regular"/>
            </a:endParaRPr>
          </a:p>
        </p:txBody>
      </p:sp>
      <p:grpSp>
        <p:nvGrpSpPr>
          <p:cNvPr id="19" name="Group 19"/>
          <p:cNvGrpSpPr/>
          <p:nvPr/>
        </p:nvGrpSpPr>
        <p:grpSpPr>
          <a:xfrm>
            <a:off x="6321410" y="6798590"/>
            <a:ext cx="771999" cy="771999"/>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4A16"/>
            </a:solidFill>
          </p:spPr>
        </p:sp>
      </p:grpSp>
      <p:sp>
        <p:nvSpPr>
          <p:cNvPr id="21" name="TextBox 21"/>
          <p:cNvSpPr txBox="1"/>
          <p:nvPr/>
        </p:nvSpPr>
        <p:spPr>
          <a:xfrm>
            <a:off x="6434804" y="6788159"/>
            <a:ext cx="545211" cy="669036"/>
          </a:xfrm>
          <a:prstGeom prst="rect">
            <a:avLst/>
          </a:prstGeom>
        </p:spPr>
        <p:txBody>
          <a:bodyPr lIns="0" tIns="0" rIns="0" bIns="0" rtlCol="0" anchor="t">
            <a:spAutoFit/>
          </a:bodyPr>
          <a:lstStyle/>
          <a:p>
            <a:pPr marL="0" lvl="1" indent="0" algn="ctr">
              <a:lnSpc>
                <a:spcPts val="5652"/>
              </a:lnSpc>
              <a:spcBef>
                <a:spcPct val="0"/>
              </a:spcBef>
            </a:pPr>
            <a:r>
              <a:rPr lang="en-US" sz="3600" u="none">
                <a:solidFill>
                  <a:srgbClr val="000000"/>
                </a:solidFill>
                <a:latin typeface="League Spartan"/>
              </a:rPr>
              <a:t>5</a:t>
            </a:r>
          </a:p>
        </p:txBody>
      </p:sp>
      <p:sp>
        <p:nvSpPr>
          <p:cNvPr id="22" name="TextBox 22"/>
          <p:cNvSpPr txBox="1"/>
          <p:nvPr/>
        </p:nvSpPr>
        <p:spPr>
          <a:xfrm>
            <a:off x="988770" y="1455627"/>
            <a:ext cx="5332640" cy="1143000"/>
          </a:xfrm>
          <a:prstGeom prst="rect">
            <a:avLst/>
          </a:prstGeom>
        </p:spPr>
        <p:txBody>
          <a:bodyPr lIns="0" tIns="0" rIns="0" bIns="0" rtlCol="0" anchor="t">
            <a:spAutoFit/>
          </a:bodyPr>
          <a:lstStyle/>
          <a:p>
            <a:pPr marL="0" lvl="0" indent="0" algn="l">
              <a:lnSpc>
                <a:spcPts val="9000"/>
              </a:lnSpc>
              <a:spcBef>
                <a:spcPct val="0"/>
              </a:spcBef>
            </a:pPr>
            <a:r>
              <a:rPr lang="en-US" sz="7500">
                <a:solidFill>
                  <a:srgbClr val="000000"/>
                </a:solidFill>
                <a:latin typeface="League Spartan"/>
              </a:rPr>
              <a:t>Anggota</a:t>
            </a:r>
          </a:p>
        </p:txBody>
      </p:sp>
      <p:grpSp>
        <p:nvGrpSpPr>
          <p:cNvPr id="23" name="Group 23"/>
          <p:cNvGrpSpPr/>
          <p:nvPr/>
        </p:nvGrpSpPr>
        <p:grpSpPr>
          <a:xfrm>
            <a:off x="6321410" y="8075414"/>
            <a:ext cx="771999" cy="771999"/>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4A16"/>
            </a:solidFill>
          </p:spPr>
        </p:sp>
      </p:grpSp>
      <p:sp>
        <p:nvSpPr>
          <p:cNvPr id="25" name="TextBox 25"/>
          <p:cNvSpPr txBox="1"/>
          <p:nvPr/>
        </p:nvSpPr>
        <p:spPr>
          <a:xfrm>
            <a:off x="6434804" y="8064983"/>
            <a:ext cx="545211" cy="669036"/>
          </a:xfrm>
          <a:prstGeom prst="rect">
            <a:avLst/>
          </a:prstGeom>
        </p:spPr>
        <p:txBody>
          <a:bodyPr lIns="0" tIns="0" rIns="0" bIns="0" rtlCol="0" anchor="t">
            <a:spAutoFit/>
          </a:bodyPr>
          <a:lstStyle/>
          <a:p>
            <a:pPr marL="0" lvl="1" indent="0" algn="ctr">
              <a:lnSpc>
                <a:spcPts val="5652"/>
              </a:lnSpc>
              <a:spcBef>
                <a:spcPct val="0"/>
              </a:spcBef>
            </a:pPr>
            <a:r>
              <a:rPr lang="en-US" sz="3600">
                <a:solidFill>
                  <a:srgbClr val="000000"/>
                </a:solidFill>
                <a:latin typeface="League Spartan"/>
              </a:rPr>
              <a:t>6</a:t>
            </a:r>
          </a:p>
        </p:txBody>
      </p:sp>
      <p:sp>
        <p:nvSpPr>
          <p:cNvPr id="26" name="TextBox 26"/>
          <p:cNvSpPr txBox="1"/>
          <p:nvPr/>
        </p:nvSpPr>
        <p:spPr>
          <a:xfrm>
            <a:off x="7737227" y="7864958"/>
            <a:ext cx="10338009" cy="3041597"/>
          </a:xfrm>
          <a:prstGeom prst="rect">
            <a:avLst/>
          </a:prstGeom>
        </p:spPr>
        <p:txBody>
          <a:bodyPr lIns="0" tIns="0" rIns="0" bIns="0" rtlCol="0" anchor="t">
            <a:spAutoFit/>
          </a:bodyPr>
          <a:lstStyle/>
          <a:p>
            <a:pPr>
              <a:lnSpc>
                <a:spcPts val="8230"/>
              </a:lnSpc>
            </a:pPr>
            <a:r>
              <a:rPr lang="en-US" sz="4115">
                <a:solidFill>
                  <a:srgbClr val="000000"/>
                </a:solidFill>
                <a:latin typeface="Josefin Sans Regular"/>
              </a:rPr>
              <a:t>Dorkas Tri Oktavena S. (672020127) </a:t>
            </a:r>
          </a:p>
          <a:p>
            <a:pPr>
              <a:lnSpc>
                <a:spcPts val="8230"/>
              </a:lnSpc>
            </a:pPr>
            <a:endParaRPr lang="en-US" sz="4115">
              <a:solidFill>
                <a:srgbClr val="000000"/>
              </a:solidFill>
              <a:latin typeface="Josefin Sans Regular"/>
            </a:endParaRPr>
          </a:p>
          <a:p>
            <a:pPr marL="0" lvl="1" indent="0" algn="l">
              <a:lnSpc>
                <a:spcPts val="8230"/>
              </a:lnSpc>
              <a:spcBef>
                <a:spcPct val="0"/>
              </a:spcBef>
            </a:pPr>
            <a:endParaRPr lang="en-US" sz="4115">
              <a:solidFill>
                <a:srgbClr val="000000"/>
              </a:solidFill>
              <a:latin typeface="Josefin Sans Regular"/>
            </a:endParaRPr>
          </a:p>
        </p:txBody>
      </p:sp>
      <p:grpSp>
        <p:nvGrpSpPr>
          <p:cNvPr id="28" name="Group 28"/>
          <p:cNvGrpSpPr/>
          <p:nvPr/>
        </p:nvGrpSpPr>
        <p:grpSpPr>
          <a:xfrm>
            <a:off x="886677" y="6869238"/>
            <a:ext cx="1057504" cy="1057504"/>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pic>
        <p:nvPicPr>
          <p:cNvPr id="30" name="Picture 3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713089" y="4843880"/>
            <a:ext cx="2360019" cy="27482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t="47409"/>
          <a:stretch>
            <a:fillRect/>
          </a:stretch>
        </p:blipFill>
        <p:spPr>
          <a:xfrm rot="5400000">
            <a:off x="-1141470" y="1821457"/>
            <a:ext cx="9500607" cy="7153092"/>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759394" y="1028700"/>
            <a:ext cx="1499906" cy="1746616"/>
          </a:xfrm>
          <a:prstGeom prst="rect">
            <a:avLst/>
          </a:prstGeom>
        </p:spPr>
      </p:pic>
      <p:sp>
        <p:nvSpPr>
          <p:cNvPr id="4" name="AutoShape 4"/>
          <p:cNvSpPr/>
          <p:nvPr/>
        </p:nvSpPr>
        <p:spPr>
          <a:xfrm>
            <a:off x="9144000" y="8600969"/>
            <a:ext cx="6492240" cy="0"/>
          </a:xfrm>
          <a:prstGeom prst="line">
            <a:avLst/>
          </a:prstGeom>
          <a:ln w="28575" cap="rnd">
            <a:solidFill>
              <a:srgbClr val="000000"/>
            </a:solidFill>
            <a:prstDash val="solid"/>
            <a:headEnd type="none" w="sm" len="sm"/>
            <a:tailEnd type="none" w="sm" len="sm"/>
          </a:ln>
        </p:spPr>
      </p:sp>
      <p:pic>
        <p:nvPicPr>
          <p:cNvPr id="6" name="Picture 6"/>
          <p:cNvPicPr>
            <a:picLocks noChangeAspect="1"/>
          </p:cNvPicPr>
          <p:nvPr/>
        </p:nvPicPr>
        <p:blipFill>
          <a:blip r:embed="rId6"/>
          <a:srcRect r="24813"/>
          <a:stretch>
            <a:fillRect/>
          </a:stretch>
        </p:blipFill>
        <p:spPr>
          <a:xfrm>
            <a:off x="7686619" y="2339659"/>
            <a:ext cx="9837639" cy="5896081"/>
          </a:xfrm>
          <a:prstGeom prst="rect">
            <a:avLst/>
          </a:prstGeom>
        </p:spPr>
      </p:pic>
      <p:sp>
        <p:nvSpPr>
          <p:cNvPr id="7" name="TextBox 7"/>
          <p:cNvSpPr txBox="1"/>
          <p:nvPr/>
        </p:nvSpPr>
        <p:spPr>
          <a:xfrm>
            <a:off x="1524000" y="4135019"/>
            <a:ext cx="5340685" cy="2305359"/>
          </a:xfrm>
          <a:prstGeom prst="rect">
            <a:avLst/>
          </a:prstGeom>
        </p:spPr>
        <p:txBody>
          <a:bodyPr lIns="0" tIns="0" rIns="0" bIns="0" rtlCol="0" anchor="t">
            <a:spAutoFit/>
          </a:bodyPr>
          <a:lstStyle/>
          <a:p>
            <a:pPr>
              <a:lnSpc>
                <a:spcPts val="9102"/>
              </a:lnSpc>
            </a:pPr>
            <a:r>
              <a:rPr lang="en-US" sz="7400" dirty="0">
                <a:solidFill>
                  <a:srgbClr val="000000"/>
                </a:solidFill>
                <a:latin typeface="League Spartan"/>
              </a:rPr>
              <a:t>PT. PINNACLE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905143" y="1028700"/>
            <a:ext cx="10736412" cy="1054578"/>
          </a:xfrm>
          <a:prstGeom prst="rect">
            <a:avLst/>
          </a:prstGeom>
        </p:spPr>
        <p:txBody>
          <a:bodyPr lIns="0" tIns="0" rIns="0" bIns="0" rtlCol="0" anchor="t">
            <a:spAutoFit/>
          </a:bodyPr>
          <a:lstStyle/>
          <a:p>
            <a:pPr algn="ctr">
              <a:lnSpc>
                <a:spcPts val="8489"/>
              </a:lnSpc>
            </a:pPr>
            <a:r>
              <a:rPr lang="en-US" sz="6901" dirty="0" err="1">
                <a:solidFill>
                  <a:srgbClr val="000000"/>
                </a:solidFill>
                <a:latin typeface="League Spartan"/>
              </a:rPr>
              <a:t>Apa</a:t>
            </a:r>
            <a:r>
              <a:rPr lang="en-US" sz="6901" dirty="0">
                <a:solidFill>
                  <a:srgbClr val="000000"/>
                </a:solidFill>
                <a:latin typeface="League Spartan"/>
              </a:rPr>
              <a:t> </a:t>
            </a:r>
            <a:r>
              <a:rPr lang="en-US" sz="6901" dirty="0" err="1">
                <a:solidFill>
                  <a:srgbClr val="000000"/>
                </a:solidFill>
                <a:latin typeface="League Spartan"/>
              </a:rPr>
              <a:t>itu</a:t>
            </a:r>
            <a:r>
              <a:rPr lang="en-US" sz="6901" dirty="0">
                <a:solidFill>
                  <a:srgbClr val="000000"/>
                </a:solidFill>
                <a:latin typeface="League Spartan"/>
              </a:rPr>
              <a:t> PT. Pinnacle ? </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392964" y="1171304"/>
            <a:ext cx="2387900" cy="1202633"/>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988505" y="8378399"/>
            <a:ext cx="1433594" cy="1669396"/>
          </a:xfrm>
          <a:prstGeom prst="rect">
            <a:avLst/>
          </a:prstGeom>
        </p:spPr>
      </p:pic>
      <p:sp>
        <p:nvSpPr>
          <p:cNvPr id="6" name="TextBox 6"/>
          <p:cNvSpPr txBox="1"/>
          <p:nvPr/>
        </p:nvSpPr>
        <p:spPr>
          <a:xfrm>
            <a:off x="1371600" y="2598232"/>
            <a:ext cx="13483506" cy="5444490"/>
          </a:xfrm>
          <a:prstGeom prst="rect">
            <a:avLst/>
          </a:prstGeom>
        </p:spPr>
        <p:txBody>
          <a:bodyPr lIns="0" tIns="0" rIns="0" bIns="0" rtlCol="0" anchor="t">
            <a:spAutoFit/>
          </a:bodyPr>
          <a:lstStyle/>
          <a:p>
            <a:pPr algn="just">
              <a:lnSpc>
                <a:spcPts val="4305"/>
              </a:lnSpc>
            </a:pPr>
            <a:r>
              <a:rPr lang="en-US" sz="3500" dirty="0">
                <a:solidFill>
                  <a:srgbClr val="000000"/>
                </a:solidFill>
                <a:latin typeface="Josefin Sans Regular"/>
              </a:rPr>
              <a:t>PT Pinnacle </a:t>
            </a:r>
            <a:r>
              <a:rPr lang="en-US" sz="3500" dirty="0" err="1">
                <a:solidFill>
                  <a:srgbClr val="000000"/>
                </a:solidFill>
                <a:latin typeface="Josefin Sans Regular"/>
              </a:rPr>
              <a:t>bertempat</a:t>
            </a:r>
            <a:r>
              <a:rPr lang="en-US" sz="3500" dirty="0">
                <a:solidFill>
                  <a:srgbClr val="000000"/>
                </a:solidFill>
                <a:latin typeface="Josefin Sans Regular"/>
              </a:rPr>
              <a:t> di Kawasan </a:t>
            </a:r>
            <a:r>
              <a:rPr lang="en-US" sz="3500" dirty="0" err="1">
                <a:solidFill>
                  <a:srgbClr val="000000"/>
                </a:solidFill>
                <a:latin typeface="Josefin Sans Regular"/>
              </a:rPr>
              <a:t>Industri</a:t>
            </a:r>
            <a:r>
              <a:rPr lang="en-US" sz="3500" dirty="0">
                <a:solidFill>
                  <a:srgbClr val="000000"/>
                </a:solidFill>
                <a:latin typeface="Josefin Sans Regular"/>
              </a:rPr>
              <a:t> (Gudang) Isanti </a:t>
            </a:r>
            <a:r>
              <a:rPr lang="en-US" sz="3500" dirty="0" err="1">
                <a:solidFill>
                  <a:srgbClr val="000000"/>
                </a:solidFill>
                <a:latin typeface="Josefin Sans Regular"/>
              </a:rPr>
              <a:t>Bawen</a:t>
            </a:r>
            <a:r>
              <a:rPr lang="en-US" sz="3500" dirty="0">
                <a:solidFill>
                  <a:srgbClr val="000000"/>
                </a:solidFill>
                <a:latin typeface="Josefin Sans Regular"/>
              </a:rPr>
              <a:t> </a:t>
            </a:r>
            <a:r>
              <a:rPr lang="en-US" sz="3500" dirty="0" err="1">
                <a:solidFill>
                  <a:srgbClr val="000000"/>
                </a:solidFill>
                <a:latin typeface="Josefin Sans Regular"/>
              </a:rPr>
              <a:t>terletak</a:t>
            </a:r>
            <a:r>
              <a:rPr lang="en-US" sz="3500" dirty="0">
                <a:solidFill>
                  <a:srgbClr val="000000"/>
                </a:solidFill>
                <a:latin typeface="Josefin Sans Regular"/>
              </a:rPr>
              <a:t> di </a:t>
            </a:r>
            <a:r>
              <a:rPr lang="en-US" sz="3500" dirty="0" err="1">
                <a:solidFill>
                  <a:srgbClr val="000000"/>
                </a:solidFill>
                <a:latin typeface="Josefin Sans Regular"/>
              </a:rPr>
              <a:t>Kabupaten</a:t>
            </a:r>
            <a:r>
              <a:rPr lang="en-US" sz="3500" dirty="0">
                <a:solidFill>
                  <a:srgbClr val="000000"/>
                </a:solidFill>
                <a:latin typeface="Josefin Sans Regular"/>
              </a:rPr>
              <a:t> Semarang, </a:t>
            </a:r>
            <a:r>
              <a:rPr lang="en-US" sz="3500" dirty="0" err="1">
                <a:solidFill>
                  <a:srgbClr val="000000"/>
                </a:solidFill>
                <a:latin typeface="Josefin Sans Regular"/>
              </a:rPr>
              <a:t>Jawa</a:t>
            </a:r>
            <a:r>
              <a:rPr lang="en-US" sz="3500" dirty="0">
                <a:solidFill>
                  <a:srgbClr val="000000"/>
                </a:solidFill>
                <a:latin typeface="Josefin Sans Regular"/>
              </a:rPr>
              <a:t> Tengah, Indonesia. PT Pinnacle </a:t>
            </a:r>
            <a:r>
              <a:rPr lang="en-US" sz="3500" dirty="0" err="1">
                <a:solidFill>
                  <a:srgbClr val="000000"/>
                </a:solidFill>
                <a:latin typeface="Josefin Sans Regular"/>
              </a:rPr>
              <a:t>merupakan</a:t>
            </a:r>
            <a:r>
              <a:rPr lang="en-US" sz="3500" dirty="0">
                <a:solidFill>
                  <a:srgbClr val="000000"/>
                </a:solidFill>
                <a:latin typeface="Josefin Sans Regular"/>
              </a:rPr>
              <a:t> </a:t>
            </a:r>
            <a:r>
              <a:rPr lang="en-US" sz="3500" dirty="0" err="1">
                <a:solidFill>
                  <a:srgbClr val="000000"/>
                </a:solidFill>
                <a:latin typeface="Josefin Sans Regular"/>
              </a:rPr>
              <a:t>perusahaan</a:t>
            </a:r>
            <a:r>
              <a:rPr lang="en-US" sz="3500" dirty="0">
                <a:solidFill>
                  <a:srgbClr val="000000"/>
                </a:solidFill>
                <a:latin typeface="Josefin Sans Regular"/>
              </a:rPr>
              <a:t> </a:t>
            </a:r>
            <a:r>
              <a:rPr lang="en-US" sz="3500" dirty="0" err="1">
                <a:solidFill>
                  <a:srgbClr val="000000"/>
                </a:solidFill>
                <a:latin typeface="Josefin Sans Regular"/>
              </a:rPr>
              <a:t>membuat</a:t>
            </a:r>
            <a:r>
              <a:rPr lang="en-US" sz="3500" dirty="0">
                <a:solidFill>
                  <a:srgbClr val="000000"/>
                </a:solidFill>
                <a:latin typeface="Josefin Sans Regular"/>
              </a:rPr>
              <a:t> </a:t>
            </a:r>
            <a:r>
              <a:rPr lang="en-US" sz="3500" dirty="0" err="1">
                <a:solidFill>
                  <a:srgbClr val="000000"/>
                </a:solidFill>
                <a:latin typeface="Josefin Sans Regular"/>
              </a:rPr>
              <a:t>pakaian</a:t>
            </a:r>
            <a:r>
              <a:rPr lang="en-US" sz="3500" dirty="0">
                <a:solidFill>
                  <a:srgbClr val="000000"/>
                </a:solidFill>
                <a:latin typeface="Josefin Sans Regular"/>
              </a:rPr>
              <a:t> </a:t>
            </a:r>
            <a:r>
              <a:rPr lang="en-US" sz="3500" dirty="0" err="1">
                <a:solidFill>
                  <a:srgbClr val="000000"/>
                </a:solidFill>
                <a:latin typeface="Josefin Sans Regular"/>
              </a:rPr>
              <a:t>wanita</a:t>
            </a:r>
            <a:r>
              <a:rPr lang="en-US" sz="3500" dirty="0">
                <a:solidFill>
                  <a:srgbClr val="000000"/>
                </a:solidFill>
                <a:latin typeface="Josefin Sans Regular"/>
              </a:rPr>
              <a:t> </a:t>
            </a:r>
            <a:r>
              <a:rPr lang="en-US" sz="3500" dirty="0" err="1">
                <a:solidFill>
                  <a:srgbClr val="000000"/>
                </a:solidFill>
                <a:latin typeface="Josefin Sans Regular"/>
              </a:rPr>
              <a:t>pria</a:t>
            </a:r>
            <a:r>
              <a:rPr lang="en-US" sz="3500" dirty="0">
                <a:solidFill>
                  <a:srgbClr val="000000"/>
                </a:solidFill>
                <a:latin typeface="Josefin Sans Regular"/>
              </a:rPr>
              <a:t> dan </a:t>
            </a:r>
            <a:r>
              <a:rPr lang="en-US" sz="3500" dirty="0" err="1">
                <a:solidFill>
                  <a:srgbClr val="000000"/>
                </a:solidFill>
                <a:latin typeface="Josefin Sans Regular"/>
              </a:rPr>
              <a:t>anak-anak</a:t>
            </a:r>
            <a:r>
              <a:rPr lang="en-US" sz="3500" dirty="0">
                <a:solidFill>
                  <a:srgbClr val="000000"/>
                </a:solidFill>
                <a:latin typeface="Josefin Sans Regular"/>
              </a:rPr>
              <a:t>. PT Pinnacle </a:t>
            </a:r>
            <a:r>
              <a:rPr lang="en-US" sz="3500" dirty="0" err="1">
                <a:solidFill>
                  <a:srgbClr val="000000"/>
                </a:solidFill>
                <a:latin typeface="Josefin Sans Regular"/>
              </a:rPr>
              <a:t>mulai</a:t>
            </a:r>
            <a:r>
              <a:rPr lang="en-US" sz="3500" dirty="0">
                <a:solidFill>
                  <a:srgbClr val="000000"/>
                </a:solidFill>
                <a:latin typeface="Josefin Sans Regular"/>
              </a:rPr>
              <a:t> </a:t>
            </a:r>
            <a:r>
              <a:rPr lang="en-US" sz="3500" dirty="0" err="1">
                <a:solidFill>
                  <a:srgbClr val="000000"/>
                </a:solidFill>
                <a:latin typeface="Josefin Sans Regular"/>
              </a:rPr>
              <a:t>beroperasi</a:t>
            </a:r>
            <a:r>
              <a:rPr lang="en-US" sz="3500" dirty="0">
                <a:solidFill>
                  <a:srgbClr val="000000"/>
                </a:solidFill>
                <a:latin typeface="Josefin Sans Regular"/>
              </a:rPr>
              <a:t> di Indonesia pada </a:t>
            </a:r>
            <a:r>
              <a:rPr lang="en-US" sz="3500" dirty="0" err="1">
                <a:solidFill>
                  <a:srgbClr val="000000"/>
                </a:solidFill>
                <a:latin typeface="Josefin Sans Regular"/>
              </a:rPr>
              <a:t>tahun</a:t>
            </a:r>
            <a:r>
              <a:rPr lang="en-US" sz="3500" dirty="0">
                <a:solidFill>
                  <a:srgbClr val="000000"/>
                </a:solidFill>
                <a:latin typeface="Josefin Sans Regular"/>
              </a:rPr>
              <a:t> 2002 </a:t>
            </a:r>
            <a:r>
              <a:rPr lang="en-US" sz="3500" dirty="0" err="1">
                <a:solidFill>
                  <a:srgbClr val="000000"/>
                </a:solidFill>
                <a:latin typeface="Josefin Sans Regular"/>
              </a:rPr>
              <a:t>dengan</a:t>
            </a:r>
            <a:r>
              <a:rPr lang="en-US" sz="3500" dirty="0">
                <a:solidFill>
                  <a:srgbClr val="000000"/>
                </a:solidFill>
                <a:latin typeface="Josefin Sans Regular"/>
              </a:rPr>
              <a:t> </a:t>
            </a:r>
            <a:r>
              <a:rPr lang="en-US" sz="3500" dirty="0" err="1">
                <a:solidFill>
                  <a:srgbClr val="000000"/>
                </a:solidFill>
                <a:latin typeface="Josefin Sans Regular"/>
              </a:rPr>
              <a:t>kantor</a:t>
            </a:r>
            <a:r>
              <a:rPr lang="en-US" sz="3500" dirty="0">
                <a:solidFill>
                  <a:srgbClr val="000000"/>
                </a:solidFill>
                <a:latin typeface="Josefin Sans Regular"/>
              </a:rPr>
              <a:t> </a:t>
            </a:r>
            <a:r>
              <a:rPr lang="en-US" sz="3500" dirty="0" err="1">
                <a:solidFill>
                  <a:srgbClr val="000000"/>
                </a:solidFill>
                <a:latin typeface="Josefin Sans Regular"/>
              </a:rPr>
              <a:t>pusat</a:t>
            </a:r>
            <a:r>
              <a:rPr lang="en-US" sz="3500" dirty="0">
                <a:solidFill>
                  <a:srgbClr val="000000"/>
                </a:solidFill>
                <a:latin typeface="Josefin Sans Regular"/>
              </a:rPr>
              <a:t> di Jakarta dan Uni </a:t>
            </a:r>
            <a:r>
              <a:rPr lang="en-US" sz="3500" dirty="0" err="1">
                <a:solidFill>
                  <a:srgbClr val="000000"/>
                </a:solidFill>
                <a:latin typeface="Josefin Sans Regular"/>
              </a:rPr>
              <a:t>Manufaktur</a:t>
            </a:r>
            <a:r>
              <a:rPr lang="en-US" sz="3500" dirty="0">
                <a:solidFill>
                  <a:srgbClr val="000000"/>
                </a:solidFill>
                <a:latin typeface="Josefin Sans Regular"/>
              </a:rPr>
              <a:t> di Semarang. PT </a:t>
            </a:r>
            <a:r>
              <a:rPr lang="en-US" sz="3500" dirty="0" err="1">
                <a:solidFill>
                  <a:srgbClr val="000000"/>
                </a:solidFill>
                <a:latin typeface="Josefin Sans Regular"/>
              </a:rPr>
              <a:t>tersebut</a:t>
            </a:r>
            <a:r>
              <a:rPr lang="en-US" sz="3500" dirty="0">
                <a:solidFill>
                  <a:srgbClr val="000000"/>
                </a:solidFill>
                <a:latin typeface="Josefin Sans Regular"/>
              </a:rPr>
              <a:t> </a:t>
            </a:r>
            <a:r>
              <a:rPr lang="en-US" sz="3500" dirty="0" err="1">
                <a:solidFill>
                  <a:srgbClr val="000000"/>
                </a:solidFill>
                <a:latin typeface="Josefin Sans Regular"/>
              </a:rPr>
              <a:t>telah</a:t>
            </a:r>
            <a:r>
              <a:rPr lang="en-US" sz="3500" dirty="0">
                <a:solidFill>
                  <a:srgbClr val="000000"/>
                </a:solidFill>
                <a:latin typeface="Josefin Sans Regular"/>
              </a:rPr>
              <a:t> </a:t>
            </a:r>
            <a:r>
              <a:rPr lang="en-US" sz="3500" dirty="0" err="1">
                <a:solidFill>
                  <a:srgbClr val="000000"/>
                </a:solidFill>
                <a:latin typeface="Josefin Sans Regular"/>
              </a:rPr>
              <a:t>dapat</a:t>
            </a:r>
            <a:r>
              <a:rPr lang="en-US" sz="3500" dirty="0">
                <a:solidFill>
                  <a:srgbClr val="000000"/>
                </a:solidFill>
                <a:latin typeface="Josefin Sans Regular"/>
              </a:rPr>
              <a:t> </a:t>
            </a:r>
            <a:r>
              <a:rPr lang="en-US" sz="3500" dirty="0" err="1">
                <a:solidFill>
                  <a:srgbClr val="000000"/>
                </a:solidFill>
                <a:latin typeface="Josefin Sans Regular"/>
              </a:rPr>
              <a:t>menampung</a:t>
            </a:r>
            <a:r>
              <a:rPr lang="en-US" sz="3500" dirty="0">
                <a:solidFill>
                  <a:srgbClr val="000000"/>
                </a:solidFill>
                <a:latin typeface="Josefin Sans Regular"/>
              </a:rPr>
              <a:t> 1.000+ </a:t>
            </a:r>
            <a:r>
              <a:rPr lang="en-US" sz="3500" dirty="0" err="1">
                <a:solidFill>
                  <a:srgbClr val="000000"/>
                </a:solidFill>
                <a:latin typeface="Josefin Sans Regular"/>
              </a:rPr>
              <a:t>mesin</a:t>
            </a:r>
            <a:r>
              <a:rPr lang="en-US" sz="3500" dirty="0">
                <a:solidFill>
                  <a:srgbClr val="000000"/>
                </a:solidFill>
                <a:latin typeface="Josefin Sans Regular"/>
              </a:rPr>
              <a:t> </a:t>
            </a:r>
            <a:r>
              <a:rPr lang="en-US" sz="3500" dirty="0" err="1">
                <a:solidFill>
                  <a:srgbClr val="000000"/>
                </a:solidFill>
                <a:latin typeface="Josefin Sans Regular"/>
              </a:rPr>
              <a:t>jahit</a:t>
            </a:r>
            <a:r>
              <a:rPr lang="en-US" sz="3500" dirty="0">
                <a:solidFill>
                  <a:srgbClr val="000000"/>
                </a:solidFill>
                <a:latin typeface="Josefin Sans Regular"/>
              </a:rPr>
              <a:t> </a:t>
            </a:r>
            <a:r>
              <a:rPr lang="en-US" sz="3500" dirty="0" err="1">
                <a:solidFill>
                  <a:srgbClr val="000000"/>
                </a:solidFill>
                <a:latin typeface="Josefin Sans Regular"/>
              </a:rPr>
              <a:t>dengan</a:t>
            </a:r>
            <a:r>
              <a:rPr lang="en-US" sz="3500" dirty="0">
                <a:solidFill>
                  <a:srgbClr val="000000"/>
                </a:solidFill>
                <a:latin typeface="Josefin Sans Regular"/>
              </a:rPr>
              <a:t> 4 </a:t>
            </a:r>
            <a:r>
              <a:rPr lang="en-US" sz="3500" dirty="0" err="1">
                <a:solidFill>
                  <a:srgbClr val="000000"/>
                </a:solidFill>
                <a:latin typeface="Josefin Sans Regular"/>
              </a:rPr>
              <a:t>juta</a:t>
            </a:r>
            <a:r>
              <a:rPr lang="en-US" sz="3500" dirty="0">
                <a:solidFill>
                  <a:srgbClr val="000000"/>
                </a:solidFill>
                <a:latin typeface="Josefin Sans Regular"/>
              </a:rPr>
              <a:t> unit </a:t>
            </a:r>
            <a:r>
              <a:rPr lang="en-US" sz="3500" dirty="0" err="1">
                <a:solidFill>
                  <a:srgbClr val="000000"/>
                </a:solidFill>
                <a:latin typeface="Josefin Sans Regular"/>
              </a:rPr>
              <a:t>lebih</a:t>
            </a:r>
            <a:r>
              <a:rPr lang="en-US" sz="3500" dirty="0">
                <a:solidFill>
                  <a:srgbClr val="000000"/>
                </a:solidFill>
                <a:latin typeface="Josefin Sans Regular"/>
              </a:rPr>
              <a:t> </a:t>
            </a:r>
            <a:r>
              <a:rPr lang="en-US" sz="3500" dirty="0" err="1">
                <a:solidFill>
                  <a:srgbClr val="000000"/>
                </a:solidFill>
                <a:latin typeface="Josefin Sans Regular"/>
              </a:rPr>
              <a:t>pertahun</a:t>
            </a:r>
            <a:r>
              <a:rPr lang="en-US" sz="3500" dirty="0">
                <a:solidFill>
                  <a:srgbClr val="000000"/>
                </a:solidFill>
                <a:latin typeface="Josefin Sans Regular"/>
              </a:rPr>
              <a:t>, Pada </a:t>
            </a:r>
            <a:r>
              <a:rPr lang="en-US" sz="3500" dirty="0" err="1">
                <a:solidFill>
                  <a:srgbClr val="000000"/>
                </a:solidFill>
                <a:latin typeface="Josefin Sans Regular"/>
              </a:rPr>
              <a:t>tahun</a:t>
            </a:r>
            <a:r>
              <a:rPr lang="en-US" sz="3500" dirty="0">
                <a:solidFill>
                  <a:srgbClr val="000000"/>
                </a:solidFill>
                <a:latin typeface="Josefin Sans Regular"/>
              </a:rPr>
              <a:t> 2018 </a:t>
            </a:r>
            <a:r>
              <a:rPr lang="en-US" sz="3500" dirty="0" err="1">
                <a:solidFill>
                  <a:srgbClr val="000000"/>
                </a:solidFill>
                <a:latin typeface="Josefin Sans Regular"/>
              </a:rPr>
              <a:t>memperluas</a:t>
            </a:r>
            <a:r>
              <a:rPr lang="en-US" sz="3500" dirty="0">
                <a:solidFill>
                  <a:srgbClr val="000000"/>
                </a:solidFill>
                <a:latin typeface="Josefin Sans Regular"/>
              </a:rPr>
              <a:t> </a:t>
            </a:r>
            <a:r>
              <a:rPr lang="en-US" sz="3500" dirty="0" err="1">
                <a:solidFill>
                  <a:srgbClr val="000000"/>
                </a:solidFill>
                <a:latin typeface="Josefin Sans Regular"/>
              </a:rPr>
              <a:t>operasinya</a:t>
            </a:r>
            <a:r>
              <a:rPr lang="en-US" sz="3500" dirty="0">
                <a:solidFill>
                  <a:srgbClr val="000000"/>
                </a:solidFill>
                <a:latin typeface="Josefin Sans Regular"/>
              </a:rPr>
              <a:t> </a:t>
            </a:r>
            <a:r>
              <a:rPr lang="en-US" sz="3500" dirty="0" err="1">
                <a:solidFill>
                  <a:srgbClr val="000000"/>
                </a:solidFill>
                <a:latin typeface="Josefin Sans Regular"/>
              </a:rPr>
              <a:t>dengan</a:t>
            </a:r>
            <a:r>
              <a:rPr lang="en-US" sz="3500" dirty="0">
                <a:solidFill>
                  <a:srgbClr val="000000"/>
                </a:solidFill>
                <a:latin typeface="Josefin Sans Regular"/>
              </a:rPr>
              <a:t> </a:t>
            </a:r>
            <a:r>
              <a:rPr lang="en-US" sz="3500" dirty="0" err="1">
                <a:solidFill>
                  <a:srgbClr val="000000"/>
                </a:solidFill>
                <a:latin typeface="Josefin Sans Regular"/>
              </a:rPr>
              <a:t>memproduksi</a:t>
            </a:r>
            <a:r>
              <a:rPr lang="en-US" sz="3500" dirty="0">
                <a:solidFill>
                  <a:srgbClr val="000000"/>
                </a:solidFill>
                <a:latin typeface="Josefin Sans Regular"/>
              </a:rPr>
              <a:t> </a:t>
            </a:r>
            <a:r>
              <a:rPr lang="en-US" sz="3500" dirty="0" err="1">
                <a:solidFill>
                  <a:srgbClr val="000000"/>
                </a:solidFill>
                <a:latin typeface="Josefin Sans Regular"/>
              </a:rPr>
              <a:t>Pakaian</a:t>
            </a:r>
            <a:r>
              <a:rPr lang="en-US" sz="3500" dirty="0">
                <a:solidFill>
                  <a:srgbClr val="000000"/>
                </a:solidFill>
                <a:latin typeface="Josefin Sans Regular"/>
              </a:rPr>
              <a:t> </a:t>
            </a:r>
            <a:r>
              <a:rPr lang="en-US" sz="3500" dirty="0" err="1">
                <a:solidFill>
                  <a:srgbClr val="000000"/>
                </a:solidFill>
                <a:latin typeface="Josefin Sans Regular"/>
              </a:rPr>
              <a:t>Luar</a:t>
            </a:r>
            <a:r>
              <a:rPr lang="en-US" sz="3500" dirty="0">
                <a:solidFill>
                  <a:srgbClr val="000000"/>
                </a:solidFill>
                <a:latin typeface="Josefin Sans Regular"/>
              </a:rPr>
              <a:t>, </a:t>
            </a:r>
            <a:r>
              <a:rPr lang="en-US" sz="3500" dirty="0" err="1">
                <a:solidFill>
                  <a:srgbClr val="000000"/>
                </a:solidFill>
                <a:latin typeface="Josefin Sans Regular"/>
              </a:rPr>
              <a:t>Pakaian</a:t>
            </a:r>
            <a:r>
              <a:rPr lang="en-US" sz="3500" dirty="0">
                <a:solidFill>
                  <a:srgbClr val="000000"/>
                </a:solidFill>
                <a:latin typeface="Josefin Sans Regular"/>
              </a:rPr>
              <a:t> Kinerja, dan </a:t>
            </a:r>
            <a:r>
              <a:rPr lang="en-US" sz="3500" dirty="0" err="1">
                <a:solidFill>
                  <a:srgbClr val="000000"/>
                </a:solidFill>
                <a:latin typeface="Josefin Sans Regular"/>
              </a:rPr>
              <a:t>Pakaian</a:t>
            </a:r>
            <a:r>
              <a:rPr lang="en-US" sz="3500" dirty="0">
                <a:solidFill>
                  <a:srgbClr val="000000"/>
                </a:solidFill>
                <a:latin typeface="Josefin Sans Regular"/>
              </a:rPr>
              <a:t> </a:t>
            </a:r>
            <a:r>
              <a:rPr lang="en-US" sz="3500" dirty="0" err="1">
                <a:solidFill>
                  <a:srgbClr val="000000"/>
                </a:solidFill>
                <a:latin typeface="Josefin Sans Regular"/>
              </a:rPr>
              <a:t>Aktif</a:t>
            </a:r>
            <a:r>
              <a:rPr lang="en-US" sz="3500" dirty="0">
                <a:solidFill>
                  <a:srgbClr val="000000"/>
                </a:solidFill>
                <a:latin typeface="Josefin Sans Regular"/>
              </a:rPr>
              <a:t> </a:t>
            </a:r>
            <a:r>
              <a:rPr lang="en-US" sz="3500" dirty="0" err="1">
                <a:solidFill>
                  <a:srgbClr val="000000"/>
                </a:solidFill>
                <a:latin typeface="Josefin Sans Regular"/>
              </a:rPr>
              <a:t>berkualitas</a:t>
            </a:r>
            <a:r>
              <a:rPr lang="en-US" sz="3500" dirty="0">
                <a:solidFill>
                  <a:srgbClr val="000000"/>
                </a:solidFill>
                <a:latin typeface="Josefin Sans Regular"/>
              </a:rPr>
              <a:t> Tinggi </a:t>
            </a:r>
            <a:r>
              <a:rPr lang="en-US" sz="3500" dirty="0" err="1">
                <a:solidFill>
                  <a:srgbClr val="000000"/>
                </a:solidFill>
                <a:latin typeface="Josefin Sans Regular"/>
              </a:rPr>
              <a:t>dengan</a:t>
            </a:r>
            <a:r>
              <a:rPr lang="en-US" sz="3500" dirty="0">
                <a:solidFill>
                  <a:srgbClr val="000000"/>
                </a:solidFill>
                <a:latin typeface="Josefin Sans Regular"/>
              </a:rPr>
              <a:t> </a:t>
            </a:r>
            <a:r>
              <a:rPr lang="en-US" sz="3500" dirty="0" err="1">
                <a:solidFill>
                  <a:srgbClr val="000000"/>
                </a:solidFill>
                <a:latin typeface="Josefin Sans Regular"/>
              </a:rPr>
              <a:t>peralatan</a:t>
            </a:r>
            <a:r>
              <a:rPr lang="en-US" sz="3500" dirty="0">
                <a:solidFill>
                  <a:srgbClr val="000000"/>
                </a:solidFill>
                <a:latin typeface="Josefin Sans Regular"/>
              </a:rPr>
              <a:t> </a:t>
            </a:r>
            <a:r>
              <a:rPr lang="en-US" sz="3500" dirty="0" err="1">
                <a:solidFill>
                  <a:srgbClr val="000000"/>
                </a:solidFill>
                <a:latin typeface="Josefin Sans Regular"/>
              </a:rPr>
              <a:t>canggih</a:t>
            </a:r>
            <a:r>
              <a:rPr lang="en-US" sz="3500" dirty="0">
                <a:solidFill>
                  <a:srgbClr val="000000"/>
                </a:solidFill>
                <a:latin typeface="Josefin Sans Regular"/>
              </a:rPr>
              <a:t>.</a:t>
            </a:r>
          </a:p>
        </p:txBody>
      </p:sp>
      <p:pic>
        <p:nvPicPr>
          <p:cNvPr id="7" name="Picture 2">
            <a:extLst>
              <a:ext uri="{FF2B5EF4-FFF2-40B4-BE49-F238E27FC236}">
                <a16:creationId xmlns:a16="http://schemas.microsoft.com/office/drawing/2014/main" id="{CCAB4D70-A3A6-5871-490E-D3702BDB5DC8}"/>
              </a:ext>
            </a:extLst>
          </p:cNvPr>
          <p:cNvPicPr>
            <a:picLocks noChangeAspect="1"/>
          </p:cNvPicPr>
          <p:nvPr/>
        </p:nvPicPr>
        <p:blipFill>
          <a:blip r:embed="rId6">
            <a:alphaModFix amt="87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7159567">
            <a:off x="15890631" y="8030340"/>
            <a:ext cx="2058709" cy="20587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187703" y="336561"/>
            <a:ext cx="1986022" cy="2312689"/>
          </a:xfrm>
          <a:prstGeom prst="rect">
            <a:avLst/>
          </a:prstGeom>
        </p:spPr>
      </p:pic>
      <p:pic>
        <p:nvPicPr>
          <p:cNvPr id="4" name="Picture 4"/>
          <p:cNvPicPr>
            <a:picLocks noChangeAspect="1"/>
          </p:cNvPicPr>
          <p:nvPr/>
        </p:nvPicPr>
        <p:blipFill>
          <a:blip r:embed="rId4"/>
          <a:srcRect/>
          <a:stretch>
            <a:fillRect/>
          </a:stretch>
        </p:blipFill>
        <p:spPr>
          <a:xfrm>
            <a:off x="1028700" y="2067062"/>
            <a:ext cx="3309801" cy="5564685"/>
          </a:xfrm>
          <a:prstGeom prst="rect">
            <a:avLst/>
          </a:prstGeom>
        </p:spPr>
      </p:pic>
      <p:pic>
        <p:nvPicPr>
          <p:cNvPr id="5" name="Picture 5"/>
          <p:cNvPicPr>
            <a:picLocks noChangeAspect="1"/>
          </p:cNvPicPr>
          <p:nvPr/>
        </p:nvPicPr>
        <p:blipFill>
          <a:blip r:embed="rId5"/>
          <a:srcRect/>
          <a:stretch>
            <a:fillRect/>
          </a:stretch>
        </p:blipFill>
        <p:spPr>
          <a:xfrm>
            <a:off x="4847010" y="2050848"/>
            <a:ext cx="5448214" cy="2712416"/>
          </a:xfrm>
          <a:prstGeom prst="rect">
            <a:avLst/>
          </a:prstGeom>
        </p:spPr>
      </p:pic>
      <p:sp>
        <p:nvSpPr>
          <p:cNvPr id="6" name="TextBox 6"/>
          <p:cNvSpPr txBox="1"/>
          <p:nvPr/>
        </p:nvSpPr>
        <p:spPr>
          <a:xfrm>
            <a:off x="347429" y="490370"/>
            <a:ext cx="10736412" cy="721766"/>
          </a:xfrm>
          <a:prstGeom prst="rect">
            <a:avLst/>
          </a:prstGeom>
        </p:spPr>
        <p:txBody>
          <a:bodyPr lIns="0" tIns="0" rIns="0" bIns="0" rtlCol="0" anchor="t">
            <a:spAutoFit/>
          </a:bodyPr>
          <a:lstStyle/>
          <a:p>
            <a:pPr algn="ctr">
              <a:lnSpc>
                <a:spcPts val="5783"/>
              </a:lnSpc>
            </a:pPr>
            <a:r>
              <a:rPr lang="en-US" sz="4701">
                <a:solidFill>
                  <a:srgbClr val="000000"/>
                </a:solidFill>
                <a:latin typeface="League Spartan"/>
              </a:rPr>
              <a:t>Tabel penjualan tiap tahun </a:t>
            </a:r>
          </a:p>
        </p:txBody>
      </p:sp>
      <p:sp>
        <p:nvSpPr>
          <p:cNvPr id="7" name="TextBox 7"/>
          <p:cNvSpPr txBox="1"/>
          <p:nvPr/>
        </p:nvSpPr>
        <p:spPr>
          <a:xfrm>
            <a:off x="4847010" y="5306462"/>
            <a:ext cx="10082379" cy="2990215"/>
          </a:xfrm>
          <a:prstGeom prst="rect">
            <a:avLst/>
          </a:prstGeom>
        </p:spPr>
        <p:txBody>
          <a:bodyPr lIns="0" tIns="0" rIns="0" bIns="0" rtlCol="0" anchor="t">
            <a:spAutoFit/>
          </a:bodyPr>
          <a:lstStyle/>
          <a:p>
            <a:pPr>
              <a:lnSpc>
                <a:spcPts val="4759"/>
              </a:lnSpc>
            </a:pPr>
            <a:r>
              <a:rPr lang="en-US" sz="3399">
                <a:solidFill>
                  <a:srgbClr val="000000"/>
                </a:solidFill>
                <a:latin typeface="Josefin Sans Regular"/>
              </a:rPr>
              <a:t>Berikut adalah Tabel penjualan eksport pertahun yang kami ambil dari PT Pinnacle. Dengan data mentah lalu kita olah menjadi data matang menjadi data pertahun dan data pertahun per quartal.</a:t>
            </a:r>
          </a:p>
        </p:txBody>
      </p:sp>
      <p:pic>
        <p:nvPicPr>
          <p:cNvPr id="8" name="Picture 18">
            <a:extLst>
              <a:ext uri="{FF2B5EF4-FFF2-40B4-BE49-F238E27FC236}">
                <a16:creationId xmlns:a16="http://schemas.microsoft.com/office/drawing/2014/main" id="{F91909D2-CC0F-CBC3-40CC-DF28278757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5428212" y="7381095"/>
            <a:ext cx="1740378" cy="1769331"/>
          </a:xfrm>
          <a:prstGeom prst="rect">
            <a:avLst/>
          </a:prstGeom>
        </p:spPr>
      </p:pic>
      <p:pic>
        <p:nvPicPr>
          <p:cNvPr id="9" name="Picture 2">
            <a:extLst>
              <a:ext uri="{FF2B5EF4-FFF2-40B4-BE49-F238E27FC236}">
                <a16:creationId xmlns:a16="http://schemas.microsoft.com/office/drawing/2014/main" id="{F16917EE-2D79-6051-37D6-D6AC4D916B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680103">
            <a:off x="15854124" y="7931610"/>
            <a:ext cx="2092511" cy="20925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AutoShape 4"/>
          <p:cNvSpPr/>
          <p:nvPr/>
        </p:nvSpPr>
        <p:spPr>
          <a:xfrm rot="5835">
            <a:off x="5040863" y="3084740"/>
            <a:ext cx="8416199" cy="0"/>
          </a:xfrm>
          <a:prstGeom prst="line">
            <a:avLst/>
          </a:prstGeom>
          <a:ln w="28575" cap="rnd">
            <a:solidFill>
              <a:srgbClr val="000000"/>
            </a:solidFill>
            <a:prstDash val="solid"/>
            <a:headEnd type="none" w="sm" len="sm"/>
            <a:tailEnd type="none" w="sm" len="sm"/>
          </a:ln>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16757" y="7632174"/>
            <a:ext cx="1499906" cy="1746616"/>
          </a:xfrm>
          <a:prstGeom prst="rect">
            <a:avLst/>
          </a:prstGeom>
        </p:spPr>
      </p:pic>
      <p:grpSp>
        <p:nvGrpSpPr>
          <p:cNvPr id="6" name="Group 6"/>
          <p:cNvGrpSpPr/>
          <p:nvPr/>
        </p:nvGrpSpPr>
        <p:grpSpPr>
          <a:xfrm>
            <a:off x="16987912" y="8953500"/>
            <a:ext cx="1057504" cy="105750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8" name="TextBox 8"/>
          <p:cNvSpPr txBox="1"/>
          <p:nvPr/>
        </p:nvSpPr>
        <p:spPr>
          <a:xfrm>
            <a:off x="5148450" y="1787271"/>
            <a:ext cx="8308606" cy="976157"/>
          </a:xfrm>
          <a:prstGeom prst="rect">
            <a:avLst/>
          </a:prstGeom>
        </p:spPr>
        <p:txBody>
          <a:bodyPr lIns="0" tIns="0" rIns="0" bIns="0" rtlCol="0" anchor="t">
            <a:spAutoFit/>
          </a:bodyPr>
          <a:lstStyle/>
          <a:p>
            <a:pPr algn="ctr">
              <a:lnSpc>
                <a:spcPts val="7737"/>
              </a:lnSpc>
            </a:pPr>
            <a:r>
              <a:rPr lang="en-US" sz="6290">
                <a:solidFill>
                  <a:srgbClr val="000000"/>
                </a:solidFill>
                <a:latin typeface="League Spartan"/>
              </a:rPr>
              <a:t>Analisis Time Series</a:t>
            </a:r>
          </a:p>
        </p:txBody>
      </p:sp>
      <p:sp>
        <p:nvSpPr>
          <p:cNvPr id="9" name="TextBox 9"/>
          <p:cNvSpPr txBox="1"/>
          <p:nvPr/>
        </p:nvSpPr>
        <p:spPr>
          <a:xfrm>
            <a:off x="3698764" y="4064503"/>
            <a:ext cx="10890472" cy="3407475"/>
          </a:xfrm>
          <a:prstGeom prst="rect">
            <a:avLst/>
          </a:prstGeom>
        </p:spPr>
        <p:txBody>
          <a:bodyPr lIns="0" tIns="0" rIns="0" bIns="0" rtlCol="0" anchor="t">
            <a:spAutoFit/>
          </a:bodyPr>
          <a:lstStyle/>
          <a:p>
            <a:pPr algn="ctr">
              <a:lnSpc>
                <a:spcPts val="3873"/>
              </a:lnSpc>
              <a:spcBef>
                <a:spcPct val="0"/>
              </a:spcBef>
            </a:pPr>
            <a:r>
              <a:rPr lang="en-US" sz="3149">
                <a:solidFill>
                  <a:srgbClr val="000000"/>
                </a:solidFill>
                <a:latin typeface="Josefin Sans Regular"/>
              </a:rPr>
              <a:t>Analisis time series adalah salah satu prosedur statistika yang digunakan pada peramalan kejadian di masa depan. Analisis time series menggunakan data yang terpaut oleh waktu, sehingga korelasi antara kejadian saat ini dengan periode waktu sebelumnya akan terjadi. Dan kami menggunakan analisis ini untuk memprediksi target penjualan yang akan tercapai di tahun 2022.</a:t>
            </a:r>
          </a:p>
        </p:txBody>
      </p:sp>
      <p:pic>
        <p:nvPicPr>
          <p:cNvPr id="10" name="Picture 18">
            <a:extLst>
              <a:ext uri="{FF2B5EF4-FFF2-40B4-BE49-F238E27FC236}">
                <a16:creationId xmlns:a16="http://schemas.microsoft.com/office/drawing/2014/main" id="{70A768D5-36AF-9368-F3E6-9C17127C04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28600" y="190500"/>
            <a:ext cx="1740378" cy="1769331"/>
          </a:xfrm>
          <a:prstGeom prst="rect">
            <a:avLst/>
          </a:prstGeom>
        </p:spPr>
      </p:pic>
      <p:pic>
        <p:nvPicPr>
          <p:cNvPr id="11" name="Picture 2">
            <a:extLst>
              <a:ext uri="{FF2B5EF4-FFF2-40B4-BE49-F238E27FC236}">
                <a16:creationId xmlns:a16="http://schemas.microsoft.com/office/drawing/2014/main" id="{99F3F1CD-0319-32F3-E4F8-9C5FB5B966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6049073">
            <a:off x="654512" y="741015"/>
            <a:ext cx="2092511" cy="20925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AutoShape 4"/>
          <p:cNvSpPr/>
          <p:nvPr/>
        </p:nvSpPr>
        <p:spPr>
          <a:xfrm rot="5835">
            <a:off x="5040863" y="3084740"/>
            <a:ext cx="8416199" cy="0"/>
          </a:xfrm>
          <a:prstGeom prst="line">
            <a:avLst/>
          </a:prstGeom>
          <a:ln w="28575" cap="rnd">
            <a:solidFill>
              <a:srgbClr val="000000"/>
            </a:solidFill>
            <a:prstDash val="solid"/>
            <a:headEnd type="none" w="sm" len="sm"/>
            <a:tailEnd type="none" w="sm" len="sm"/>
          </a:ln>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765132" y="7392515"/>
            <a:ext cx="2092058" cy="2436168"/>
          </a:xfrm>
          <a:prstGeom prst="rect">
            <a:avLst/>
          </a:prstGeom>
        </p:spPr>
      </p:pic>
      <p:grpSp>
        <p:nvGrpSpPr>
          <p:cNvPr id="6" name="Group 6"/>
          <p:cNvGrpSpPr/>
          <p:nvPr/>
        </p:nvGrpSpPr>
        <p:grpSpPr>
          <a:xfrm>
            <a:off x="791419" y="7277100"/>
            <a:ext cx="2561382" cy="2666999"/>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8" name="TextBox 8"/>
          <p:cNvSpPr txBox="1"/>
          <p:nvPr/>
        </p:nvSpPr>
        <p:spPr>
          <a:xfrm>
            <a:off x="5148450" y="1796796"/>
            <a:ext cx="8308606" cy="752890"/>
          </a:xfrm>
          <a:prstGeom prst="rect">
            <a:avLst/>
          </a:prstGeom>
        </p:spPr>
        <p:txBody>
          <a:bodyPr lIns="0" tIns="0" rIns="0" bIns="0" rtlCol="0" anchor="t">
            <a:spAutoFit/>
          </a:bodyPr>
          <a:lstStyle/>
          <a:p>
            <a:pPr algn="ctr">
              <a:lnSpc>
                <a:spcPts val="6015"/>
              </a:lnSpc>
            </a:pPr>
            <a:r>
              <a:rPr lang="en-US" sz="4890">
                <a:solidFill>
                  <a:srgbClr val="000000"/>
                </a:solidFill>
                <a:latin typeface="League Spartan"/>
              </a:rPr>
              <a:t> Forecasting (Peramalan) </a:t>
            </a:r>
          </a:p>
        </p:txBody>
      </p:sp>
      <p:sp>
        <p:nvSpPr>
          <p:cNvPr id="9" name="TextBox 9"/>
          <p:cNvSpPr txBox="1"/>
          <p:nvPr/>
        </p:nvSpPr>
        <p:spPr>
          <a:xfrm>
            <a:off x="3698764" y="4064503"/>
            <a:ext cx="10890472" cy="2435925"/>
          </a:xfrm>
          <a:prstGeom prst="rect">
            <a:avLst/>
          </a:prstGeom>
        </p:spPr>
        <p:txBody>
          <a:bodyPr lIns="0" tIns="0" rIns="0" bIns="0" rtlCol="0" anchor="t">
            <a:spAutoFit/>
          </a:bodyPr>
          <a:lstStyle/>
          <a:p>
            <a:pPr algn="ctr">
              <a:lnSpc>
                <a:spcPts val="3873"/>
              </a:lnSpc>
              <a:spcBef>
                <a:spcPct val="0"/>
              </a:spcBef>
            </a:pPr>
            <a:r>
              <a:rPr lang="en-US" sz="3149" dirty="0">
                <a:solidFill>
                  <a:srgbClr val="000000"/>
                </a:solidFill>
                <a:latin typeface="Josefin Sans Regular"/>
              </a:rPr>
              <a:t>Forecasting </a:t>
            </a:r>
            <a:r>
              <a:rPr lang="en-US" sz="3149" dirty="0" err="1">
                <a:solidFill>
                  <a:srgbClr val="000000"/>
                </a:solidFill>
                <a:latin typeface="Josefin Sans Regular"/>
              </a:rPr>
              <a:t>merupakan</a:t>
            </a:r>
            <a:r>
              <a:rPr lang="en-US" sz="3149" dirty="0">
                <a:solidFill>
                  <a:srgbClr val="000000"/>
                </a:solidFill>
                <a:latin typeface="Josefin Sans Regular"/>
              </a:rPr>
              <a:t> </a:t>
            </a:r>
            <a:r>
              <a:rPr lang="en-US" sz="3149" dirty="0" err="1">
                <a:solidFill>
                  <a:srgbClr val="000000"/>
                </a:solidFill>
                <a:latin typeface="Josefin Sans Regular"/>
              </a:rPr>
              <a:t>suatu</a:t>
            </a:r>
            <a:r>
              <a:rPr lang="en-US" sz="3149" dirty="0">
                <a:solidFill>
                  <a:srgbClr val="000000"/>
                </a:solidFill>
                <a:latin typeface="Josefin Sans Regular"/>
              </a:rPr>
              <a:t> </a:t>
            </a:r>
            <a:r>
              <a:rPr lang="en-US" sz="3149" dirty="0" err="1">
                <a:solidFill>
                  <a:srgbClr val="000000"/>
                </a:solidFill>
                <a:latin typeface="Josefin Sans Regular"/>
              </a:rPr>
              <a:t>metode</a:t>
            </a:r>
            <a:r>
              <a:rPr lang="en-US" sz="3149" dirty="0">
                <a:solidFill>
                  <a:srgbClr val="000000"/>
                </a:solidFill>
                <a:latin typeface="Josefin Sans Regular"/>
              </a:rPr>
              <a:t> yang </a:t>
            </a:r>
            <a:r>
              <a:rPr lang="en-US" sz="3149" dirty="0" err="1">
                <a:solidFill>
                  <a:srgbClr val="000000"/>
                </a:solidFill>
                <a:latin typeface="Josefin Sans Regular"/>
              </a:rPr>
              <a:t>digunakan</a:t>
            </a:r>
            <a:r>
              <a:rPr lang="en-US" sz="3149" dirty="0">
                <a:solidFill>
                  <a:srgbClr val="000000"/>
                </a:solidFill>
                <a:latin typeface="Josefin Sans Regular"/>
              </a:rPr>
              <a:t> </a:t>
            </a:r>
            <a:r>
              <a:rPr lang="en-US" sz="3149" dirty="0" err="1">
                <a:solidFill>
                  <a:srgbClr val="000000"/>
                </a:solidFill>
                <a:latin typeface="Josefin Sans Regular"/>
              </a:rPr>
              <a:t>untuk</a:t>
            </a:r>
            <a:r>
              <a:rPr lang="en-US" sz="3149" dirty="0">
                <a:solidFill>
                  <a:srgbClr val="000000"/>
                </a:solidFill>
                <a:latin typeface="Josefin Sans Regular"/>
              </a:rPr>
              <a:t> </a:t>
            </a:r>
            <a:r>
              <a:rPr lang="en-US" sz="3149" dirty="0" err="1">
                <a:solidFill>
                  <a:srgbClr val="000000"/>
                </a:solidFill>
                <a:latin typeface="Josefin Sans Regular"/>
              </a:rPr>
              <a:t>meramalkan</a:t>
            </a:r>
            <a:r>
              <a:rPr lang="en-US" sz="3149" dirty="0">
                <a:solidFill>
                  <a:srgbClr val="000000"/>
                </a:solidFill>
                <a:latin typeface="Josefin Sans Regular"/>
              </a:rPr>
              <a:t> </a:t>
            </a:r>
            <a:r>
              <a:rPr lang="en-US" sz="3149" dirty="0" err="1">
                <a:solidFill>
                  <a:srgbClr val="000000"/>
                </a:solidFill>
                <a:latin typeface="Josefin Sans Regular"/>
              </a:rPr>
              <a:t>atau</a:t>
            </a:r>
            <a:r>
              <a:rPr lang="en-US" sz="3149" dirty="0">
                <a:solidFill>
                  <a:srgbClr val="000000"/>
                </a:solidFill>
                <a:latin typeface="Josefin Sans Regular"/>
              </a:rPr>
              <a:t> </a:t>
            </a:r>
            <a:r>
              <a:rPr lang="en-US" sz="3149" dirty="0" err="1">
                <a:solidFill>
                  <a:srgbClr val="000000"/>
                </a:solidFill>
                <a:latin typeface="Josefin Sans Regular"/>
              </a:rPr>
              <a:t>memprediksi</a:t>
            </a:r>
            <a:r>
              <a:rPr lang="en-US" sz="3149" dirty="0">
                <a:solidFill>
                  <a:srgbClr val="000000"/>
                </a:solidFill>
                <a:latin typeface="Josefin Sans Regular"/>
              </a:rPr>
              <a:t> </a:t>
            </a:r>
            <a:r>
              <a:rPr lang="en-US" sz="3149" dirty="0" err="1">
                <a:solidFill>
                  <a:srgbClr val="000000"/>
                </a:solidFill>
                <a:latin typeface="Josefin Sans Regular"/>
              </a:rPr>
              <a:t>kejadian</a:t>
            </a:r>
            <a:r>
              <a:rPr lang="en-US" sz="3149" dirty="0">
                <a:solidFill>
                  <a:srgbClr val="000000"/>
                </a:solidFill>
                <a:latin typeface="Josefin Sans Regular"/>
              </a:rPr>
              <a:t> di </a:t>
            </a:r>
            <a:r>
              <a:rPr lang="en-US" sz="3149" dirty="0" err="1">
                <a:solidFill>
                  <a:srgbClr val="000000"/>
                </a:solidFill>
                <a:latin typeface="Josefin Sans Regular"/>
              </a:rPr>
              <a:t>waktu</a:t>
            </a:r>
            <a:r>
              <a:rPr lang="en-US" sz="3149" dirty="0">
                <a:solidFill>
                  <a:srgbClr val="000000"/>
                </a:solidFill>
                <a:latin typeface="Josefin Sans Regular"/>
              </a:rPr>
              <a:t> </a:t>
            </a:r>
            <a:r>
              <a:rPr lang="en-US" sz="3149" dirty="0" err="1">
                <a:solidFill>
                  <a:srgbClr val="000000"/>
                </a:solidFill>
                <a:latin typeface="Josefin Sans Regular"/>
              </a:rPr>
              <a:t>mendatang</a:t>
            </a:r>
            <a:r>
              <a:rPr lang="en-US" sz="3149" dirty="0">
                <a:solidFill>
                  <a:srgbClr val="000000"/>
                </a:solidFill>
                <a:latin typeface="Josefin Sans Regular"/>
              </a:rPr>
              <a:t>. </a:t>
            </a:r>
            <a:r>
              <a:rPr lang="en-US" sz="3149" dirty="0" err="1">
                <a:solidFill>
                  <a:srgbClr val="000000"/>
                </a:solidFill>
                <a:latin typeface="Josefin Sans Regular"/>
              </a:rPr>
              <a:t>Peramalan</a:t>
            </a:r>
            <a:r>
              <a:rPr lang="en-US" sz="3149" dirty="0">
                <a:solidFill>
                  <a:srgbClr val="000000"/>
                </a:solidFill>
                <a:latin typeface="Josefin Sans Regular"/>
              </a:rPr>
              <a:t> </a:t>
            </a:r>
            <a:r>
              <a:rPr lang="en-US" sz="3149" dirty="0" err="1">
                <a:solidFill>
                  <a:srgbClr val="000000"/>
                </a:solidFill>
                <a:latin typeface="Josefin Sans Regular"/>
              </a:rPr>
              <a:t>biasa</a:t>
            </a:r>
            <a:r>
              <a:rPr lang="en-US" sz="3149" dirty="0">
                <a:solidFill>
                  <a:srgbClr val="000000"/>
                </a:solidFill>
                <a:latin typeface="Josefin Sans Regular"/>
              </a:rPr>
              <a:t> </a:t>
            </a:r>
            <a:r>
              <a:rPr lang="en-US" sz="3149" dirty="0" err="1">
                <a:solidFill>
                  <a:srgbClr val="000000"/>
                </a:solidFill>
                <a:latin typeface="Josefin Sans Regular"/>
              </a:rPr>
              <a:t>digunakan</a:t>
            </a:r>
            <a:r>
              <a:rPr lang="en-US" sz="3149" dirty="0">
                <a:solidFill>
                  <a:srgbClr val="000000"/>
                </a:solidFill>
                <a:latin typeface="Josefin Sans Regular"/>
              </a:rPr>
              <a:t> </a:t>
            </a:r>
            <a:r>
              <a:rPr lang="en-US" sz="3149" dirty="0" err="1">
                <a:solidFill>
                  <a:srgbClr val="000000"/>
                </a:solidFill>
                <a:latin typeface="Josefin Sans Regular"/>
              </a:rPr>
              <a:t>dalam</a:t>
            </a:r>
            <a:r>
              <a:rPr lang="en-US" sz="3149" dirty="0">
                <a:solidFill>
                  <a:srgbClr val="000000"/>
                </a:solidFill>
                <a:latin typeface="Josefin Sans Regular"/>
              </a:rPr>
              <a:t> </a:t>
            </a:r>
            <a:r>
              <a:rPr lang="en-US" sz="3149" dirty="0" err="1">
                <a:solidFill>
                  <a:srgbClr val="000000"/>
                </a:solidFill>
                <a:latin typeface="Josefin Sans Regular"/>
              </a:rPr>
              <a:t>hal</a:t>
            </a:r>
            <a:r>
              <a:rPr lang="en-US" sz="3149" dirty="0">
                <a:solidFill>
                  <a:srgbClr val="000000"/>
                </a:solidFill>
                <a:latin typeface="Josefin Sans Regular"/>
              </a:rPr>
              <a:t> </a:t>
            </a:r>
            <a:r>
              <a:rPr lang="en-US" sz="3149" dirty="0" err="1">
                <a:solidFill>
                  <a:srgbClr val="000000"/>
                </a:solidFill>
                <a:latin typeface="Josefin Sans Regular"/>
              </a:rPr>
              <a:t>perencanaan</a:t>
            </a:r>
            <a:r>
              <a:rPr lang="en-US" sz="3149" dirty="0">
                <a:solidFill>
                  <a:srgbClr val="000000"/>
                </a:solidFill>
                <a:latin typeface="Josefin Sans Regular"/>
              </a:rPr>
              <a:t> </a:t>
            </a:r>
            <a:r>
              <a:rPr lang="en-US" sz="3149" dirty="0" err="1">
                <a:solidFill>
                  <a:srgbClr val="000000"/>
                </a:solidFill>
                <a:latin typeface="Josefin Sans Regular"/>
              </a:rPr>
              <a:t>penjualan</a:t>
            </a:r>
            <a:r>
              <a:rPr lang="en-US" sz="3149" dirty="0">
                <a:solidFill>
                  <a:srgbClr val="000000"/>
                </a:solidFill>
                <a:latin typeface="Josefin Sans Regular"/>
              </a:rPr>
              <a:t> </a:t>
            </a:r>
            <a:r>
              <a:rPr lang="en-US" sz="3149" dirty="0" err="1">
                <a:solidFill>
                  <a:srgbClr val="000000"/>
                </a:solidFill>
                <a:latin typeface="Josefin Sans Regular"/>
              </a:rPr>
              <a:t>ataupun</a:t>
            </a:r>
            <a:r>
              <a:rPr lang="en-US" sz="3149" dirty="0">
                <a:solidFill>
                  <a:srgbClr val="000000"/>
                </a:solidFill>
                <a:latin typeface="Josefin Sans Regular"/>
              </a:rPr>
              <a:t> </a:t>
            </a:r>
            <a:r>
              <a:rPr lang="en-US" sz="3149" dirty="0" err="1">
                <a:solidFill>
                  <a:srgbClr val="000000"/>
                </a:solidFill>
                <a:latin typeface="Josefin Sans Regular"/>
              </a:rPr>
              <a:t>perencanaan</a:t>
            </a:r>
            <a:r>
              <a:rPr lang="en-US" sz="3149" dirty="0">
                <a:solidFill>
                  <a:srgbClr val="000000"/>
                </a:solidFill>
                <a:latin typeface="Josefin Sans Regular"/>
              </a:rPr>
              <a:t> </a:t>
            </a:r>
            <a:r>
              <a:rPr lang="en-US" sz="3149" dirty="0" err="1">
                <a:solidFill>
                  <a:srgbClr val="000000"/>
                </a:solidFill>
                <a:latin typeface="Josefin Sans Regular"/>
              </a:rPr>
              <a:t>pembangunan</a:t>
            </a:r>
            <a:r>
              <a:rPr lang="en-US" sz="3149" dirty="0">
                <a:solidFill>
                  <a:srgbClr val="000000"/>
                </a:solidFill>
                <a:latin typeface="Josefin Sans Regular"/>
              </a:rPr>
              <a:t> </a:t>
            </a:r>
            <a:r>
              <a:rPr lang="en-US" sz="3149" dirty="0" err="1">
                <a:solidFill>
                  <a:srgbClr val="000000"/>
                </a:solidFill>
                <a:latin typeface="Josefin Sans Regular"/>
              </a:rPr>
              <a:t>sebagai</a:t>
            </a:r>
            <a:r>
              <a:rPr lang="en-US" sz="3149" dirty="0">
                <a:solidFill>
                  <a:srgbClr val="000000"/>
                </a:solidFill>
                <a:latin typeface="Josefin Sans Regular"/>
              </a:rPr>
              <a:t> </a:t>
            </a:r>
            <a:r>
              <a:rPr lang="en-US" sz="3149" dirty="0" err="1">
                <a:solidFill>
                  <a:srgbClr val="000000"/>
                </a:solidFill>
                <a:latin typeface="Josefin Sans Regular"/>
              </a:rPr>
              <a:t>tambahan</a:t>
            </a:r>
            <a:r>
              <a:rPr lang="en-US" sz="3149" dirty="0">
                <a:solidFill>
                  <a:srgbClr val="000000"/>
                </a:solidFill>
                <a:latin typeface="Josefin Sans Regular"/>
              </a:rPr>
              <a:t> </a:t>
            </a:r>
            <a:r>
              <a:rPr lang="en-US" sz="3149" dirty="0" err="1">
                <a:solidFill>
                  <a:srgbClr val="000000"/>
                </a:solidFill>
                <a:latin typeface="Josefin Sans Regular"/>
              </a:rPr>
              <a:t>informasi</a:t>
            </a:r>
            <a:r>
              <a:rPr lang="en-US" sz="3149" dirty="0">
                <a:solidFill>
                  <a:srgbClr val="000000"/>
                </a:solidFill>
                <a:latin typeface="Josefin Sans Regular"/>
              </a:rPr>
              <a:t>.</a:t>
            </a:r>
          </a:p>
        </p:txBody>
      </p:sp>
      <p:pic>
        <p:nvPicPr>
          <p:cNvPr id="10" name="Picture 2">
            <a:extLst>
              <a:ext uri="{FF2B5EF4-FFF2-40B4-BE49-F238E27FC236}">
                <a16:creationId xmlns:a16="http://schemas.microsoft.com/office/drawing/2014/main" id="{F2A02747-FFAC-AFA8-3CF0-C5628DDC6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5921573" y="385349"/>
            <a:ext cx="2092511" cy="20925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AutoShape 3"/>
          <p:cNvSpPr/>
          <p:nvPr/>
        </p:nvSpPr>
        <p:spPr>
          <a:xfrm>
            <a:off x="4917079" y="2246960"/>
            <a:ext cx="8453842" cy="0"/>
          </a:xfrm>
          <a:prstGeom prst="line">
            <a:avLst/>
          </a:prstGeom>
          <a:ln w="28575" cap="rnd">
            <a:solidFill>
              <a:srgbClr val="000000"/>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0816" y="500344"/>
            <a:ext cx="1499906" cy="1746616"/>
          </a:xfrm>
          <a:prstGeom prst="rect">
            <a:avLst/>
          </a:prstGeom>
        </p:spPr>
      </p:pic>
      <p:pic>
        <p:nvPicPr>
          <p:cNvPr id="5" name="Picture 5"/>
          <p:cNvPicPr>
            <a:picLocks noChangeAspect="1"/>
          </p:cNvPicPr>
          <p:nvPr/>
        </p:nvPicPr>
        <p:blipFill>
          <a:blip r:embed="rId4"/>
          <a:srcRect l="22669" t="34208" r="29321" b="19681"/>
          <a:stretch>
            <a:fillRect/>
          </a:stretch>
        </p:blipFill>
        <p:spPr>
          <a:xfrm>
            <a:off x="550816" y="3043614"/>
            <a:ext cx="9635987" cy="5205777"/>
          </a:xfrm>
          <a:prstGeom prst="rect">
            <a:avLst/>
          </a:prstGeom>
        </p:spPr>
      </p:pic>
      <p:sp>
        <p:nvSpPr>
          <p:cNvPr id="6" name="TextBox 6"/>
          <p:cNvSpPr txBox="1"/>
          <p:nvPr/>
        </p:nvSpPr>
        <p:spPr>
          <a:xfrm>
            <a:off x="2452119" y="1009650"/>
            <a:ext cx="13383762" cy="973877"/>
          </a:xfrm>
          <a:prstGeom prst="rect">
            <a:avLst/>
          </a:prstGeom>
        </p:spPr>
        <p:txBody>
          <a:bodyPr lIns="0" tIns="0" rIns="0" bIns="0" rtlCol="0" anchor="t">
            <a:spAutoFit/>
          </a:bodyPr>
          <a:lstStyle/>
          <a:p>
            <a:pPr algn="ctr">
              <a:lnSpc>
                <a:spcPts val="7766"/>
              </a:lnSpc>
            </a:pPr>
            <a:r>
              <a:rPr lang="en-US" sz="6314">
                <a:solidFill>
                  <a:srgbClr val="000000"/>
                </a:solidFill>
                <a:latin typeface="League Spartan"/>
              </a:rPr>
              <a:t>Skema Grafik Penjualan</a:t>
            </a:r>
          </a:p>
        </p:txBody>
      </p:sp>
      <p:sp>
        <p:nvSpPr>
          <p:cNvPr id="7" name="TextBox 7"/>
          <p:cNvSpPr txBox="1"/>
          <p:nvPr/>
        </p:nvSpPr>
        <p:spPr>
          <a:xfrm>
            <a:off x="10809173" y="3599180"/>
            <a:ext cx="6450127" cy="4075595"/>
          </a:xfrm>
          <a:prstGeom prst="rect">
            <a:avLst/>
          </a:prstGeom>
        </p:spPr>
        <p:txBody>
          <a:bodyPr lIns="0" tIns="0" rIns="0" bIns="0" rtlCol="0" anchor="t">
            <a:spAutoFit/>
          </a:bodyPr>
          <a:lstStyle/>
          <a:p>
            <a:pPr algn="just">
              <a:lnSpc>
                <a:spcPts val="3616"/>
              </a:lnSpc>
              <a:spcBef>
                <a:spcPct val="0"/>
              </a:spcBef>
            </a:pPr>
            <a:r>
              <a:rPr lang="en-US" sz="2940">
                <a:solidFill>
                  <a:srgbClr val="000000"/>
                </a:solidFill>
                <a:latin typeface="Josefin Sans Regular"/>
              </a:rPr>
              <a:t>Dalam melakukan prediksi ekspor baju disini kami menggunakan metode time series untuk memprediksi penjualan baju ekspor yang kecenderungan bersifat tahunan. Sehingga metode time series ini kemudian di eksplorasi untuk memprediksi masa yang akan datang. </a:t>
            </a:r>
          </a:p>
          <a:p>
            <a:pPr algn="ctr">
              <a:lnSpc>
                <a:spcPts val="3247"/>
              </a:lnSpc>
              <a:spcBef>
                <a:spcPct val="0"/>
              </a:spcBef>
            </a:pPr>
            <a:endParaRPr lang="en-US" sz="2940">
              <a:solidFill>
                <a:srgbClr val="000000"/>
              </a:solidFill>
              <a:latin typeface="Josefin Sans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rot="-10800000">
            <a:off x="10447770" y="2899789"/>
            <a:ext cx="3239513" cy="0"/>
          </a:xfrm>
          <a:prstGeom prst="line">
            <a:avLst/>
          </a:prstGeom>
          <a:ln w="47625" cap="rnd">
            <a:solidFill>
              <a:srgbClr val="000000"/>
            </a:solidFill>
            <a:prstDash val="solid"/>
            <a:headEnd type="oval" w="lg" len="lg"/>
            <a:tailEnd type="none" w="sm" len="sm"/>
          </a:ln>
        </p:spPr>
      </p:sp>
      <p:sp>
        <p:nvSpPr>
          <p:cNvPr id="3" name="AutoShape 3"/>
          <p:cNvSpPr/>
          <p:nvPr/>
        </p:nvSpPr>
        <p:spPr>
          <a:xfrm rot="-10800000">
            <a:off x="10753548" y="8329134"/>
            <a:ext cx="3239513" cy="0"/>
          </a:xfrm>
          <a:prstGeom prst="line">
            <a:avLst/>
          </a:prstGeom>
          <a:ln w="47625" cap="rnd">
            <a:solidFill>
              <a:srgbClr val="000000"/>
            </a:solidFill>
            <a:prstDash val="solid"/>
            <a:headEnd type="oval" w="lg" len="lg"/>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056189" y="808299"/>
            <a:ext cx="8175621" cy="8175621"/>
          </a:xfrm>
          <a:prstGeom prst="rect">
            <a:avLst/>
          </a:prstGeom>
        </p:spPr>
      </p:pic>
      <p:grpSp>
        <p:nvGrpSpPr>
          <p:cNvPr id="5" name="Group 5"/>
          <p:cNvGrpSpPr>
            <a:grpSpLocks noChangeAspect="1"/>
          </p:cNvGrpSpPr>
          <p:nvPr/>
        </p:nvGrpSpPr>
        <p:grpSpPr>
          <a:xfrm>
            <a:off x="7685601" y="1985390"/>
            <a:ext cx="5157054" cy="8175622"/>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FFFFFF"/>
            </a:solidFill>
            <a:ln w="12700">
              <a:solidFill>
                <a:srgbClr val="000000"/>
              </a:solidFill>
            </a:ln>
          </p:spPr>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5" name="AutoShape 15"/>
          <p:cNvSpPr/>
          <p:nvPr/>
        </p:nvSpPr>
        <p:spPr>
          <a:xfrm>
            <a:off x="8538643" y="7206030"/>
            <a:ext cx="3528883" cy="0"/>
          </a:xfrm>
          <a:prstGeom prst="line">
            <a:avLst/>
          </a:prstGeom>
          <a:ln w="28575" cap="rnd">
            <a:solidFill>
              <a:srgbClr val="000000"/>
            </a:solidFill>
            <a:prstDash val="solid"/>
            <a:headEnd type="none" w="sm" len="sm"/>
            <a:tailEnd type="none" w="sm" len="sm"/>
          </a:ln>
        </p:spPr>
      </p:sp>
      <p:sp>
        <p:nvSpPr>
          <p:cNvPr id="16" name="AutoShape 16"/>
          <p:cNvSpPr/>
          <p:nvPr/>
        </p:nvSpPr>
        <p:spPr>
          <a:xfrm>
            <a:off x="3729279" y="3721698"/>
            <a:ext cx="3239513" cy="0"/>
          </a:xfrm>
          <a:prstGeom prst="line">
            <a:avLst/>
          </a:prstGeom>
          <a:ln w="47625" cap="rnd">
            <a:solidFill>
              <a:srgbClr val="000000"/>
            </a:solidFill>
            <a:prstDash val="solid"/>
            <a:headEnd type="oval" w="lg" len="lg"/>
            <a:tailEnd type="none" w="sm" len="sm"/>
          </a:ln>
        </p:spPr>
      </p:sp>
      <p:sp>
        <p:nvSpPr>
          <p:cNvPr id="17" name="AutoShape 17"/>
          <p:cNvSpPr/>
          <p:nvPr/>
        </p:nvSpPr>
        <p:spPr>
          <a:xfrm>
            <a:off x="5056189" y="7556540"/>
            <a:ext cx="2191407" cy="0"/>
          </a:xfrm>
          <a:prstGeom prst="line">
            <a:avLst/>
          </a:prstGeom>
          <a:ln w="47625" cap="rnd">
            <a:solidFill>
              <a:srgbClr val="000000"/>
            </a:solidFill>
            <a:prstDash val="solid"/>
            <a:headEnd type="oval" w="lg" len="lg"/>
            <a:tailEnd type="none" w="sm" len="sm"/>
          </a:ln>
        </p:spPr>
      </p:sp>
      <p:pic>
        <p:nvPicPr>
          <p:cNvPr id="18" name="Picture 1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83000" y="48882"/>
            <a:ext cx="1740378" cy="1769331"/>
          </a:xfrm>
          <a:prstGeom prst="rect">
            <a:avLst/>
          </a:prstGeom>
        </p:spPr>
      </p:pic>
      <p:grpSp>
        <p:nvGrpSpPr>
          <p:cNvPr id="19" name="Group 19"/>
          <p:cNvGrpSpPr/>
          <p:nvPr/>
        </p:nvGrpSpPr>
        <p:grpSpPr>
          <a:xfrm rot="-5400000">
            <a:off x="1143567" y="7595128"/>
            <a:ext cx="545924" cy="2833058"/>
            <a:chOff x="0" y="0"/>
            <a:chExt cx="2354580" cy="12219020"/>
          </a:xfrm>
        </p:grpSpPr>
        <p:sp>
          <p:nvSpPr>
            <p:cNvPr id="20" name="Freeform 20"/>
            <p:cNvSpPr/>
            <p:nvPr/>
          </p:nvSpPr>
          <p:spPr>
            <a:xfrm>
              <a:off x="0" y="0"/>
              <a:ext cx="2353310" cy="12219020"/>
            </a:xfrm>
            <a:custGeom>
              <a:avLst/>
              <a:gdLst/>
              <a:ahLst/>
              <a:cxnLst/>
              <a:rect l="l" t="t" r="r" b="b"/>
              <a:pathLst>
                <a:path w="2353310" h="12219020">
                  <a:moveTo>
                    <a:pt x="784860" y="12151710"/>
                  </a:moveTo>
                  <a:cubicBezTo>
                    <a:pt x="905510" y="12192350"/>
                    <a:pt x="1042670" y="12219020"/>
                    <a:pt x="1177290" y="12219020"/>
                  </a:cubicBezTo>
                  <a:cubicBezTo>
                    <a:pt x="1311910" y="12219020"/>
                    <a:pt x="1441450" y="12196160"/>
                    <a:pt x="1560830" y="12155520"/>
                  </a:cubicBezTo>
                  <a:cubicBezTo>
                    <a:pt x="1563370" y="12154250"/>
                    <a:pt x="1565910" y="12154250"/>
                    <a:pt x="1568450" y="12152981"/>
                  </a:cubicBezTo>
                  <a:cubicBezTo>
                    <a:pt x="2016760" y="11990420"/>
                    <a:pt x="2346960" y="11561160"/>
                    <a:pt x="2353310" y="11030741"/>
                  </a:cubicBezTo>
                  <a:lnTo>
                    <a:pt x="2353310" y="0"/>
                  </a:lnTo>
                  <a:lnTo>
                    <a:pt x="0" y="0"/>
                  </a:lnTo>
                  <a:lnTo>
                    <a:pt x="0" y="11022278"/>
                  </a:lnTo>
                  <a:cubicBezTo>
                    <a:pt x="6350" y="11563700"/>
                    <a:pt x="331470" y="11992960"/>
                    <a:pt x="784860" y="12151710"/>
                  </a:cubicBezTo>
                  <a:close/>
                </a:path>
              </a:pathLst>
            </a:custGeom>
            <a:solidFill>
              <a:srgbClr val="000000"/>
            </a:solidFill>
          </p:spPr>
        </p:sp>
      </p:grpSp>
      <p:sp>
        <p:nvSpPr>
          <p:cNvPr id="21" name="TextBox 21"/>
          <p:cNvSpPr txBox="1"/>
          <p:nvPr/>
        </p:nvSpPr>
        <p:spPr>
          <a:xfrm>
            <a:off x="8409277" y="4293145"/>
            <a:ext cx="3964027" cy="3123969"/>
          </a:xfrm>
          <a:prstGeom prst="rect">
            <a:avLst/>
          </a:prstGeom>
        </p:spPr>
        <p:txBody>
          <a:bodyPr lIns="0" tIns="0" rIns="0" bIns="0" rtlCol="0" anchor="t">
            <a:spAutoFit/>
          </a:bodyPr>
          <a:lstStyle/>
          <a:p>
            <a:pPr algn="ctr">
              <a:lnSpc>
                <a:spcPts val="6224"/>
              </a:lnSpc>
            </a:pPr>
            <a:r>
              <a:rPr lang="en-US" sz="5060" dirty="0" err="1">
                <a:solidFill>
                  <a:srgbClr val="000000"/>
                </a:solidFill>
                <a:latin typeface="League Spartan"/>
              </a:rPr>
              <a:t>Empat</a:t>
            </a:r>
            <a:r>
              <a:rPr lang="en-US" sz="5060" dirty="0">
                <a:solidFill>
                  <a:srgbClr val="000000"/>
                </a:solidFill>
                <a:latin typeface="League Spartan"/>
              </a:rPr>
              <a:t> </a:t>
            </a:r>
            <a:r>
              <a:rPr lang="en-US" sz="5060" dirty="0" err="1">
                <a:solidFill>
                  <a:srgbClr val="000000"/>
                </a:solidFill>
                <a:latin typeface="League Spartan"/>
              </a:rPr>
              <a:t>komponen</a:t>
            </a:r>
            <a:r>
              <a:rPr lang="en-US" sz="5060" dirty="0">
                <a:solidFill>
                  <a:srgbClr val="000000"/>
                </a:solidFill>
                <a:latin typeface="League Spartan"/>
              </a:rPr>
              <a:t> </a:t>
            </a:r>
            <a:r>
              <a:rPr lang="en-US" sz="5060" dirty="0" err="1">
                <a:solidFill>
                  <a:srgbClr val="000000"/>
                </a:solidFill>
                <a:latin typeface="League Spartan"/>
              </a:rPr>
              <a:t>pola</a:t>
            </a:r>
            <a:r>
              <a:rPr lang="en-US" sz="5060" dirty="0">
                <a:solidFill>
                  <a:srgbClr val="000000"/>
                </a:solidFill>
                <a:latin typeface="League Spartan"/>
              </a:rPr>
              <a:t> </a:t>
            </a:r>
            <a:r>
              <a:rPr lang="en-US" sz="5060" dirty="0" err="1">
                <a:solidFill>
                  <a:srgbClr val="000000"/>
                </a:solidFill>
                <a:latin typeface="League Spartan"/>
              </a:rPr>
              <a:t>deret</a:t>
            </a:r>
            <a:r>
              <a:rPr lang="en-US" sz="5060" dirty="0">
                <a:solidFill>
                  <a:srgbClr val="000000"/>
                </a:solidFill>
                <a:latin typeface="League Spartan"/>
              </a:rPr>
              <a:t> </a:t>
            </a:r>
            <a:r>
              <a:rPr lang="en-US" sz="5060" dirty="0" err="1">
                <a:solidFill>
                  <a:srgbClr val="000000"/>
                </a:solidFill>
                <a:latin typeface="League Spartan"/>
              </a:rPr>
              <a:t>waktu</a:t>
            </a:r>
            <a:endParaRPr lang="en-US" sz="5060" dirty="0">
              <a:solidFill>
                <a:srgbClr val="000000"/>
              </a:solidFill>
              <a:latin typeface="League Spartan"/>
            </a:endParaRPr>
          </a:p>
        </p:txBody>
      </p:sp>
      <p:sp>
        <p:nvSpPr>
          <p:cNvPr id="22" name="TextBox 22"/>
          <p:cNvSpPr txBox="1"/>
          <p:nvPr/>
        </p:nvSpPr>
        <p:spPr>
          <a:xfrm>
            <a:off x="1028700" y="3435050"/>
            <a:ext cx="2700579" cy="573297"/>
          </a:xfrm>
          <a:prstGeom prst="rect">
            <a:avLst/>
          </a:prstGeom>
        </p:spPr>
        <p:txBody>
          <a:bodyPr lIns="0" tIns="0" rIns="0" bIns="0" rtlCol="0" anchor="t">
            <a:spAutoFit/>
          </a:bodyPr>
          <a:lstStyle/>
          <a:p>
            <a:pPr>
              <a:lnSpc>
                <a:spcPts val="4652"/>
              </a:lnSpc>
            </a:pPr>
            <a:r>
              <a:rPr lang="en-US" sz="3782">
                <a:solidFill>
                  <a:srgbClr val="000000"/>
                </a:solidFill>
                <a:latin typeface="League Spartan"/>
              </a:rPr>
              <a:t>1. Trend</a:t>
            </a:r>
          </a:p>
        </p:txBody>
      </p:sp>
      <p:sp>
        <p:nvSpPr>
          <p:cNvPr id="23" name="TextBox 23"/>
          <p:cNvSpPr txBox="1"/>
          <p:nvPr/>
        </p:nvSpPr>
        <p:spPr>
          <a:xfrm>
            <a:off x="1315904" y="6800798"/>
            <a:ext cx="2700579" cy="573297"/>
          </a:xfrm>
          <a:prstGeom prst="rect">
            <a:avLst/>
          </a:prstGeom>
        </p:spPr>
        <p:txBody>
          <a:bodyPr lIns="0" tIns="0" rIns="0" bIns="0" rtlCol="0" anchor="t">
            <a:spAutoFit/>
          </a:bodyPr>
          <a:lstStyle/>
          <a:p>
            <a:pPr>
              <a:lnSpc>
                <a:spcPts val="4652"/>
              </a:lnSpc>
            </a:pPr>
            <a:r>
              <a:rPr lang="en-US" sz="3782">
                <a:solidFill>
                  <a:srgbClr val="000000"/>
                </a:solidFill>
                <a:latin typeface="League Spartan"/>
              </a:rPr>
              <a:t>2. Siklikal</a:t>
            </a:r>
          </a:p>
        </p:txBody>
      </p:sp>
      <p:sp>
        <p:nvSpPr>
          <p:cNvPr id="24" name="TextBox 24"/>
          <p:cNvSpPr txBox="1"/>
          <p:nvPr/>
        </p:nvSpPr>
        <p:spPr>
          <a:xfrm>
            <a:off x="13993060" y="2274044"/>
            <a:ext cx="3629190" cy="1161006"/>
          </a:xfrm>
          <a:prstGeom prst="rect">
            <a:avLst/>
          </a:prstGeom>
        </p:spPr>
        <p:txBody>
          <a:bodyPr lIns="0" tIns="0" rIns="0" bIns="0" rtlCol="0" anchor="t">
            <a:spAutoFit/>
          </a:bodyPr>
          <a:lstStyle/>
          <a:p>
            <a:pPr>
              <a:lnSpc>
                <a:spcPts val="4652"/>
              </a:lnSpc>
            </a:pPr>
            <a:r>
              <a:rPr lang="en-US" sz="3782">
                <a:solidFill>
                  <a:srgbClr val="000000"/>
                </a:solidFill>
                <a:latin typeface="League Spartan"/>
              </a:rPr>
              <a:t>3. Musiman (seasonal)</a:t>
            </a:r>
          </a:p>
        </p:txBody>
      </p:sp>
      <p:sp>
        <p:nvSpPr>
          <p:cNvPr id="25" name="TextBox 25"/>
          <p:cNvSpPr txBox="1"/>
          <p:nvPr/>
        </p:nvSpPr>
        <p:spPr>
          <a:xfrm>
            <a:off x="14368772" y="7604165"/>
            <a:ext cx="3253478" cy="1161006"/>
          </a:xfrm>
          <a:prstGeom prst="rect">
            <a:avLst/>
          </a:prstGeom>
        </p:spPr>
        <p:txBody>
          <a:bodyPr lIns="0" tIns="0" rIns="0" bIns="0" rtlCol="0" anchor="t">
            <a:spAutoFit/>
          </a:bodyPr>
          <a:lstStyle/>
          <a:p>
            <a:pPr>
              <a:lnSpc>
                <a:spcPts val="4652"/>
              </a:lnSpc>
            </a:pPr>
            <a:r>
              <a:rPr lang="en-US" sz="3782">
                <a:solidFill>
                  <a:srgbClr val="000000"/>
                </a:solidFill>
                <a:latin typeface="League Spartan"/>
              </a:rPr>
              <a:t>4. Tak Beraturan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573</Words>
  <Application>Microsoft Office PowerPoint</Application>
  <PresentationFormat>Custom</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Josefin Sans Regular</vt:lpstr>
      <vt:lpstr>Calibri</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5 XIXI</dc:title>
  <dc:creator>HP</dc:creator>
  <cp:lastModifiedBy>Hp Core i7</cp:lastModifiedBy>
  <cp:revision>2</cp:revision>
  <dcterms:created xsi:type="dcterms:W3CDTF">2006-08-16T00:00:00Z</dcterms:created>
  <dcterms:modified xsi:type="dcterms:W3CDTF">2022-11-19T14:17:18Z</dcterms:modified>
  <dc:identifier>DAFSH3hcmbQ</dc:identifier>
</cp:coreProperties>
</file>