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71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8" r:id="rId11"/>
    <p:sldId id="263" r:id="rId12"/>
    <p:sldId id="264" r:id="rId13"/>
    <p:sldId id="270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EC9-AE10-BC48-9E4E-7CF6CA63428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106-8CAC-604C-BD92-9C3EB116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EC9-AE10-BC48-9E4E-7CF6CA63428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106-8CAC-604C-BD92-9C3EB116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0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EC9-AE10-BC48-9E4E-7CF6CA63428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106-8CAC-604C-BD92-9C3EB116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EC9-AE10-BC48-9E4E-7CF6CA63428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106-8CAC-604C-BD92-9C3EB11699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580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EC9-AE10-BC48-9E4E-7CF6CA63428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106-8CAC-604C-BD92-9C3EB116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60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EC9-AE10-BC48-9E4E-7CF6CA63428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106-8CAC-604C-BD92-9C3EB116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00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EC9-AE10-BC48-9E4E-7CF6CA63428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106-8CAC-604C-BD92-9C3EB116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4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EC9-AE10-BC48-9E4E-7CF6CA63428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106-8CAC-604C-BD92-9C3EB116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EC9-AE10-BC48-9E4E-7CF6CA63428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106-8CAC-604C-BD92-9C3EB116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EC9-AE10-BC48-9E4E-7CF6CA63428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106-8CAC-604C-BD92-9C3EB116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EC9-AE10-BC48-9E4E-7CF6CA63428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106-8CAC-604C-BD92-9C3EB116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5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EC9-AE10-BC48-9E4E-7CF6CA63428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106-8CAC-604C-BD92-9C3EB116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EC9-AE10-BC48-9E4E-7CF6CA63428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106-8CAC-604C-BD92-9C3EB116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EC9-AE10-BC48-9E4E-7CF6CA63428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106-8CAC-604C-BD92-9C3EB116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EC9-AE10-BC48-9E4E-7CF6CA63428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106-8CAC-604C-BD92-9C3EB116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2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EC9-AE10-BC48-9E4E-7CF6CA63428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106-8CAC-604C-BD92-9C3EB116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4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EC9-AE10-BC48-9E4E-7CF6CA63428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D106-8CAC-604C-BD92-9C3EB116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6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9B9EC9-AE10-BC48-9E4E-7CF6CA63428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1D106-8CAC-604C-BD92-9C3EB116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0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Pre-Open Enrollment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Part 1 of 3: ACA Plan Options, and Quoting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44"/>
            <a:ext cx="12239959" cy="6865143"/>
          </a:xfrm>
        </p:spPr>
      </p:pic>
    </p:spTree>
    <p:extLst>
      <p:ext uri="{BB962C8B-B14F-4D97-AF65-F5344CB8AC3E}">
        <p14:creationId xmlns:p14="http://schemas.microsoft.com/office/powerpoint/2010/main" val="186941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Qualified Health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aka major medical plans, whether purchased On- or Off-Exchange</a:t>
            </a:r>
          </a:p>
          <a:p>
            <a:pPr lvl="0"/>
            <a:r>
              <a:rPr lang="en-US" dirty="0"/>
              <a:t>Follow all guidelines of </a:t>
            </a:r>
            <a:r>
              <a:rPr lang="en-US" dirty="0" smtClean="0"/>
              <a:t>ACA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829" y="3042515"/>
            <a:ext cx="4540739" cy="34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8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Tiers of Qualified Health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Coverage – Catastrophic, Bronze, Silver, Gold, and Platinum</a:t>
            </a:r>
          </a:p>
          <a:p>
            <a:pPr lvl="0"/>
            <a:r>
              <a:rPr lang="en-US" dirty="0"/>
              <a:t>Catastrophic – available for those under 30 or with financial hardship (On-Exchange)</a:t>
            </a:r>
          </a:p>
          <a:p>
            <a:pPr lvl="0"/>
            <a:r>
              <a:rPr lang="en-US" dirty="0"/>
              <a:t>Bronze – approx.. 60% actuarial value</a:t>
            </a:r>
          </a:p>
          <a:p>
            <a:pPr lvl="0"/>
            <a:r>
              <a:rPr lang="en-US" dirty="0"/>
              <a:t>Silver – approx.. 70% actuarial value</a:t>
            </a:r>
          </a:p>
          <a:p>
            <a:pPr lvl="0"/>
            <a:r>
              <a:rPr lang="en-US" dirty="0"/>
              <a:t>Gold – approx.. 80% actuarial value</a:t>
            </a:r>
          </a:p>
          <a:p>
            <a:pPr lvl="0"/>
            <a:r>
              <a:rPr lang="en-US" dirty="0"/>
              <a:t>Platinum – approx.. 90% actuarial value</a:t>
            </a:r>
          </a:p>
          <a:p>
            <a:pPr lvl="0"/>
            <a:r>
              <a:rPr lang="en-US" dirty="0"/>
              <a:t>Designations are intended to help compare plans with similar levels of coverage across </a:t>
            </a:r>
            <a:r>
              <a:rPr lang="en-US" dirty="0" smtClean="0"/>
              <a:t>carriers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504" y="3493477"/>
            <a:ext cx="4824703" cy="14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6770"/>
            <a:ext cx="10150842" cy="50995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PPO = Preferred Provider Organization</a:t>
            </a:r>
          </a:p>
          <a:p>
            <a:pPr lvl="1"/>
            <a:r>
              <a:rPr lang="en-US" dirty="0" smtClean="0"/>
              <a:t>Tends to have more in-network options as well as some out-of-network coverage</a:t>
            </a:r>
          </a:p>
          <a:p>
            <a:r>
              <a:rPr lang="en-US" dirty="0" smtClean="0"/>
              <a:t>HMO = Health Maintenance Organization</a:t>
            </a:r>
          </a:p>
          <a:p>
            <a:pPr lvl="1"/>
            <a:r>
              <a:rPr lang="en-US" dirty="0" smtClean="0"/>
              <a:t>Out-of-network only covered in emergencies</a:t>
            </a:r>
          </a:p>
          <a:p>
            <a:pPr lvl="1"/>
            <a:r>
              <a:rPr lang="en-US" dirty="0" smtClean="0"/>
              <a:t>Referrals required to see specialists</a:t>
            </a:r>
          </a:p>
          <a:p>
            <a:pPr lvl="1"/>
            <a:r>
              <a:rPr lang="en-US" dirty="0" smtClean="0"/>
              <a:t>PCP must be designated</a:t>
            </a:r>
          </a:p>
          <a:p>
            <a:r>
              <a:rPr lang="en-US" dirty="0" smtClean="0"/>
              <a:t>EPO = Exclusive Provider Organization</a:t>
            </a:r>
          </a:p>
          <a:p>
            <a:pPr lvl="1"/>
            <a:r>
              <a:rPr lang="en-US" dirty="0" smtClean="0"/>
              <a:t>Out-of-network only covered in emergencies</a:t>
            </a:r>
          </a:p>
          <a:p>
            <a:pPr lvl="1"/>
            <a:r>
              <a:rPr lang="en-US" dirty="0" smtClean="0"/>
              <a:t>No referrals require for specialists (although sometimes prior authorization)</a:t>
            </a:r>
          </a:p>
          <a:p>
            <a:pPr lvl="1"/>
            <a:r>
              <a:rPr lang="en-US" dirty="0" smtClean="0"/>
              <a:t>No need to designate PCP</a:t>
            </a:r>
          </a:p>
          <a:p>
            <a:endParaRPr lang="en-US" dirty="0" smtClean="0"/>
          </a:p>
          <a:p>
            <a:r>
              <a:rPr lang="en-US" dirty="0" smtClean="0"/>
              <a:t>* Always in enrollee’s best interest to stay in-network as much as possible to get the most out of their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8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Health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10 benefit categories all qualified health plans must cover:</a:t>
            </a:r>
            <a:endParaRPr lang="en-US" sz="2000" dirty="0"/>
          </a:p>
          <a:p>
            <a:pPr lvl="1"/>
            <a:r>
              <a:rPr lang="en-US" dirty="0"/>
              <a:t>Outpatient care</a:t>
            </a:r>
            <a:endParaRPr lang="en-US" sz="1800" dirty="0"/>
          </a:p>
          <a:p>
            <a:pPr lvl="1"/>
            <a:r>
              <a:rPr lang="en-US" dirty="0"/>
              <a:t>Emergency room</a:t>
            </a:r>
            <a:endParaRPr lang="en-US" sz="1800" dirty="0"/>
          </a:p>
          <a:p>
            <a:pPr lvl="1"/>
            <a:r>
              <a:rPr lang="en-US" dirty="0"/>
              <a:t>Inpatient care</a:t>
            </a:r>
            <a:endParaRPr lang="en-US" sz="1800" dirty="0"/>
          </a:p>
          <a:p>
            <a:pPr lvl="1"/>
            <a:r>
              <a:rPr lang="en-US" dirty="0"/>
              <a:t>Maternity and pre-natal</a:t>
            </a:r>
            <a:endParaRPr lang="en-US" sz="1800" dirty="0"/>
          </a:p>
          <a:p>
            <a:pPr lvl="1"/>
            <a:r>
              <a:rPr lang="en-US" dirty="0"/>
              <a:t>Mental health and substance use disorder</a:t>
            </a:r>
            <a:endParaRPr lang="en-US" sz="1800" dirty="0"/>
          </a:p>
          <a:p>
            <a:pPr lvl="1"/>
            <a:r>
              <a:rPr lang="en-US" dirty="0"/>
              <a:t>Prescriptions</a:t>
            </a:r>
            <a:endParaRPr lang="en-US" sz="1800" dirty="0"/>
          </a:p>
          <a:p>
            <a:pPr lvl="1"/>
            <a:r>
              <a:rPr lang="en-US" dirty="0"/>
              <a:t>Therapy including physical, occupational, and speech</a:t>
            </a:r>
            <a:endParaRPr lang="en-US" sz="1800" dirty="0"/>
          </a:p>
          <a:p>
            <a:pPr lvl="1"/>
            <a:r>
              <a:rPr lang="en-US" dirty="0"/>
              <a:t>Lab tests</a:t>
            </a:r>
            <a:endParaRPr lang="en-US" sz="1800" dirty="0"/>
          </a:p>
          <a:p>
            <a:pPr lvl="1"/>
            <a:r>
              <a:rPr lang="en-US" dirty="0"/>
              <a:t>Preventive services</a:t>
            </a:r>
            <a:endParaRPr lang="en-US" sz="1800" dirty="0"/>
          </a:p>
          <a:p>
            <a:pPr lvl="1"/>
            <a:r>
              <a:rPr lang="en-US" dirty="0"/>
              <a:t>Pediatric dental and vision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847" y="1547447"/>
            <a:ext cx="2004646" cy="2004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558" y="5104311"/>
            <a:ext cx="2388903" cy="1343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641" y="2757977"/>
            <a:ext cx="2384548" cy="1588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918" y="3790583"/>
            <a:ext cx="1933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68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Rates are Determined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No longer by health status or gender</a:t>
            </a:r>
          </a:p>
          <a:p>
            <a:pPr lvl="0"/>
            <a:r>
              <a:rPr lang="en-US" dirty="0"/>
              <a:t>Age (higher if you are older and all the same under 18)</a:t>
            </a:r>
          </a:p>
          <a:p>
            <a:pPr lvl="0"/>
            <a:r>
              <a:rPr lang="en-US" dirty="0"/>
              <a:t>Where you live (zip code and county)</a:t>
            </a:r>
          </a:p>
          <a:p>
            <a:pPr lvl="0"/>
            <a:r>
              <a:rPr lang="en-US" dirty="0"/>
              <a:t>How many people enrolled</a:t>
            </a:r>
          </a:p>
          <a:p>
            <a:pPr lvl="0"/>
            <a:r>
              <a:rPr lang="en-US" dirty="0"/>
              <a:t>What plan you want</a:t>
            </a:r>
          </a:p>
          <a:p>
            <a:r>
              <a:rPr lang="en-US" dirty="0"/>
              <a:t>Rates released by each carrier annually prior to Open Enrollment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644" y="1853248"/>
            <a:ext cx="2105189" cy="186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1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Role as an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Educator</a:t>
            </a:r>
          </a:p>
          <a:p>
            <a:pPr lvl="0"/>
            <a:r>
              <a:rPr lang="en-US" dirty="0"/>
              <a:t>Enrollment </a:t>
            </a:r>
            <a:r>
              <a:rPr lang="en-US" dirty="0" smtClean="0"/>
              <a:t>assistance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23" y="1589454"/>
            <a:ext cx="5080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3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Deductible = amount patient pays first before plan pays</a:t>
            </a:r>
          </a:p>
          <a:p>
            <a:r>
              <a:rPr lang="en-US" dirty="0" smtClean="0"/>
              <a:t>Copay = Fixed dollar amount paid for a service</a:t>
            </a:r>
          </a:p>
          <a:p>
            <a:r>
              <a:rPr lang="en-US" dirty="0" smtClean="0"/>
              <a:t>Coinsurance = Cost sharing between insurance company and patient; Usually expressed as a percentage with the insurance company paying the higher percentage</a:t>
            </a:r>
          </a:p>
          <a:p>
            <a:r>
              <a:rPr lang="en-US" dirty="0" smtClean="0"/>
              <a:t>Out-of-pocket maximum = Most money a patient is responsible for for in-network, covered expenses in a give plan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2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Affordable Care Act passed into law in 2010</a:t>
            </a:r>
          </a:p>
          <a:p>
            <a:r>
              <a:rPr lang="en-US" dirty="0"/>
              <a:t>Other names/abbreviations: ACA, Patient Protection and Affordable Care Act (PPACA), and “Obamacare</a:t>
            </a:r>
            <a:r>
              <a:rPr lang="en-US" dirty="0" smtClean="0"/>
              <a:t>”</a:t>
            </a:r>
            <a:r>
              <a:rPr lang="en-US" dirty="0"/>
              <a:t> </a:t>
            </a:r>
          </a:p>
          <a:p>
            <a:r>
              <a:rPr lang="en-US" dirty="0"/>
              <a:t>Politically controversial – Agents stay </a:t>
            </a:r>
            <a:r>
              <a:rPr lang="en-US" dirty="0" smtClean="0"/>
              <a:t>neutral</a:t>
            </a:r>
            <a:r>
              <a:rPr lang="en-US" dirty="0"/>
              <a:t> </a:t>
            </a:r>
          </a:p>
          <a:p>
            <a:r>
              <a:rPr lang="en-US" dirty="0"/>
              <a:t>Changed the way health insurance works in the U.S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	What were things like before?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4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Enrollment and Effective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November 1 – December 15 this year</a:t>
            </a:r>
          </a:p>
          <a:p>
            <a:endParaRPr lang="en-US" dirty="0"/>
          </a:p>
          <a:p>
            <a:r>
              <a:rPr lang="en-US" dirty="0" smtClean="0"/>
              <a:t>Used to go until January 31</a:t>
            </a:r>
          </a:p>
          <a:p>
            <a:endParaRPr lang="en-US" dirty="0"/>
          </a:p>
          <a:p>
            <a:r>
              <a:rPr lang="en-US" dirty="0" smtClean="0"/>
              <a:t>Plans effective January 1, 2018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78" y="3628292"/>
            <a:ext cx="2485292" cy="248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Mandate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Each U.S. person must have health insurance coverage, either through their employer or individually</a:t>
            </a:r>
          </a:p>
          <a:p>
            <a:pPr lvl="0"/>
            <a:r>
              <a:rPr lang="en-US" dirty="0"/>
              <a:t>Tax penalty for not having coverage – </a:t>
            </a:r>
            <a:r>
              <a:rPr lang="en-US" dirty="0" smtClean="0"/>
              <a:t>2.5% </a:t>
            </a:r>
            <a:r>
              <a:rPr lang="en-US" dirty="0"/>
              <a:t>of household income in </a:t>
            </a:r>
            <a:r>
              <a:rPr lang="en-US" dirty="0" smtClean="0"/>
              <a:t>2018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574" y="4126523"/>
            <a:ext cx="3095395" cy="232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Pre-Existing Conditions and Health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Pre-existing conditions no </a:t>
            </a:r>
            <a:r>
              <a:rPr lang="en-US" dirty="0"/>
              <a:t>longer considered for applications</a:t>
            </a:r>
          </a:p>
          <a:p>
            <a:pPr lvl="0"/>
            <a:r>
              <a:rPr lang="en-US" dirty="0"/>
              <a:t>A person can’t have coverage or an application declined for a pre-existing condition</a:t>
            </a:r>
          </a:p>
          <a:p>
            <a:pPr lvl="0"/>
            <a:r>
              <a:rPr lang="en-US" dirty="0"/>
              <a:t>A person can’t be charged a higher premium because of a pre-existing </a:t>
            </a:r>
            <a:r>
              <a:rPr lang="en-US" dirty="0" smtClean="0"/>
              <a:t>condition</a:t>
            </a:r>
          </a:p>
          <a:p>
            <a:pPr lvl="0"/>
            <a:r>
              <a:rPr lang="en-US" dirty="0"/>
              <a:t>Health questions are no longer asked on applications for coverage</a:t>
            </a:r>
          </a:p>
          <a:p>
            <a:pPr lvl="0"/>
            <a:r>
              <a:rPr lang="en-US" dirty="0"/>
              <a:t>Exception is tobacco use, which can raise rates for that person up to 50%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On-Exchange vs. Off-Exchange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On = through the </a:t>
            </a:r>
            <a:r>
              <a:rPr lang="en-US" dirty="0" smtClean="0"/>
              <a:t>Marketplace/</a:t>
            </a:r>
            <a:r>
              <a:rPr lang="en-US" dirty="0" err="1" smtClean="0"/>
              <a:t>Healthcare.gov</a:t>
            </a:r>
            <a:r>
              <a:rPr lang="en-US" dirty="0" smtClean="0"/>
              <a:t>; only way to get subsidies</a:t>
            </a:r>
            <a:endParaRPr lang="en-US" dirty="0"/>
          </a:p>
          <a:p>
            <a:pPr lvl="0"/>
            <a:r>
              <a:rPr lang="en-US" dirty="0"/>
              <a:t>Off = direct with the insurance </a:t>
            </a:r>
            <a:r>
              <a:rPr lang="en-US" dirty="0" smtClean="0"/>
              <a:t>company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84" y="3863422"/>
            <a:ext cx="4220308" cy="225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8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Healthcare.gov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Website set up by federal government to help consumers shop for health insurance</a:t>
            </a:r>
          </a:p>
          <a:p>
            <a:pPr lvl="0"/>
            <a:r>
              <a:rPr lang="en-US" dirty="0"/>
              <a:t>Some states have their own </a:t>
            </a:r>
            <a:r>
              <a:rPr lang="en-US" dirty="0" smtClean="0"/>
              <a:t>exchanges</a:t>
            </a:r>
            <a:endParaRPr lang="en-US" dirty="0"/>
          </a:p>
          <a:p>
            <a:pPr lvl="0"/>
            <a:r>
              <a:rPr lang="en-US" dirty="0" smtClean="0"/>
              <a:t>Pros </a:t>
            </a:r>
            <a:r>
              <a:rPr lang="en-US" dirty="0"/>
              <a:t>and cons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79" y="3305907"/>
            <a:ext cx="4223900" cy="29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6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 subsidies and cost-sharing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Available only for On-Exchange enrollments</a:t>
            </a:r>
          </a:p>
          <a:p>
            <a:pPr lvl="0"/>
            <a:r>
              <a:rPr lang="en-US" dirty="0"/>
              <a:t>Based on income (MAGI = modified adjusted gross income = line 37 of a 1040 tax form)</a:t>
            </a:r>
          </a:p>
          <a:p>
            <a:pPr lvl="0"/>
            <a:r>
              <a:rPr lang="en-US" dirty="0"/>
              <a:t>Can help lower premium costs</a:t>
            </a:r>
          </a:p>
          <a:p>
            <a:pPr lvl="0"/>
            <a:r>
              <a:rPr lang="en-US" dirty="0"/>
              <a:t>Reconciled on taxes</a:t>
            </a:r>
          </a:p>
          <a:p>
            <a:endParaRPr lang="en-US" dirty="0" smtClean="0"/>
          </a:p>
          <a:p>
            <a:r>
              <a:rPr lang="en-US" dirty="0" smtClean="0"/>
              <a:t>Cost-sharing artificially lowers out-of-pocket expenses (including deductibles and copays) for qualifying low-income applicants</a:t>
            </a:r>
          </a:p>
          <a:p>
            <a:r>
              <a:rPr lang="en-US" dirty="0" smtClean="0"/>
              <a:t>Available on Silver Plans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36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613</Words>
  <Application>Microsoft Macintosh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Pre-Open Enrollment Training</vt:lpstr>
      <vt:lpstr>Insurance Terminology</vt:lpstr>
      <vt:lpstr>ACA Basics</vt:lpstr>
      <vt:lpstr>Open Enrollment and Effective Dates</vt:lpstr>
      <vt:lpstr>Individual Mandate</vt:lpstr>
      <vt:lpstr>Pre-Existing Conditions and Health Questions</vt:lpstr>
      <vt:lpstr>On-Exchange vs. Off-Exchange</vt:lpstr>
      <vt:lpstr>Healthcare.gov</vt:lpstr>
      <vt:lpstr>Tax subsidies and cost-sharing</vt:lpstr>
      <vt:lpstr>PowerPoint Presentation</vt:lpstr>
      <vt:lpstr>Qualified Health Plans</vt:lpstr>
      <vt:lpstr>Tiers of Qualified Health Plans</vt:lpstr>
      <vt:lpstr>Network Types</vt:lpstr>
      <vt:lpstr>Essential Health Benefits</vt:lpstr>
      <vt:lpstr>How Rates are Determined</vt:lpstr>
      <vt:lpstr>Your Role as an Agent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Pre-Open Enrollment Training</dc:title>
  <dc:creator>Sonia Porras</dc:creator>
  <cp:lastModifiedBy>Sonia Porras</cp:lastModifiedBy>
  <cp:revision>7</cp:revision>
  <dcterms:created xsi:type="dcterms:W3CDTF">2017-10-09T19:11:51Z</dcterms:created>
  <dcterms:modified xsi:type="dcterms:W3CDTF">2017-10-24T19:04:57Z</dcterms:modified>
</cp:coreProperties>
</file>