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/>
    <p:restoredTop sz="94694"/>
  </p:normalViewPr>
  <p:slideViewPr>
    <p:cSldViewPr snapToGrid="0">
      <p:cViewPr>
        <p:scale>
          <a:sx n="105" d="100"/>
          <a:sy n="105" d="100"/>
        </p:scale>
        <p:origin x="9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E883F-B34E-3349-82D9-081937881904}" type="datetimeFigureOut">
              <a:rPr lang="en-US" smtClean="0"/>
              <a:t>3/2/24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FBE09-7F0A-E247-A8B3-035572A0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0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FBE09-7F0A-E247-A8B3-035572A01A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6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9512-7CFB-8BF2-2254-A860E15F9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04A79-F294-357D-AC7B-FC172C729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7E0DA-9995-6518-71EB-27FB3E78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EC32-68D4-2848-9F8F-340701BA6429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EDD9D-BD67-C7FB-AB16-D192ACE0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BF939-6C79-F425-9C2C-F9E7504E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1AA5-C1D8-144A-A777-F1EAB2B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0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54EF-333E-17DB-A8FB-495919A2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45D34-3AD4-B316-AF9A-DA4649A9A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C9DB1-E0E1-62A4-77B0-C22B1ACC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EC32-68D4-2848-9F8F-340701BA6429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F8DDC-6829-8976-12F9-338A39C4E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A7E66-1739-405D-5338-631533C0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1AA5-C1D8-144A-A777-F1EAB2B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0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7D618-E673-9E6A-F0A9-D587ECCCE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E384C-B4B1-399A-2EE0-51EE19F0D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0F61D-556A-89FE-9CB3-6519BA53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EC32-68D4-2848-9F8F-340701BA6429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CBDC3-378D-7978-6EAF-8B6A34CD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78AA-9D77-D4FD-29A2-F98ABE4F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1AA5-C1D8-144A-A777-F1EAB2B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9287-4F9E-1E56-3428-1C237C60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577A8-1D55-7EC4-B2FD-FB12554B0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8ADDF-59E3-BD01-A919-0F8532B8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EC32-68D4-2848-9F8F-340701BA6429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20FB5-A4CC-11B9-3051-BE0F1172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CAC77-960C-1353-1333-9C4415DF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1AA5-C1D8-144A-A777-F1EAB2B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1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BA97-583C-FD8E-F555-2D19029A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95C1A-4F25-6823-4792-AB0AB4155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7BFDE-211B-FAB9-BBB3-D71B8817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EC32-68D4-2848-9F8F-340701BA6429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68478-A529-06B6-7AA3-0B99152B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242EF-D058-FC71-0CAF-E9FFF59D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1AA5-C1D8-144A-A777-F1EAB2B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6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06FF-4E05-323A-82DC-1A6795AD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E6F5-4CA9-7D63-60B9-DF28802E0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A3E10-B38E-8FA5-DDCA-88D9C0B4F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85D1E-E1E8-3AC6-6ADF-3DAC7D24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EC32-68D4-2848-9F8F-340701BA6429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AFFE5-F4A7-FED2-FF0D-D14B28E9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99BB2-39E6-5F6E-371E-587B453B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1AA5-C1D8-144A-A777-F1EAB2B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0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D516-B823-2B25-D19F-C5A35AE8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51C59-E475-DD73-B634-9342F34A2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E29DA-E04D-6D28-7E21-7D1295319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20F58-7BAB-129F-04DE-06D7C0F57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98138-17D2-B762-1B1A-BA151D17F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5D0FD-1647-802C-E643-F49DF634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EC32-68D4-2848-9F8F-340701BA6429}" type="datetimeFigureOut">
              <a:rPr lang="en-US" smtClean="0"/>
              <a:t>3/2/24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7E46A-4698-080E-5B56-BB03261B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46CFF-F9C8-CA54-340A-633D4302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1AA5-C1D8-144A-A777-F1EAB2B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185D-BEBA-2621-75C4-FA5DF1C7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C16E1-E5B1-AB9F-E4D5-16A43F3C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EC32-68D4-2848-9F8F-340701BA6429}" type="datetimeFigureOut">
              <a:rPr lang="en-US" smtClean="0"/>
              <a:t>3/2/24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2F00-80E7-8134-6BF6-6A7A4F5F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277F1-A2DD-BA65-44DA-D0F72E3D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1AA5-C1D8-144A-A777-F1EAB2B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2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BDA55F-BBE1-7321-314C-BCDF43FD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EC32-68D4-2848-9F8F-340701BA6429}" type="datetimeFigureOut">
              <a:rPr lang="en-US" smtClean="0"/>
              <a:t>3/2/24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1F0BE-749F-0760-863C-B88F5EB1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AA088-2CE0-D4DA-9138-009BB044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1AA5-C1D8-144A-A777-F1EAB2B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9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9E5A-3DE9-AEAE-3421-50EFC926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4C5A7-C802-C2D6-0D5E-07D8B2E81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FC04F-7FD7-C55A-E6EE-E1B7B49BA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D64A9-10AF-339B-4B07-CC8B152E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EC32-68D4-2848-9F8F-340701BA6429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16183-5BB8-80F6-4831-AF97C3E6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25AAD-0BFA-8172-562B-86264A6E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1AA5-C1D8-144A-A777-F1EAB2B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4E11-D9C2-ADEE-1CA7-126C4E3F6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4C00D-38EE-64AE-A276-0138E47C6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244C6-005F-BF9B-C6EE-6579936B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554FB-C895-E74C-C4A3-9F68A72A4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EC32-68D4-2848-9F8F-340701BA6429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224F7-8290-B145-8522-9C6B9B2C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B8264-9CCF-C5E5-2D37-75323C19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1AA5-C1D8-144A-A777-F1EAB2B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0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271E6-1B13-1B01-6EE8-ACCB2F55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11DE7-CE82-5B26-756E-514CAEEC7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DBA3F-264E-73A1-17F5-C66F94939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DEC32-68D4-2848-9F8F-340701BA6429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FF94A-C651-84FF-2D8C-C3483BED2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AEA32-F863-FD8B-6C4C-0FD7404BD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B1AA5-C1D8-144A-A777-F1EAB2B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5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CED364FE-76DC-73D9-526B-BA277C3FA73F}"/>
              </a:ext>
            </a:extLst>
          </p:cNvPr>
          <p:cNvSpPr/>
          <p:nvPr/>
        </p:nvSpPr>
        <p:spPr>
          <a:xfrm>
            <a:off x="8335950" y="5687206"/>
            <a:ext cx="3785451" cy="1123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4D9AE16-0A39-1A9A-87FA-C1F636F47AEF}"/>
              </a:ext>
            </a:extLst>
          </p:cNvPr>
          <p:cNvSpPr/>
          <p:nvPr/>
        </p:nvSpPr>
        <p:spPr>
          <a:xfrm>
            <a:off x="4405460" y="374943"/>
            <a:ext cx="3845149" cy="6283387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43C057B-DE31-CF34-8441-358A0A9299C2}"/>
              </a:ext>
            </a:extLst>
          </p:cNvPr>
          <p:cNvSpPr/>
          <p:nvPr/>
        </p:nvSpPr>
        <p:spPr>
          <a:xfrm>
            <a:off x="87972" y="1118665"/>
            <a:ext cx="4218848" cy="564738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2B5D8-4DD1-F975-E5BF-4AC74546FA7E}"/>
              </a:ext>
            </a:extLst>
          </p:cNvPr>
          <p:cNvSpPr txBox="1"/>
          <p:nvPr/>
        </p:nvSpPr>
        <p:spPr>
          <a:xfrm>
            <a:off x="8361670" y="65350"/>
            <a:ext cx="1954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Failed checks per month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A2093-AA17-6444-2B9C-90BE807C23D9}"/>
              </a:ext>
            </a:extLst>
          </p:cNvPr>
          <p:cNvSpPr txBox="1"/>
          <p:nvPr/>
        </p:nvSpPr>
        <p:spPr>
          <a:xfrm>
            <a:off x="4316820" y="67166"/>
            <a:ext cx="2851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Failed checks per city per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19D9-98D6-DFDE-C0E1-E6B984E1ECC1}"/>
              </a:ext>
            </a:extLst>
          </p:cNvPr>
          <p:cNvSpPr txBox="1"/>
          <p:nvPr/>
        </p:nvSpPr>
        <p:spPr>
          <a:xfrm>
            <a:off x="124543" y="810889"/>
            <a:ext cx="3620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Failed checks per city per month</a:t>
            </a:r>
          </a:p>
        </p:txBody>
      </p:sp>
      <p:pic>
        <p:nvPicPr>
          <p:cNvPr id="10" name="Picture 38">
            <a:extLst>
              <a:ext uri="{FF2B5EF4-FFF2-40B4-BE49-F238E27FC236}">
                <a16:creationId xmlns:a16="http://schemas.microsoft.com/office/drawing/2014/main" id="{A217CA8A-22A9-E9E7-95AC-6627D4FD1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670" y="563693"/>
            <a:ext cx="2292394" cy="118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B7F643-93B2-1066-A6A0-6183415B8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06" y="1210579"/>
            <a:ext cx="1322592" cy="887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53FF1E-D9C4-EF19-98F6-6D03F1E3D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1167" y="1222513"/>
            <a:ext cx="1322591" cy="8873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2A90BE-E9E8-531A-649C-99214F239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4565" y="1210579"/>
            <a:ext cx="1316914" cy="8834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E28FF7-585B-AB78-C042-516C1957E0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943" y="2120962"/>
            <a:ext cx="1311415" cy="8798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90EF78-1F86-0442-73BC-19FDEB4C8B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0400" y="2123984"/>
            <a:ext cx="1316914" cy="8834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EB7C4B-A911-32E1-7833-A6640D7E9A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2906" y="2109821"/>
            <a:ext cx="1316914" cy="8834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8551C69-5032-A4DF-50D1-DEC07D0171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754" y="3021661"/>
            <a:ext cx="1316914" cy="8834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BBC983-966B-89D4-B36E-552AD96C84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28647" y="3025606"/>
            <a:ext cx="1316914" cy="8834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E17486-6C23-3479-D598-1DD1935F0A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01227" y="3019455"/>
            <a:ext cx="1316914" cy="8834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59A5F9-ADDF-1C24-0913-F97BEC13F378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5000"/>
          </a:blip>
          <a:stretch>
            <a:fillRect/>
          </a:stretch>
        </p:blipFill>
        <p:spPr>
          <a:xfrm>
            <a:off x="250886" y="2202128"/>
            <a:ext cx="1189471" cy="687290"/>
          </a:xfrm>
          <a:prstGeom prst="rect">
            <a:avLst/>
          </a:prstGeom>
        </p:spPr>
      </p:pic>
      <p:pic>
        <p:nvPicPr>
          <p:cNvPr id="22" name="Picture 12" descr="United Arab Emirates National Flag | Flagmakers">
            <a:extLst>
              <a:ext uri="{FF2B5EF4-FFF2-40B4-BE49-F238E27FC236}">
                <a16:creationId xmlns:a16="http://schemas.microsoft.com/office/drawing/2014/main" id="{B7D103FA-0C4D-121C-88C0-3A977ED24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74" y="1270213"/>
            <a:ext cx="1164583" cy="70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Flag of Germany - Wikipedia">
            <a:extLst>
              <a:ext uri="{FF2B5EF4-FFF2-40B4-BE49-F238E27FC236}">
                <a16:creationId xmlns:a16="http://schemas.microsoft.com/office/drawing/2014/main" id="{3682A449-C728-5E66-2C91-7A059696A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81" y="1292676"/>
            <a:ext cx="1157809" cy="70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>
            <a:extLst>
              <a:ext uri="{FF2B5EF4-FFF2-40B4-BE49-F238E27FC236}">
                <a16:creationId xmlns:a16="http://schemas.microsoft.com/office/drawing/2014/main" id="{7E23CFBF-DB28-5508-07F1-6DBEE0E9C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217" y="1285622"/>
            <a:ext cx="1143959" cy="67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8" descr="upload.wikimedia.org/wikipedia/commons/thumb/b/ba/...">
            <a:extLst>
              <a:ext uri="{FF2B5EF4-FFF2-40B4-BE49-F238E27FC236}">
                <a16:creationId xmlns:a16="http://schemas.microsoft.com/office/drawing/2014/main" id="{C1301BFB-D45E-2F4F-5626-E6ABEFB36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743" y="2190515"/>
            <a:ext cx="1149335" cy="69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0" descr="Flag of San Francisco - Wikipedia">
            <a:extLst>
              <a:ext uri="{FF2B5EF4-FFF2-40B4-BE49-F238E27FC236}">
                <a16:creationId xmlns:a16="http://schemas.microsoft.com/office/drawing/2014/main" id="{8A6F072B-97CA-B36E-D9DB-D0830422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648" y="2171685"/>
            <a:ext cx="1167493" cy="70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2" descr="cdn.britannica.com/49/1949-004-8818300C/Flag-South...">
            <a:extLst>
              <a:ext uri="{FF2B5EF4-FFF2-40B4-BE49-F238E27FC236}">
                <a16:creationId xmlns:a16="http://schemas.microsoft.com/office/drawing/2014/main" id="{0C249F29-1D60-2439-0788-AF7E172AF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26" y="3090707"/>
            <a:ext cx="1165430" cy="70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4" descr="Flag of China - Wikipedia">
            <a:extLst>
              <a:ext uri="{FF2B5EF4-FFF2-40B4-BE49-F238E27FC236}">
                <a16:creationId xmlns:a16="http://schemas.microsoft.com/office/drawing/2014/main" id="{BD8B33A2-7781-5240-8103-23D9FD76E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743" y="3102046"/>
            <a:ext cx="1170087" cy="68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2" descr="Flag of Japan - Wikipedia">
            <a:extLst>
              <a:ext uri="{FF2B5EF4-FFF2-40B4-BE49-F238E27FC236}">
                <a16:creationId xmlns:a16="http://schemas.microsoft.com/office/drawing/2014/main" id="{BCB679F7-FAF4-4E1F-F8D1-878BE5CCF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217" y="3079566"/>
            <a:ext cx="1167493" cy="6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>
            <a:extLst>
              <a:ext uri="{FF2B5EF4-FFF2-40B4-BE49-F238E27FC236}">
                <a16:creationId xmlns:a16="http://schemas.microsoft.com/office/drawing/2014/main" id="{DF33EBC9-E078-CEA6-AE8F-3E14E0ABE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905" y="4033474"/>
            <a:ext cx="1947872" cy="190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4">
            <a:extLst>
              <a:ext uri="{FF2B5EF4-FFF2-40B4-BE49-F238E27FC236}">
                <a16:creationId xmlns:a16="http://schemas.microsoft.com/office/drawing/2014/main" id="{673D6986-BF65-2AEC-E4D4-806878C10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064" y="563693"/>
            <a:ext cx="686305" cy="11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6">
            <a:extLst>
              <a:ext uri="{FF2B5EF4-FFF2-40B4-BE49-F238E27FC236}">
                <a16:creationId xmlns:a16="http://schemas.microsoft.com/office/drawing/2014/main" id="{B50FED51-F813-E239-2924-A861947D4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0369" y="563692"/>
            <a:ext cx="740928" cy="11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97FE0034-CD8D-B66F-6731-940FC563C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149" y="438233"/>
            <a:ext cx="3715837" cy="241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59BFC8F9-DCBA-AB14-3744-A78024DAE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431" y="2728754"/>
            <a:ext cx="1439493" cy="131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>
            <a:extLst>
              <a:ext uri="{FF2B5EF4-FFF2-40B4-BE49-F238E27FC236}">
                <a16:creationId xmlns:a16="http://schemas.microsoft.com/office/drawing/2014/main" id="{1F580F57-9C74-59FA-72C6-F45A97E54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205" y="2735620"/>
            <a:ext cx="1497521" cy="131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544A507-7687-563A-4451-76CAEC712269}"/>
              </a:ext>
            </a:extLst>
          </p:cNvPr>
          <p:cNvSpPr txBox="1"/>
          <p:nvPr/>
        </p:nvSpPr>
        <p:spPr>
          <a:xfrm>
            <a:off x="4571416" y="4082182"/>
            <a:ext cx="1497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Proportion of failed checks per city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7F6066-9B1E-F4A4-C292-64EF720BC20D}"/>
              </a:ext>
            </a:extLst>
          </p:cNvPr>
          <p:cNvSpPr txBox="1"/>
          <p:nvPr/>
        </p:nvSpPr>
        <p:spPr>
          <a:xfrm>
            <a:off x="6068937" y="4089047"/>
            <a:ext cx="1811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Proportion </a:t>
            </a:r>
            <a:r>
              <a:rPr lang="en-US" sz="1100" dirty="0" err="1"/>
              <a:t>wrt</a:t>
            </a:r>
            <a:r>
              <a:rPr lang="en-US" sz="1100" dirty="0"/>
              <a:t> population*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0A055A-135E-4C77-ED6C-A7B519128318}"/>
              </a:ext>
            </a:extLst>
          </p:cNvPr>
          <p:cNvSpPr txBox="1"/>
          <p:nvPr/>
        </p:nvSpPr>
        <p:spPr>
          <a:xfrm>
            <a:off x="6201469" y="4330838"/>
            <a:ext cx="144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*We don’t know for certain how many checks were completed </a:t>
            </a:r>
            <a:r>
              <a:rPr lang="en-US" sz="600" i="1" dirty="0"/>
              <a:t>per</a:t>
            </a:r>
            <a:r>
              <a:rPr lang="en-US" sz="600" dirty="0"/>
              <a:t> country. Populations are from 2022 census.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EC2513-FB7E-E4A9-215A-8581EAE9A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80" y="4033475"/>
            <a:ext cx="1947873" cy="190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0E19E0B-4F1F-809A-CA83-5A43119041E2}"/>
              </a:ext>
            </a:extLst>
          </p:cNvPr>
          <p:cNvSpPr txBox="1"/>
          <p:nvPr/>
        </p:nvSpPr>
        <p:spPr>
          <a:xfrm>
            <a:off x="124543" y="5996612"/>
            <a:ext cx="42418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cities with the most failed checks were </a:t>
            </a:r>
            <a:r>
              <a:rPr lang="en-US" sz="1100" b="1" dirty="0"/>
              <a:t>Hamburg</a:t>
            </a:r>
            <a:r>
              <a:rPr lang="en-US" sz="1100" dirty="0"/>
              <a:t>, </a:t>
            </a:r>
            <a:r>
              <a:rPr lang="en-US" sz="1100" b="1" dirty="0"/>
              <a:t>New York </a:t>
            </a:r>
            <a:r>
              <a:rPr lang="en-US" sz="1100" dirty="0"/>
              <a:t>and </a:t>
            </a:r>
            <a:r>
              <a:rPr lang="en-US" sz="1100" b="1" dirty="0"/>
              <a:t>Seoul</a:t>
            </a:r>
            <a:r>
              <a:rPr lang="en-US" sz="1100" dirty="0"/>
              <a:t>. However, we do not know how many checks were originally performed. We can only make an estimate based on the city population.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30582E-7CE0-DD65-FD80-7C1B7D3E2FDC}"/>
              </a:ext>
            </a:extLst>
          </p:cNvPr>
          <p:cNvSpPr txBox="1"/>
          <p:nvPr/>
        </p:nvSpPr>
        <p:spPr>
          <a:xfrm>
            <a:off x="4402163" y="4826749"/>
            <a:ext cx="371583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Despite the most failed checks being in the cities mentioned, we must take into account the expected </a:t>
            </a:r>
            <a:r>
              <a:rPr lang="en-US" sz="1100" i="1" dirty="0"/>
              <a:t>volume</a:t>
            </a:r>
            <a:r>
              <a:rPr lang="en-US" sz="1100" dirty="0"/>
              <a:t> of checks conducted. From here, </a:t>
            </a:r>
            <a:r>
              <a:rPr lang="en-US" sz="1100" b="1" dirty="0"/>
              <a:t>San Francisco</a:t>
            </a:r>
            <a:r>
              <a:rPr lang="en-US" sz="1100" dirty="0"/>
              <a:t> has an unusually large proportion of failed checks compared to its relatively low population. </a:t>
            </a:r>
            <a:r>
              <a:rPr lang="en-US" sz="1100" b="1" dirty="0"/>
              <a:t>Hamburg </a:t>
            </a:r>
            <a:r>
              <a:rPr lang="en-US" sz="1100" dirty="0"/>
              <a:t>is also flagged, for similar reasons. We can treat </a:t>
            </a:r>
            <a:r>
              <a:rPr lang="en-US" sz="1100" b="1" dirty="0"/>
              <a:t>Seoul </a:t>
            </a:r>
            <a:r>
              <a:rPr lang="en-US" sz="1100" dirty="0"/>
              <a:t>and </a:t>
            </a:r>
            <a:r>
              <a:rPr lang="en-US" sz="1100" b="1" dirty="0"/>
              <a:t>New York</a:t>
            </a:r>
            <a:r>
              <a:rPr lang="en-US" sz="1100" dirty="0"/>
              <a:t> as </a:t>
            </a:r>
            <a:r>
              <a:rPr lang="en-US" sz="1100" i="1" dirty="0"/>
              <a:t>false positives</a:t>
            </a:r>
            <a:r>
              <a:rPr lang="en-US" sz="1100" dirty="0"/>
              <a:t> due to the considerably larger population sizes. </a:t>
            </a:r>
            <a:r>
              <a:rPr lang="en-US" sz="1100" b="1" dirty="0">
                <a:solidFill>
                  <a:srgbClr val="FF0000"/>
                </a:solidFill>
              </a:rPr>
              <a:t>San Francisco </a:t>
            </a:r>
            <a:r>
              <a:rPr lang="en-US" sz="1100" dirty="0">
                <a:solidFill>
                  <a:srgbClr val="FF0000"/>
                </a:solidFill>
              </a:rPr>
              <a:t>and </a:t>
            </a:r>
            <a:r>
              <a:rPr lang="en-US" sz="1100" b="1" dirty="0">
                <a:solidFill>
                  <a:srgbClr val="FF0000"/>
                </a:solidFill>
              </a:rPr>
              <a:t>Hamburg</a:t>
            </a:r>
            <a:r>
              <a:rPr lang="en-US" sz="1100" dirty="0">
                <a:solidFill>
                  <a:srgbClr val="FF0000"/>
                </a:solidFill>
              </a:rPr>
              <a:t> are flagged as high-risk locations.</a:t>
            </a:r>
          </a:p>
          <a:p>
            <a:r>
              <a:rPr lang="en-US" sz="1100" dirty="0"/>
              <a:t>For further analysis, we would require the total checks per country per month, or at least successful checks.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CABF28-6B61-53B2-CE18-1C6CF1FEFABF}"/>
              </a:ext>
            </a:extLst>
          </p:cNvPr>
          <p:cNvSpPr txBox="1"/>
          <p:nvPr/>
        </p:nvSpPr>
        <p:spPr>
          <a:xfrm>
            <a:off x="129819" y="91947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Recruitment Risk Analysis, </a:t>
            </a:r>
            <a:r>
              <a:rPr lang="en-US" u="sng" dirty="0" err="1"/>
              <a:t>Kavia</a:t>
            </a:r>
            <a:r>
              <a:rPr lang="en-US" u="sng" dirty="0"/>
              <a:t> Shirkoohi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82D476-41E6-50DE-7284-7E491B19B137}"/>
              </a:ext>
            </a:extLst>
          </p:cNvPr>
          <p:cNvSpPr txBox="1"/>
          <p:nvPr/>
        </p:nvSpPr>
        <p:spPr>
          <a:xfrm>
            <a:off x="8395640" y="1835776"/>
            <a:ext cx="36029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data shows a constant trend across months, with little dependence on season. It appears </a:t>
            </a:r>
            <a:r>
              <a:rPr lang="en-US" sz="1100" b="1" dirty="0"/>
              <a:t>geographic </a:t>
            </a:r>
            <a:r>
              <a:rPr lang="en-US" sz="1100" dirty="0"/>
              <a:t>data is more notable. However, we calculated the </a:t>
            </a:r>
            <a:r>
              <a:rPr lang="en-US" sz="1100" b="1" dirty="0"/>
              <a:t>fail rate</a:t>
            </a:r>
            <a:r>
              <a:rPr lang="en-US" sz="1100" dirty="0"/>
              <a:t> as the number of failed checks divided by completed checks for each month.</a:t>
            </a:r>
            <a:endParaRPr lang="en-US" sz="11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5857DA-D983-6F6E-42F3-17FB65B399F3}"/>
              </a:ext>
            </a:extLst>
          </p:cNvPr>
          <p:cNvSpPr txBox="1"/>
          <p:nvPr/>
        </p:nvSpPr>
        <p:spPr>
          <a:xfrm>
            <a:off x="8890908" y="3076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2E9745-377A-FE43-8B09-E0AF76AEA7C1}"/>
              </a:ext>
            </a:extLst>
          </p:cNvPr>
          <p:cNvSpPr txBox="1"/>
          <p:nvPr/>
        </p:nvSpPr>
        <p:spPr>
          <a:xfrm>
            <a:off x="8312053" y="4573829"/>
            <a:ext cx="35012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Highest Risk: </a:t>
            </a:r>
            <a:r>
              <a:rPr lang="en-US" sz="1100" b="1" dirty="0">
                <a:solidFill>
                  <a:srgbClr val="FF0000"/>
                </a:solidFill>
              </a:rPr>
              <a:t>July</a:t>
            </a:r>
            <a:r>
              <a:rPr lang="en-US" sz="1100" dirty="0">
                <a:solidFill>
                  <a:srgbClr val="FF0000"/>
                </a:solidFill>
              </a:rPr>
              <a:t> (7.45%), </a:t>
            </a:r>
            <a:r>
              <a:rPr lang="en-US" sz="1100" dirty="0"/>
              <a:t>Lowest Risk: </a:t>
            </a:r>
            <a:r>
              <a:rPr lang="en-US" sz="1100" b="1" dirty="0"/>
              <a:t>November</a:t>
            </a:r>
            <a:r>
              <a:rPr lang="en-US" sz="1100" dirty="0"/>
              <a:t> (5.52%)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E24CFE9-BEA8-3EE9-3EC7-519CA4784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936" y="2791492"/>
            <a:ext cx="3444890" cy="179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A9AE9AE-F23C-8098-65B8-6D7DEA096D36}"/>
              </a:ext>
            </a:extLst>
          </p:cNvPr>
          <p:cNvSpPr txBox="1"/>
          <p:nvPr/>
        </p:nvSpPr>
        <p:spPr>
          <a:xfrm>
            <a:off x="8312053" y="4816437"/>
            <a:ext cx="3833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Riskiest time and place: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San Francisco </a:t>
            </a:r>
            <a:r>
              <a:rPr lang="en-US" sz="1100" dirty="0">
                <a:solidFill>
                  <a:srgbClr val="FF0000"/>
                </a:solidFill>
              </a:rPr>
              <a:t>in </a:t>
            </a:r>
            <a:r>
              <a:rPr lang="en-US" sz="1100" b="1" dirty="0">
                <a:solidFill>
                  <a:srgbClr val="FF0000"/>
                </a:solidFill>
              </a:rPr>
              <a:t>May</a:t>
            </a:r>
            <a:r>
              <a:rPr lang="en-US" sz="1100" dirty="0">
                <a:solidFill>
                  <a:srgbClr val="FF0000"/>
                </a:solidFill>
              </a:rPr>
              <a:t>, and </a:t>
            </a:r>
            <a:r>
              <a:rPr lang="en-US" sz="1100" b="1" dirty="0">
                <a:solidFill>
                  <a:srgbClr val="FF0000"/>
                </a:solidFill>
              </a:rPr>
              <a:t>Hamburg</a:t>
            </a:r>
            <a:r>
              <a:rPr lang="en-US" sz="1100" dirty="0">
                <a:solidFill>
                  <a:srgbClr val="FF0000"/>
                </a:solidFill>
              </a:rPr>
              <a:t> in </a:t>
            </a:r>
            <a:r>
              <a:rPr lang="en-US" sz="1100" b="1" dirty="0">
                <a:solidFill>
                  <a:srgbClr val="FF0000"/>
                </a:solidFill>
              </a:rPr>
              <a:t>March</a:t>
            </a:r>
            <a:r>
              <a:rPr lang="en-US" sz="1100" dirty="0">
                <a:solidFill>
                  <a:srgbClr val="FF0000"/>
                </a:solidFill>
              </a:rPr>
              <a:t>.</a:t>
            </a:r>
          </a:p>
          <a:p>
            <a:r>
              <a:rPr lang="en-US" sz="1100" dirty="0"/>
              <a:t>Keep in mind that data has significance due to proportion of failed checks to city population.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A4B5B2-82A0-F2F9-B112-BCF2A6DF7F62}"/>
              </a:ext>
            </a:extLst>
          </p:cNvPr>
          <p:cNvSpPr txBox="1"/>
          <p:nvPr/>
        </p:nvSpPr>
        <p:spPr>
          <a:xfrm>
            <a:off x="8422371" y="5674030"/>
            <a:ext cx="365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 research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7D2D9B8-A489-A609-1454-58CBDA56592A}"/>
              </a:ext>
            </a:extLst>
          </p:cNvPr>
          <p:cNvSpPr txBox="1"/>
          <p:nvPr/>
        </p:nvSpPr>
        <p:spPr>
          <a:xfrm>
            <a:off x="8458093" y="5958472"/>
            <a:ext cx="3652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/>
              <a:t>Obtain total checks per city per month as a better measure than a city population estimate.</a:t>
            </a:r>
          </a:p>
          <a:p>
            <a:pPr marL="228600" indent="-228600">
              <a:buAutoNum type="arabicPeriod"/>
            </a:pPr>
            <a:r>
              <a:rPr lang="en-US" sz="1100" dirty="0"/>
              <a:t>Investigate San Francisco and Hamburg.</a:t>
            </a:r>
          </a:p>
          <a:p>
            <a:pPr marL="228600" indent="-228600">
              <a:buAutoNum type="arabicPeriod"/>
            </a:pPr>
            <a:r>
              <a:rPr lang="en-US" sz="1100" dirty="0"/>
              <a:t>Investigate July 2022.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8BBDA1-A902-8A5D-4343-EA0B31A80587}"/>
              </a:ext>
            </a:extLst>
          </p:cNvPr>
          <p:cNvSpPr txBox="1"/>
          <p:nvPr/>
        </p:nvSpPr>
        <p:spPr>
          <a:xfrm>
            <a:off x="155907" y="405517"/>
            <a:ext cx="31630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Assume completed checks mean successful checks.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824418-825C-8FF9-F62E-FD1926C6FFC8}"/>
              </a:ext>
            </a:extLst>
          </p:cNvPr>
          <p:cNvSpPr/>
          <p:nvPr/>
        </p:nvSpPr>
        <p:spPr>
          <a:xfrm>
            <a:off x="8346942" y="373127"/>
            <a:ext cx="3774460" cy="521275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5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320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Double Doppler</dc:creator>
  <cp:lastModifiedBy>Double Doppler</cp:lastModifiedBy>
  <cp:revision>13</cp:revision>
  <dcterms:created xsi:type="dcterms:W3CDTF">2024-02-12T00:48:38Z</dcterms:created>
  <dcterms:modified xsi:type="dcterms:W3CDTF">2024-03-02T13:42:26Z</dcterms:modified>
</cp:coreProperties>
</file>