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9" r:id="rId7"/>
    <p:sldId id="259" r:id="rId8"/>
    <p:sldId id="260" r:id="rId9"/>
    <p:sldId id="262" r:id="rId10"/>
    <p:sldId id="261" r:id="rId11"/>
    <p:sldId id="270" r:id="rId12"/>
    <p:sldId id="278" r:id="rId13"/>
    <p:sldId id="272"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5/17/2021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t>
            </a:r>
            <a:br>
              <a:rPr lang="en-US" dirty="0">
                <a:solidFill>
                  <a:srgbClr val="12FFFE"/>
                </a:solidFill>
              </a:rPr>
            </a:br>
            <a:r>
              <a:rPr lang="en-US" dirty="0">
                <a:solidFill>
                  <a:srgbClr val="12FFFE"/>
                </a:solidFill>
              </a:rPr>
              <a:t>ANALYSIS</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10</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sz="3200"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based on different inputs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3276" y="3953749"/>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a:buFont typeface="Wingdings" panose="05000000000000000000" pitchFamily="2" charset="2"/>
              <a:buChar char="Ø"/>
            </a:pPr>
            <a:r>
              <a:rPr lang="en-US" dirty="0">
                <a:solidFill>
                  <a:schemeClr val="tx1">
                    <a:lumMod val="60000"/>
                    <a:lumOff val="40000"/>
                  </a:schemeClr>
                </a:solidFill>
              </a:rPr>
              <a:t>Text input</a:t>
            </a:r>
          </a:p>
          <a:p>
            <a:pPr>
              <a:buFont typeface="Wingdings" panose="05000000000000000000" pitchFamily="2" charset="2"/>
              <a:buChar char="Ø"/>
            </a:pPr>
            <a:r>
              <a:rPr lang="en-US" dirty="0">
                <a:solidFill>
                  <a:schemeClr val="tx1">
                    <a:lumMod val="60000"/>
                    <a:lumOff val="40000"/>
                  </a:schemeClr>
                </a:solidFill>
              </a:rPr>
              <a:t>Movie reviews from database</a:t>
            </a:r>
          </a:p>
          <a:p>
            <a:pPr>
              <a:buFont typeface="Wingdings" panose="05000000000000000000" pitchFamily="2" charset="2"/>
              <a:buChar char="Ø"/>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18639-7669-4D89-810E-FA47B10D5782}"/>
              </a:ext>
            </a:extLst>
          </p:cNvPr>
          <p:cNvSpPr>
            <a:spLocks noGrp="1"/>
          </p:cNvSpPr>
          <p:nvPr>
            <p:ph type="title"/>
          </p:nvPr>
        </p:nvSpPr>
        <p:spPr>
          <a:xfrm>
            <a:off x="6769768" y="2133600"/>
            <a:ext cx="4618957" cy="2287480"/>
          </a:xfrm>
        </p:spPr>
        <p:txBody>
          <a:bodyPr/>
          <a:lstStyle/>
          <a:p>
            <a:br>
              <a:rPr lang="en-US" sz="1050" b="0" dirty="0"/>
            </a:br>
            <a:br>
              <a:rPr lang="en-US" sz="1050" dirty="0"/>
            </a:br>
            <a:endParaRPr lang="en-IN" sz="1050" dirty="0"/>
          </a:p>
        </p:txBody>
      </p:sp>
      <p:sp>
        <p:nvSpPr>
          <p:cNvPr id="6" name="Slide Number Placeholder 5">
            <a:extLst>
              <a:ext uri="{FF2B5EF4-FFF2-40B4-BE49-F238E27FC236}">
                <a16:creationId xmlns:a16="http://schemas.microsoft.com/office/drawing/2014/main" id="{2ECB9DFF-2C00-4250-8622-C7A7A839AB3E}"/>
              </a:ext>
            </a:extLst>
          </p:cNvPr>
          <p:cNvSpPr>
            <a:spLocks noGrp="1"/>
          </p:cNvSpPr>
          <p:nvPr>
            <p:ph type="sldNum" sz="quarter" idx="12"/>
          </p:nvPr>
        </p:nvSpPr>
        <p:spPr/>
        <p:txBody>
          <a:bodyPr/>
          <a:lstStyle/>
          <a:p>
            <a:fld id="{8D581BC7-E183-40DB-AC97-C19EA4EB8894}" type="slidenum">
              <a:rPr lang="en-US" noProof="0" smtClean="0"/>
              <a:t>3</a:t>
            </a:fld>
            <a:endParaRPr lang="en-US" noProof="0" dirty="0"/>
          </a:p>
        </p:txBody>
      </p:sp>
      <p:sp>
        <p:nvSpPr>
          <p:cNvPr id="7" name="Subtitle 6">
            <a:extLst>
              <a:ext uri="{FF2B5EF4-FFF2-40B4-BE49-F238E27FC236}">
                <a16:creationId xmlns:a16="http://schemas.microsoft.com/office/drawing/2014/main" id="{3186C3A6-D448-4163-ACEA-8F323E9EE866}"/>
              </a:ext>
            </a:extLst>
          </p:cNvPr>
          <p:cNvSpPr>
            <a:spLocks noGrp="1"/>
          </p:cNvSpPr>
          <p:nvPr>
            <p:ph type="subTitle" idx="1"/>
          </p:nvPr>
        </p:nvSpPr>
        <p:spPr>
          <a:xfrm>
            <a:off x="6769767" y="1325370"/>
            <a:ext cx="4618957" cy="590626"/>
          </a:xfrm>
        </p:spPr>
        <p:txBody>
          <a:bodyPr>
            <a:normAutofit/>
          </a:bodyPr>
          <a:lstStyle/>
          <a:p>
            <a:r>
              <a:rPr lang="en-US" sz="3200" dirty="0">
                <a:solidFill>
                  <a:srgbClr val="12FFFE"/>
                </a:solidFill>
                <a:latin typeface="+mj-lt"/>
              </a:rPr>
              <a:t>Objectives</a:t>
            </a:r>
            <a:endParaRPr lang="en-IN" sz="3200" b="0" dirty="0">
              <a:latin typeface="+mj-lt"/>
            </a:endParaRPr>
          </a:p>
        </p:txBody>
      </p:sp>
      <p:pic>
        <p:nvPicPr>
          <p:cNvPr id="9" name="Picture Placeholder 19" descr="Abstract background&#10;">
            <a:extLst>
              <a:ext uri="{FF2B5EF4-FFF2-40B4-BE49-F238E27FC236}">
                <a16:creationId xmlns:a16="http://schemas.microsoft.com/office/drawing/2014/main" id="{62A71D82-8C89-44A2-9F67-C3D0525C166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558" b="34558"/>
          <a:stretch>
            <a:fillRect/>
          </a:stretch>
        </p:blipFill>
        <p:spPr>
          <a:xfrm>
            <a:off x="0" y="1620683"/>
            <a:ext cx="6096000" cy="3616633"/>
          </a:xfrm>
        </p:spPr>
      </p:pic>
      <p:sp>
        <p:nvSpPr>
          <p:cNvPr id="10" name="TextBox 9">
            <a:extLst>
              <a:ext uri="{FF2B5EF4-FFF2-40B4-BE49-F238E27FC236}">
                <a16:creationId xmlns:a16="http://schemas.microsoft.com/office/drawing/2014/main" id="{2E834716-0D22-4ED9-81D5-DBD64C35382C}"/>
              </a:ext>
            </a:extLst>
          </p:cNvPr>
          <p:cNvSpPr txBox="1"/>
          <p:nvPr/>
        </p:nvSpPr>
        <p:spPr>
          <a:xfrm>
            <a:off x="6769767" y="2311154"/>
            <a:ext cx="5064167" cy="3385542"/>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solidFill>
                  <a:schemeClr val="tx1">
                    <a:lumMod val="60000"/>
                    <a:lumOff val="40000"/>
                  </a:schemeClr>
                </a:solidFill>
              </a:rPr>
              <a:t>To learn the different approaches and real world applications of sentiment analysis. </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more user friendly way to provide sentiment analysis for text and voice based input.</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statistical view of a large dataset like movie reviews and revealing users views on the particular item using sentiment analysis.</a:t>
            </a: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IN" dirty="0"/>
          </a:p>
        </p:txBody>
      </p:sp>
    </p:spTree>
    <p:extLst>
      <p:ext uri="{BB962C8B-B14F-4D97-AF65-F5344CB8AC3E}">
        <p14:creationId xmlns:p14="http://schemas.microsoft.com/office/powerpoint/2010/main" val="4362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endParaRPr lang="en-IN" dirty="0"/>
          </a:p>
          <a:p>
            <a:r>
              <a:rPr lang="en-IN" b="1" dirty="0">
                <a:solidFill>
                  <a:schemeClr val="tx1"/>
                </a:solidFill>
              </a:rPr>
              <a:t>Hemamalini, Dr.S. Perumal,  LITERATURE REVIEW ON SENTIMENT ANALYSIS, ISSN 2277-8616 </a:t>
            </a:r>
            <a:endParaRPr lang="en-US" b="1" dirty="0">
              <a:solidFill>
                <a:schemeClr val="tx1"/>
              </a:solidFill>
              <a:hlinkClick r:id="rId2">
                <a:extLst>
                  <a:ext uri="{A12FA001-AC4F-418D-AE19-62706E023703}">
                    <ahyp:hlinkClr xmlns:ahyp="http://schemas.microsoft.com/office/drawing/2018/hyperlinkcolor" val="tx"/>
                  </a:ext>
                </a:extLst>
              </a:hlinkClick>
            </a:endParaRPr>
          </a:p>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8" name="Picture 7">
            <a:extLst>
              <a:ext uri="{FF2B5EF4-FFF2-40B4-BE49-F238E27FC236}">
                <a16:creationId xmlns:a16="http://schemas.microsoft.com/office/drawing/2014/main" id="{DB6DF00D-BF1C-46EA-8E33-3E6B8E573853}"/>
              </a:ext>
            </a:extLst>
          </p:cNvPr>
          <p:cNvPicPr>
            <a:picLocks noChangeAspect="1"/>
          </p:cNvPicPr>
          <p:nvPr/>
        </p:nvPicPr>
        <p:blipFill>
          <a:blip r:embed="rId3"/>
          <a:stretch>
            <a:fillRect/>
          </a:stretch>
        </p:blipFill>
        <p:spPr>
          <a:xfrm>
            <a:off x="5741546" y="346047"/>
            <a:ext cx="4905252" cy="5291428"/>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7</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pic>
        <p:nvPicPr>
          <p:cNvPr id="2" name="Picture 1">
            <a:extLst>
              <a:ext uri="{FF2B5EF4-FFF2-40B4-BE49-F238E27FC236}">
                <a16:creationId xmlns:a16="http://schemas.microsoft.com/office/drawing/2014/main" id="{1535C999-246F-455E-93AC-2B3D350FEFAA}"/>
              </a:ext>
            </a:extLst>
          </p:cNvPr>
          <p:cNvPicPr>
            <a:picLocks noChangeAspect="1"/>
          </p:cNvPicPr>
          <p:nvPr/>
        </p:nvPicPr>
        <p:blipFill>
          <a:blip r:embed="rId2"/>
          <a:stretch>
            <a:fillRect/>
          </a:stretch>
        </p:blipFill>
        <p:spPr>
          <a:xfrm>
            <a:off x="299904" y="2434089"/>
            <a:ext cx="3673417" cy="2897551"/>
          </a:xfrm>
          <a:prstGeom prst="rect">
            <a:avLst/>
          </a:prstGeom>
        </p:spPr>
      </p:pic>
      <p:pic>
        <p:nvPicPr>
          <p:cNvPr id="3" name="Picture 2">
            <a:extLst>
              <a:ext uri="{FF2B5EF4-FFF2-40B4-BE49-F238E27FC236}">
                <a16:creationId xmlns:a16="http://schemas.microsoft.com/office/drawing/2014/main" id="{E4F93F9A-B764-40C5-9033-9C131C2B2206}"/>
              </a:ext>
            </a:extLst>
          </p:cNvPr>
          <p:cNvPicPr>
            <a:picLocks noChangeAspect="1"/>
          </p:cNvPicPr>
          <p:nvPr/>
        </p:nvPicPr>
        <p:blipFill>
          <a:blip r:embed="rId3"/>
          <a:stretch>
            <a:fillRect/>
          </a:stretch>
        </p:blipFill>
        <p:spPr>
          <a:xfrm>
            <a:off x="4365948" y="2448799"/>
            <a:ext cx="3673417" cy="2890196"/>
          </a:xfrm>
          <a:prstGeom prst="rect">
            <a:avLst/>
          </a:prstGeom>
        </p:spPr>
      </p:pic>
      <p:pic>
        <p:nvPicPr>
          <p:cNvPr id="6" name="Picture 5">
            <a:extLst>
              <a:ext uri="{FF2B5EF4-FFF2-40B4-BE49-F238E27FC236}">
                <a16:creationId xmlns:a16="http://schemas.microsoft.com/office/drawing/2014/main" id="{6A52E307-A4F0-4768-B7E5-9E12F9512C7E}"/>
              </a:ext>
            </a:extLst>
          </p:cNvPr>
          <p:cNvPicPr>
            <a:picLocks noChangeAspect="1"/>
          </p:cNvPicPr>
          <p:nvPr/>
        </p:nvPicPr>
        <p:blipFill>
          <a:blip r:embed="rId4"/>
          <a:stretch>
            <a:fillRect/>
          </a:stretch>
        </p:blipFill>
        <p:spPr>
          <a:xfrm>
            <a:off x="8317151" y="2434089"/>
            <a:ext cx="3673416" cy="2901226"/>
          </a:xfrm>
          <a:prstGeom prst="rect">
            <a:avLst/>
          </a:prstGeom>
        </p:spPr>
      </p:pic>
    </p:spTree>
    <p:extLst>
      <p:ext uri="{BB962C8B-B14F-4D97-AF65-F5344CB8AC3E}">
        <p14:creationId xmlns:p14="http://schemas.microsoft.com/office/powerpoint/2010/main" val="42578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452</TotalTime>
  <Words>412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 Light</vt:lpstr>
      <vt:lpstr>Wingdings</vt:lpstr>
      <vt:lpstr>Office Theme</vt:lpstr>
      <vt:lpstr>SENTIMENT  ANALYSIS</vt:lpstr>
      <vt:lpstr>Problem Statement</vt:lpstr>
      <vt:lpstr>  </vt:lpstr>
      <vt:lpstr>Scope and need of the project</vt:lpstr>
      <vt:lpstr>Literature Survey</vt:lpstr>
      <vt:lpstr>Project flow diagram</vt:lpstr>
      <vt:lpstr>Usage of Technologies</vt:lpstr>
      <vt:lpstr>Expected outcome/Result</vt:lpstr>
      <vt:lpstr>ER DIAGRAM</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32</cp:revision>
  <dcterms:created xsi:type="dcterms:W3CDTF">2021-04-14T09:18:45Z</dcterms:created>
  <dcterms:modified xsi:type="dcterms:W3CDTF">2021-05-17T14:46:37Z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