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59" r:id="rId7"/>
    <p:sldId id="260" r:id="rId8"/>
    <p:sldId id="262" r:id="rId9"/>
    <p:sldId id="261" r:id="rId10"/>
    <p:sldId id="270" r:id="rId11"/>
    <p:sldId id="272" r:id="rId12"/>
    <p:sldId id="278" r:id="rId13"/>
    <p:sldId id="279" r:id="rId14"/>
    <p:sldId id="277"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FFFE"/>
    <a:srgbClr val="01B5B5"/>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7" d="100"/>
          <a:sy n="67" d="100"/>
        </p:scale>
        <p:origin x="644" y="56"/>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4/16/2021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4/16/2021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solidFill>
                  <a:srgbClr val="12FFFE"/>
                </a:solidFill>
              </a:rPr>
              <a:t>SENTIMENT ANALYZER</a:t>
            </a:r>
            <a:endParaRPr lang="ru-RU" dirty="0">
              <a:solidFill>
                <a:srgbClr val="12FFFE"/>
              </a:solidFill>
            </a:endParaRP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solidFill>
                  <a:schemeClr val="bg2"/>
                </a:solidFill>
              </a:rPr>
              <a:t>PYTHON MINI PROJECT</a:t>
            </a:r>
            <a:endParaRPr lang="ru-RU" dirty="0">
              <a:solidFill>
                <a:schemeClr val="bg2"/>
              </a:solidFill>
            </a:endParaRP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098301-1531-4D1F-B3B5-AA2E1383189F}"/>
              </a:ext>
            </a:extLst>
          </p:cNvPr>
          <p:cNvSpPr>
            <a:spLocks noGrp="1"/>
          </p:cNvSpPr>
          <p:nvPr>
            <p:ph type="title"/>
          </p:nvPr>
        </p:nvSpPr>
        <p:spPr/>
        <p:txBody>
          <a:bodyPr/>
          <a:lstStyle/>
          <a:p>
            <a:r>
              <a:rPr lang="en-US" dirty="0"/>
              <a:t>TESTIMONIALS</a:t>
            </a:r>
          </a:p>
        </p:txBody>
      </p:sp>
      <p:sp>
        <p:nvSpPr>
          <p:cNvPr id="10" name="Text Placeholder 9">
            <a:extLst>
              <a:ext uri="{FF2B5EF4-FFF2-40B4-BE49-F238E27FC236}">
                <a16:creationId xmlns:a16="http://schemas.microsoft.com/office/drawing/2014/main" id="{21D41190-7F39-488F-9E5D-4AE05DDC58E3}"/>
              </a:ext>
            </a:extLst>
          </p:cNvPr>
          <p:cNvSpPr>
            <a:spLocks noGrp="1"/>
          </p:cNvSpPr>
          <p:nvPr>
            <p:ph type="body" sz="quarter" idx="49"/>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8" name="Text Placeholder 7">
            <a:extLst>
              <a:ext uri="{FF2B5EF4-FFF2-40B4-BE49-F238E27FC236}">
                <a16:creationId xmlns:a16="http://schemas.microsoft.com/office/drawing/2014/main" id="{6794967E-8F70-4233-99EA-5336D5F27F17}"/>
              </a:ext>
            </a:extLst>
          </p:cNvPr>
          <p:cNvSpPr>
            <a:spLocks noGrp="1"/>
          </p:cNvSpPr>
          <p:nvPr>
            <p:ph type="body" idx="35"/>
          </p:nvPr>
        </p:nvSpPr>
        <p:spPr>
          <a:xfrm>
            <a:off x="2325739" y="4427562"/>
            <a:ext cx="1625324" cy="720726"/>
          </a:xfrm>
        </p:spPr>
        <p:txBody>
          <a:bodyPr/>
          <a:lstStyle/>
          <a:p>
            <a:r>
              <a:rPr lang="en-US" dirty="0"/>
              <a:t>Person 1 </a:t>
            </a:r>
            <a:br>
              <a:rPr lang="en-US" dirty="0"/>
            </a:br>
            <a:r>
              <a:rPr lang="en-US" dirty="0"/>
              <a:t>Name</a:t>
            </a:r>
          </a:p>
        </p:txBody>
      </p:sp>
      <p:sp>
        <p:nvSpPr>
          <p:cNvPr id="7" name="Text Placeholder 6">
            <a:extLst>
              <a:ext uri="{FF2B5EF4-FFF2-40B4-BE49-F238E27FC236}">
                <a16:creationId xmlns:a16="http://schemas.microsoft.com/office/drawing/2014/main" id="{BA0576E1-AFC7-43F6-8EF6-A945CD9BFC4B}"/>
              </a:ext>
            </a:extLst>
          </p:cNvPr>
          <p:cNvSpPr>
            <a:spLocks noGrp="1"/>
          </p:cNvSpPr>
          <p:nvPr>
            <p:ph type="body" idx="34"/>
          </p:nvPr>
        </p:nvSpPr>
        <p:spPr/>
        <p:txBody>
          <a:bodyPr/>
          <a:lstStyle/>
          <a:p>
            <a:r>
              <a:rPr lang="en-US" dirty="0"/>
              <a:t>Customer Title</a:t>
            </a:r>
          </a:p>
        </p:txBody>
      </p:sp>
      <p:sp>
        <p:nvSpPr>
          <p:cNvPr id="14" name="Text Placeholder 13">
            <a:extLst>
              <a:ext uri="{FF2B5EF4-FFF2-40B4-BE49-F238E27FC236}">
                <a16:creationId xmlns:a16="http://schemas.microsoft.com/office/drawing/2014/main" id="{59AFD75A-51EE-4D37-BEC2-840C26DF40CB}"/>
              </a:ext>
            </a:extLst>
          </p:cNvPr>
          <p:cNvSpPr>
            <a:spLocks noGrp="1"/>
          </p:cNvSpPr>
          <p:nvPr>
            <p:ph type="body" sz="quarter" idx="5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2" name="Text Placeholder 11">
            <a:extLst>
              <a:ext uri="{FF2B5EF4-FFF2-40B4-BE49-F238E27FC236}">
                <a16:creationId xmlns:a16="http://schemas.microsoft.com/office/drawing/2014/main" id="{251DECD4-A8B1-4A96-A9C8-05065862365F}"/>
              </a:ext>
            </a:extLst>
          </p:cNvPr>
          <p:cNvSpPr>
            <a:spLocks noGrp="1"/>
          </p:cNvSpPr>
          <p:nvPr>
            <p:ph type="body" idx="51"/>
          </p:nvPr>
        </p:nvSpPr>
        <p:spPr/>
        <p:txBody>
          <a:bodyPr/>
          <a:lstStyle/>
          <a:p>
            <a:r>
              <a:rPr lang="en-US" dirty="0"/>
              <a:t>Person 2</a:t>
            </a:r>
            <a:br>
              <a:rPr lang="en-US" dirty="0"/>
            </a:br>
            <a:r>
              <a:rPr lang="en-US" dirty="0"/>
              <a:t>Name</a:t>
            </a:r>
          </a:p>
        </p:txBody>
      </p:sp>
      <p:sp>
        <p:nvSpPr>
          <p:cNvPr id="11" name="Text Placeholder 10">
            <a:extLst>
              <a:ext uri="{FF2B5EF4-FFF2-40B4-BE49-F238E27FC236}">
                <a16:creationId xmlns:a16="http://schemas.microsoft.com/office/drawing/2014/main" id="{D025FF9A-0032-4520-B1C4-7AB210C8D49D}"/>
              </a:ext>
            </a:extLst>
          </p:cNvPr>
          <p:cNvSpPr>
            <a:spLocks noGrp="1"/>
          </p:cNvSpPr>
          <p:nvPr>
            <p:ph type="body" idx="50"/>
          </p:nvPr>
        </p:nvSpPr>
        <p:spPr/>
        <p:txBody>
          <a:bodyPr/>
          <a:lstStyle/>
          <a:p>
            <a:r>
              <a:rPr lang="en-US" dirty="0"/>
              <a:t>Customer Title</a:t>
            </a:r>
          </a:p>
        </p:txBody>
      </p:sp>
      <p:pic>
        <p:nvPicPr>
          <p:cNvPr id="24" name="Picture Placeholder 23" descr="Team member photo">
            <a:extLst>
              <a:ext uri="{FF2B5EF4-FFF2-40B4-BE49-F238E27FC236}">
                <a16:creationId xmlns:a16="http://schemas.microsoft.com/office/drawing/2014/main" id="{E881B889-6B21-40D2-AB48-80206FFE1C4E}"/>
              </a:ext>
            </a:extLst>
          </p:cNvPr>
          <p:cNvPicPr>
            <a:picLocks noGrp="1" noChangeAspect="1"/>
          </p:cNvPicPr>
          <p:nvPr>
            <p:ph type="pic" sz="quarter" idx="52"/>
          </p:nvPr>
        </p:nvPicPr>
        <p:blipFill>
          <a:blip r:embed="rId2">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0D0B87D-CB88-40FC-B9B2-76F6F933EACC}"/>
              </a:ext>
            </a:extLst>
          </p:cNvPr>
          <p:cNvSpPr>
            <a:spLocks noGrp="1"/>
          </p:cNvSpPr>
          <p:nvPr>
            <p:ph type="body" sz="quarter" idx="5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6" name="Text Placeholder 15">
            <a:extLst>
              <a:ext uri="{FF2B5EF4-FFF2-40B4-BE49-F238E27FC236}">
                <a16:creationId xmlns:a16="http://schemas.microsoft.com/office/drawing/2014/main" id="{145029F8-F63F-48BD-8D26-E0FB1877D54A}"/>
              </a:ext>
            </a:extLst>
          </p:cNvPr>
          <p:cNvSpPr>
            <a:spLocks noGrp="1"/>
          </p:cNvSpPr>
          <p:nvPr>
            <p:ph type="body" idx="55"/>
          </p:nvPr>
        </p:nvSpPr>
        <p:spPr/>
        <p:txBody>
          <a:bodyPr/>
          <a:lstStyle/>
          <a:p>
            <a:r>
              <a:rPr lang="en-US" dirty="0"/>
              <a:t>Person 3</a:t>
            </a:r>
            <a:br>
              <a:rPr lang="en-US" dirty="0"/>
            </a:br>
            <a:r>
              <a:rPr lang="en-US" dirty="0"/>
              <a:t>Name</a:t>
            </a:r>
          </a:p>
        </p:txBody>
      </p:sp>
      <p:sp>
        <p:nvSpPr>
          <p:cNvPr id="15" name="Text Placeholder 14">
            <a:extLst>
              <a:ext uri="{FF2B5EF4-FFF2-40B4-BE49-F238E27FC236}">
                <a16:creationId xmlns:a16="http://schemas.microsoft.com/office/drawing/2014/main" id="{7C674253-BB9C-4BB6-BEC6-066264345C61}"/>
              </a:ext>
            </a:extLst>
          </p:cNvPr>
          <p:cNvSpPr>
            <a:spLocks noGrp="1"/>
          </p:cNvSpPr>
          <p:nvPr>
            <p:ph type="body" idx="54"/>
          </p:nvPr>
        </p:nvSpPr>
        <p:spPr/>
        <p:txBody>
          <a:bodyPr/>
          <a:lstStyle/>
          <a:p>
            <a:r>
              <a:rPr lang="en-US" dirty="0"/>
              <a:t>Customer Title</a:t>
            </a:r>
          </a:p>
        </p:txBody>
      </p:sp>
      <p:pic>
        <p:nvPicPr>
          <p:cNvPr id="26" name="Picture Placeholder 25" descr="Team member photo">
            <a:extLst>
              <a:ext uri="{FF2B5EF4-FFF2-40B4-BE49-F238E27FC236}">
                <a16:creationId xmlns:a16="http://schemas.microsoft.com/office/drawing/2014/main" id="{8FDDB9F3-117D-4589-A099-58DAD9B062A6}"/>
              </a:ext>
            </a:extLst>
          </p:cNvPr>
          <p:cNvPicPr>
            <a:picLocks noGrp="1" noChangeAspect="1"/>
          </p:cNvPicPr>
          <p:nvPr>
            <p:ph type="pic" sz="quarter" idx="56"/>
          </p:nvPr>
        </p:nvPicPr>
        <p:blipFill>
          <a:blip r:embed="rId3">
            <a:extLst>
              <a:ext uri="{28A0092B-C50C-407E-A947-70E740481C1C}">
                <a14:useLocalDpi xmlns:a14="http://schemas.microsoft.com/office/drawing/2010/main" val="0"/>
              </a:ext>
            </a:extLst>
          </a:blip>
          <a:srcRect/>
          <a:stretch>
            <a:fillRect/>
          </a:stretch>
        </p:blipFill>
        <p:spPr/>
      </p:pic>
      <p:sp>
        <p:nvSpPr>
          <p:cNvPr id="4" name="Slide Number Placeholder 3">
            <a:extLst>
              <a:ext uri="{FF2B5EF4-FFF2-40B4-BE49-F238E27FC236}">
                <a16:creationId xmlns:a16="http://schemas.microsoft.com/office/drawing/2014/main" id="{C7702740-202F-4187-9EDA-814B3E4A28F0}"/>
              </a:ext>
            </a:extLst>
          </p:cNvPr>
          <p:cNvSpPr>
            <a:spLocks noGrp="1"/>
          </p:cNvSpPr>
          <p:nvPr>
            <p:ph type="sldNum" sz="quarter" idx="12"/>
          </p:nvPr>
        </p:nvSpPr>
        <p:spPr/>
        <p:txBody>
          <a:bodyPr/>
          <a:lstStyle/>
          <a:p>
            <a:fld id="{8D581BC7-E183-40DB-AC97-C19EA4EB8894}" type="slidenum">
              <a:rPr lang="en-US" smtClean="0"/>
              <a:t>10</a:t>
            </a:fld>
            <a:endParaRPr lang="en-US" dirty="0"/>
          </a:p>
        </p:txBody>
      </p:sp>
    </p:spTree>
    <p:extLst>
      <p:ext uri="{BB962C8B-B14F-4D97-AF65-F5344CB8AC3E}">
        <p14:creationId xmlns:p14="http://schemas.microsoft.com/office/powerpoint/2010/main" val="334348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solidFill>
                  <a:srgbClr val="12FFFE"/>
                </a:solidFill>
              </a:rPr>
              <a:t>THANK YOU</a:t>
            </a:r>
            <a:endParaRPr lang="ru-RU" dirty="0">
              <a:solidFill>
                <a:srgbClr val="12FFFE"/>
              </a:solidFill>
            </a:endParaRP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solidFill>
                  <a:srgbClr val="12FFFE"/>
                </a:solidFill>
              </a:rPr>
              <a:t>Problem Statement</a:t>
            </a:r>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a:xfrm>
            <a:off x="813128" y="3243818"/>
            <a:ext cx="4205904" cy="569085"/>
          </a:xfrm>
        </p:spPr>
        <p:txBody>
          <a:bodyPr/>
          <a:lstStyle/>
          <a:p>
            <a:r>
              <a:rPr lang="en-US" dirty="0">
                <a:solidFill>
                  <a:schemeClr val="bg2"/>
                </a:solidFill>
              </a:rPr>
              <a:t>Sentiment Analysis using Python</a:t>
            </a:r>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en-US" dirty="0">
                <a:solidFill>
                  <a:srgbClr val="12FFFE"/>
                </a:solidFill>
              </a:rPr>
              <a:t>Objectives/scope and need of the project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905728" y="2309150"/>
            <a:ext cx="4482996" cy="2432603"/>
          </a:xfrm>
        </p:spPr>
        <p:txBody>
          <a:bodyPr/>
          <a:lstStyle/>
          <a:p>
            <a:r>
              <a:rPr lang="en-US" dirty="0">
                <a:solidFill>
                  <a:schemeClr val="bg2"/>
                </a:solidFill>
              </a:rPr>
              <a:t>Lorem ipsum dolor sit amet, consectetuer adipiscing elit. Maecenas porttitor congue massa. Fusce posuere, magna sed pulvinar ultricies, purus lectus malesuada libero, sit amet commodo magna eros quis urna.</a:t>
            </a:r>
          </a:p>
          <a:p>
            <a:r>
              <a:rPr lang="en-US" dirty="0">
                <a:solidFill>
                  <a:schemeClr val="bg2"/>
                </a:solidFill>
              </a:rPr>
              <a:t>Nunc viverra imperdiet enim. Fusce est. Vivamus a tellus.</a:t>
            </a:r>
          </a:p>
          <a:p>
            <a:r>
              <a:rPr lang="en-US" dirty="0">
                <a:solidFill>
                  <a:schemeClr val="bg2"/>
                </a:solidFill>
              </a:rPr>
              <a:t>Pellentesque habitant morbi tristique senectus et netus et malesuada fames ac turpis egestas. Proin pharetra nonummy pede. Mauris et orci.</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Tree>
    <p:extLst>
      <p:ext uri="{BB962C8B-B14F-4D97-AF65-F5344CB8AC3E}">
        <p14:creationId xmlns:p14="http://schemas.microsoft.com/office/powerpoint/2010/main" val="76429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IN" dirty="0">
                <a:solidFill>
                  <a:srgbClr val="12FFFE"/>
                </a:solidFill>
              </a:rPr>
              <a:t>Literature Survey</a:t>
            </a:r>
            <a:endParaRPr lang="en-US" dirty="0">
              <a:solidFill>
                <a:srgbClr val="12FFFE"/>
              </a:solidFill>
            </a:endParaRP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lstStyle/>
          <a:p>
            <a:r>
              <a:rPr lang="en-US" dirty="0">
                <a:solidFill>
                  <a:schemeClr val="bg2"/>
                </a:solidFill>
              </a:rPr>
              <a:t>Lorem ipsum dolor sit amet, consectetuer adipiscing elit. Maecenas porttitor congue massa.</a:t>
            </a:r>
          </a:p>
          <a:p>
            <a:r>
              <a:rPr lang="en-US" dirty="0">
                <a:solidFill>
                  <a:schemeClr val="bg2"/>
                </a:solidFill>
              </a:rPr>
              <a:t>Fusce posuere, magna sed pulvinar ultricies, purus lectus malesuada libero, sit amet commodo magna eros quis urna.</a:t>
            </a:r>
          </a:p>
          <a:p>
            <a:r>
              <a:rPr lang="en-US" dirty="0">
                <a:solidFill>
                  <a:schemeClr val="bg2"/>
                </a:solidFill>
              </a:rPr>
              <a:t>Nunc viverra imperdiet enim. Fusce est. Vivamus a tellus.</a:t>
            </a:r>
          </a:p>
          <a:p>
            <a:r>
              <a:rPr lang="en-US" dirty="0">
                <a:solidFill>
                  <a:schemeClr val="bg2"/>
                </a:solidFill>
              </a:rPr>
              <a:t>Pellentesque habitant morbi tristique senectus et netus et malesuada fames ac turpis egestas. </a:t>
            </a:r>
          </a:p>
          <a:p>
            <a:r>
              <a:rPr lang="en-US" dirty="0">
                <a:solidFill>
                  <a:schemeClr val="bg2"/>
                </a:solidFill>
              </a:rPr>
              <a:t>Proin pharetra nonummy pede. Mauris et orci.</a:t>
            </a:r>
          </a:p>
          <a:p>
            <a:endParaRPr lang="en-US"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Tree>
    <p:extLst>
      <p:ext uri="{BB962C8B-B14F-4D97-AF65-F5344CB8AC3E}">
        <p14:creationId xmlns:p14="http://schemas.microsoft.com/office/powerpoint/2010/main" val="214944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a:xfrm>
            <a:off x="3863974" y="288211"/>
            <a:ext cx="4464049" cy="569086"/>
          </a:xfrm>
        </p:spPr>
        <p:txBody>
          <a:bodyPr/>
          <a:lstStyle/>
          <a:p>
            <a:r>
              <a:rPr lang="en-IN" dirty="0">
                <a:solidFill>
                  <a:srgbClr val="12FFFE"/>
                </a:solidFill>
              </a:rPr>
              <a:t>Project flow diagram</a:t>
            </a:r>
            <a:endParaRPr lang="en-US" dirty="0">
              <a:solidFill>
                <a:srgbClr val="12FFFE"/>
              </a:solidFill>
            </a:endParaRPr>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0" y="1682496"/>
            <a:ext cx="12192000" cy="3493008"/>
          </a:xfrm>
        </p:spPr>
      </p:pic>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5</a:t>
            </a:fld>
            <a:endParaRPr lang="en-US" dirty="0"/>
          </a:p>
        </p:txBody>
      </p:sp>
      <p:pic>
        <p:nvPicPr>
          <p:cNvPr id="7" name="Picture 6">
            <a:extLst>
              <a:ext uri="{FF2B5EF4-FFF2-40B4-BE49-F238E27FC236}">
                <a16:creationId xmlns:a16="http://schemas.microsoft.com/office/drawing/2014/main" id="{1F427DE6-39CC-43A7-BDA3-E6F38CB9C8FA}"/>
              </a:ext>
            </a:extLst>
          </p:cNvPr>
          <p:cNvPicPr>
            <a:picLocks noChangeAspect="1"/>
          </p:cNvPicPr>
          <p:nvPr/>
        </p:nvPicPr>
        <p:blipFill>
          <a:blip r:embed="rId3"/>
          <a:stretch>
            <a:fillRect/>
          </a:stretch>
        </p:blipFill>
        <p:spPr>
          <a:xfrm>
            <a:off x="4447641" y="1541163"/>
            <a:ext cx="3296714" cy="4752217"/>
          </a:xfrm>
          <a:prstGeom prst="rect">
            <a:avLst/>
          </a:prstGeom>
        </p:spPr>
      </p:pic>
    </p:spTree>
    <p:extLst>
      <p:ext uri="{BB962C8B-B14F-4D97-AF65-F5344CB8AC3E}">
        <p14:creationId xmlns:p14="http://schemas.microsoft.com/office/powerpoint/2010/main" val="408031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normAutofit fontScale="90000"/>
          </a:bodyPr>
          <a:lstStyle/>
          <a:p>
            <a:r>
              <a:rPr lang="en-IN" dirty="0">
                <a:solidFill>
                  <a:srgbClr val="12FFFE"/>
                </a:solidFill>
              </a:rPr>
              <a:t>Usage of Technologies</a:t>
            </a:r>
            <a:endParaRPr lang="en-US" dirty="0">
              <a:solidFill>
                <a:srgbClr val="12FFFE"/>
              </a:solidFill>
            </a:endParaRP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solidFill>
                  <a:schemeClr val="bg2"/>
                </a:solidFill>
              </a:rPr>
              <a:t>We have used the following languages/libraries for making the project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1065917" y="3424754"/>
            <a:ext cx="1209357" cy="640080"/>
          </a:xfrm>
        </p:spPr>
        <p:txBody>
          <a:bodyPr/>
          <a:lstStyle/>
          <a:p>
            <a:r>
              <a:rPr lang="en-US" dirty="0"/>
              <a:t>Python</a:t>
            </a:r>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t>Python was used as the main language to write the base code for the app.</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6924808" y="3424754"/>
            <a:ext cx="1209357" cy="640080"/>
          </a:xfrm>
        </p:spPr>
        <p:txBody>
          <a:bodyPr/>
          <a:lstStyle/>
          <a:p>
            <a:r>
              <a:rPr lang="en-US" dirty="0"/>
              <a:t>SQL</a:t>
            </a:r>
          </a:p>
        </p:txBody>
      </p:sp>
      <p:pic>
        <p:nvPicPr>
          <p:cNvPr id="12" name="Picture Placeholder 11">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2"/>
          <a:srcRect/>
          <a:stretch/>
        </p:blipFill>
        <p:spPr>
          <a:xfrm>
            <a:off x="7753982" y="3273552"/>
            <a:ext cx="570949" cy="658368"/>
          </a:xfrm>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t>SQL was used as the main language for database management.</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1271481" y="4574238"/>
            <a:ext cx="1209357" cy="640080"/>
          </a:xfrm>
        </p:spPr>
        <p:txBody>
          <a:bodyPr/>
          <a:lstStyle/>
          <a:p>
            <a:r>
              <a:rPr lang="en-US" dirty="0"/>
              <a:t>Kivy</a:t>
            </a:r>
          </a:p>
        </p:txBody>
      </p:sp>
      <p:pic>
        <p:nvPicPr>
          <p:cNvPr id="18" name="Picture Placeholder 17">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3"/>
          <a:srcRect/>
          <a:stretch/>
        </p:blipFill>
        <p:spPr>
          <a:xfrm>
            <a:off x="2090460" y="4418464"/>
            <a:ext cx="640080" cy="640080"/>
          </a:xfrm>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t>Kivy was used to build the GUI for the app.</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a:xfrm>
            <a:off x="6640426" y="4427608"/>
            <a:ext cx="1209357" cy="640080"/>
          </a:xfrm>
        </p:spPr>
        <p:txBody>
          <a:bodyPr/>
          <a:lstStyle/>
          <a:p>
            <a:r>
              <a:rPr lang="en-US" dirty="0"/>
              <a:t>Wamp</a:t>
            </a:r>
          </a:p>
          <a:p>
            <a:r>
              <a:rPr lang="en-US" dirty="0"/>
              <a:t>Server</a:t>
            </a:r>
          </a:p>
        </p:txBody>
      </p:sp>
      <p:pic>
        <p:nvPicPr>
          <p:cNvPr id="21" name="Picture Placeholder 20">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4"/>
          <a:srcRect/>
          <a:stretch/>
        </p:blipFill>
        <p:spPr>
          <a:xfrm>
            <a:off x="7719417" y="4495372"/>
            <a:ext cx="640080" cy="572315"/>
          </a:xfrm>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t>Wamp Server was used to establish the connection between python code and the SQL server</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pic>
        <p:nvPicPr>
          <p:cNvPr id="15" name="Picture Placeholder 14">
            <a:extLst>
              <a:ext uri="{FF2B5EF4-FFF2-40B4-BE49-F238E27FC236}">
                <a16:creationId xmlns:a16="http://schemas.microsoft.com/office/drawing/2014/main" id="{0067E510-2C26-427E-BBFD-0567DA13EADF}"/>
              </a:ext>
            </a:extLst>
          </p:cNvPr>
          <p:cNvPicPr>
            <a:picLocks noGrp="1" noChangeAspect="1"/>
          </p:cNvPicPr>
          <p:nvPr>
            <p:ph type="pic" sz="quarter" idx="15"/>
          </p:nvPr>
        </p:nvPicPr>
        <p:blipFill>
          <a:blip r:embed="rId5"/>
          <a:srcRect t="750" b="750"/>
          <a:stretch>
            <a:fillRect/>
          </a:stretch>
        </p:blipFill>
        <p:spPr/>
      </p:pic>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fontScale="90000"/>
          </a:bodyPr>
          <a:lstStyle/>
          <a:p>
            <a:r>
              <a:rPr lang="en-IN" dirty="0">
                <a:solidFill>
                  <a:srgbClr val="12FFFE"/>
                </a:solidFill>
              </a:rPr>
              <a:t>Expected outcome/Result</a:t>
            </a:r>
            <a:endParaRPr lang="en-US" dirty="0">
              <a:solidFill>
                <a:srgbClr val="12FFFE"/>
              </a:solidFill>
            </a:endParaRPr>
          </a:p>
        </p:txBody>
      </p:sp>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p:txBody>
          <a:bodyPr/>
          <a:lstStyle/>
          <a:p>
            <a:r>
              <a:rPr lang="en-US" dirty="0"/>
              <a:t>Key Metrics</a:t>
            </a:r>
          </a:p>
        </p:txBody>
      </p:sp>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6571988" y="2031832"/>
            <a:ext cx="2915732" cy="360000"/>
          </a:xfrm>
        </p:spPr>
        <p:txBody>
          <a:bodyPr/>
          <a:lstStyle/>
          <a:p>
            <a:r>
              <a:rPr lang="en-US" dirty="0"/>
              <a:t>Revenue by Year</a:t>
            </a:r>
          </a:p>
        </p:txBody>
      </p:sp>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13" name="Content Placeholder 12">
            <a:extLst>
              <a:ext uri="{FF2B5EF4-FFF2-40B4-BE49-F238E27FC236}">
                <a16:creationId xmlns:a16="http://schemas.microsoft.com/office/drawing/2014/main" id="{AD4CE331-D21D-4067-BF64-CD91F77F4002}"/>
              </a:ext>
            </a:extLst>
          </p:cNvPr>
          <p:cNvSpPr>
            <a:spLocks noGrp="1"/>
          </p:cNvSpPr>
          <p:nvPr>
            <p:ph sz="quarter" idx="32"/>
          </p:nvPr>
        </p:nvSpPr>
        <p:spPr/>
        <p:txBody>
          <a:bodyPr/>
          <a:lstStyle/>
          <a:p>
            <a:endParaRPr lang="en-IN"/>
          </a:p>
        </p:txBody>
      </p:sp>
      <p:sp>
        <p:nvSpPr>
          <p:cNvPr id="16" name="Content Placeholder 15">
            <a:extLst>
              <a:ext uri="{FF2B5EF4-FFF2-40B4-BE49-F238E27FC236}">
                <a16:creationId xmlns:a16="http://schemas.microsoft.com/office/drawing/2014/main" id="{B03CBF03-404F-42B9-8AF9-FE2A5B1C1EF2}"/>
              </a:ext>
            </a:extLst>
          </p:cNvPr>
          <p:cNvSpPr>
            <a:spLocks noGrp="1"/>
          </p:cNvSpPr>
          <p:nvPr>
            <p:ph sz="quarter" idx="33"/>
          </p:nvPr>
        </p:nvSpPr>
        <p:spPr/>
        <p:txBody>
          <a:bodyPr/>
          <a:lstStyle/>
          <a:p>
            <a:endParaRPr lang="en-IN"/>
          </a:p>
        </p:txBody>
      </p:sp>
    </p:spTree>
    <p:extLst>
      <p:ext uri="{BB962C8B-B14F-4D97-AF65-F5344CB8AC3E}">
        <p14:creationId xmlns:p14="http://schemas.microsoft.com/office/powerpoint/2010/main" val="425788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solidFill>
                  <a:srgbClr val="12FFFE"/>
                </a:solidFill>
              </a:rPr>
              <a:t>BACKEND</a:t>
            </a:r>
          </a:p>
        </p:txBody>
      </p:sp>
      <p:sp>
        <p:nvSpPr>
          <p:cNvPr id="3" name="Text Placeholder 2">
            <a:extLst>
              <a:ext uri="{FF2B5EF4-FFF2-40B4-BE49-F238E27FC236}">
                <a16:creationId xmlns:a16="http://schemas.microsoft.com/office/drawing/2014/main" id="{85D5E241-5BDF-4E31-AEE3-F95545B01405}"/>
              </a:ext>
            </a:extLst>
          </p:cNvPr>
          <p:cNvSpPr>
            <a:spLocks noGrp="1"/>
          </p:cNvSpPr>
          <p:nvPr>
            <p:ph type="body" idx="1"/>
          </p:nvPr>
        </p:nvSpPr>
        <p:spPr/>
        <p:txBody>
          <a:bodyPr>
            <a:normAutofit/>
          </a:bodyPr>
          <a:lstStyle/>
          <a:p>
            <a:r>
              <a:rPr lang="en-US" dirty="0">
                <a:solidFill>
                  <a:schemeClr val="bg2"/>
                </a:solidFill>
              </a:rPr>
              <a:t>LOREM IPSUM DOLOR SIT AMET, CONSECTETUER ADIPISCING ELIT. MAECENAS PORTTITOR</a:t>
            </a:r>
          </a:p>
        </p:txBody>
      </p:sp>
      <p:graphicFrame>
        <p:nvGraphicFramePr>
          <p:cNvPr id="9" name="Table Placeholder 8" descr="Table">
            <a:extLst>
              <a:ext uri="{FF2B5EF4-FFF2-40B4-BE49-F238E27FC236}">
                <a16:creationId xmlns:a16="http://schemas.microsoft.com/office/drawing/2014/main" id="{310E0F95-76C3-48B4-BEFB-5B1DB71B97E0}"/>
              </a:ext>
            </a:extLst>
          </p:cNvPr>
          <p:cNvGraphicFramePr>
            <a:graphicFrameLocks noGrp="1"/>
          </p:cNvGraphicFramePr>
          <p:nvPr>
            <p:ph type="tbl" sz="quarter" idx="14"/>
            <p:extLst>
              <p:ext uri="{D42A27DB-BD31-4B8C-83A1-F6EECF244321}">
                <p14:modId xmlns:p14="http://schemas.microsoft.com/office/powerpoint/2010/main" val="1164335710"/>
              </p:ext>
            </p:extLst>
          </p:nvPr>
        </p:nvGraphicFramePr>
        <p:xfrm>
          <a:off x="4430062" y="859665"/>
          <a:ext cx="6510345" cy="4536000"/>
        </p:xfrm>
        <a:graphic>
          <a:graphicData uri="http://schemas.openxmlformats.org/drawingml/2006/table">
            <a:tbl>
              <a:tblPr firstRow="1" bandRow="1">
                <a:tableStyleId>{5C22544A-7EE6-4342-B048-85BDC9FD1C3A}</a:tableStyleId>
              </a:tblPr>
              <a:tblGrid>
                <a:gridCol w="2232000">
                  <a:extLst>
                    <a:ext uri="{9D8B030D-6E8A-4147-A177-3AD203B41FA5}">
                      <a16:colId xmlns:a16="http://schemas.microsoft.com/office/drawing/2014/main" val="164802800"/>
                    </a:ext>
                  </a:extLst>
                </a:gridCol>
                <a:gridCol w="1174115">
                  <a:extLst>
                    <a:ext uri="{9D8B030D-6E8A-4147-A177-3AD203B41FA5}">
                      <a16:colId xmlns:a16="http://schemas.microsoft.com/office/drawing/2014/main" val="1653645961"/>
                    </a:ext>
                  </a:extLst>
                </a:gridCol>
                <a:gridCol w="1174115">
                  <a:extLst>
                    <a:ext uri="{9D8B030D-6E8A-4147-A177-3AD203B41FA5}">
                      <a16:colId xmlns:a16="http://schemas.microsoft.com/office/drawing/2014/main" val="714343349"/>
                    </a:ext>
                  </a:extLst>
                </a:gridCol>
                <a:gridCol w="1174115">
                  <a:extLst>
                    <a:ext uri="{9D8B030D-6E8A-4147-A177-3AD203B41FA5}">
                      <a16:colId xmlns:a16="http://schemas.microsoft.com/office/drawing/2014/main" val="3380443448"/>
                    </a:ext>
                  </a:extLst>
                </a:gridCol>
                <a:gridCol w="756000">
                  <a:extLst>
                    <a:ext uri="{9D8B030D-6E8A-4147-A177-3AD203B41FA5}">
                      <a16:colId xmlns:a16="http://schemas.microsoft.com/office/drawing/2014/main" val="9414629"/>
                    </a:ext>
                  </a:extLst>
                </a:gridCol>
              </a:tblGrid>
              <a:tr h="324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latinLnBrk="0" hangingPunct="1"/>
                      <a:r>
                        <a:rPr lang="ru-RU" sz="1200" b="1" kern="1200" dirty="0">
                          <a:solidFill>
                            <a:srgbClr val="0F1722"/>
                          </a:solidFill>
                          <a:latin typeface="Segoe UI" panose="020B0502040204020203" pitchFamily="34" charset="0"/>
                          <a:ea typeface="+mn-ea"/>
                          <a:cs typeface="Segoe UI" panose="020B0502040204020203" pitchFamily="34" charset="0"/>
                        </a:rPr>
                        <a:t>20</a:t>
                      </a:r>
                      <a:r>
                        <a:rPr lang="en-US" sz="1200" b="1" kern="1200" dirty="0">
                          <a:solidFill>
                            <a:srgbClr val="0F1722"/>
                          </a:solidFill>
                          <a:latin typeface="Segoe UI" panose="020B0502040204020203" pitchFamily="34" charset="0"/>
                          <a:ea typeface="+mn-ea"/>
                          <a:cs typeface="Segoe UI" panose="020B0502040204020203" pitchFamily="34" charset="0"/>
                        </a:rPr>
                        <a:t>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endParaRPr lang="ru-RU" sz="1200" b="1" kern="1200" dirty="0">
                        <a:solidFill>
                          <a:srgbClr val="0F172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792491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Users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082526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Jobs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8861250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Average price per job</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80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5380785"/>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COMPANY REVENUE @15%</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97746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Cost of Revenue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9806537"/>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Gross Profit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1909821"/>
                  </a:ext>
                </a:extLst>
              </a:tr>
              <a:tr h="324000">
                <a:tc>
                  <a:txBody>
                    <a:bodyPr/>
                    <a:lstStyle/>
                    <a:p>
                      <a:pPr marL="0" algn="l" defTabSz="914400" rtl="0" eaLnBrk="1" latinLnBrk="0" hangingPunct="1"/>
                      <a:r>
                        <a:rPr lang="en-US" sz="1200" b="1" kern="1200" dirty="0">
                          <a:solidFill>
                            <a:schemeClr val="bg2">
                              <a:lumMod val="95000"/>
                            </a:schemeClr>
                          </a:solidFill>
                          <a:latin typeface="Segoe UI" panose="020B0502040204020203" pitchFamily="34" charset="0"/>
                          <a:ea typeface="+mn-ea"/>
                          <a:cs typeface="Segoe UI" panose="020B0502040204020203" pitchFamily="34" charset="0"/>
                        </a:rPr>
                        <a:t>OPEX</a:t>
                      </a:r>
                      <a:endParaRPr lang="ru-RU" sz="1200" b="1" kern="1200" dirty="0">
                        <a:solidFill>
                          <a:schemeClr val="bg2">
                            <a:lumMod val="95000"/>
                          </a:schemeClr>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26609514"/>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Sales &amp; Marketing</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38,400,000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151,200,000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674972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Customer Service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1,687,500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8929021"/>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Product Development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10,800,000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0403119"/>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Misc.</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281,250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4,320,000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139380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TOTAL OPEX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7,596,750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52,800,000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187,920,000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3853485"/>
                  </a:ext>
                </a:extLst>
              </a:tr>
              <a:tr h="324000">
                <a:tc>
                  <a:txBody>
                    <a:bodyPr/>
                    <a:lstStyle/>
                    <a:p>
                      <a:pPr marL="0" algn="l" defTabSz="914400" rtl="0" eaLnBrk="1" latinLnBrk="0" hangingPunct="1"/>
                      <a:r>
                        <a:rPr lang="en-US" sz="1200" b="1" kern="1200" dirty="0">
                          <a:solidFill>
                            <a:schemeClr val="tx1"/>
                          </a:solidFill>
                          <a:latin typeface="Segoe UI" panose="020B0502040204020203" pitchFamily="34" charset="0"/>
                          <a:ea typeface="+mn-ea"/>
                          <a:cs typeface="Segoe UI" panose="020B0502040204020203" pitchFamily="34" charset="0"/>
                        </a:rPr>
                        <a:t>EBIT</a:t>
                      </a:r>
                      <a:endParaRPr lang="ru-RU" sz="1200" b="1" kern="1200" dirty="0">
                        <a:solidFill>
                          <a:schemeClr val="tx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-1,968,750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-4,800,000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348151"/>
                          </a:solidFill>
                          <a:latin typeface="Segoe UI" panose="020B0502040204020203" pitchFamily="34" charset="0"/>
                          <a:ea typeface="+mn-ea"/>
                          <a:cs typeface="Segoe UI" panose="020B0502040204020203" pitchFamily="34" charset="0"/>
                        </a:rPr>
                        <a:t>28,080,000</a:t>
                      </a:r>
                      <a:endParaRPr lang="ru-RU" sz="1400" b="1" i="1" kern="1200" dirty="0">
                        <a:solidFill>
                          <a:srgbClr val="34815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8882539"/>
                  </a:ext>
                </a:extLst>
              </a:tr>
            </a:tbl>
          </a:graphicData>
        </a:graphic>
      </p:graphicFrame>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8</a:t>
            </a:fld>
            <a:endParaRPr lang="en-US" dirty="0"/>
          </a:p>
        </p:txBody>
      </p:sp>
    </p:spTree>
    <p:extLst>
      <p:ext uri="{BB962C8B-B14F-4D97-AF65-F5344CB8AC3E}">
        <p14:creationId xmlns:p14="http://schemas.microsoft.com/office/powerpoint/2010/main" val="350709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solidFill>
                  <a:srgbClr val="12FFFE"/>
                </a:solidFill>
              </a:rPr>
              <a:t>ER DIAGRAM</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9</a:t>
            </a:fld>
            <a:endParaRPr lang="en-US" dirty="0"/>
          </a:p>
        </p:txBody>
      </p:sp>
      <p:pic>
        <p:nvPicPr>
          <p:cNvPr id="7" name="Picture 6">
            <a:extLst>
              <a:ext uri="{FF2B5EF4-FFF2-40B4-BE49-F238E27FC236}">
                <a16:creationId xmlns:a16="http://schemas.microsoft.com/office/drawing/2014/main" id="{260200E9-5FB3-4038-AE69-00ECC30C8FDF}"/>
              </a:ext>
            </a:extLst>
          </p:cNvPr>
          <p:cNvPicPr>
            <a:picLocks noChangeAspect="1"/>
          </p:cNvPicPr>
          <p:nvPr/>
        </p:nvPicPr>
        <p:blipFill>
          <a:blip r:embed="rId3"/>
          <a:stretch>
            <a:fillRect/>
          </a:stretch>
        </p:blipFill>
        <p:spPr>
          <a:xfrm>
            <a:off x="556432" y="2492360"/>
            <a:ext cx="11079136" cy="2334180"/>
          </a:xfrm>
          <a:prstGeom prst="rect">
            <a:avLst/>
          </a:prstGeom>
        </p:spPr>
      </p:pic>
    </p:spTree>
    <p:extLst>
      <p:ext uri="{BB962C8B-B14F-4D97-AF65-F5344CB8AC3E}">
        <p14:creationId xmlns:p14="http://schemas.microsoft.com/office/powerpoint/2010/main" val="689311810"/>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105</TotalTime>
  <Words>523</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MT</vt:lpstr>
      <vt:lpstr>Segoe UI</vt:lpstr>
      <vt:lpstr>Segoe UI Light</vt:lpstr>
      <vt:lpstr>Office Theme</vt:lpstr>
      <vt:lpstr>SENTIMENT ANALYZER</vt:lpstr>
      <vt:lpstr>Problem Statement</vt:lpstr>
      <vt:lpstr>Objectives/scope and need of the project</vt:lpstr>
      <vt:lpstr>Literature Survey</vt:lpstr>
      <vt:lpstr>Project flow diagram</vt:lpstr>
      <vt:lpstr>Usage of Technologies</vt:lpstr>
      <vt:lpstr>Expected outcome/Result</vt:lpstr>
      <vt:lpstr>BACKEND</vt:lpstr>
      <vt:lpstr>ER DIAGRAM</vt:lpstr>
      <vt:lpstr>TESTIMONIALS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ANALYZER</dc:title>
  <dc:creator>Chinmay Kansara</dc:creator>
  <cp:lastModifiedBy>Pooja Shimpi</cp:lastModifiedBy>
  <cp:revision>10</cp:revision>
  <dcterms:created xsi:type="dcterms:W3CDTF">2021-04-14T09:18:45Z</dcterms:created>
  <dcterms:modified xsi:type="dcterms:W3CDTF">2021-04-16T10:07:56Z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