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8" r:id="rId6"/>
    <p:sldId id="279" r:id="rId7"/>
    <p:sldId id="259" r:id="rId8"/>
    <p:sldId id="260" r:id="rId9"/>
    <p:sldId id="262" r:id="rId10"/>
    <p:sldId id="261" r:id="rId11"/>
    <p:sldId id="280" r:id="rId12"/>
    <p:sldId id="278" r:id="rId13"/>
    <p:sldId id="272" r:id="rId14"/>
    <p:sldId id="270" r:id="rId15"/>
    <p:sldId id="281" r:id="rId16"/>
    <p:sldId id="282" r:id="rId17"/>
    <p:sldId id="277"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B5B5"/>
    <a:srgbClr val="7F7F7F"/>
    <a:srgbClr val="12FFFE"/>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0" d="100"/>
          <a:sy n="80" d="100"/>
        </p:scale>
        <p:origin x="136" y="44"/>
      </p:cViewPr>
      <p:guideLst>
        <p:guide orient="horz" pos="2160"/>
        <p:guide pos="3840"/>
        <p:guide orient="horz" pos="3113"/>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5/20/2021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5/20/2021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e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solidFill>
                  <a:srgbClr val="12FFFE"/>
                </a:solidFill>
              </a:rPr>
              <a:t>SENTIMENT </a:t>
            </a:r>
            <a:br>
              <a:rPr lang="en-US" dirty="0">
                <a:solidFill>
                  <a:srgbClr val="12FFFE"/>
                </a:solidFill>
              </a:rPr>
            </a:br>
            <a:r>
              <a:rPr lang="en-US" dirty="0">
                <a:solidFill>
                  <a:srgbClr val="12FFFE"/>
                </a:solidFill>
              </a:rPr>
              <a:t>ANALYSIS</a:t>
            </a:r>
            <a:endParaRPr lang="ru-RU" dirty="0">
              <a:solidFill>
                <a:srgbClr val="12FFFE"/>
              </a:solidFill>
            </a:endParaRPr>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solidFill>
                  <a:schemeClr val="bg2"/>
                </a:solidFill>
              </a:rPr>
              <a:t>PYTHON MINI PROJECT</a:t>
            </a:r>
            <a:endParaRPr lang="ru-RU" dirty="0">
              <a:solidFill>
                <a:schemeClr val="bg2"/>
              </a:solidFill>
            </a:endParaRPr>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solidFill>
                  <a:srgbClr val="12FFFE"/>
                </a:solidFill>
              </a:rPr>
              <a:t>BACKEND</a:t>
            </a:r>
          </a:p>
        </p:txBody>
      </p:sp>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en-US" smtClean="0"/>
              <a:t>10</a:t>
            </a:fld>
            <a:endParaRPr lang="en-US" dirty="0"/>
          </a:p>
        </p:txBody>
      </p:sp>
      <p:pic>
        <p:nvPicPr>
          <p:cNvPr id="8" name="Picture 7">
            <a:extLst>
              <a:ext uri="{FF2B5EF4-FFF2-40B4-BE49-F238E27FC236}">
                <a16:creationId xmlns:a16="http://schemas.microsoft.com/office/drawing/2014/main" id="{5F5AEE5F-828F-4A0B-89BC-F09D092EBC81}"/>
              </a:ext>
            </a:extLst>
          </p:cNvPr>
          <p:cNvPicPr>
            <a:picLocks noChangeAspect="1"/>
          </p:cNvPicPr>
          <p:nvPr/>
        </p:nvPicPr>
        <p:blipFill>
          <a:blip r:embed="rId2"/>
          <a:stretch>
            <a:fillRect/>
          </a:stretch>
        </p:blipFill>
        <p:spPr>
          <a:xfrm>
            <a:off x="4714875" y="2743365"/>
            <a:ext cx="7094691" cy="202900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normAutofit/>
          </a:bodyPr>
          <a:lstStyle/>
          <a:p>
            <a:r>
              <a:rPr lang="en-US" dirty="0">
                <a:solidFill>
                  <a:srgbClr val="12FFFE"/>
                </a:solidFill>
              </a:rPr>
              <a:t>Implementation</a:t>
            </a:r>
          </a:p>
        </p:txBody>
      </p:sp>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a:xfrm>
            <a:off x="677422" y="2021109"/>
            <a:ext cx="2915732" cy="360000"/>
          </a:xfrm>
        </p:spPr>
        <p:txBody>
          <a:bodyPr/>
          <a:lstStyle/>
          <a:p>
            <a:pPr algn="ctr"/>
            <a:r>
              <a:rPr lang="en-US" dirty="0">
                <a:solidFill>
                  <a:schemeClr val="tx1"/>
                </a:solidFill>
              </a:rPr>
              <a:t>Text input screen</a:t>
            </a:r>
          </a:p>
        </p:txBody>
      </p:sp>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4744791" y="2021109"/>
            <a:ext cx="2915732" cy="360000"/>
          </a:xfrm>
        </p:spPr>
        <p:txBody>
          <a:bodyPr/>
          <a:lstStyle/>
          <a:p>
            <a:pPr algn="ctr"/>
            <a:r>
              <a:rPr lang="en-US" dirty="0">
                <a:solidFill>
                  <a:schemeClr val="tx1"/>
                </a:solidFill>
              </a:rPr>
              <a:t>Movie Review Screen</a:t>
            </a:r>
          </a:p>
        </p:txBody>
      </p:sp>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11</a:t>
            </a:fld>
            <a:endParaRPr lang="en-US" dirty="0"/>
          </a:p>
        </p:txBody>
      </p:sp>
      <p:sp>
        <p:nvSpPr>
          <p:cNvPr id="18" name="TextBox 17">
            <a:extLst>
              <a:ext uri="{FF2B5EF4-FFF2-40B4-BE49-F238E27FC236}">
                <a16:creationId xmlns:a16="http://schemas.microsoft.com/office/drawing/2014/main" id="{6775B728-CE29-47D5-A5E7-D9B79CA9EA0A}"/>
              </a:ext>
            </a:extLst>
          </p:cNvPr>
          <p:cNvSpPr txBox="1"/>
          <p:nvPr/>
        </p:nvSpPr>
        <p:spPr>
          <a:xfrm>
            <a:off x="8445873" y="1991722"/>
            <a:ext cx="3399112" cy="400110"/>
          </a:xfrm>
          <a:prstGeom prst="rect">
            <a:avLst/>
          </a:prstGeom>
          <a:noFill/>
        </p:spPr>
        <p:txBody>
          <a:bodyPr wrap="square" rtlCol="0">
            <a:spAutoFit/>
          </a:bodyPr>
          <a:lstStyle/>
          <a:p>
            <a:pPr algn="ctr"/>
            <a:r>
              <a:rPr lang="en-US" sz="2000" b="1" dirty="0">
                <a:latin typeface="+mj-lt"/>
              </a:rPr>
              <a:t>Voice Input Screen</a:t>
            </a:r>
            <a:endParaRPr lang="en-IN" sz="2000" b="1" dirty="0">
              <a:latin typeface="+mj-lt"/>
            </a:endParaRPr>
          </a:p>
        </p:txBody>
      </p:sp>
      <p:pic>
        <p:nvPicPr>
          <p:cNvPr id="2" name="Picture 1">
            <a:extLst>
              <a:ext uri="{FF2B5EF4-FFF2-40B4-BE49-F238E27FC236}">
                <a16:creationId xmlns:a16="http://schemas.microsoft.com/office/drawing/2014/main" id="{1535C999-246F-455E-93AC-2B3D350FEFAA}"/>
              </a:ext>
            </a:extLst>
          </p:cNvPr>
          <p:cNvPicPr>
            <a:picLocks noChangeAspect="1"/>
          </p:cNvPicPr>
          <p:nvPr/>
        </p:nvPicPr>
        <p:blipFill>
          <a:blip r:embed="rId2"/>
          <a:stretch>
            <a:fillRect/>
          </a:stretch>
        </p:blipFill>
        <p:spPr>
          <a:xfrm>
            <a:off x="299904" y="2434089"/>
            <a:ext cx="3673417" cy="2897551"/>
          </a:xfrm>
          <a:prstGeom prst="rect">
            <a:avLst/>
          </a:prstGeom>
        </p:spPr>
      </p:pic>
      <p:pic>
        <p:nvPicPr>
          <p:cNvPr id="3" name="Picture 2">
            <a:extLst>
              <a:ext uri="{FF2B5EF4-FFF2-40B4-BE49-F238E27FC236}">
                <a16:creationId xmlns:a16="http://schemas.microsoft.com/office/drawing/2014/main" id="{E4F93F9A-B764-40C5-9033-9C131C2B2206}"/>
              </a:ext>
            </a:extLst>
          </p:cNvPr>
          <p:cNvPicPr>
            <a:picLocks noChangeAspect="1"/>
          </p:cNvPicPr>
          <p:nvPr/>
        </p:nvPicPr>
        <p:blipFill>
          <a:blip r:embed="rId3"/>
          <a:stretch>
            <a:fillRect/>
          </a:stretch>
        </p:blipFill>
        <p:spPr>
          <a:xfrm>
            <a:off x="4365948" y="2448799"/>
            <a:ext cx="3673417" cy="2890196"/>
          </a:xfrm>
          <a:prstGeom prst="rect">
            <a:avLst/>
          </a:prstGeom>
        </p:spPr>
      </p:pic>
      <p:pic>
        <p:nvPicPr>
          <p:cNvPr id="6" name="Picture 5">
            <a:extLst>
              <a:ext uri="{FF2B5EF4-FFF2-40B4-BE49-F238E27FC236}">
                <a16:creationId xmlns:a16="http://schemas.microsoft.com/office/drawing/2014/main" id="{6A52E307-A4F0-4768-B7E5-9E12F9512C7E}"/>
              </a:ext>
            </a:extLst>
          </p:cNvPr>
          <p:cNvPicPr>
            <a:picLocks noChangeAspect="1"/>
          </p:cNvPicPr>
          <p:nvPr/>
        </p:nvPicPr>
        <p:blipFill>
          <a:blip r:embed="rId4"/>
          <a:stretch>
            <a:fillRect/>
          </a:stretch>
        </p:blipFill>
        <p:spPr>
          <a:xfrm>
            <a:off x="8317151" y="2434089"/>
            <a:ext cx="3673416" cy="2901226"/>
          </a:xfrm>
          <a:prstGeom prst="rect">
            <a:avLst/>
          </a:prstGeom>
        </p:spPr>
      </p:pic>
    </p:spTree>
    <p:extLst>
      <p:ext uri="{BB962C8B-B14F-4D97-AF65-F5344CB8AC3E}">
        <p14:creationId xmlns:p14="http://schemas.microsoft.com/office/powerpoint/2010/main" val="425788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D631-7148-409D-9612-B302CAE80A45}"/>
              </a:ext>
            </a:extLst>
          </p:cNvPr>
          <p:cNvSpPr>
            <a:spLocks noGrp="1"/>
          </p:cNvSpPr>
          <p:nvPr>
            <p:ph type="title"/>
          </p:nvPr>
        </p:nvSpPr>
        <p:spPr/>
        <p:txBody>
          <a:bodyPr/>
          <a:lstStyle/>
          <a:p>
            <a:r>
              <a:rPr lang="en-US" dirty="0">
                <a:solidFill>
                  <a:srgbClr val="12FFFE"/>
                </a:solidFill>
              </a:rPr>
              <a:t>Conclusion</a:t>
            </a:r>
            <a:endParaRPr lang="en-US" dirty="0"/>
          </a:p>
        </p:txBody>
      </p:sp>
      <p:sp>
        <p:nvSpPr>
          <p:cNvPr id="3" name="Text Placeholder 2">
            <a:extLst>
              <a:ext uri="{FF2B5EF4-FFF2-40B4-BE49-F238E27FC236}">
                <a16:creationId xmlns:a16="http://schemas.microsoft.com/office/drawing/2014/main" id="{E84CF07C-CD04-45B5-9BC2-F16602F12FA3}"/>
              </a:ext>
            </a:extLst>
          </p:cNvPr>
          <p:cNvSpPr>
            <a:spLocks noGrp="1"/>
          </p:cNvSpPr>
          <p:nvPr>
            <p:ph type="body" idx="1"/>
          </p:nvPr>
        </p:nvSpPr>
        <p:spPr>
          <a:xfrm>
            <a:off x="826770" y="3890302"/>
            <a:ext cx="5486566" cy="1988417"/>
          </a:xfrm>
        </p:spPr>
        <p:txBody>
          <a:bodyPr>
            <a:normAutofit/>
          </a:bodyPr>
          <a:lstStyle/>
          <a:p>
            <a:r>
              <a:rPr lang="en-US" dirty="0"/>
              <a:t>In this paper, movie reviews and Statements are classified into positive, negative or neutral . The system proposed in the paper can be used to classify a huge database of movie reviews. This will help movie producers to check the status of their movie. Future work, this API can be trained for other reviews like smartphones, laptops or clothes etc.</a:t>
            </a:r>
          </a:p>
        </p:txBody>
      </p:sp>
      <p:sp>
        <p:nvSpPr>
          <p:cNvPr id="5" name="Footer Placeholder 4">
            <a:extLst>
              <a:ext uri="{FF2B5EF4-FFF2-40B4-BE49-F238E27FC236}">
                <a16:creationId xmlns:a16="http://schemas.microsoft.com/office/drawing/2014/main" id="{AE4E5047-F9CB-4616-AFFD-F71820AFEEE5}"/>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C661FCA8-4226-43CA-A5E5-B34B1440DCD8}"/>
              </a:ext>
            </a:extLst>
          </p:cNvPr>
          <p:cNvSpPr>
            <a:spLocks noGrp="1"/>
          </p:cNvSpPr>
          <p:nvPr>
            <p:ph type="sldNum" sz="quarter" idx="12"/>
          </p:nvPr>
        </p:nvSpPr>
        <p:spPr/>
        <p:txBody>
          <a:bodyPr/>
          <a:lstStyle/>
          <a:p>
            <a:fld id="{8D581BC7-E183-40DB-AC97-C19EA4EB8894}" type="slidenum">
              <a:rPr lang="en-US" noProof="0" smtClean="0"/>
              <a:t>12</a:t>
            </a:fld>
            <a:endParaRPr lang="en-US" noProof="0" dirty="0"/>
          </a:p>
        </p:txBody>
      </p:sp>
      <p:pic>
        <p:nvPicPr>
          <p:cNvPr id="12" name="Picture Placeholder 19" descr="Abstract background&#10;">
            <a:extLst>
              <a:ext uri="{FF2B5EF4-FFF2-40B4-BE49-F238E27FC236}">
                <a16:creationId xmlns:a16="http://schemas.microsoft.com/office/drawing/2014/main" id="{22826BA6-A4EC-4462-B626-A4A2983DC2B8}"/>
              </a:ext>
            </a:extLst>
          </p:cNvPr>
          <p:cNvPicPr>
            <a:picLocks noGrp="1" noChangeAspect="1"/>
          </p:cNvPicPr>
          <p:nvPr>
            <p:ph type="tbl" sz="quarter" idx="14"/>
          </p:nvPr>
        </p:nvPicPr>
        <p:blipFill>
          <a:blip r:embed="rId2">
            <a:extLst>
              <a:ext uri="{28A0092B-C50C-407E-A947-70E740481C1C}">
                <a14:useLocalDpi xmlns:a14="http://schemas.microsoft.com/office/drawing/2010/main" val="0"/>
              </a:ext>
            </a:extLst>
          </a:blip>
          <a:srcRect/>
          <a:stretch>
            <a:fillRect/>
          </a:stretch>
        </p:blipFill>
        <p:spPr>
          <a:xfrm>
            <a:off x="7256890" y="256894"/>
            <a:ext cx="3824523" cy="6344211"/>
          </a:xfrm>
        </p:spPr>
      </p:pic>
    </p:spTree>
    <p:extLst>
      <p:ext uri="{BB962C8B-B14F-4D97-AF65-F5344CB8AC3E}">
        <p14:creationId xmlns:p14="http://schemas.microsoft.com/office/powerpoint/2010/main" val="3600657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C89C-4F29-4363-9CCD-DDA3A5C0E248}"/>
              </a:ext>
            </a:extLst>
          </p:cNvPr>
          <p:cNvSpPr>
            <a:spLocks noGrp="1"/>
          </p:cNvSpPr>
          <p:nvPr>
            <p:ph type="title"/>
          </p:nvPr>
        </p:nvSpPr>
        <p:spPr/>
        <p:txBody>
          <a:bodyPr/>
          <a:lstStyle/>
          <a:p>
            <a:r>
              <a:rPr lang="en-US" dirty="0">
                <a:solidFill>
                  <a:srgbClr val="12FFFE"/>
                </a:solidFill>
              </a:rPr>
              <a:t>References</a:t>
            </a:r>
            <a:endParaRPr lang="en-US" dirty="0"/>
          </a:p>
        </p:txBody>
      </p:sp>
      <p:sp>
        <p:nvSpPr>
          <p:cNvPr id="3" name="Text Placeholder 2">
            <a:extLst>
              <a:ext uri="{FF2B5EF4-FFF2-40B4-BE49-F238E27FC236}">
                <a16:creationId xmlns:a16="http://schemas.microsoft.com/office/drawing/2014/main" id="{FDDC6655-E92D-4C69-9991-947D52439446}"/>
              </a:ext>
            </a:extLst>
          </p:cNvPr>
          <p:cNvSpPr>
            <a:spLocks noGrp="1"/>
          </p:cNvSpPr>
          <p:nvPr>
            <p:ph type="body" idx="1"/>
          </p:nvPr>
        </p:nvSpPr>
        <p:spPr>
          <a:xfrm>
            <a:off x="826769" y="3244567"/>
            <a:ext cx="7021168" cy="2440616"/>
          </a:xfrm>
        </p:spPr>
        <p:txBody>
          <a:bodyPr>
            <a:normAutofit fontScale="62500" lnSpcReduction="20000"/>
          </a:bodyPr>
          <a:lstStyle/>
          <a:p>
            <a:r>
              <a:rPr lang="en-US" dirty="0" err="1"/>
              <a:t>Hemamalini</a:t>
            </a:r>
            <a:r>
              <a:rPr lang="en-US" dirty="0"/>
              <a:t>, </a:t>
            </a:r>
            <a:r>
              <a:rPr lang="en-US" dirty="0" err="1"/>
              <a:t>Dr.S</a:t>
            </a:r>
            <a:r>
              <a:rPr lang="en-US" dirty="0"/>
              <a:t>. Perumal,  LITERATURE REVIEW ON SENTIMENT ANALYSIS, ISSN 2277-8616</a:t>
            </a:r>
          </a:p>
          <a:p>
            <a:r>
              <a:rPr lang="en-US" dirty="0" err="1"/>
              <a:t>Kivy</a:t>
            </a:r>
            <a:r>
              <a:rPr lang="en-US" dirty="0"/>
              <a:t> framework — </a:t>
            </a:r>
            <a:r>
              <a:rPr lang="en-US" dirty="0" err="1"/>
              <a:t>Kivy</a:t>
            </a:r>
            <a:r>
              <a:rPr lang="en-US" dirty="0"/>
              <a:t> 2.0.0 documentation</a:t>
            </a:r>
          </a:p>
          <a:p>
            <a:r>
              <a:rPr lang="en-US" dirty="0" err="1"/>
              <a:t>TextBlob</a:t>
            </a:r>
            <a:r>
              <a:rPr lang="en-US" dirty="0"/>
              <a:t>: Simplified Text Processing — </a:t>
            </a:r>
            <a:r>
              <a:rPr lang="en-US" dirty="0" err="1"/>
              <a:t>TextBlob</a:t>
            </a:r>
            <a:r>
              <a:rPr lang="en-US" dirty="0"/>
              <a:t> 0.16.0 documentation</a:t>
            </a:r>
          </a:p>
          <a:p>
            <a:r>
              <a:rPr lang="en-US" dirty="0" err="1"/>
              <a:t>PyAudio</a:t>
            </a:r>
            <a:r>
              <a:rPr lang="en-US" dirty="0"/>
              <a:t> · </a:t>
            </a:r>
            <a:r>
              <a:rPr lang="en-US" dirty="0" err="1"/>
              <a:t>PyPI</a:t>
            </a:r>
            <a:endParaRPr lang="en-US" dirty="0"/>
          </a:p>
          <a:p>
            <a:r>
              <a:rPr lang="en-US" dirty="0" err="1"/>
              <a:t>PyMySQL</a:t>
            </a:r>
            <a:r>
              <a:rPr lang="en-US" dirty="0"/>
              <a:t> · </a:t>
            </a:r>
            <a:r>
              <a:rPr lang="en-US" dirty="0" err="1"/>
              <a:t>PyPI</a:t>
            </a:r>
            <a:endParaRPr lang="en-US" dirty="0"/>
          </a:p>
          <a:p>
            <a:r>
              <a:rPr lang="en-US" dirty="0" err="1"/>
              <a:t>SpeechRecognition</a:t>
            </a:r>
            <a:r>
              <a:rPr lang="en-US" dirty="0"/>
              <a:t> · </a:t>
            </a:r>
            <a:r>
              <a:rPr lang="en-US" dirty="0" err="1"/>
              <a:t>PyPI</a:t>
            </a:r>
            <a:endParaRPr lang="en-US" dirty="0"/>
          </a:p>
          <a:p>
            <a:r>
              <a:rPr lang="en-US" dirty="0" err="1"/>
              <a:t>KivyMD</a:t>
            </a:r>
            <a:r>
              <a:rPr lang="en-US" dirty="0"/>
              <a:t> 0.104.2.dev0 documentation</a:t>
            </a:r>
          </a:p>
          <a:p>
            <a:r>
              <a:rPr lang="en-US" dirty="0"/>
              <a:t>Use Sentiment Analysis With Python to Classify Movie Reviews – Real Python</a:t>
            </a:r>
          </a:p>
          <a:p>
            <a:r>
              <a:rPr lang="en-US" dirty="0"/>
              <a:t>Sentiment Analysis: How Does It Work? Why Should We Use It? | </a:t>
            </a:r>
            <a:r>
              <a:rPr lang="en-US" dirty="0" err="1"/>
              <a:t>Brandwatch</a:t>
            </a:r>
            <a:endParaRPr lang="en-US" dirty="0"/>
          </a:p>
          <a:p>
            <a:endParaRPr lang="en-US" dirty="0"/>
          </a:p>
        </p:txBody>
      </p:sp>
      <p:sp>
        <p:nvSpPr>
          <p:cNvPr id="6" name="Slide Number Placeholder 5">
            <a:extLst>
              <a:ext uri="{FF2B5EF4-FFF2-40B4-BE49-F238E27FC236}">
                <a16:creationId xmlns:a16="http://schemas.microsoft.com/office/drawing/2014/main" id="{47AC88B0-F0A1-4D95-B798-CAC4F3069A51}"/>
              </a:ext>
            </a:extLst>
          </p:cNvPr>
          <p:cNvSpPr>
            <a:spLocks noGrp="1"/>
          </p:cNvSpPr>
          <p:nvPr>
            <p:ph type="sldNum" sz="quarter" idx="12"/>
          </p:nvPr>
        </p:nvSpPr>
        <p:spPr/>
        <p:txBody>
          <a:bodyPr/>
          <a:lstStyle/>
          <a:p>
            <a:fld id="{8D581BC7-E183-40DB-AC97-C19EA4EB8894}" type="slidenum">
              <a:rPr lang="en-US" noProof="0" smtClean="0"/>
              <a:t>13</a:t>
            </a:fld>
            <a:endParaRPr lang="en-US" noProof="0" dirty="0"/>
          </a:p>
        </p:txBody>
      </p:sp>
      <p:pic>
        <p:nvPicPr>
          <p:cNvPr id="10" name="Table Placeholder 8">
            <a:extLst>
              <a:ext uri="{FF2B5EF4-FFF2-40B4-BE49-F238E27FC236}">
                <a16:creationId xmlns:a16="http://schemas.microsoft.com/office/drawing/2014/main" id="{7944D156-E763-40A0-B99F-8140CC7613D1}"/>
              </a:ext>
            </a:extLst>
          </p:cNvPr>
          <p:cNvPicPr>
            <a:picLocks noGrp="1" noChangeAspect="1"/>
          </p:cNvPicPr>
          <p:nvPr>
            <p:ph type="pic" sz="quarter" idx="15"/>
          </p:nvPr>
        </p:nvPicPr>
        <p:blipFill>
          <a:blip r:embed="rId2"/>
          <a:srcRect t="29309" b="29309"/>
          <a:stretch>
            <a:fillRect/>
          </a:stretch>
        </p:blipFill>
        <p:spPr>
          <a:xfrm rot="5400000">
            <a:off x="7057393" y="2051730"/>
            <a:ext cx="5823312" cy="2477035"/>
          </a:xfrm>
          <a:prstGeom prst="rect">
            <a:avLst/>
          </a:prstGeom>
        </p:spPr>
      </p:pic>
      <p:pic>
        <p:nvPicPr>
          <p:cNvPr id="11" name="Picture Placeholder 14" descr="Abstract background">
            <a:extLst>
              <a:ext uri="{FF2B5EF4-FFF2-40B4-BE49-F238E27FC236}">
                <a16:creationId xmlns:a16="http://schemas.microsoft.com/office/drawing/2014/main" id="{34AB5FA5-36E9-49B2-9BF2-0AACBDE7BF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033619" y="92744"/>
            <a:ext cx="4905956" cy="6386665"/>
          </a:xfrm>
          <a:prstGeom prst="rect">
            <a:avLst/>
          </a:prstGeom>
        </p:spPr>
      </p:pic>
    </p:spTree>
    <p:extLst>
      <p:ext uri="{BB962C8B-B14F-4D97-AF65-F5344CB8AC3E}">
        <p14:creationId xmlns:p14="http://schemas.microsoft.com/office/powerpoint/2010/main" val="1999589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solidFill>
                  <a:srgbClr val="12FFFE"/>
                </a:solidFill>
              </a:rPr>
              <a:t>THANK YOU</a:t>
            </a:r>
            <a:endParaRPr lang="ru-RU" dirty="0">
              <a:solidFill>
                <a:srgbClr val="12FFFE"/>
              </a:solidFill>
            </a:endParaRP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
        <p:nvSpPr>
          <p:cNvPr id="2" name="TextBox 1">
            <a:extLst>
              <a:ext uri="{FF2B5EF4-FFF2-40B4-BE49-F238E27FC236}">
                <a16:creationId xmlns:a16="http://schemas.microsoft.com/office/drawing/2014/main" id="{188C5115-4DD7-4383-9DE9-9EB04F0E8F02}"/>
              </a:ext>
            </a:extLst>
          </p:cNvPr>
          <p:cNvSpPr txBox="1"/>
          <p:nvPr/>
        </p:nvSpPr>
        <p:spPr>
          <a:xfrm>
            <a:off x="1476615" y="4220832"/>
            <a:ext cx="3513610" cy="923330"/>
          </a:xfrm>
          <a:prstGeom prst="rect">
            <a:avLst/>
          </a:prstGeom>
          <a:noFill/>
        </p:spPr>
        <p:txBody>
          <a:bodyPr wrap="square" rtlCol="0">
            <a:spAutoFit/>
          </a:bodyPr>
          <a:lstStyle/>
          <a:p>
            <a:pPr algn="ctr"/>
            <a:r>
              <a:rPr lang="en-US" dirty="0"/>
              <a:t>Krishna Kansara 17</a:t>
            </a:r>
          </a:p>
          <a:p>
            <a:pPr algn="ctr"/>
            <a:r>
              <a:rPr lang="en-US" dirty="0"/>
              <a:t>Soham Shimpi 51</a:t>
            </a:r>
          </a:p>
          <a:p>
            <a:pPr algn="ctr"/>
            <a:r>
              <a:rPr lang="en-US" dirty="0"/>
              <a:t>Hanish Valecha 62</a:t>
            </a:r>
            <a:endParaRPr lang="en-IN" dirty="0"/>
          </a:p>
        </p:txBody>
      </p:sp>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normAutofit/>
          </a:bodyPr>
          <a:lstStyle/>
          <a:p>
            <a:r>
              <a:rPr lang="en-US" sz="3200" dirty="0">
                <a:solidFill>
                  <a:srgbClr val="12FFFE"/>
                </a:solidFill>
              </a:rPr>
              <a:t>Problem Statement</a:t>
            </a:r>
          </a:p>
        </p:txBody>
      </p:sp>
      <p:sp>
        <p:nvSpPr>
          <p:cNvPr id="6" name="Text Placeholder 5">
            <a:extLst>
              <a:ext uri="{FF2B5EF4-FFF2-40B4-BE49-F238E27FC236}">
                <a16:creationId xmlns:a16="http://schemas.microsoft.com/office/drawing/2014/main" id="{32CD4667-BD64-431A-ADB1-7B7ACE38400E}"/>
              </a:ext>
            </a:extLst>
          </p:cNvPr>
          <p:cNvSpPr>
            <a:spLocks noGrp="1"/>
          </p:cNvSpPr>
          <p:nvPr>
            <p:ph type="body" idx="1"/>
          </p:nvPr>
        </p:nvSpPr>
        <p:spPr/>
        <p:txBody>
          <a:bodyPr/>
          <a:lstStyle/>
          <a:p>
            <a:r>
              <a:rPr lang="en-US" dirty="0"/>
              <a:t>Sentiment Analysis using Python based on different inputs </a:t>
            </a:r>
            <a:endParaRPr lang="en-IN" dirty="0"/>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7" name="Text Placeholder 6">
            <a:extLst>
              <a:ext uri="{FF2B5EF4-FFF2-40B4-BE49-F238E27FC236}">
                <a16:creationId xmlns:a16="http://schemas.microsoft.com/office/drawing/2014/main" id="{7F7F3571-FA22-4B78-A272-1436C9A8BC97}"/>
              </a:ext>
            </a:extLst>
          </p:cNvPr>
          <p:cNvSpPr>
            <a:spLocks noGrp="1"/>
          </p:cNvSpPr>
          <p:nvPr>
            <p:ph type="body" idx="14"/>
          </p:nvPr>
        </p:nvSpPr>
        <p:spPr>
          <a:xfrm>
            <a:off x="803276" y="3953749"/>
            <a:ext cx="4452987" cy="2015231"/>
          </a:xfrm>
        </p:spPr>
        <p:txBody>
          <a:bodyPr>
            <a:normAutofit/>
          </a:bodyPr>
          <a:lstStyle/>
          <a:p>
            <a:pPr marL="0" indent="0">
              <a:buNone/>
            </a:pPr>
            <a:r>
              <a:rPr lang="en-US" dirty="0">
                <a:solidFill>
                  <a:schemeClr val="tx1">
                    <a:lumMod val="60000"/>
                    <a:lumOff val="40000"/>
                  </a:schemeClr>
                </a:solidFill>
              </a:rPr>
              <a:t>An output will be given based on the input given by the user. The input will be in three formats:</a:t>
            </a:r>
          </a:p>
          <a:p>
            <a:pPr>
              <a:buFont typeface="Wingdings" panose="05000000000000000000" pitchFamily="2" charset="2"/>
              <a:buChar char="Ø"/>
            </a:pPr>
            <a:r>
              <a:rPr lang="en-US" dirty="0">
                <a:solidFill>
                  <a:schemeClr val="tx1">
                    <a:lumMod val="60000"/>
                    <a:lumOff val="40000"/>
                  </a:schemeClr>
                </a:solidFill>
              </a:rPr>
              <a:t>Text input</a:t>
            </a:r>
          </a:p>
          <a:p>
            <a:pPr>
              <a:buFont typeface="Wingdings" panose="05000000000000000000" pitchFamily="2" charset="2"/>
              <a:buChar char="Ø"/>
            </a:pPr>
            <a:r>
              <a:rPr lang="en-US" dirty="0">
                <a:solidFill>
                  <a:schemeClr val="tx1">
                    <a:lumMod val="60000"/>
                    <a:lumOff val="40000"/>
                  </a:schemeClr>
                </a:solidFill>
              </a:rPr>
              <a:t>Movie reviews from database</a:t>
            </a:r>
          </a:p>
          <a:p>
            <a:pPr>
              <a:buFont typeface="Wingdings" panose="05000000000000000000" pitchFamily="2" charset="2"/>
              <a:buChar char="Ø"/>
            </a:pPr>
            <a:r>
              <a:rPr lang="en-US" dirty="0">
                <a:solidFill>
                  <a:schemeClr val="tx1">
                    <a:lumMod val="60000"/>
                    <a:lumOff val="40000"/>
                  </a:schemeClr>
                </a:solidFill>
              </a:rPr>
              <a:t>Voice input</a:t>
            </a:r>
          </a:p>
          <a:p>
            <a:pPr marL="0" indent="0">
              <a:buNone/>
            </a:pPr>
            <a:r>
              <a:rPr lang="en-US" dirty="0">
                <a:solidFill>
                  <a:schemeClr val="tx1">
                    <a:lumMod val="60000"/>
                    <a:lumOff val="40000"/>
                  </a:schemeClr>
                </a:solidFill>
              </a:rPr>
              <a:t>The given input will then be analyzed to determine whether it is positive, negative or neutral.</a:t>
            </a:r>
          </a:p>
          <a:p>
            <a:endParaRPr lang="en-IN" dirty="0"/>
          </a:p>
        </p:txBody>
      </p:sp>
      <p:pic>
        <p:nvPicPr>
          <p:cNvPr id="13" name="Picture Placeholder 19" descr="Abstract background">
            <a:extLst>
              <a:ext uri="{FF2B5EF4-FFF2-40B4-BE49-F238E27FC236}">
                <a16:creationId xmlns:a16="http://schemas.microsoft.com/office/drawing/2014/main" id="{E4C057CA-9D52-439A-AC0C-FDBF2D3EB2AE}"/>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l="17113" r="17113"/>
          <a:stretch/>
        </p:blipFill>
        <p:spPr>
          <a:xfrm>
            <a:off x="5511336" y="1200704"/>
            <a:ext cx="6680664" cy="4456591"/>
          </a:xfrm>
          <a:ln>
            <a:noFill/>
          </a:ln>
        </p:spPr>
      </p:pic>
    </p:spTree>
    <p:extLst>
      <p:ext uri="{BB962C8B-B14F-4D97-AF65-F5344CB8AC3E}">
        <p14:creationId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18639-7669-4D89-810E-FA47B10D5782}"/>
              </a:ext>
            </a:extLst>
          </p:cNvPr>
          <p:cNvSpPr>
            <a:spLocks noGrp="1"/>
          </p:cNvSpPr>
          <p:nvPr>
            <p:ph type="title"/>
          </p:nvPr>
        </p:nvSpPr>
        <p:spPr>
          <a:xfrm>
            <a:off x="6769768" y="2133600"/>
            <a:ext cx="4618957" cy="2287480"/>
          </a:xfrm>
        </p:spPr>
        <p:txBody>
          <a:bodyPr/>
          <a:lstStyle/>
          <a:p>
            <a:br>
              <a:rPr lang="en-US" sz="1050" b="0" dirty="0"/>
            </a:br>
            <a:br>
              <a:rPr lang="en-US" sz="1050" dirty="0"/>
            </a:br>
            <a:endParaRPr lang="en-IN" sz="1050" dirty="0"/>
          </a:p>
        </p:txBody>
      </p:sp>
      <p:sp>
        <p:nvSpPr>
          <p:cNvPr id="6" name="Slide Number Placeholder 5">
            <a:extLst>
              <a:ext uri="{FF2B5EF4-FFF2-40B4-BE49-F238E27FC236}">
                <a16:creationId xmlns:a16="http://schemas.microsoft.com/office/drawing/2014/main" id="{2ECB9DFF-2C00-4250-8622-C7A7A839AB3E}"/>
              </a:ext>
            </a:extLst>
          </p:cNvPr>
          <p:cNvSpPr>
            <a:spLocks noGrp="1"/>
          </p:cNvSpPr>
          <p:nvPr>
            <p:ph type="sldNum" sz="quarter" idx="12"/>
          </p:nvPr>
        </p:nvSpPr>
        <p:spPr/>
        <p:txBody>
          <a:bodyPr/>
          <a:lstStyle/>
          <a:p>
            <a:fld id="{8D581BC7-E183-40DB-AC97-C19EA4EB8894}" type="slidenum">
              <a:rPr lang="en-US" noProof="0" smtClean="0"/>
              <a:t>3</a:t>
            </a:fld>
            <a:endParaRPr lang="en-US" noProof="0" dirty="0"/>
          </a:p>
        </p:txBody>
      </p:sp>
      <p:sp>
        <p:nvSpPr>
          <p:cNvPr id="7" name="Subtitle 6">
            <a:extLst>
              <a:ext uri="{FF2B5EF4-FFF2-40B4-BE49-F238E27FC236}">
                <a16:creationId xmlns:a16="http://schemas.microsoft.com/office/drawing/2014/main" id="{3186C3A6-D448-4163-ACEA-8F323E9EE866}"/>
              </a:ext>
            </a:extLst>
          </p:cNvPr>
          <p:cNvSpPr>
            <a:spLocks noGrp="1"/>
          </p:cNvSpPr>
          <p:nvPr>
            <p:ph type="subTitle" idx="1"/>
          </p:nvPr>
        </p:nvSpPr>
        <p:spPr>
          <a:xfrm>
            <a:off x="6769767" y="1325370"/>
            <a:ext cx="4618957" cy="590626"/>
          </a:xfrm>
        </p:spPr>
        <p:txBody>
          <a:bodyPr>
            <a:normAutofit/>
          </a:bodyPr>
          <a:lstStyle/>
          <a:p>
            <a:r>
              <a:rPr lang="en-US" sz="3200" dirty="0">
                <a:solidFill>
                  <a:srgbClr val="12FFFE"/>
                </a:solidFill>
                <a:latin typeface="+mj-lt"/>
              </a:rPr>
              <a:t>Objectives</a:t>
            </a:r>
            <a:endParaRPr lang="en-IN" sz="3200" b="0" dirty="0">
              <a:latin typeface="+mj-lt"/>
            </a:endParaRPr>
          </a:p>
        </p:txBody>
      </p:sp>
      <p:pic>
        <p:nvPicPr>
          <p:cNvPr id="9" name="Picture Placeholder 19" descr="Abstract background&#10;">
            <a:extLst>
              <a:ext uri="{FF2B5EF4-FFF2-40B4-BE49-F238E27FC236}">
                <a16:creationId xmlns:a16="http://schemas.microsoft.com/office/drawing/2014/main" id="{62A71D82-8C89-44A2-9F67-C3D0525C166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4558" b="34558"/>
          <a:stretch>
            <a:fillRect/>
          </a:stretch>
        </p:blipFill>
        <p:spPr>
          <a:xfrm>
            <a:off x="0" y="1620683"/>
            <a:ext cx="6096000" cy="3616633"/>
          </a:xfrm>
        </p:spPr>
      </p:pic>
      <p:sp>
        <p:nvSpPr>
          <p:cNvPr id="10" name="TextBox 9">
            <a:extLst>
              <a:ext uri="{FF2B5EF4-FFF2-40B4-BE49-F238E27FC236}">
                <a16:creationId xmlns:a16="http://schemas.microsoft.com/office/drawing/2014/main" id="{2E834716-0D22-4ED9-81D5-DBD64C35382C}"/>
              </a:ext>
            </a:extLst>
          </p:cNvPr>
          <p:cNvSpPr txBox="1"/>
          <p:nvPr/>
        </p:nvSpPr>
        <p:spPr>
          <a:xfrm>
            <a:off x="6769767" y="2311154"/>
            <a:ext cx="5064167" cy="3385542"/>
          </a:xfrm>
          <a:prstGeom prst="rect">
            <a:avLst/>
          </a:prstGeom>
          <a:noFill/>
        </p:spPr>
        <p:txBody>
          <a:bodyPr wrap="square" rtlCol="0">
            <a:spAutoFit/>
          </a:bodyPr>
          <a:lstStyle/>
          <a:p>
            <a:pPr marL="285750" indent="-285750">
              <a:buFont typeface="Courier New" panose="02070309020205020404" pitchFamily="49" charset="0"/>
              <a:buChar char="o"/>
            </a:pPr>
            <a:r>
              <a:rPr lang="en-US" sz="1400" dirty="0">
                <a:solidFill>
                  <a:schemeClr val="tx1">
                    <a:lumMod val="60000"/>
                    <a:lumOff val="40000"/>
                  </a:schemeClr>
                </a:solidFill>
              </a:rPr>
              <a:t>To learn the different approaches and real world applications of sentiment analysis. </a:t>
            </a:r>
          </a:p>
          <a:p>
            <a:pPr marL="285750" indent="-285750">
              <a:buFont typeface="Courier New" panose="02070309020205020404" pitchFamily="49" charset="0"/>
              <a:buChar char="o"/>
            </a:pPr>
            <a:endParaRPr lang="en-US" sz="1400" dirty="0">
              <a:solidFill>
                <a:schemeClr val="tx1">
                  <a:lumMod val="60000"/>
                  <a:lumOff val="40000"/>
                </a:schemeClr>
              </a:solidFill>
            </a:endParaRPr>
          </a:p>
          <a:p>
            <a:pPr marL="285750" indent="-285750">
              <a:buFont typeface="Courier New" panose="02070309020205020404" pitchFamily="49" charset="0"/>
              <a:buChar char="o"/>
            </a:pPr>
            <a:r>
              <a:rPr lang="en-US" sz="1400" dirty="0">
                <a:solidFill>
                  <a:schemeClr val="tx1">
                    <a:lumMod val="60000"/>
                    <a:lumOff val="40000"/>
                  </a:schemeClr>
                </a:solidFill>
              </a:rPr>
              <a:t>To provide a more user friendly way to provide sentiment analysis for text and voice based input.</a:t>
            </a:r>
          </a:p>
          <a:p>
            <a:pPr marL="285750" indent="-285750">
              <a:buFont typeface="Courier New" panose="02070309020205020404" pitchFamily="49" charset="0"/>
              <a:buChar char="o"/>
            </a:pPr>
            <a:endParaRPr lang="en-US" sz="1400" dirty="0">
              <a:solidFill>
                <a:schemeClr val="tx1">
                  <a:lumMod val="60000"/>
                  <a:lumOff val="40000"/>
                </a:schemeClr>
              </a:solidFill>
            </a:endParaRPr>
          </a:p>
          <a:p>
            <a:pPr marL="285750" indent="-285750">
              <a:buFont typeface="Courier New" panose="02070309020205020404" pitchFamily="49" charset="0"/>
              <a:buChar char="o"/>
            </a:pPr>
            <a:r>
              <a:rPr lang="en-US" sz="1400" dirty="0">
                <a:solidFill>
                  <a:schemeClr val="tx1">
                    <a:lumMod val="60000"/>
                    <a:lumOff val="40000"/>
                  </a:schemeClr>
                </a:solidFill>
              </a:rPr>
              <a:t>To provide a statistical view of a large dataset like movie reviews and revealing users views on the particular item using sentiment analysis.</a:t>
            </a:r>
          </a:p>
          <a:p>
            <a:pPr marL="285750" indent="-285750">
              <a:buFont typeface="Arial" panose="020B0604020202020204" pitchFamily="34" charset="0"/>
              <a:buChar char="•"/>
            </a:pPr>
            <a:endParaRPr lang="en-US" sz="1400" dirty="0">
              <a:solidFill>
                <a:schemeClr val="tx1">
                  <a:lumMod val="60000"/>
                  <a:lumOff val="40000"/>
                </a:schemeClr>
              </a:solidFill>
            </a:endParaRPr>
          </a:p>
          <a:p>
            <a:pPr marL="285750" indent="-285750">
              <a:buFont typeface="Arial" panose="020B0604020202020204" pitchFamily="34" charset="0"/>
              <a:buChar char="•"/>
            </a:pPr>
            <a:endParaRPr lang="en-US" sz="1400" dirty="0">
              <a:solidFill>
                <a:schemeClr val="tx1">
                  <a:lumMod val="60000"/>
                  <a:lumOff val="40000"/>
                </a:schemeClr>
              </a:solidFill>
            </a:endParaRPr>
          </a:p>
          <a:p>
            <a:pPr marL="285750" indent="-285750">
              <a:buFont typeface="Arial" panose="020B0604020202020204" pitchFamily="34" charset="0"/>
              <a:buChar char="•"/>
            </a:pPr>
            <a:endParaRPr lang="en-US" sz="1400" dirty="0">
              <a:solidFill>
                <a:schemeClr val="tx1">
                  <a:lumMod val="60000"/>
                  <a:lumOff val="40000"/>
                </a:schemeClr>
              </a:solidFill>
            </a:endParaRPr>
          </a:p>
          <a:p>
            <a:endParaRPr lang="en-US" sz="1400" dirty="0">
              <a:solidFill>
                <a:schemeClr val="tx1">
                  <a:lumMod val="60000"/>
                  <a:lumOff val="40000"/>
                </a:schemeClr>
              </a:solidFill>
            </a:endParaRPr>
          </a:p>
          <a:p>
            <a:endParaRPr lang="en-US" sz="1400" dirty="0">
              <a:solidFill>
                <a:schemeClr val="tx1">
                  <a:lumMod val="60000"/>
                  <a:lumOff val="40000"/>
                </a:schemeClr>
              </a:solidFill>
            </a:endParaRPr>
          </a:p>
          <a:p>
            <a:endParaRPr lang="en-IN" dirty="0"/>
          </a:p>
        </p:txBody>
      </p:sp>
    </p:spTree>
    <p:extLst>
      <p:ext uri="{BB962C8B-B14F-4D97-AF65-F5344CB8AC3E}">
        <p14:creationId xmlns:p14="http://schemas.microsoft.com/office/powerpoint/2010/main" val="4362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340528" y="0"/>
            <a:ext cx="4760087" cy="6858000"/>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normAutofit fontScale="90000"/>
          </a:bodyPr>
          <a:lstStyle/>
          <a:p>
            <a:r>
              <a:rPr lang="en-US" dirty="0">
                <a:solidFill>
                  <a:srgbClr val="12FFFE"/>
                </a:solidFill>
              </a:rPr>
              <a:t>Scope and need of the project</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6905728" y="2309150"/>
            <a:ext cx="4482996" cy="3570506"/>
          </a:xfrm>
        </p:spPr>
        <p:txBody>
          <a:bodyPr>
            <a:normAutofit/>
          </a:bodyPr>
          <a:lstStyle/>
          <a:p>
            <a:r>
              <a:rPr lang="en-US" dirty="0">
                <a:solidFill>
                  <a:schemeClr val="tx1">
                    <a:lumMod val="60000"/>
                    <a:lumOff val="40000"/>
                  </a:schemeClr>
                </a:solidFill>
              </a:rPr>
              <a:t>The applications of sentiment analysis are broad and powerful. The ability to extract insights from social data is a practice that is being widely adopted by organizations across the world.</a:t>
            </a:r>
          </a:p>
          <a:p>
            <a:r>
              <a:rPr lang="en-US" dirty="0">
                <a:solidFill>
                  <a:schemeClr val="tx1">
                    <a:lumMod val="60000"/>
                    <a:lumOff val="40000"/>
                  </a:schemeClr>
                </a:solidFill>
              </a:rPr>
              <a:t>It can also be an essential part of a company’s market research and customer service approach. Not only can a company see what people think of their own products or services, they can see what they think about their competitors too. The overall customer experience of the users can be revealed quickly with sentiment analysis, but it can get far more granular too.</a:t>
            </a:r>
          </a:p>
          <a:p>
            <a:r>
              <a:rPr lang="en-US" dirty="0">
                <a:solidFill>
                  <a:schemeClr val="tx1">
                    <a:lumMod val="60000"/>
                    <a:lumOff val="40000"/>
                  </a:schemeClr>
                </a:solidFill>
              </a:rPr>
              <a:t>Companies can get powerful insights to boost their marketing strategy. For example, marketers can keep an eye on industry trends by analyzing sentiment towards new features or products on social media.</a:t>
            </a:r>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Tree>
    <p:extLst>
      <p:ext uri="{BB962C8B-B14F-4D97-AF65-F5344CB8AC3E}">
        <p14:creationId xmlns:p14="http://schemas.microsoft.com/office/powerpoint/2010/main" val="76429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25" name="Text Placeholder 24">
            <a:extLst>
              <a:ext uri="{FF2B5EF4-FFF2-40B4-BE49-F238E27FC236}">
                <a16:creationId xmlns:a16="http://schemas.microsoft.com/office/drawing/2014/main" id="{7654E044-5122-4B23-9EBA-C2089465A67D}"/>
              </a:ext>
            </a:extLst>
          </p:cNvPr>
          <p:cNvSpPr>
            <a:spLocks noGrp="1"/>
          </p:cNvSpPr>
          <p:nvPr>
            <p:ph type="body" idx="14"/>
          </p:nvPr>
        </p:nvSpPr>
        <p:spPr>
          <a:xfrm>
            <a:off x="6894590" y="2636668"/>
            <a:ext cx="5223197" cy="2985503"/>
          </a:xfrm>
        </p:spPr>
        <p:txBody>
          <a:bodyPr>
            <a:normAutofit/>
          </a:bodyPr>
          <a:lstStyle/>
          <a:p>
            <a:endParaRPr lang="en-IN" dirty="0"/>
          </a:p>
          <a:p>
            <a:pPr marL="0" indent="0">
              <a:buNone/>
            </a:pPr>
            <a:r>
              <a:rPr lang="en-IN" b="1" dirty="0">
                <a:solidFill>
                  <a:schemeClr val="tx1"/>
                </a:solidFill>
              </a:rPr>
              <a:t>LITERATURE REVIEW ON SENTIMENT ANALYSIS, ISSN 2277-8616 </a:t>
            </a:r>
          </a:p>
          <a:p>
            <a:pPr marL="0" indent="0">
              <a:buNone/>
            </a:pPr>
            <a:r>
              <a:rPr lang="en-US" sz="1400" b="0" i="0" u="none" strike="noStrike" dirty="0">
                <a:solidFill>
                  <a:srgbClr val="01B5B5"/>
                </a:solidFill>
                <a:effectLst/>
                <a:latin typeface="Times" panose="02020603050405020304" pitchFamily="18" charset="0"/>
              </a:rPr>
              <a:t>The emotions in textual data is analyzed and processed in Sentiment Analysis. In other words the Sentiment Analysis specifies that the given information is positive, negative or neutral about a specific topic or product. Due to this scenario it is widely termed as Opinion Mining. For processing the textual information Sentiment Analysis adapts the approaches of NLP (Natural language processing), AI (Artificial Intelligence) and ML (Machine Learning). Conclusively analysis of sentiment deals with the people's opinion about a particular topic or product.</a:t>
            </a:r>
            <a:endParaRPr lang="en-IN" b="1" dirty="0">
              <a:solidFill>
                <a:srgbClr val="01B5B5"/>
              </a:solidFill>
            </a:endParaRPr>
          </a:p>
        </p:txBody>
      </p:sp>
      <p:pic>
        <p:nvPicPr>
          <p:cNvPr id="31" name="Picture Placeholder 17" descr="Abstract background">
            <a:extLst>
              <a:ext uri="{FF2B5EF4-FFF2-40B4-BE49-F238E27FC236}">
                <a16:creationId xmlns:a16="http://schemas.microsoft.com/office/drawing/2014/main" id="{096D9865-737B-4173-AE66-5E2ACB86763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20177" b="20177"/>
          <a:stretch>
            <a:fillRect/>
          </a:stretch>
        </p:blipFill>
        <p:spPr>
          <a:xfrm>
            <a:off x="-3175" y="1792288"/>
            <a:ext cx="6073775" cy="3722687"/>
          </a:xfrm>
        </p:spPr>
      </p:pic>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IN" dirty="0">
                <a:solidFill>
                  <a:srgbClr val="12FFFE"/>
                </a:solidFill>
              </a:rPr>
              <a:t>Literature Survey</a:t>
            </a:r>
            <a:endParaRPr lang="en-US" dirty="0">
              <a:solidFill>
                <a:srgbClr val="12FFFE"/>
              </a:solidFill>
            </a:endParaRPr>
          </a:p>
        </p:txBody>
      </p:sp>
    </p:spTree>
    <p:extLst>
      <p:ext uri="{BB962C8B-B14F-4D97-AF65-F5344CB8AC3E}">
        <p14:creationId xmlns:p14="http://schemas.microsoft.com/office/powerpoint/2010/main" val="214944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IN" dirty="0">
                <a:solidFill>
                  <a:srgbClr val="12FFFE"/>
                </a:solidFill>
              </a:rPr>
              <a:t>Project flow diagram</a:t>
            </a:r>
            <a:endParaRPr lang="en-US" dirty="0">
              <a:solidFill>
                <a:srgbClr val="12FFFE"/>
              </a:solidFill>
            </a:endParaRP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6</a:t>
            </a:fld>
            <a:endParaRPr lang="en-US" dirty="0"/>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744" r="21744"/>
          <a:stretch>
            <a:fillRect/>
          </a:stretch>
        </p:blipFill>
        <p:spPr>
          <a:xfrm>
            <a:off x="4021585" y="0"/>
            <a:ext cx="8170416" cy="5879656"/>
          </a:xfrm>
        </p:spPr>
      </p:pic>
      <p:pic>
        <p:nvPicPr>
          <p:cNvPr id="4" name="Picture 3">
            <a:extLst>
              <a:ext uri="{FF2B5EF4-FFF2-40B4-BE49-F238E27FC236}">
                <a16:creationId xmlns:a16="http://schemas.microsoft.com/office/drawing/2014/main" id="{0D094FD9-90C6-4A26-ADC7-E7E08C667DD5}"/>
              </a:ext>
            </a:extLst>
          </p:cNvPr>
          <p:cNvPicPr>
            <a:picLocks noChangeAspect="1"/>
          </p:cNvPicPr>
          <p:nvPr/>
        </p:nvPicPr>
        <p:blipFill>
          <a:blip r:embed="rId3"/>
          <a:stretch>
            <a:fillRect/>
          </a:stretch>
        </p:blipFill>
        <p:spPr>
          <a:xfrm>
            <a:off x="6264552" y="719517"/>
            <a:ext cx="4382244" cy="4727245"/>
          </a:xfrm>
          <a:prstGeom prst="rect">
            <a:avLst/>
          </a:prstGeom>
        </p:spPr>
      </p:pic>
    </p:spTree>
    <p:extLst>
      <p:ext uri="{BB962C8B-B14F-4D97-AF65-F5344CB8AC3E}">
        <p14:creationId xmlns:p14="http://schemas.microsoft.com/office/powerpoint/2010/main" val="408031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normAutofit fontScale="90000"/>
          </a:bodyPr>
          <a:lstStyle/>
          <a:p>
            <a:r>
              <a:rPr lang="en-IN" dirty="0">
                <a:solidFill>
                  <a:srgbClr val="12FFFE"/>
                </a:solidFill>
              </a:rPr>
              <a:t>Usage of Technologies</a:t>
            </a:r>
            <a:endParaRPr lang="en-US" dirty="0">
              <a:solidFill>
                <a:srgbClr val="12FFFE"/>
              </a:solidFill>
            </a:endParaRP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We have used the following languages/libraries for making the project</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1133135" y="2853802"/>
            <a:ext cx="933932" cy="421145"/>
          </a:xfrm>
        </p:spPr>
        <p:txBody>
          <a:bodyPr>
            <a:normAutofit/>
          </a:bodyPr>
          <a:lstStyle/>
          <a:p>
            <a:r>
              <a:rPr lang="en-US" dirty="0"/>
              <a:t>Python</a:t>
            </a:r>
          </a:p>
        </p:txBody>
      </p:sp>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a:xfrm>
            <a:off x="2987687" y="2720888"/>
            <a:ext cx="2061958" cy="421145"/>
          </a:xfrm>
        </p:spPr>
        <p:txBody>
          <a:bodyPr>
            <a:normAutofit fontScale="77500" lnSpcReduction="20000"/>
          </a:bodyPr>
          <a:lstStyle/>
          <a:p>
            <a:r>
              <a:rPr lang="en-US" dirty="0">
                <a:solidFill>
                  <a:schemeClr val="tx1"/>
                </a:solidFill>
              </a:rPr>
              <a:t>Python 3 was used as the main language to write the base code for the app.</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a:xfrm>
            <a:off x="6759204" y="2790771"/>
            <a:ext cx="933932" cy="421145"/>
          </a:xfrm>
        </p:spPr>
        <p:txBody>
          <a:bodyPr/>
          <a:lstStyle/>
          <a:p>
            <a:r>
              <a:rPr lang="en-US" dirty="0"/>
              <a:t>SQL</a:t>
            </a:r>
          </a:p>
        </p:txBody>
      </p:sp>
      <p:pic>
        <p:nvPicPr>
          <p:cNvPr id="12" name="Picture Placeholder 11">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2"/>
          <a:srcRect/>
          <a:stretch/>
        </p:blipFill>
        <p:spPr>
          <a:xfrm>
            <a:off x="7693136" y="2554929"/>
            <a:ext cx="635404" cy="732692"/>
          </a:xfrm>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a:xfrm>
            <a:off x="8885422" y="2692052"/>
            <a:ext cx="2061958" cy="421145"/>
          </a:xfrm>
        </p:spPr>
        <p:txBody>
          <a:bodyPr>
            <a:normAutofit fontScale="77500" lnSpcReduction="20000"/>
          </a:bodyPr>
          <a:lstStyle/>
          <a:p>
            <a:r>
              <a:rPr lang="en-US" dirty="0">
                <a:solidFill>
                  <a:schemeClr val="tx1"/>
                </a:solidFill>
              </a:rPr>
              <a:t>SQL was used as the main language for database management.</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1338699" y="4003286"/>
            <a:ext cx="933932" cy="421145"/>
          </a:xfrm>
        </p:spPr>
        <p:txBody>
          <a:bodyPr/>
          <a:lstStyle/>
          <a:p>
            <a:r>
              <a:rPr lang="en-US" dirty="0"/>
              <a:t>Kivy</a:t>
            </a:r>
          </a:p>
        </p:txBody>
      </p:sp>
      <p:pic>
        <p:nvPicPr>
          <p:cNvPr id="18" name="Picture Placeholder 17">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3"/>
          <a:srcRect/>
          <a:stretch/>
        </p:blipFill>
        <p:spPr>
          <a:xfrm>
            <a:off x="2157678" y="3847513"/>
            <a:ext cx="581834" cy="581834"/>
          </a:xfrm>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a:xfrm>
            <a:off x="2987687" y="3856656"/>
            <a:ext cx="2061958" cy="421145"/>
          </a:xfrm>
        </p:spPr>
        <p:txBody>
          <a:bodyPr>
            <a:normAutofit lnSpcReduction="10000"/>
          </a:bodyPr>
          <a:lstStyle/>
          <a:p>
            <a:r>
              <a:rPr lang="en-US" dirty="0">
                <a:solidFill>
                  <a:schemeClr val="tx1"/>
                </a:solidFill>
              </a:rPr>
              <a:t>Kivy was used to build the GUI for the app.</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a:xfrm>
            <a:off x="6707644" y="3856656"/>
            <a:ext cx="933932" cy="421145"/>
          </a:xfrm>
        </p:spPr>
        <p:txBody>
          <a:bodyPr>
            <a:normAutofit fontScale="70000" lnSpcReduction="20000"/>
          </a:bodyPr>
          <a:lstStyle/>
          <a:p>
            <a:r>
              <a:rPr lang="en-US" dirty="0"/>
              <a:t>Wamp</a:t>
            </a:r>
          </a:p>
          <a:p>
            <a:r>
              <a:rPr lang="en-US" dirty="0"/>
              <a:t>Server</a:t>
            </a:r>
          </a:p>
        </p:txBody>
      </p:sp>
      <p:pic>
        <p:nvPicPr>
          <p:cNvPr id="21" name="Picture Placeholder 20">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4"/>
          <a:srcRect/>
          <a:stretch/>
        </p:blipFill>
        <p:spPr>
          <a:xfrm>
            <a:off x="7693136" y="3840822"/>
            <a:ext cx="666824" cy="596228"/>
          </a:xfrm>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a:xfrm>
            <a:off x="8910842" y="3897475"/>
            <a:ext cx="2061958" cy="421145"/>
          </a:xfrm>
        </p:spPr>
        <p:txBody>
          <a:bodyPr>
            <a:normAutofit lnSpcReduction="10000"/>
          </a:bodyPr>
          <a:lstStyle/>
          <a:p>
            <a:r>
              <a:rPr lang="en-US" dirty="0">
                <a:solidFill>
                  <a:schemeClr val="tx1"/>
                </a:solidFill>
              </a:rPr>
              <a:t>Wamp Server was used to host the SQL server.</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7</a:t>
            </a:fld>
            <a:endParaRPr lang="en-US" dirty="0"/>
          </a:p>
        </p:txBody>
      </p:sp>
      <p:pic>
        <p:nvPicPr>
          <p:cNvPr id="15" name="Picture Placeholder 14">
            <a:extLst>
              <a:ext uri="{FF2B5EF4-FFF2-40B4-BE49-F238E27FC236}">
                <a16:creationId xmlns:a16="http://schemas.microsoft.com/office/drawing/2014/main" id="{0067E510-2C26-427E-BBFD-0567DA13EADF}"/>
              </a:ext>
            </a:extLst>
          </p:cNvPr>
          <p:cNvPicPr>
            <a:picLocks noGrp="1" noChangeAspect="1"/>
          </p:cNvPicPr>
          <p:nvPr>
            <p:ph type="pic" sz="quarter" idx="15"/>
          </p:nvPr>
        </p:nvPicPr>
        <p:blipFill>
          <a:blip r:embed="rId5"/>
          <a:srcRect t="750" b="750"/>
          <a:stretch>
            <a:fillRect/>
          </a:stretch>
        </p:blipFill>
        <p:spPr>
          <a:xfrm>
            <a:off x="2157678" y="2702601"/>
            <a:ext cx="581834" cy="598458"/>
          </a:xfrm>
        </p:spPr>
      </p:pic>
      <p:sp>
        <p:nvSpPr>
          <p:cNvPr id="20" name="Text Placeholder 9">
            <a:extLst>
              <a:ext uri="{FF2B5EF4-FFF2-40B4-BE49-F238E27FC236}">
                <a16:creationId xmlns:a16="http://schemas.microsoft.com/office/drawing/2014/main" id="{7ACF2FC8-A38B-486F-B92E-5A28978D7437}"/>
              </a:ext>
            </a:extLst>
          </p:cNvPr>
          <p:cNvSpPr txBox="1">
            <a:spLocks/>
          </p:cNvSpPr>
          <p:nvPr/>
        </p:nvSpPr>
        <p:spPr>
          <a:xfrm>
            <a:off x="885854" y="4961969"/>
            <a:ext cx="1209357" cy="640080"/>
          </a:xfrm>
          <a:prstGeom prst="rect">
            <a:avLst/>
          </a:prstGeom>
        </p:spPr>
        <p:txBody>
          <a:bodyPr vert="horz" lIns="0" tIns="0" rIns="0" bIns="0" rtlCol="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err="1"/>
              <a:t>TextBlob</a:t>
            </a:r>
            <a:endParaRPr lang="en-US" dirty="0"/>
          </a:p>
        </p:txBody>
      </p:sp>
      <p:sp>
        <p:nvSpPr>
          <p:cNvPr id="22" name="Text Placeholder 7">
            <a:extLst>
              <a:ext uri="{FF2B5EF4-FFF2-40B4-BE49-F238E27FC236}">
                <a16:creationId xmlns:a16="http://schemas.microsoft.com/office/drawing/2014/main" id="{BB5B667F-2704-4B5D-B50C-616CB9C7EDCD}"/>
              </a:ext>
            </a:extLst>
          </p:cNvPr>
          <p:cNvSpPr txBox="1">
            <a:spLocks/>
          </p:cNvSpPr>
          <p:nvPr/>
        </p:nvSpPr>
        <p:spPr>
          <a:xfrm>
            <a:off x="2987687" y="4829055"/>
            <a:ext cx="2670048" cy="64008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solidFill>
                  <a:schemeClr val="tx1"/>
                </a:solidFill>
              </a:rPr>
              <a:t>Python 3 was used as the main language to write the base code for the app.</a:t>
            </a:r>
            <a:endParaRPr lang="en-US" dirty="0">
              <a:solidFill>
                <a:schemeClr val="tx1"/>
              </a:solidFill>
            </a:endParaRPr>
          </a:p>
        </p:txBody>
      </p:sp>
      <p:sp>
        <p:nvSpPr>
          <p:cNvPr id="23" name="Text Placeholder 15">
            <a:extLst>
              <a:ext uri="{FF2B5EF4-FFF2-40B4-BE49-F238E27FC236}">
                <a16:creationId xmlns:a16="http://schemas.microsoft.com/office/drawing/2014/main" id="{B9456865-4031-4E3C-94EB-02236A8E24C9}"/>
              </a:ext>
            </a:extLst>
          </p:cNvPr>
          <p:cNvSpPr txBox="1">
            <a:spLocks/>
          </p:cNvSpPr>
          <p:nvPr/>
        </p:nvSpPr>
        <p:spPr>
          <a:xfrm>
            <a:off x="6371531" y="4746075"/>
            <a:ext cx="1209357" cy="640080"/>
          </a:xfrm>
          <a:prstGeom prst="rect">
            <a:avLst/>
          </a:prstGeom>
        </p:spPr>
        <p:txBody>
          <a:bodyPr vert="horz" lIns="0" tIns="0" rIns="0" bIns="0" rtlCol="0">
            <a:normAutofit fontScale="85000" lnSpcReduction="10000"/>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Speech</a:t>
            </a:r>
          </a:p>
          <a:p>
            <a:r>
              <a:rPr lang="en-US" dirty="0"/>
              <a:t>Recognition</a:t>
            </a:r>
          </a:p>
        </p:txBody>
      </p:sp>
      <p:sp>
        <p:nvSpPr>
          <p:cNvPr id="25" name="Text Placeholder 13">
            <a:extLst>
              <a:ext uri="{FF2B5EF4-FFF2-40B4-BE49-F238E27FC236}">
                <a16:creationId xmlns:a16="http://schemas.microsoft.com/office/drawing/2014/main" id="{4B63CAAD-9D71-418B-ACCB-F832FC38D6E6}"/>
              </a:ext>
            </a:extLst>
          </p:cNvPr>
          <p:cNvSpPr txBox="1">
            <a:spLocks/>
          </p:cNvSpPr>
          <p:nvPr/>
        </p:nvSpPr>
        <p:spPr>
          <a:xfrm>
            <a:off x="8910842" y="4815766"/>
            <a:ext cx="2670048" cy="64008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chemeClr val="tx1"/>
                </a:solidFill>
              </a:rPr>
              <a:t>SQL was used as the main language for database management.</a:t>
            </a:r>
          </a:p>
        </p:txBody>
      </p:sp>
      <p:pic>
        <p:nvPicPr>
          <p:cNvPr id="1026" name="Picture 2">
            <a:extLst>
              <a:ext uri="{FF2B5EF4-FFF2-40B4-BE49-F238E27FC236}">
                <a16:creationId xmlns:a16="http://schemas.microsoft.com/office/drawing/2014/main" id="{DA749F82-15D0-43A7-A7BA-B175BF092D4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971" t="7810" r="54008" b="18082"/>
          <a:stretch/>
        </p:blipFill>
        <p:spPr bwMode="auto">
          <a:xfrm>
            <a:off x="2157679" y="4773752"/>
            <a:ext cx="607424" cy="6124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27B7DA2-F093-47DE-BFD9-7860CDADE2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1575" y="4750858"/>
            <a:ext cx="1152567" cy="646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07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7569-3B3D-4F67-821B-2E88F40B81F2}"/>
              </a:ext>
            </a:extLst>
          </p:cNvPr>
          <p:cNvSpPr>
            <a:spLocks noGrp="1"/>
          </p:cNvSpPr>
          <p:nvPr>
            <p:ph type="title"/>
          </p:nvPr>
        </p:nvSpPr>
        <p:spPr/>
        <p:txBody>
          <a:bodyPr/>
          <a:lstStyle/>
          <a:p>
            <a:r>
              <a:rPr lang="en-IN" dirty="0">
                <a:solidFill>
                  <a:srgbClr val="12FFFE"/>
                </a:solidFill>
              </a:rPr>
              <a:t>Social Impact</a:t>
            </a:r>
            <a:endParaRPr lang="en-US" dirty="0"/>
          </a:p>
        </p:txBody>
      </p:sp>
      <p:sp>
        <p:nvSpPr>
          <p:cNvPr id="5" name="Slide Number Placeholder 4">
            <a:extLst>
              <a:ext uri="{FF2B5EF4-FFF2-40B4-BE49-F238E27FC236}">
                <a16:creationId xmlns:a16="http://schemas.microsoft.com/office/drawing/2014/main" id="{346E6751-D506-40BD-925A-948EA62DF97C}"/>
              </a:ext>
            </a:extLst>
          </p:cNvPr>
          <p:cNvSpPr>
            <a:spLocks noGrp="1"/>
          </p:cNvSpPr>
          <p:nvPr>
            <p:ph type="sldNum" sz="quarter" idx="12"/>
          </p:nvPr>
        </p:nvSpPr>
        <p:spPr/>
        <p:txBody>
          <a:bodyPr/>
          <a:lstStyle/>
          <a:p>
            <a:fld id="{8D581BC7-E183-40DB-AC97-C19EA4EB8894}" type="slidenum">
              <a:rPr lang="en-US" noProof="0" smtClean="0"/>
              <a:t>8</a:t>
            </a:fld>
            <a:endParaRPr lang="en-US" noProof="0" dirty="0"/>
          </a:p>
        </p:txBody>
      </p:sp>
      <p:sp>
        <p:nvSpPr>
          <p:cNvPr id="7" name="Text Placeholder 6">
            <a:extLst>
              <a:ext uri="{FF2B5EF4-FFF2-40B4-BE49-F238E27FC236}">
                <a16:creationId xmlns:a16="http://schemas.microsoft.com/office/drawing/2014/main" id="{1C4FCECB-9DA5-4128-AF1B-337015FD04E0}"/>
              </a:ext>
            </a:extLst>
          </p:cNvPr>
          <p:cNvSpPr>
            <a:spLocks noGrp="1"/>
          </p:cNvSpPr>
          <p:nvPr>
            <p:ph type="body" idx="14"/>
          </p:nvPr>
        </p:nvSpPr>
        <p:spPr>
          <a:xfrm>
            <a:off x="579772" y="3323646"/>
            <a:ext cx="5245444" cy="2278728"/>
          </a:xfrm>
        </p:spPr>
        <p:txBody>
          <a:bodyPr/>
          <a:lstStyle/>
          <a:p>
            <a:pPr marL="0" indent="0">
              <a:buNone/>
            </a:pPr>
            <a:r>
              <a:rPr lang="en-US" sz="1800" b="0" i="0" u="sng" strike="noStrike" dirty="0">
                <a:solidFill>
                  <a:srgbClr val="01B5B5"/>
                </a:solidFill>
                <a:effectLst/>
                <a:latin typeface="Times" panose="02020603050405020304" pitchFamily="18" charset="0"/>
              </a:rPr>
              <a:t>To determine the thinking of people on a particular issue</a:t>
            </a:r>
          </a:p>
          <a:p>
            <a:pPr marL="0" indent="0">
              <a:buNone/>
            </a:pPr>
            <a:r>
              <a:rPr lang="en-US" dirty="0">
                <a:solidFill>
                  <a:srgbClr val="01B5B5"/>
                </a:solidFill>
              </a:rPr>
              <a:t>This will tell about the extent to which people can go, thinking about a topic given to them and how they put forward their opinions, views and ideas plus how our machine will deal with this thought processing and how correctly it will categorize the same into positive, negative.</a:t>
            </a:r>
          </a:p>
        </p:txBody>
      </p:sp>
      <p:pic>
        <p:nvPicPr>
          <p:cNvPr id="9" name="Picture Placeholder 8">
            <a:extLst>
              <a:ext uri="{FF2B5EF4-FFF2-40B4-BE49-F238E27FC236}">
                <a16:creationId xmlns:a16="http://schemas.microsoft.com/office/drawing/2014/main" id="{1A931152-82C4-4EB5-B717-B950CCF50D5B}"/>
              </a:ext>
            </a:extLst>
          </p:cNvPr>
          <p:cNvPicPr>
            <a:picLocks noGrp="1" noChangeAspect="1"/>
          </p:cNvPicPr>
          <p:nvPr>
            <p:ph type="pic" sz="quarter" idx="15"/>
          </p:nvPr>
        </p:nvPicPr>
        <p:blipFill>
          <a:blip r:embed="rId2"/>
          <a:srcRect l="20162" r="20162"/>
          <a:stretch>
            <a:fillRect/>
          </a:stretch>
        </p:blipFill>
        <p:spPr>
          <a:xfrm>
            <a:off x="6593386" y="642304"/>
            <a:ext cx="5245444" cy="5385816"/>
          </a:xfrm>
          <a:prstGeom prst="rect">
            <a:avLst/>
          </a:prstGeom>
        </p:spPr>
      </p:pic>
    </p:spTree>
    <p:extLst>
      <p:ext uri="{BB962C8B-B14F-4D97-AF65-F5344CB8AC3E}">
        <p14:creationId xmlns:p14="http://schemas.microsoft.com/office/powerpoint/2010/main" val="305573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solidFill>
                  <a:srgbClr val="12FFFE"/>
                </a:solidFill>
              </a:rPr>
              <a:t>ER DIAGRAM</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9</a:t>
            </a:fld>
            <a:endParaRPr lang="en-US" dirty="0"/>
          </a:p>
        </p:txBody>
      </p:sp>
      <p:pic>
        <p:nvPicPr>
          <p:cNvPr id="7" name="Picture 6">
            <a:extLst>
              <a:ext uri="{FF2B5EF4-FFF2-40B4-BE49-F238E27FC236}">
                <a16:creationId xmlns:a16="http://schemas.microsoft.com/office/drawing/2014/main" id="{260200E9-5FB3-4038-AE69-00ECC30C8FDF}"/>
              </a:ext>
            </a:extLst>
          </p:cNvPr>
          <p:cNvPicPr>
            <a:picLocks noChangeAspect="1"/>
          </p:cNvPicPr>
          <p:nvPr/>
        </p:nvPicPr>
        <p:blipFill>
          <a:blip r:embed="rId3"/>
          <a:stretch>
            <a:fillRect/>
          </a:stretch>
        </p:blipFill>
        <p:spPr>
          <a:xfrm>
            <a:off x="556432" y="2492360"/>
            <a:ext cx="11079136" cy="2334180"/>
          </a:xfrm>
          <a:prstGeom prst="rect">
            <a:avLst/>
          </a:prstGeom>
        </p:spPr>
      </p:pic>
    </p:spTree>
    <p:extLst>
      <p:ext uri="{BB962C8B-B14F-4D97-AF65-F5344CB8AC3E}">
        <p14:creationId xmlns:p14="http://schemas.microsoft.com/office/powerpoint/2010/main" val="689311810"/>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743C61-8CA7-48FF-B2A3-6055DA854C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512</TotalTime>
  <Words>714</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Gill Sans MT</vt:lpstr>
      <vt:lpstr>Segoe UI Light</vt:lpstr>
      <vt:lpstr>Times</vt:lpstr>
      <vt:lpstr>Wingdings</vt:lpstr>
      <vt:lpstr>Office Theme</vt:lpstr>
      <vt:lpstr>SENTIMENT  ANALYSIS</vt:lpstr>
      <vt:lpstr>Problem Statement</vt:lpstr>
      <vt:lpstr>  </vt:lpstr>
      <vt:lpstr>Scope and need of the project</vt:lpstr>
      <vt:lpstr>Literature Survey</vt:lpstr>
      <vt:lpstr>Project flow diagram</vt:lpstr>
      <vt:lpstr>Usage of Technologies</vt:lpstr>
      <vt:lpstr>Social Impact</vt:lpstr>
      <vt:lpstr>ER DIAGRAM</vt:lpstr>
      <vt:lpstr>BACKEND</vt:lpstr>
      <vt:lpstr>Implementation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ANALYZER</dc:title>
  <dc:creator>Chinmay Kansara</dc:creator>
  <cp:lastModifiedBy>Pooja Shimpi</cp:lastModifiedBy>
  <cp:revision>36</cp:revision>
  <dcterms:created xsi:type="dcterms:W3CDTF">2021-04-14T09:18:45Z</dcterms:created>
  <dcterms:modified xsi:type="dcterms:W3CDTF">2021-05-20T08:16:53Z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