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59" r:id="rId7"/>
    <p:sldId id="260" r:id="rId8"/>
    <p:sldId id="262" r:id="rId9"/>
    <p:sldId id="261" r:id="rId10"/>
    <p:sldId id="270" r:id="rId11"/>
    <p:sldId id="272" r:id="rId12"/>
    <p:sldId id="278" r:id="rId13"/>
    <p:sldId id="277"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4/19/2021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4/19/2021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textblob.readthedocs.io/en/dev/" TargetMode="External"/><Relationship Id="rId7" Type="http://schemas.openxmlformats.org/officeDocument/2006/relationships/image" Target="../media/image8.jpeg"/><Relationship Id="rId2" Type="http://schemas.openxmlformats.org/officeDocument/2006/relationships/hyperlink" Target="https://kivy.org/doc/stable/api-kivy.html" TargetMode="External"/><Relationship Id="rId1" Type="http://schemas.openxmlformats.org/officeDocument/2006/relationships/slideLayout" Target="../slideLayouts/slideLayout21.xml"/><Relationship Id="rId6" Type="http://schemas.openxmlformats.org/officeDocument/2006/relationships/hyperlink" Target="https://pypi.org/project/SpeechRecognition/" TargetMode="External"/><Relationship Id="rId5" Type="http://schemas.openxmlformats.org/officeDocument/2006/relationships/hyperlink" Target="https://pypi.org/project/PyMySQL/" TargetMode="External"/><Relationship Id="rId4" Type="http://schemas.openxmlformats.org/officeDocument/2006/relationships/hyperlink" Target="https://pypi.org/project/PyAud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ANALYZER</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188C5115-4DD7-4383-9DE9-9EB04F0E8F02}"/>
              </a:ext>
            </a:extLst>
          </p:cNvPr>
          <p:cNvSpPr txBox="1"/>
          <p:nvPr/>
        </p:nvSpPr>
        <p:spPr>
          <a:xfrm>
            <a:off x="1476615" y="4220832"/>
            <a:ext cx="3513610" cy="923330"/>
          </a:xfrm>
          <a:prstGeom prst="rect">
            <a:avLst/>
          </a:prstGeom>
          <a:noFill/>
        </p:spPr>
        <p:txBody>
          <a:bodyPr wrap="square" rtlCol="0">
            <a:spAutoFit/>
          </a:bodyPr>
          <a:lstStyle/>
          <a:p>
            <a:pPr algn="ctr"/>
            <a:r>
              <a:rPr lang="en-US" dirty="0"/>
              <a:t>Krishna Kansara 17</a:t>
            </a:r>
          </a:p>
          <a:p>
            <a:pPr algn="ctr"/>
            <a:r>
              <a:rPr lang="en-US" dirty="0"/>
              <a:t>Soham Shimpi 51</a:t>
            </a:r>
          </a:p>
          <a:p>
            <a:pPr algn="ctr"/>
            <a:r>
              <a:rPr lang="en-US" dirty="0"/>
              <a:t>Hanish Valecha 62</a:t>
            </a:r>
            <a:endParaRPr lang="en-IN" dirty="0"/>
          </a:p>
        </p:txBody>
      </p:sp>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solidFill>
                  <a:srgbClr val="12FFFE"/>
                </a:solidFill>
              </a:rPr>
              <a:t>Problem Statement</a:t>
            </a:r>
          </a:p>
        </p:txBody>
      </p:sp>
      <p:sp>
        <p:nvSpPr>
          <p:cNvPr id="6" name="Text Placeholder 5">
            <a:extLst>
              <a:ext uri="{FF2B5EF4-FFF2-40B4-BE49-F238E27FC236}">
                <a16:creationId xmlns:a16="http://schemas.microsoft.com/office/drawing/2014/main" id="{32CD4667-BD64-431A-ADB1-7B7ACE38400E}"/>
              </a:ext>
            </a:extLst>
          </p:cNvPr>
          <p:cNvSpPr>
            <a:spLocks noGrp="1"/>
          </p:cNvSpPr>
          <p:nvPr>
            <p:ph type="body" idx="1"/>
          </p:nvPr>
        </p:nvSpPr>
        <p:spPr/>
        <p:txBody>
          <a:bodyPr/>
          <a:lstStyle/>
          <a:p>
            <a:r>
              <a:rPr lang="en-US" dirty="0"/>
              <a:t>Sentiment Analysis using Python </a:t>
            </a:r>
            <a:endParaRPr lang="en-IN"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Text Placeholder 6">
            <a:extLst>
              <a:ext uri="{FF2B5EF4-FFF2-40B4-BE49-F238E27FC236}">
                <a16:creationId xmlns:a16="http://schemas.microsoft.com/office/drawing/2014/main" id="{7F7F3571-FA22-4B78-A272-1436C9A8BC97}"/>
              </a:ext>
            </a:extLst>
          </p:cNvPr>
          <p:cNvSpPr>
            <a:spLocks noGrp="1"/>
          </p:cNvSpPr>
          <p:nvPr>
            <p:ph type="body" idx="14"/>
          </p:nvPr>
        </p:nvSpPr>
        <p:spPr>
          <a:xfrm>
            <a:off x="808806" y="3642064"/>
            <a:ext cx="4452987" cy="2015231"/>
          </a:xfrm>
        </p:spPr>
        <p:txBody>
          <a:bodyPr>
            <a:normAutofit/>
          </a:bodyPr>
          <a:lstStyle/>
          <a:p>
            <a:pPr marL="0" indent="0">
              <a:buNone/>
            </a:pPr>
            <a:r>
              <a:rPr lang="en-US" dirty="0">
                <a:solidFill>
                  <a:schemeClr val="tx1">
                    <a:lumMod val="60000"/>
                    <a:lumOff val="40000"/>
                  </a:schemeClr>
                </a:solidFill>
              </a:rPr>
              <a:t>An output will be given based on the input given by the user. The input will be in three formats:</a:t>
            </a:r>
          </a:p>
          <a:p>
            <a:pPr marL="285750" indent="-285750">
              <a:buFont typeface="Arial" panose="020B0604020202020204" pitchFamily="34" charset="0"/>
              <a:buChar char="•"/>
            </a:pPr>
            <a:r>
              <a:rPr lang="en-US" dirty="0">
                <a:solidFill>
                  <a:schemeClr val="tx1">
                    <a:lumMod val="60000"/>
                    <a:lumOff val="40000"/>
                  </a:schemeClr>
                </a:solidFill>
              </a:rPr>
              <a:t>Text input</a:t>
            </a:r>
          </a:p>
          <a:p>
            <a:pPr marL="285750" indent="-285750">
              <a:buFont typeface="Arial" panose="020B0604020202020204" pitchFamily="34" charset="0"/>
              <a:buChar char="•"/>
            </a:pPr>
            <a:r>
              <a:rPr lang="en-US" dirty="0">
                <a:solidFill>
                  <a:schemeClr val="tx1">
                    <a:lumMod val="60000"/>
                    <a:lumOff val="40000"/>
                  </a:schemeClr>
                </a:solidFill>
              </a:rPr>
              <a:t>Movie reviews from database</a:t>
            </a:r>
          </a:p>
          <a:p>
            <a:pPr marL="285750" indent="-285750">
              <a:buFont typeface="Arial" panose="020B0604020202020204" pitchFamily="34" charset="0"/>
              <a:buChar char="•"/>
            </a:pPr>
            <a:r>
              <a:rPr lang="en-US" dirty="0">
                <a:solidFill>
                  <a:schemeClr val="tx1">
                    <a:lumMod val="60000"/>
                    <a:lumOff val="40000"/>
                  </a:schemeClr>
                </a:solidFill>
              </a:rPr>
              <a:t>Voice input</a:t>
            </a:r>
          </a:p>
          <a:p>
            <a:pPr marL="0" indent="0">
              <a:buNone/>
            </a:pPr>
            <a:r>
              <a:rPr lang="en-US" dirty="0">
                <a:solidFill>
                  <a:schemeClr val="tx1">
                    <a:lumMod val="60000"/>
                    <a:lumOff val="40000"/>
                  </a:schemeClr>
                </a:solidFill>
              </a:rPr>
              <a:t>The given input will then be analyzed to determine whether it is positive, negative or neutral.</a:t>
            </a:r>
          </a:p>
          <a:p>
            <a:endParaRPr lang="en-IN" dirty="0"/>
          </a:p>
        </p:txBody>
      </p:sp>
      <p:pic>
        <p:nvPicPr>
          <p:cNvPr id="13" name="Picture Placeholder 19" descr="Abstract background">
            <a:extLst>
              <a:ext uri="{FF2B5EF4-FFF2-40B4-BE49-F238E27FC236}">
                <a16:creationId xmlns:a16="http://schemas.microsoft.com/office/drawing/2014/main" id="{E4C057CA-9D52-439A-AC0C-FDBF2D3EB2AE}"/>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7113" r="17113"/>
          <a:stretch/>
        </p:blipFill>
        <p:spPr>
          <a:xfrm>
            <a:off x="5511336" y="1200704"/>
            <a:ext cx="6680664" cy="4456591"/>
          </a:xfrm>
          <a:ln>
            <a:noFill/>
          </a:ln>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340528" y="0"/>
            <a:ext cx="4760087" cy="68580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Objectives/scope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3570506"/>
          </a:xfrm>
        </p:spPr>
        <p:txBody>
          <a:bodyPr>
            <a:normAutofit/>
          </a:bodyPr>
          <a:lstStyle/>
          <a:p>
            <a:r>
              <a:rPr lang="en-US" dirty="0">
                <a:solidFill>
                  <a:schemeClr val="tx1">
                    <a:lumMod val="60000"/>
                    <a:lumOff val="40000"/>
                  </a:schemeClr>
                </a:solidFill>
              </a:rPr>
              <a:t>The applications of sentiment analysis are broad and powerful. The ability to extract insights from social data is a practice that is being widely adopted by organizations across the world.</a:t>
            </a:r>
          </a:p>
          <a:p>
            <a:r>
              <a:rPr lang="en-US" dirty="0">
                <a:solidFill>
                  <a:schemeClr val="tx1">
                    <a:lumMod val="60000"/>
                    <a:lumOff val="40000"/>
                  </a:schemeClr>
                </a:solidFill>
              </a:rPr>
              <a:t>It can also be an essential part of a company’s market research and customer service approach. Not only can a company see what people think of their own products or services, they can see what they think about their competitors too. The overall customer experience of the users can be revealed quickly with sentiment analysis, but it can get far more granular too.</a:t>
            </a:r>
          </a:p>
          <a:p>
            <a:r>
              <a:rPr lang="en-US" dirty="0">
                <a:solidFill>
                  <a:schemeClr val="tx1">
                    <a:lumMod val="60000"/>
                    <a:lumOff val="40000"/>
                  </a:schemeClr>
                </a:solidFill>
              </a:rPr>
              <a:t>Companies can get powerful insights to boost their marketing strategy. For example, marketers can keep an eye on industry trends by analyzing sentiment towards new features or products on social media.</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25" name="Text Placeholder 24">
            <a:extLst>
              <a:ext uri="{FF2B5EF4-FFF2-40B4-BE49-F238E27FC236}">
                <a16:creationId xmlns:a16="http://schemas.microsoft.com/office/drawing/2014/main" id="{7654E044-5122-4B23-9EBA-C2089465A67D}"/>
              </a:ext>
            </a:extLst>
          </p:cNvPr>
          <p:cNvSpPr>
            <a:spLocks noGrp="1"/>
          </p:cNvSpPr>
          <p:nvPr>
            <p:ph type="body" idx="14"/>
          </p:nvPr>
        </p:nvSpPr>
        <p:spPr>
          <a:xfrm>
            <a:off x="6894591" y="2636668"/>
            <a:ext cx="4482996" cy="2985503"/>
          </a:xfrm>
        </p:spPr>
        <p:txBody>
          <a:bodyPr>
            <a:normAutofit/>
          </a:bodyPr>
          <a:lstStyle/>
          <a:p>
            <a:r>
              <a:rPr lang="en-IN" b="1" dirty="0">
                <a:solidFill>
                  <a:schemeClr val="tx1"/>
                </a:solidFill>
              </a:rPr>
              <a:t>Devi, G &amp; Somasundaram, Kamalakkannan. (2020). Literature Review on Sentiment Analysis in Social Media: Open Challenges toward Applications. 29. 1462-1471. </a:t>
            </a:r>
          </a:p>
          <a:p>
            <a:r>
              <a:rPr lang="en-IN" b="1" dirty="0">
                <a:solidFill>
                  <a:schemeClr val="tx1"/>
                </a:solidFill>
              </a:rPr>
              <a:t> Hemamalini, Dr.S. Perumal, Literature Review on Sentiment Analysis. 9. ISSN 2277-8616.</a:t>
            </a:r>
          </a:p>
          <a:p>
            <a:r>
              <a:rPr lang="en-IN" b="1" dirty="0">
                <a:solidFill>
                  <a:schemeClr val="tx1"/>
                </a:solidFill>
              </a:rPr>
              <a:t> </a:t>
            </a:r>
            <a:r>
              <a:rPr lang="en-US" b="1" dirty="0">
                <a:solidFill>
                  <a:schemeClr val="tx1"/>
                </a:solidFill>
                <a:hlinkClick r:id="rId2">
                  <a:extLst>
                    <a:ext uri="{A12FA001-AC4F-418D-AE19-62706E023703}">
                      <ahyp:hlinkClr xmlns:ahyp="http://schemas.microsoft.com/office/drawing/2018/hyperlinkcolor" val="tx"/>
                    </a:ext>
                  </a:extLst>
                </a:hlinkClick>
              </a:rPr>
              <a:t>Kivy framework — Kivy 2.0.0 documentation</a:t>
            </a:r>
            <a:endParaRPr lang="en-US" b="1" dirty="0">
              <a:solidFill>
                <a:schemeClr val="tx1"/>
              </a:solidFill>
            </a:endParaRPr>
          </a:p>
          <a:p>
            <a:r>
              <a:rPr lang="en-IN" b="1" dirty="0">
                <a:solidFill>
                  <a:schemeClr val="tx1"/>
                </a:solidFill>
                <a:hlinkClick r:id="rId3">
                  <a:extLst>
                    <a:ext uri="{A12FA001-AC4F-418D-AE19-62706E023703}">
                      <ahyp:hlinkClr xmlns:ahyp="http://schemas.microsoft.com/office/drawing/2018/hyperlinkcolor" val="tx"/>
                    </a:ext>
                  </a:extLst>
                </a:hlinkClick>
              </a:rPr>
              <a:t>TextBlob: Simplified Text Processing — TextBlob 0.16.0 documentation</a:t>
            </a:r>
            <a:endParaRPr lang="en-IN" b="1" dirty="0">
              <a:solidFill>
                <a:schemeClr val="tx1"/>
              </a:solidFill>
            </a:endParaRPr>
          </a:p>
          <a:p>
            <a:r>
              <a:rPr lang="en-IN" b="1" dirty="0">
                <a:solidFill>
                  <a:schemeClr val="tx1"/>
                </a:solidFill>
                <a:hlinkClick r:id="rId4">
                  <a:extLst>
                    <a:ext uri="{A12FA001-AC4F-418D-AE19-62706E023703}">
                      <ahyp:hlinkClr xmlns:ahyp="http://schemas.microsoft.com/office/drawing/2018/hyperlinkcolor" val="tx"/>
                    </a:ext>
                  </a:extLst>
                </a:hlinkClick>
              </a:rPr>
              <a:t>PyAudio · PyPI</a:t>
            </a:r>
            <a:endParaRPr lang="en-IN" b="1" dirty="0">
              <a:solidFill>
                <a:schemeClr val="tx1"/>
              </a:solidFill>
            </a:endParaRPr>
          </a:p>
          <a:p>
            <a:r>
              <a:rPr lang="en-IN" b="1" dirty="0">
                <a:solidFill>
                  <a:schemeClr val="tx1"/>
                </a:solidFill>
                <a:hlinkClick r:id="rId5">
                  <a:extLst>
                    <a:ext uri="{A12FA001-AC4F-418D-AE19-62706E023703}">
                      <ahyp:hlinkClr xmlns:ahyp="http://schemas.microsoft.com/office/drawing/2018/hyperlinkcolor" val="tx"/>
                    </a:ext>
                  </a:extLst>
                </a:hlinkClick>
              </a:rPr>
              <a:t>PyMySQL · PyPI</a:t>
            </a:r>
            <a:endParaRPr lang="en-IN" b="1" dirty="0">
              <a:solidFill>
                <a:schemeClr val="tx1"/>
              </a:solidFill>
            </a:endParaRPr>
          </a:p>
          <a:p>
            <a:r>
              <a:rPr lang="en-IN" b="1" dirty="0">
                <a:solidFill>
                  <a:schemeClr val="tx1"/>
                </a:solidFill>
                <a:hlinkClick r:id="rId6">
                  <a:extLst>
                    <a:ext uri="{A12FA001-AC4F-418D-AE19-62706E023703}">
                      <ahyp:hlinkClr xmlns:ahyp="http://schemas.microsoft.com/office/drawing/2018/hyperlinkcolor" val="tx"/>
                    </a:ext>
                  </a:extLst>
                </a:hlinkClick>
              </a:rPr>
              <a:t>SpeechRecognition · PyPI</a:t>
            </a:r>
            <a:endParaRPr lang="en-IN" b="1" dirty="0">
              <a:solidFill>
                <a:schemeClr val="tx1"/>
              </a:solidFill>
            </a:endParaRPr>
          </a:p>
        </p:txBody>
      </p:sp>
      <p:pic>
        <p:nvPicPr>
          <p:cNvPr id="31" name="Picture Placeholder 17" descr="Abstract background">
            <a:extLst>
              <a:ext uri="{FF2B5EF4-FFF2-40B4-BE49-F238E27FC236}">
                <a16:creationId xmlns:a16="http://schemas.microsoft.com/office/drawing/2014/main" id="{096D9865-737B-4173-AE66-5E2ACB867633}"/>
              </a:ext>
            </a:extLst>
          </p:cNvPr>
          <p:cNvPicPr>
            <a:picLocks noGrp="1" noChangeAspect="1"/>
          </p:cNvPicPr>
          <p:nvPr>
            <p:ph type="pic" sz="quarter" idx="15"/>
          </p:nvPr>
        </p:nvPicPr>
        <p:blipFill>
          <a:blip r:embed="rId7">
            <a:extLst>
              <a:ext uri="{28A0092B-C50C-407E-A947-70E740481C1C}">
                <a14:useLocalDpi xmlns:a14="http://schemas.microsoft.com/office/drawing/2010/main" val="0"/>
              </a:ext>
            </a:extLst>
          </a:blip>
          <a:srcRect t="20177" b="20177"/>
          <a:stretch>
            <a:fillRect/>
          </a:stretch>
        </p:blipFill>
        <p:spPr>
          <a:xfrm>
            <a:off x="-3175" y="1792288"/>
            <a:ext cx="6073775" cy="3722687"/>
          </a:xfrm>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IN" dirty="0">
                <a:solidFill>
                  <a:srgbClr val="12FFFE"/>
                </a:solidFill>
              </a:rPr>
              <a:t>Project flow diagram</a:t>
            </a:r>
            <a:endParaRPr lang="en-US" dirty="0">
              <a:solidFill>
                <a:srgbClr val="12FFFE"/>
              </a:solidFill>
            </a:endParaRP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44" r="21744"/>
          <a:stretch>
            <a:fillRect/>
          </a:stretch>
        </p:blipFill>
        <p:spPr>
          <a:xfrm>
            <a:off x="4021585" y="0"/>
            <a:ext cx="8170416" cy="5879656"/>
          </a:xfrm>
        </p:spPr>
      </p:pic>
      <p:pic>
        <p:nvPicPr>
          <p:cNvPr id="7" name="Picture 6">
            <a:extLst>
              <a:ext uri="{FF2B5EF4-FFF2-40B4-BE49-F238E27FC236}">
                <a16:creationId xmlns:a16="http://schemas.microsoft.com/office/drawing/2014/main" id="{1F427DE6-39CC-43A7-BDA3-E6F38CB9C8FA}"/>
              </a:ext>
            </a:extLst>
          </p:cNvPr>
          <p:cNvPicPr>
            <a:picLocks noChangeAspect="1"/>
          </p:cNvPicPr>
          <p:nvPr/>
        </p:nvPicPr>
        <p:blipFill>
          <a:blip r:embed="rId3"/>
          <a:stretch>
            <a:fillRect/>
          </a:stretch>
        </p:blipFill>
        <p:spPr>
          <a:xfrm>
            <a:off x="6285390" y="168819"/>
            <a:ext cx="3816404" cy="5501351"/>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solidFill>
                  <a:schemeClr val="tx1"/>
                </a:solidFill>
              </a:rPr>
              <a:t>Python 3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625918" y="3125880"/>
            <a:ext cx="699013" cy="806040"/>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solidFill>
                  <a:schemeClr val="tx1"/>
                </a:solidFill>
              </a:rPr>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solidFill>
                  <a:schemeClr val="tx1"/>
                </a:solidFill>
              </a:rPr>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625918" y="4411772"/>
            <a:ext cx="733579" cy="6559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solidFill>
                  <a:schemeClr val="tx1"/>
                </a:solidFill>
              </a:rPr>
              <a:t>Wamp Server was used to host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solidFill>
                  <a:srgbClr val="12FFFE"/>
                </a:solidFill>
              </a:rPr>
              <a:t>Expected outcome/Result</a:t>
            </a:r>
            <a:endParaRPr lang="en-US" dirty="0">
              <a:solidFill>
                <a:srgbClr val="12FFFE"/>
              </a:solidFill>
            </a:endParaRPr>
          </a:p>
        </p:txBody>
      </p:sp>
      <p:pic>
        <p:nvPicPr>
          <p:cNvPr id="12" name="Picture 11">
            <a:extLst>
              <a:ext uri="{FF2B5EF4-FFF2-40B4-BE49-F238E27FC236}">
                <a16:creationId xmlns:a16="http://schemas.microsoft.com/office/drawing/2014/main" id="{78DF64A4-122C-47E7-AB39-80C79526700E}"/>
              </a:ext>
            </a:extLst>
          </p:cNvPr>
          <p:cNvPicPr>
            <a:picLocks noChangeAspect="1"/>
          </p:cNvPicPr>
          <p:nvPr/>
        </p:nvPicPr>
        <p:blipFill>
          <a:blip r:embed="rId2"/>
          <a:stretch>
            <a:fillRect/>
          </a:stretch>
        </p:blipFill>
        <p:spPr>
          <a:xfrm>
            <a:off x="311134" y="2637888"/>
            <a:ext cx="3648308" cy="2701641"/>
          </a:xfrm>
          <a:prstGeom prst="rect">
            <a:avLst/>
          </a:prstGeom>
        </p:spPr>
      </p:pic>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a:xfrm>
            <a:off x="677422" y="2021109"/>
            <a:ext cx="2915732" cy="360000"/>
          </a:xfrm>
        </p:spPr>
        <p:txBody>
          <a:bodyPr/>
          <a:lstStyle/>
          <a:p>
            <a:pPr algn="ctr"/>
            <a:r>
              <a:rPr lang="en-US" dirty="0">
                <a:solidFill>
                  <a:schemeClr val="tx1"/>
                </a:solidFill>
              </a:rPr>
              <a:t>Text input screen</a:t>
            </a:r>
          </a:p>
        </p:txBody>
      </p:sp>
      <p:pic>
        <p:nvPicPr>
          <p:cNvPr id="14" name="Picture 13">
            <a:extLst>
              <a:ext uri="{FF2B5EF4-FFF2-40B4-BE49-F238E27FC236}">
                <a16:creationId xmlns:a16="http://schemas.microsoft.com/office/drawing/2014/main" id="{9E106153-79AF-4BA1-9A6B-3EA57AE432F2}"/>
              </a:ext>
            </a:extLst>
          </p:cNvPr>
          <p:cNvPicPr>
            <a:picLocks noChangeAspect="1"/>
          </p:cNvPicPr>
          <p:nvPr/>
        </p:nvPicPr>
        <p:blipFill>
          <a:blip r:embed="rId3"/>
          <a:stretch>
            <a:fillRect/>
          </a:stretch>
        </p:blipFill>
        <p:spPr>
          <a:xfrm>
            <a:off x="4365949" y="2637887"/>
            <a:ext cx="3673417" cy="2701641"/>
          </a:xfrm>
          <a:prstGeom prst="rect">
            <a:avLst/>
          </a:prstGeom>
        </p:spPr>
      </p:pic>
      <p:pic>
        <p:nvPicPr>
          <p:cNvPr id="15" name="Picture 14">
            <a:extLst>
              <a:ext uri="{FF2B5EF4-FFF2-40B4-BE49-F238E27FC236}">
                <a16:creationId xmlns:a16="http://schemas.microsoft.com/office/drawing/2014/main" id="{7B152F6D-917C-402F-94B0-CF7ED5158224}"/>
              </a:ext>
            </a:extLst>
          </p:cNvPr>
          <p:cNvPicPr>
            <a:picLocks noChangeAspect="1"/>
          </p:cNvPicPr>
          <p:nvPr/>
        </p:nvPicPr>
        <p:blipFill>
          <a:blip r:embed="rId4"/>
          <a:stretch>
            <a:fillRect/>
          </a:stretch>
        </p:blipFill>
        <p:spPr>
          <a:xfrm>
            <a:off x="8445873" y="2637889"/>
            <a:ext cx="3434993" cy="2701641"/>
          </a:xfrm>
          <a:prstGeom prst="rect">
            <a:avLst/>
          </a:prstGeom>
        </p:spPr>
      </p:pic>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4744791" y="2021109"/>
            <a:ext cx="2915732" cy="360000"/>
          </a:xfrm>
        </p:spPr>
        <p:txBody>
          <a:bodyPr/>
          <a:lstStyle/>
          <a:p>
            <a:pPr algn="ctr"/>
            <a:r>
              <a:rPr lang="en-US" dirty="0">
                <a:solidFill>
                  <a:schemeClr val="tx1"/>
                </a:solidFill>
              </a:rPr>
              <a:t>Movie Review Screen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18" name="TextBox 17">
            <a:extLst>
              <a:ext uri="{FF2B5EF4-FFF2-40B4-BE49-F238E27FC236}">
                <a16:creationId xmlns:a16="http://schemas.microsoft.com/office/drawing/2014/main" id="{6775B728-CE29-47D5-A5E7-D9B79CA9EA0A}"/>
              </a:ext>
            </a:extLst>
          </p:cNvPr>
          <p:cNvSpPr txBox="1"/>
          <p:nvPr/>
        </p:nvSpPr>
        <p:spPr>
          <a:xfrm>
            <a:off x="8445873" y="1991722"/>
            <a:ext cx="3399112" cy="400110"/>
          </a:xfrm>
          <a:prstGeom prst="rect">
            <a:avLst/>
          </a:prstGeom>
          <a:noFill/>
        </p:spPr>
        <p:txBody>
          <a:bodyPr wrap="square" rtlCol="0">
            <a:spAutoFit/>
          </a:bodyPr>
          <a:lstStyle/>
          <a:p>
            <a:pPr algn="ctr"/>
            <a:r>
              <a:rPr lang="en-US" sz="2000" b="1" dirty="0">
                <a:latin typeface="+mj-lt"/>
              </a:rPr>
              <a:t>Voice Input Screen</a:t>
            </a:r>
            <a:endParaRPr lang="en-IN" sz="2000" b="1" dirty="0">
              <a:latin typeface="+mj-lt"/>
            </a:endParaRPr>
          </a:p>
        </p:txBody>
      </p:sp>
    </p:spTree>
    <p:extLst>
      <p:ext uri="{BB962C8B-B14F-4D97-AF65-F5344CB8AC3E}">
        <p14:creationId xmlns:p14="http://schemas.microsoft.com/office/powerpoint/2010/main" val="425788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8</a:t>
            </a:fld>
            <a:endParaRPr lang="en-US" dirty="0"/>
          </a:p>
        </p:txBody>
      </p:sp>
      <p:pic>
        <p:nvPicPr>
          <p:cNvPr id="8" name="Picture 7">
            <a:extLst>
              <a:ext uri="{FF2B5EF4-FFF2-40B4-BE49-F238E27FC236}">
                <a16:creationId xmlns:a16="http://schemas.microsoft.com/office/drawing/2014/main" id="{5F5AEE5F-828F-4A0B-89BC-F09D092EBC81}"/>
              </a:ext>
            </a:extLst>
          </p:cNvPr>
          <p:cNvPicPr>
            <a:picLocks noChangeAspect="1"/>
          </p:cNvPicPr>
          <p:nvPr/>
        </p:nvPicPr>
        <p:blipFill>
          <a:blip r:embed="rId2"/>
          <a:stretch>
            <a:fillRect/>
          </a:stretch>
        </p:blipFill>
        <p:spPr>
          <a:xfrm>
            <a:off x="4714875" y="2743365"/>
            <a:ext cx="7094691" cy="202900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743C61-8CA7-48FF-B2A3-6055DA854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281</TotalTime>
  <Words>384</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Gill Sans MT</vt:lpstr>
      <vt:lpstr>Segoe UI Light</vt:lpstr>
      <vt:lpstr>Office Theme</vt:lpstr>
      <vt:lpstr>SENTIMENT ANALYZER</vt:lpstr>
      <vt:lpstr>Problem Statement</vt:lpstr>
      <vt:lpstr>Objectives/scope and need of the project</vt:lpstr>
      <vt:lpstr>Literature Survey</vt:lpstr>
      <vt:lpstr>Project flow diagram</vt:lpstr>
      <vt:lpstr>Usage of Technologies</vt:lpstr>
      <vt:lpstr>Expected outcome/Result</vt:lpstr>
      <vt:lpstr>BACKEND</vt:lpstr>
      <vt:lpstr>ER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Chinmay Kansara</cp:lastModifiedBy>
  <cp:revision>22</cp:revision>
  <dcterms:created xsi:type="dcterms:W3CDTF">2021-04-14T09:18:45Z</dcterms:created>
  <dcterms:modified xsi:type="dcterms:W3CDTF">2021-04-19T07:51:42Z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