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76" r:id="rId6"/>
    <p:sldId id="259" r:id="rId7"/>
    <p:sldId id="264" r:id="rId8"/>
    <p:sldId id="266" r:id="rId9"/>
    <p:sldId id="267" r:id="rId10"/>
    <p:sldId id="268" r:id="rId11"/>
    <p:sldId id="269" r:id="rId12"/>
    <p:sldId id="277" r:id="rId13"/>
    <p:sldId id="270" r:id="rId14"/>
    <p:sldId id="278" r:id="rId15"/>
    <p:sldId id="271" r:id="rId16"/>
    <p:sldId id="279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1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627F-F30A-4DA0-9658-98DC1EADF560}" type="datetimeFigureOut">
              <a:rPr lang="en-IN" smtClean="0"/>
              <a:t>11-07-2016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3972-A414-41BD-82FE-3FAF9B2DB1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190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627F-F30A-4DA0-9658-98DC1EADF560}" type="datetimeFigureOut">
              <a:rPr lang="en-IN" smtClean="0"/>
              <a:t>11-07-2016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3972-A414-41BD-82FE-3FAF9B2DB1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765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627F-F30A-4DA0-9658-98DC1EADF560}" type="datetimeFigureOut">
              <a:rPr lang="en-IN" smtClean="0"/>
              <a:t>11-07-2016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3972-A414-41BD-82FE-3FAF9B2DB1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793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627F-F30A-4DA0-9658-98DC1EADF560}" type="datetimeFigureOut">
              <a:rPr lang="en-IN" smtClean="0"/>
              <a:t>11-07-2016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3972-A414-41BD-82FE-3FAF9B2DB1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9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627F-F30A-4DA0-9658-98DC1EADF560}" type="datetimeFigureOut">
              <a:rPr lang="en-IN" smtClean="0"/>
              <a:t>11-07-2016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3972-A414-41BD-82FE-3FAF9B2DB1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148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627F-F30A-4DA0-9658-98DC1EADF560}" type="datetimeFigureOut">
              <a:rPr lang="en-IN" smtClean="0"/>
              <a:t>11-07-2016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3972-A414-41BD-82FE-3FAF9B2DB1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996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627F-F30A-4DA0-9658-98DC1EADF560}" type="datetimeFigureOut">
              <a:rPr lang="en-IN" smtClean="0"/>
              <a:t>11-07-2016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3972-A414-41BD-82FE-3FAF9B2DB1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978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627F-F30A-4DA0-9658-98DC1EADF560}" type="datetimeFigureOut">
              <a:rPr lang="en-IN" smtClean="0"/>
              <a:t>11-07-2016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3972-A414-41BD-82FE-3FAF9B2DB1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159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627F-F30A-4DA0-9658-98DC1EADF560}" type="datetimeFigureOut">
              <a:rPr lang="en-IN" smtClean="0"/>
              <a:t>11-07-2016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3972-A414-41BD-82FE-3FAF9B2DB1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336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627F-F30A-4DA0-9658-98DC1EADF560}" type="datetimeFigureOut">
              <a:rPr lang="en-IN" smtClean="0"/>
              <a:t>11-07-2016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3972-A414-41BD-82FE-3FAF9B2DB1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088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627F-F30A-4DA0-9658-98DC1EADF560}" type="datetimeFigureOut">
              <a:rPr lang="en-IN" smtClean="0"/>
              <a:t>11-07-2016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3972-A414-41BD-82FE-3FAF9B2DB1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446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6627F-F30A-4DA0-9658-98DC1EADF560}" type="datetimeFigureOut">
              <a:rPr lang="en-IN" smtClean="0"/>
              <a:t>11-07-2016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13972-A414-41BD-82FE-3FAF9B2DB1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950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sganapathy@vit.ac.i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332656"/>
            <a:ext cx="9036496" cy="1470025"/>
          </a:xfrm>
        </p:spPr>
        <p:txBody>
          <a:bodyPr>
            <a:normAutofit/>
          </a:bodyPr>
          <a:lstStyle/>
          <a:p>
            <a:r>
              <a:rPr lang="en-IN" sz="4200" dirty="0" smtClean="0">
                <a:latin typeface="Britannic Bold" pitchFamily="34" charset="0"/>
                <a:cs typeface="Times New Roman" pitchFamily="18" charset="0"/>
              </a:rPr>
              <a:t>CS</a:t>
            </a:r>
            <a:r>
              <a:rPr lang="en-IN" sz="4200" dirty="0" smtClean="0">
                <a:latin typeface="Britannic Bold" pitchFamily="34" charset="0"/>
                <a:cs typeface="Times New Roman" pitchFamily="18" charset="0"/>
              </a:rPr>
              <a:t>E3001 </a:t>
            </a:r>
            <a:r>
              <a:rPr lang="en-IN" sz="4200" dirty="0" smtClean="0">
                <a:latin typeface="Britannic Bold" pitchFamily="34" charset="0"/>
                <a:cs typeface="Times New Roman" pitchFamily="18" charset="0"/>
              </a:rPr>
              <a:t>- SOFTWARE </a:t>
            </a:r>
            <a:r>
              <a:rPr lang="en-IN" sz="4200" dirty="0" smtClean="0">
                <a:latin typeface="Britannic Bold" pitchFamily="34" charset="0"/>
                <a:cs typeface="Times New Roman" pitchFamily="18" charset="0"/>
              </a:rPr>
              <a:t>ENGINEERING</a:t>
            </a:r>
            <a:endParaRPr lang="en-IN" sz="4200" dirty="0">
              <a:latin typeface="Britannic Bold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293096"/>
            <a:ext cx="8136904" cy="1752600"/>
          </a:xfrm>
        </p:spPr>
        <p:txBody>
          <a:bodyPr>
            <a:noAutofit/>
          </a:bodyPr>
          <a:lstStyle/>
          <a:p>
            <a:r>
              <a:rPr lang="en-IN" sz="2400" dirty="0" smtClean="0">
                <a:solidFill>
                  <a:schemeClr val="tx1"/>
                </a:solidFill>
                <a:latin typeface="Britannic Bold" pitchFamily="34" charset="0"/>
              </a:rPr>
              <a:t>Dr.S.GANAPATHY,</a:t>
            </a:r>
          </a:p>
          <a:p>
            <a:r>
              <a:rPr lang="en-IN" sz="2400" dirty="0" smtClean="0">
                <a:solidFill>
                  <a:schemeClr val="tx1"/>
                </a:solidFill>
                <a:latin typeface="Britannic Bold" pitchFamily="34" charset="0"/>
              </a:rPr>
              <a:t>Assistant Professor (</a:t>
            </a:r>
            <a:r>
              <a:rPr lang="en-IN" sz="2400" dirty="0" err="1" smtClean="0">
                <a:solidFill>
                  <a:schemeClr val="tx1"/>
                </a:solidFill>
                <a:latin typeface="Britannic Bold" pitchFamily="34" charset="0"/>
              </a:rPr>
              <a:t>Sr</a:t>
            </a:r>
            <a:r>
              <a:rPr lang="en-IN" sz="2400" dirty="0" smtClean="0">
                <a:solidFill>
                  <a:schemeClr val="tx1"/>
                </a:solidFill>
                <a:latin typeface="Britannic Bold" pitchFamily="34" charset="0"/>
              </a:rPr>
              <a:t>),</a:t>
            </a:r>
          </a:p>
          <a:p>
            <a:r>
              <a:rPr lang="en-IN" sz="2400" dirty="0" smtClean="0">
                <a:solidFill>
                  <a:schemeClr val="tx1"/>
                </a:solidFill>
                <a:latin typeface="Britannic Bold" pitchFamily="34" charset="0"/>
              </a:rPr>
              <a:t>School of Computing Science &amp; Engineering, </a:t>
            </a:r>
          </a:p>
          <a:p>
            <a:r>
              <a:rPr lang="en-IN" sz="2400" dirty="0" smtClean="0">
                <a:solidFill>
                  <a:schemeClr val="tx1"/>
                </a:solidFill>
                <a:latin typeface="Britannic Bold" pitchFamily="34" charset="0"/>
              </a:rPr>
              <a:t>VIT UNIVERSITY-Chennai Campus, CHENNAI.</a:t>
            </a:r>
            <a:endParaRPr lang="en-IN" sz="2400" dirty="0">
              <a:solidFill>
                <a:schemeClr val="tx1"/>
              </a:solidFill>
              <a:latin typeface="Britannic Bold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91596" y="22768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 smtClean="0">
                <a:latin typeface="Century Schoolbook" pitchFamily="18" charset="0"/>
                <a:cs typeface="Times New Roman" pitchFamily="18" charset="0"/>
              </a:rPr>
              <a:t>Session – I</a:t>
            </a:r>
          </a:p>
          <a:p>
            <a:r>
              <a:rPr lang="en-IN" sz="3600" dirty="0" smtClean="0">
                <a:latin typeface="Century Schoolbook" pitchFamily="18" charset="0"/>
                <a:cs typeface="Times New Roman" pitchFamily="18" charset="0"/>
              </a:rPr>
              <a:t>12.07.2016 </a:t>
            </a:r>
            <a:r>
              <a:rPr lang="en-IN" sz="3600" dirty="0" smtClean="0">
                <a:latin typeface="Century Schoolbook" pitchFamily="18" charset="0"/>
                <a:cs typeface="Times New Roman" pitchFamily="18" charset="0"/>
              </a:rPr>
              <a:t>(8.00 AM – 8.50 AM)</a:t>
            </a:r>
            <a:endParaRPr lang="en-IN" sz="3600" dirty="0">
              <a:latin typeface="Century Schoolbook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61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32" y="106189"/>
            <a:ext cx="8229600" cy="1018555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latin typeface="Britannic Bold" pitchFamily="34" charset="0"/>
                <a:cs typeface="Times New Roman" pitchFamily="18" charset="0"/>
              </a:rPr>
              <a:t>Introduction to Software Engineering</a:t>
            </a:r>
            <a:endParaRPr lang="en-IN" sz="4000" dirty="0">
              <a:latin typeface="Century Schoolbook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11256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722313" indent="-546100" algn="just">
              <a:buFont typeface="Wingdings" pitchFamily="2" charset="2"/>
              <a:buChar char="ü"/>
            </a:pPr>
            <a:endParaRPr lang="en-IN" sz="100" dirty="0" smtClean="0">
              <a:latin typeface="Century Schoolbook" pitchFamily="18" charset="0"/>
            </a:endParaRPr>
          </a:p>
          <a:p>
            <a:pPr marL="633413" indent="-457200" algn="just">
              <a:buFont typeface="Wingdings" pitchFamily="2" charset="2"/>
              <a:buChar char="ü"/>
            </a:pPr>
            <a:r>
              <a:rPr lang="en-IN" sz="2400" dirty="0" smtClean="0">
                <a:latin typeface="Britannic Bold" pitchFamily="34" charset="0"/>
              </a:rPr>
              <a:t>Types of Software</a:t>
            </a:r>
            <a:endParaRPr lang="en-IN" sz="2400" dirty="0">
              <a:latin typeface="Britannic Bold" pitchFamily="34" charset="0"/>
            </a:endParaRPr>
          </a:p>
          <a:p>
            <a:pPr marL="722313" indent="-546100" algn="just">
              <a:buFont typeface="Wingdings" pitchFamily="2" charset="2"/>
              <a:buChar char="ü"/>
            </a:pPr>
            <a:endParaRPr lang="en-IN" sz="800" dirty="0" smtClean="0">
              <a:latin typeface="Century Schoolbook" pitchFamily="18" charset="0"/>
            </a:endParaRPr>
          </a:p>
          <a:p>
            <a:pPr marL="1076325" indent="-1076325" algn="just">
              <a:buNone/>
            </a:pPr>
            <a:r>
              <a:rPr lang="en-IN" sz="2400" b="1" dirty="0" smtClean="0">
                <a:latin typeface="Britannic Bold" pitchFamily="34" charset="0"/>
              </a:rPr>
              <a:t>	 </a:t>
            </a:r>
            <a:r>
              <a:rPr lang="en-IN" sz="2200" b="1" dirty="0" smtClean="0">
                <a:latin typeface="Century Schoolbook" pitchFamily="18" charset="0"/>
              </a:rPr>
              <a:t>1. System Software</a:t>
            </a:r>
            <a:r>
              <a:rPr lang="en-IN" sz="2200" dirty="0" smtClean="0">
                <a:latin typeface="Century Schoolbook" pitchFamily="18" charset="0"/>
              </a:rPr>
              <a:t>  </a:t>
            </a:r>
          </a:p>
          <a:p>
            <a:pPr marL="1076325" indent="-1076325" algn="just">
              <a:buNone/>
            </a:pPr>
            <a:r>
              <a:rPr lang="en-IN" sz="2400" dirty="0">
                <a:latin typeface="Century Schoolbook" pitchFamily="18" charset="0"/>
              </a:rPr>
              <a:t> </a:t>
            </a:r>
            <a:r>
              <a:rPr lang="en-IN" sz="2400" dirty="0" smtClean="0">
                <a:latin typeface="Century Schoolbook" pitchFamily="18" charset="0"/>
              </a:rPr>
              <a:t>                     </a:t>
            </a:r>
            <a:r>
              <a:rPr lang="en-IN" sz="2000" dirty="0" smtClean="0">
                <a:latin typeface="Century Schoolbook" pitchFamily="18" charset="0"/>
              </a:rPr>
              <a:t>- Collection of programs</a:t>
            </a:r>
          </a:p>
          <a:p>
            <a:pPr marL="1076325" indent="-1076325" algn="just">
              <a:buNone/>
            </a:pPr>
            <a:r>
              <a:rPr lang="en-IN" sz="2200" b="1" dirty="0">
                <a:latin typeface="Century Schoolbook" pitchFamily="18" charset="0"/>
              </a:rPr>
              <a:t>	</a:t>
            </a:r>
            <a:r>
              <a:rPr lang="en-IN" sz="2200" b="1" dirty="0" smtClean="0">
                <a:latin typeface="Century Schoolbook" pitchFamily="18" charset="0"/>
              </a:rPr>
              <a:t> 2. Business Software</a:t>
            </a:r>
            <a:r>
              <a:rPr lang="en-IN" sz="2400" dirty="0" smtClean="0">
                <a:latin typeface="Century Schoolbook" pitchFamily="18" charset="0"/>
              </a:rPr>
              <a:t> </a:t>
            </a:r>
          </a:p>
          <a:p>
            <a:pPr marL="1076325" indent="-1076325" algn="just">
              <a:buNone/>
            </a:pPr>
            <a:r>
              <a:rPr lang="en-IN" sz="2400" dirty="0">
                <a:latin typeface="Century Schoolbook" pitchFamily="18" charset="0"/>
              </a:rPr>
              <a:t> </a:t>
            </a:r>
            <a:r>
              <a:rPr lang="en-IN" sz="2400" dirty="0" smtClean="0">
                <a:latin typeface="Century Schoolbook" pitchFamily="18" charset="0"/>
              </a:rPr>
              <a:t>                     </a:t>
            </a:r>
            <a:r>
              <a:rPr lang="en-IN" sz="2000" dirty="0" smtClean="0">
                <a:latin typeface="Century Schoolbook" pitchFamily="18" charset="0"/>
              </a:rPr>
              <a:t>– To process business applications</a:t>
            </a:r>
          </a:p>
          <a:p>
            <a:pPr marL="1076325" indent="-1076325" algn="just">
              <a:buNone/>
            </a:pPr>
            <a:r>
              <a:rPr lang="en-IN" sz="2200" b="1" dirty="0">
                <a:latin typeface="Century Schoolbook" pitchFamily="18" charset="0"/>
              </a:rPr>
              <a:t> </a:t>
            </a:r>
            <a:r>
              <a:rPr lang="en-IN" sz="2200" b="1" dirty="0" smtClean="0">
                <a:latin typeface="Century Schoolbook" pitchFamily="18" charset="0"/>
              </a:rPr>
              <a:t>             3. Design/Engineering/Scientific Software</a:t>
            </a:r>
            <a:r>
              <a:rPr lang="en-IN" sz="2400" b="1" dirty="0" smtClean="0">
                <a:latin typeface="Century Schoolbook" pitchFamily="18" charset="0"/>
              </a:rPr>
              <a:t> </a:t>
            </a:r>
          </a:p>
          <a:p>
            <a:pPr marL="1076325" indent="-1076325" algn="just">
              <a:buNone/>
            </a:pPr>
            <a:r>
              <a:rPr lang="en-IN" sz="2400" dirty="0">
                <a:latin typeface="Century Schoolbook" pitchFamily="18" charset="0"/>
              </a:rPr>
              <a:t> </a:t>
            </a:r>
            <a:r>
              <a:rPr lang="en-IN" sz="2400" dirty="0" smtClean="0">
                <a:latin typeface="Century Schoolbook" pitchFamily="18" charset="0"/>
              </a:rPr>
              <a:t>                     </a:t>
            </a:r>
            <a:r>
              <a:rPr lang="en-IN" sz="2000" dirty="0" smtClean="0">
                <a:latin typeface="Century Schoolbook" pitchFamily="18" charset="0"/>
              </a:rPr>
              <a:t>– Deals with processing requirements</a:t>
            </a:r>
          </a:p>
          <a:p>
            <a:pPr marL="1076325" indent="-1076325" algn="just">
              <a:buNone/>
            </a:pPr>
            <a:r>
              <a:rPr lang="en-IN" sz="2200" b="1" dirty="0">
                <a:latin typeface="Century Schoolbook" pitchFamily="18" charset="0"/>
              </a:rPr>
              <a:t>	</a:t>
            </a:r>
            <a:r>
              <a:rPr lang="en-IN" sz="2200" b="1" dirty="0" smtClean="0">
                <a:latin typeface="Century Schoolbook" pitchFamily="18" charset="0"/>
              </a:rPr>
              <a:t>4. Embedded Software</a:t>
            </a:r>
            <a:r>
              <a:rPr lang="en-IN" sz="2400" dirty="0" smtClean="0">
                <a:latin typeface="Century Schoolbook" pitchFamily="18" charset="0"/>
              </a:rPr>
              <a:t> </a:t>
            </a:r>
          </a:p>
          <a:p>
            <a:pPr marL="1076325" indent="-1076325" algn="just">
              <a:buNone/>
            </a:pPr>
            <a:r>
              <a:rPr lang="en-IN" sz="2400" dirty="0">
                <a:latin typeface="Century Schoolbook" pitchFamily="18" charset="0"/>
              </a:rPr>
              <a:t> </a:t>
            </a:r>
            <a:r>
              <a:rPr lang="en-IN" sz="2400" dirty="0" smtClean="0">
                <a:latin typeface="Century Schoolbook" pitchFamily="18" charset="0"/>
              </a:rPr>
              <a:t>                     </a:t>
            </a:r>
            <a:r>
              <a:rPr lang="en-IN" sz="2000" dirty="0" smtClean="0">
                <a:latin typeface="Century Schoolbook" pitchFamily="18" charset="0"/>
              </a:rPr>
              <a:t>– Control the hardware</a:t>
            </a:r>
          </a:p>
          <a:p>
            <a:pPr marL="1076325" indent="-1076325" algn="just">
              <a:buNone/>
            </a:pPr>
            <a:r>
              <a:rPr lang="en-IN" sz="2200" b="1" dirty="0">
                <a:latin typeface="Century Schoolbook" pitchFamily="18" charset="0"/>
              </a:rPr>
              <a:t> </a:t>
            </a:r>
            <a:r>
              <a:rPr lang="en-IN" sz="2200" b="1" dirty="0" smtClean="0">
                <a:latin typeface="Century Schoolbook" pitchFamily="18" charset="0"/>
              </a:rPr>
              <a:t>             5. Artificial Intelligence Software</a:t>
            </a:r>
            <a:r>
              <a:rPr lang="en-IN" sz="2400" dirty="0" smtClean="0">
                <a:latin typeface="Century Schoolbook" pitchFamily="18" charset="0"/>
              </a:rPr>
              <a:t> </a:t>
            </a:r>
          </a:p>
          <a:p>
            <a:pPr marL="1076325" indent="-1076325" algn="just">
              <a:buNone/>
            </a:pPr>
            <a:r>
              <a:rPr lang="en-IN" sz="2400" dirty="0">
                <a:latin typeface="Century Schoolbook" pitchFamily="18" charset="0"/>
              </a:rPr>
              <a:t> </a:t>
            </a:r>
            <a:r>
              <a:rPr lang="en-IN" sz="2400" dirty="0" smtClean="0">
                <a:latin typeface="Century Schoolbook" pitchFamily="18" charset="0"/>
              </a:rPr>
              <a:t>                      </a:t>
            </a:r>
            <a:r>
              <a:rPr lang="en-IN" sz="2000" dirty="0" smtClean="0">
                <a:latin typeface="Century Schoolbook" pitchFamily="18" charset="0"/>
              </a:rPr>
              <a:t>– Non-numerical algorithms</a:t>
            </a:r>
          </a:p>
          <a:p>
            <a:pPr marL="1076325" indent="-1076325" algn="just">
              <a:buNone/>
            </a:pPr>
            <a:r>
              <a:rPr lang="en-IN" sz="2400" dirty="0" smtClean="0">
                <a:latin typeface="Century Schoolbook" pitchFamily="18" charset="0"/>
              </a:rPr>
              <a:t>	</a:t>
            </a:r>
          </a:p>
          <a:p>
            <a:pPr marL="1076325" indent="-1076325" algn="just">
              <a:buNone/>
            </a:pPr>
            <a:endParaRPr lang="en-IN" sz="2400" dirty="0">
              <a:latin typeface="Britannic Bold" pitchFamily="34" charset="0"/>
            </a:endParaRPr>
          </a:p>
          <a:p>
            <a:pPr marL="457200" lvl="1" indent="0">
              <a:buNone/>
            </a:pPr>
            <a:endParaRPr lang="en-IN" dirty="0"/>
          </a:p>
          <a:p>
            <a:pPr marL="0" indent="0" algn="just">
              <a:buNone/>
            </a:pPr>
            <a:endParaRPr lang="en-IN" sz="2400" dirty="0">
              <a:latin typeface="Britannic Bold" pitchFamily="34" charset="0"/>
            </a:endParaRPr>
          </a:p>
          <a:p>
            <a:pPr marL="0" indent="0" algn="just">
              <a:buNone/>
            </a:pPr>
            <a:endParaRPr lang="en-IN" sz="2400" dirty="0">
              <a:latin typeface="Britannic Bold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90796" y="1268760"/>
            <a:ext cx="882047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2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32" y="106189"/>
            <a:ext cx="8229600" cy="1018555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latin typeface="Britannic Bold" pitchFamily="34" charset="0"/>
                <a:cs typeface="Times New Roman" pitchFamily="18" charset="0"/>
              </a:rPr>
              <a:t>Introduction to Software Engineering</a:t>
            </a:r>
            <a:endParaRPr lang="en-IN" sz="4000" dirty="0">
              <a:latin typeface="Century Schoolbook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112568"/>
          </a:xfrm>
        </p:spPr>
        <p:txBody>
          <a:bodyPr vert="horz" lIns="91440" tIns="45720" rIns="91440" bIns="45720" rtlCol="0">
            <a:normAutofit/>
          </a:bodyPr>
          <a:lstStyle/>
          <a:p>
            <a:pPr marL="722313" indent="-546100" algn="just">
              <a:buFont typeface="Wingdings" pitchFamily="2" charset="2"/>
              <a:buChar char="ü"/>
            </a:pPr>
            <a:endParaRPr lang="en-IN" sz="100" dirty="0" smtClean="0">
              <a:latin typeface="Century Schoolbook" pitchFamily="18" charset="0"/>
            </a:endParaRPr>
          </a:p>
          <a:p>
            <a:pPr marL="633413" indent="-457200" algn="just">
              <a:buFont typeface="Wingdings" pitchFamily="2" charset="2"/>
              <a:buChar char="ü"/>
            </a:pPr>
            <a:r>
              <a:rPr lang="en-IN" sz="2400" dirty="0" smtClean="0">
                <a:latin typeface="Britannic Bold" pitchFamily="34" charset="0"/>
              </a:rPr>
              <a:t>Software</a:t>
            </a:r>
            <a:r>
              <a:rPr lang="en-IN" sz="2400" dirty="0" smtClean="0">
                <a:latin typeface="Century Schoolbook" pitchFamily="18" charset="0"/>
              </a:rPr>
              <a:t> </a:t>
            </a:r>
            <a:r>
              <a:rPr lang="en-IN" sz="2400" dirty="0" smtClean="0">
                <a:latin typeface="Britannic Bold" pitchFamily="34" charset="0"/>
              </a:rPr>
              <a:t>Engineering</a:t>
            </a:r>
          </a:p>
          <a:p>
            <a:pPr marL="722313" indent="-546100" algn="just">
              <a:buFont typeface="Wingdings" pitchFamily="2" charset="2"/>
              <a:buChar char="ü"/>
            </a:pPr>
            <a:endParaRPr lang="en-IN" sz="800" dirty="0" smtClean="0">
              <a:latin typeface="Century Schoolbook" pitchFamily="18" charset="0"/>
            </a:endParaRPr>
          </a:p>
          <a:p>
            <a:pPr marL="1076325" indent="-1076325" algn="just">
              <a:buNone/>
            </a:pPr>
            <a:r>
              <a:rPr lang="en-IN" sz="2400" dirty="0" smtClean="0">
                <a:latin typeface="Britannic Bold" pitchFamily="34" charset="0"/>
              </a:rPr>
              <a:t>	</a:t>
            </a:r>
            <a:r>
              <a:rPr lang="en-IN" sz="2400" dirty="0" smtClean="0">
                <a:latin typeface="Century Schoolbook" pitchFamily="18" charset="0"/>
              </a:rPr>
              <a:t>Software Engineering must addresses the following aspects:</a:t>
            </a:r>
          </a:p>
          <a:p>
            <a:pPr marL="1076325" indent="-1076325" algn="just">
              <a:buNone/>
            </a:pPr>
            <a:r>
              <a:rPr lang="en-IN" sz="2400" dirty="0">
                <a:latin typeface="Century Schoolbook" pitchFamily="18" charset="0"/>
              </a:rPr>
              <a:t> </a:t>
            </a:r>
            <a:r>
              <a:rPr lang="en-IN" sz="2400" dirty="0" smtClean="0">
                <a:latin typeface="Century Schoolbook" pitchFamily="18" charset="0"/>
              </a:rPr>
              <a:t>                </a:t>
            </a:r>
          </a:p>
          <a:p>
            <a:pPr marL="987425" indent="-987425" algn="just">
              <a:buNone/>
            </a:pPr>
            <a:r>
              <a:rPr lang="en-IN" sz="2400" dirty="0">
                <a:latin typeface="Century Schoolbook" pitchFamily="18" charset="0"/>
              </a:rPr>
              <a:t> </a:t>
            </a:r>
            <a:r>
              <a:rPr lang="en-IN" sz="2400" dirty="0" smtClean="0">
                <a:latin typeface="Century Schoolbook" pitchFamily="18" charset="0"/>
              </a:rPr>
              <a:t>           </a:t>
            </a:r>
            <a:r>
              <a:rPr lang="en-IN" sz="2200" b="1" dirty="0" smtClean="0">
                <a:latin typeface="Century Schoolbook" pitchFamily="18" charset="0"/>
              </a:rPr>
              <a:t>1. Economic</a:t>
            </a:r>
            <a:r>
              <a:rPr lang="en-IN" sz="2400" b="1" dirty="0" smtClean="0">
                <a:latin typeface="Century Schoolbook" pitchFamily="18" charset="0"/>
              </a:rPr>
              <a:t>  </a:t>
            </a:r>
            <a:r>
              <a:rPr lang="en-IN" sz="2400" dirty="0" smtClean="0">
                <a:latin typeface="Century Schoolbook" pitchFamily="18" charset="0"/>
              </a:rPr>
              <a:t>- </a:t>
            </a:r>
            <a:r>
              <a:rPr lang="en-IN" sz="2000" dirty="0" smtClean="0">
                <a:latin typeface="Century Schoolbook" pitchFamily="18" charset="0"/>
              </a:rPr>
              <a:t>Cost, Benefits, Return on investment. </a:t>
            </a:r>
          </a:p>
          <a:p>
            <a:pPr marL="987425" indent="-987425" algn="just">
              <a:buNone/>
            </a:pPr>
            <a:r>
              <a:rPr lang="en-IN" sz="2400" dirty="0">
                <a:latin typeface="Century Schoolbook" pitchFamily="18" charset="0"/>
              </a:rPr>
              <a:t> </a:t>
            </a:r>
            <a:r>
              <a:rPr lang="en-IN" sz="2400" dirty="0" smtClean="0">
                <a:latin typeface="Century Schoolbook" pitchFamily="18" charset="0"/>
              </a:rPr>
              <a:t>           </a:t>
            </a:r>
            <a:r>
              <a:rPr lang="en-IN" sz="2200" b="1" dirty="0" smtClean="0">
                <a:latin typeface="Century Schoolbook" pitchFamily="18" charset="0"/>
              </a:rPr>
              <a:t>2. Design</a:t>
            </a:r>
            <a:r>
              <a:rPr lang="en-IN" sz="2400" b="1" dirty="0" smtClean="0">
                <a:latin typeface="Century Schoolbook" pitchFamily="18" charset="0"/>
              </a:rPr>
              <a:t>     </a:t>
            </a:r>
            <a:r>
              <a:rPr lang="en-IN" sz="2400" dirty="0" smtClean="0">
                <a:latin typeface="Century Schoolbook" pitchFamily="18" charset="0"/>
              </a:rPr>
              <a:t>- </a:t>
            </a:r>
            <a:r>
              <a:rPr lang="en-IN" sz="2000" dirty="0" smtClean="0">
                <a:latin typeface="Century Schoolbook" pitchFamily="18" charset="0"/>
              </a:rPr>
              <a:t>Ease of development</a:t>
            </a:r>
          </a:p>
          <a:p>
            <a:pPr marL="987425" indent="-987425" algn="just">
              <a:buNone/>
            </a:pPr>
            <a:r>
              <a:rPr lang="en-IN" sz="2400" dirty="0">
                <a:latin typeface="Century Schoolbook" pitchFamily="18" charset="0"/>
              </a:rPr>
              <a:t> </a:t>
            </a:r>
            <a:r>
              <a:rPr lang="en-IN" sz="2400" dirty="0" smtClean="0">
                <a:latin typeface="Century Schoolbook" pitchFamily="18" charset="0"/>
              </a:rPr>
              <a:t>           </a:t>
            </a:r>
            <a:r>
              <a:rPr lang="en-IN" sz="2200" b="1" dirty="0" smtClean="0">
                <a:latin typeface="Century Schoolbook" pitchFamily="18" charset="0"/>
              </a:rPr>
              <a:t>3. Maintenance</a:t>
            </a:r>
            <a:r>
              <a:rPr lang="en-IN" sz="2400" dirty="0" smtClean="0">
                <a:latin typeface="Century Schoolbook" pitchFamily="18" charset="0"/>
              </a:rPr>
              <a:t>   - </a:t>
            </a:r>
            <a:r>
              <a:rPr lang="en-IN" sz="2000" dirty="0" smtClean="0">
                <a:latin typeface="Century Schoolbook" pitchFamily="18" charset="0"/>
              </a:rPr>
              <a:t>Ease of maintenance </a:t>
            </a:r>
          </a:p>
          <a:p>
            <a:pPr marL="4217988" indent="-4217988" algn="just">
              <a:buNone/>
            </a:pPr>
            <a:r>
              <a:rPr lang="en-IN" sz="2400" dirty="0">
                <a:latin typeface="Century Schoolbook" pitchFamily="18" charset="0"/>
              </a:rPr>
              <a:t> </a:t>
            </a:r>
            <a:r>
              <a:rPr lang="en-IN" sz="2400" dirty="0" smtClean="0">
                <a:latin typeface="Century Schoolbook" pitchFamily="18" charset="0"/>
              </a:rPr>
              <a:t>           </a:t>
            </a:r>
            <a:r>
              <a:rPr lang="en-IN" sz="2200" b="1" dirty="0" smtClean="0">
                <a:latin typeface="Century Schoolbook" pitchFamily="18" charset="0"/>
              </a:rPr>
              <a:t>4. Implementation </a:t>
            </a:r>
            <a:r>
              <a:rPr lang="en-IN" sz="2400" dirty="0" smtClean="0">
                <a:latin typeface="Century Schoolbook" pitchFamily="18" charset="0"/>
              </a:rPr>
              <a:t>– </a:t>
            </a:r>
            <a:r>
              <a:rPr lang="en-IN" sz="2000" dirty="0" smtClean="0">
                <a:latin typeface="Century Schoolbook" pitchFamily="18" charset="0"/>
              </a:rPr>
              <a:t>Ease of installation, demonstration and implementation</a:t>
            </a:r>
            <a:r>
              <a:rPr lang="en-IN" sz="2400" dirty="0" smtClean="0">
                <a:latin typeface="Century Schoolbook" pitchFamily="18" charset="0"/>
              </a:rPr>
              <a:t> </a:t>
            </a:r>
          </a:p>
          <a:p>
            <a:pPr marL="1076325" indent="-1076325" algn="just">
              <a:buNone/>
            </a:pPr>
            <a:r>
              <a:rPr lang="en-IN" sz="2400" dirty="0">
                <a:latin typeface="Century Schoolbook" pitchFamily="18" charset="0"/>
              </a:rPr>
              <a:t>	</a:t>
            </a:r>
            <a:r>
              <a:rPr lang="en-IN" sz="2400" dirty="0" smtClean="0">
                <a:latin typeface="Century Schoolbook" pitchFamily="18" charset="0"/>
              </a:rPr>
              <a:t>	</a:t>
            </a:r>
          </a:p>
          <a:p>
            <a:pPr marL="1076325" indent="-1076325" algn="just">
              <a:buNone/>
            </a:pPr>
            <a:endParaRPr lang="en-IN" sz="2400" dirty="0">
              <a:latin typeface="Britannic Bold" pitchFamily="34" charset="0"/>
            </a:endParaRPr>
          </a:p>
          <a:p>
            <a:pPr marL="457200" lvl="1" indent="0">
              <a:buNone/>
            </a:pPr>
            <a:endParaRPr lang="en-IN" dirty="0"/>
          </a:p>
          <a:p>
            <a:pPr marL="0" indent="0" algn="just">
              <a:buNone/>
            </a:pPr>
            <a:endParaRPr lang="en-IN" sz="2400" dirty="0">
              <a:latin typeface="Britannic Bold" pitchFamily="34" charset="0"/>
            </a:endParaRPr>
          </a:p>
          <a:p>
            <a:pPr marL="0" indent="0" algn="just">
              <a:buNone/>
            </a:pPr>
            <a:endParaRPr lang="en-IN" sz="2400" dirty="0">
              <a:latin typeface="Britannic Bold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90796" y="1268760"/>
            <a:ext cx="882047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23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32" y="106189"/>
            <a:ext cx="8229600" cy="1018555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latin typeface="Britannic Bold" pitchFamily="34" charset="0"/>
                <a:cs typeface="Times New Roman" pitchFamily="18" charset="0"/>
              </a:rPr>
              <a:t>Introduction to Software Engineering</a:t>
            </a:r>
            <a:endParaRPr lang="en-IN" sz="4000" dirty="0">
              <a:latin typeface="Century Schoolbook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112568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722313" indent="-546100" algn="just">
              <a:buFont typeface="Wingdings" pitchFamily="2" charset="2"/>
              <a:buChar char="ü"/>
            </a:pPr>
            <a:endParaRPr lang="en-IN" sz="100" dirty="0" smtClean="0">
              <a:latin typeface="Century Schoolbook" pitchFamily="18" charset="0"/>
            </a:endParaRPr>
          </a:p>
          <a:p>
            <a:pPr marL="633413" indent="-457200" algn="just">
              <a:buFont typeface="Wingdings" pitchFamily="2" charset="2"/>
              <a:buChar char="ü"/>
            </a:pPr>
            <a:r>
              <a:rPr lang="en-IN" sz="2400" dirty="0" smtClean="0">
                <a:latin typeface="Britannic Bold" pitchFamily="34" charset="0"/>
              </a:rPr>
              <a:t>Why Software</a:t>
            </a:r>
            <a:r>
              <a:rPr lang="en-IN" sz="2400" dirty="0" smtClean="0">
                <a:latin typeface="Century Schoolbook" pitchFamily="18" charset="0"/>
              </a:rPr>
              <a:t> </a:t>
            </a:r>
            <a:r>
              <a:rPr lang="en-IN" sz="2400" dirty="0" smtClean="0">
                <a:latin typeface="Britannic Bold" pitchFamily="34" charset="0"/>
              </a:rPr>
              <a:t>Engineering ?</a:t>
            </a:r>
            <a:endParaRPr lang="en-IN" sz="2400" dirty="0" smtClean="0">
              <a:latin typeface="Britannic Bold" pitchFamily="34" charset="0"/>
            </a:endParaRPr>
          </a:p>
          <a:p>
            <a:pPr marL="722313" indent="-546100" algn="just">
              <a:buFont typeface="Wingdings" pitchFamily="2" charset="2"/>
              <a:buChar char="ü"/>
            </a:pPr>
            <a:endParaRPr lang="en-IN" sz="1200" dirty="0" smtClean="0">
              <a:latin typeface="Century Schoolbook" pitchFamily="18" charset="0"/>
            </a:endParaRPr>
          </a:p>
          <a:p>
            <a:pPr marL="1076325" indent="-354013" algn="just">
              <a:buFont typeface="Wingdings" pitchFamily="2" charset="2"/>
              <a:buChar char="§"/>
            </a:pPr>
            <a:r>
              <a:rPr lang="en-IN" sz="2400" dirty="0" smtClean="0">
                <a:latin typeface="Century Schoolbook" pitchFamily="18" charset="0"/>
              </a:rPr>
              <a:t>To avoid the incomplete requirements collection.</a:t>
            </a:r>
          </a:p>
          <a:p>
            <a:pPr marL="1076325" indent="-354013" algn="just">
              <a:buFont typeface="Wingdings" pitchFamily="2" charset="2"/>
              <a:buChar char="§"/>
            </a:pPr>
            <a:endParaRPr lang="en-IN" sz="2400" dirty="0" smtClean="0">
              <a:latin typeface="Century Schoolbook" pitchFamily="18" charset="0"/>
            </a:endParaRPr>
          </a:p>
          <a:p>
            <a:pPr marL="1076325" indent="-354013" algn="just">
              <a:buFont typeface="Wingdings" pitchFamily="2" charset="2"/>
              <a:buChar char="§"/>
            </a:pPr>
            <a:r>
              <a:rPr lang="en-IN" sz="2400" dirty="0" smtClean="0">
                <a:latin typeface="Century Schoolbook" pitchFamily="18" charset="0"/>
              </a:rPr>
              <a:t>To avoid the </a:t>
            </a:r>
            <a:r>
              <a:rPr lang="en-IN" sz="2400" dirty="0">
                <a:latin typeface="Century Schoolbook" pitchFamily="18" charset="0"/>
              </a:rPr>
              <a:t>lack of methodical, quantifiable methods drives to non-comparable experience</a:t>
            </a:r>
            <a:r>
              <a:rPr lang="en-IN" sz="2400" dirty="0" smtClean="0">
                <a:latin typeface="Century Schoolbook" pitchFamily="18" charset="0"/>
              </a:rPr>
              <a:t>.</a:t>
            </a:r>
          </a:p>
          <a:p>
            <a:pPr marL="1076325" indent="-354013" algn="just">
              <a:buFont typeface="Wingdings" pitchFamily="2" charset="2"/>
              <a:buChar char="§"/>
            </a:pPr>
            <a:endParaRPr lang="en-IN" sz="2400" dirty="0" smtClean="0">
              <a:latin typeface="Century Schoolbook" pitchFamily="18" charset="0"/>
            </a:endParaRPr>
          </a:p>
          <a:p>
            <a:pPr marL="1076325" indent="-354013" algn="just">
              <a:buFont typeface="Wingdings" pitchFamily="2" charset="2"/>
              <a:buChar char="§"/>
            </a:pPr>
            <a:r>
              <a:rPr lang="en-IN" sz="2400" dirty="0" smtClean="0">
                <a:latin typeface="Century Schoolbook" pitchFamily="18" charset="0"/>
              </a:rPr>
              <a:t>To avoid the </a:t>
            </a:r>
            <a:r>
              <a:rPr lang="en-IN" sz="2400" dirty="0">
                <a:latin typeface="Century Schoolbook" pitchFamily="18" charset="0"/>
              </a:rPr>
              <a:t>lack of systematic methods drive to weak or  too complex architecture</a:t>
            </a:r>
            <a:r>
              <a:rPr lang="en-IN" sz="2400" dirty="0" smtClean="0">
                <a:latin typeface="Century Schoolbook" pitchFamily="18" charset="0"/>
              </a:rPr>
              <a:t>.</a:t>
            </a:r>
          </a:p>
          <a:p>
            <a:pPr marL="1076325" indent="-354013" algn="just">
              <a:buFont typeface="Wingdings" pitchFamily="2" charset="2"/>
              <a:buChar char="§"/>
            </a:pPr>
            <a:endParaRPr lang="en-IN" sz="2400" dirty="0" smtClean="0">
              <a:latin typeface="Century Schoolbook" pitchFamily="18" charset="0"/>
            </a:endParaRPr>
          </a:p>
          <a:p>
            <a:pPr marL="1076325" indent="-354013" algn="just">
              <a:buFont typeface="Wingdings" pitchFamily="2" charset="2"/>
              <a:buChar char="§"/>
            </a:pPr>
            <a:r>
              <a:rPr lang="en-IN" sz="2400" dirty="0" smtClean="0">
                <a:latin typeface="Century Schoolbook" pitchFamily="18" charset="0"/>
              </a:rPr>
              <a:t>To avoid user interface results inconsistency.</a:t>
            </a:r>
          </a:p>
          <a:p>
            <a:pPr marL="1076325" indent="-354013" algn="just">
              <a:buFont typeface="Wingdings" pitchFamily="2" charset="2"/>
              <a:buChar char="§"/>
            </a:pPr>
            <a:endParaRPr lang="en-IN" sz="2400" dirty="0" smtClean="0">
              <a:latin typeface="Century Schoolbook" pitchFamily="18" charset="0"/>
            </a:endParaRPr>
          </a:p>
          <a:p>
            <a:pPr marL="1076325" indent="-354013" algn="just">
              <a:buFont typeface="Wingdings" pitchFamily="2" charset="2"/>
              <a:buChar char="§"/>
            </a:pPr>
            <a:r>
              <a:rPr lang="en-IN" sz="2400" dirty="0" smtClean="0">
                <a:latin typeface="Century Schoolbook" pitchFamily="18" charset="0"/>
              </a:rPr>
              <a:t>To avoid the software maintenance difficulties. </a:t>
            </a:r>
          </a:p>
          <a:p>
            <a:pPr marL="1076325" indent="-354013" algn="just">
              <a:buFont typeface="Wingdings" pitchFamily="2" charset="2"/>
              <a:buChar char="§"/>
            </a:pPr>
            <a:endParaRPr lang="en-IN" sz="2400" dirty="0" smtClean="0">
              <a:latin typeface="Century Schoolbook" pitchFamily="18" charset="0"/>
            </a:endParaRPr>
          </a:p>
          <a:p>
            <a:pPr marL="1076325" indent="-354013" algn="just">
              <a:buFont typeface="Wingdings" pitchFamily="2" charset="2"/>
              <a:buChar char="§"/>
            </a:pPr>
            <a:r>
              <a:rPr lang="en-IN" sz="2400" dirty="0" smtClean="0">
                <a:latin typeface="Century Schoolbook" pitchFamily="18" charset="0"/>
              </a:rPr>
              <a:t>To avoid the never-ending </a:t>
            </a:r>
            <a:r>
              <a:rPr lang="en-IN" sz="2400" dirty="0">
                <a:latin typeface="Century Schoolbook" pitchFamily="18" charset="0"/>
              </a:rPr>
              <a:t>bugs</a:t>
            </a:r>
            <a:r>
              <a:rPr lang="en-IN" sz="2400" dirty="0" smtClean="0">
                <a:latin typeface="Century Schoolbook" pitchFamily="18" charset="0"/>
              </a:rPr>
              <a:t>.</a:t>
            </a:r>
          </a:p>
          <a:p>
            <a:pPr marL="442913" indent="0" algn="just">
              <a:buNone/>
            </a:pPr>
            <a:endParaRPr lang="en-IN" sz="2400" dirty="0">
              <a:latin typeface="Britannic Bold" pitchFamily="34" charset="0"/>
            </a:endParaRPr>
          </a:p>
          <a:p>
            <a:pPr marL="457200" lvl="1" indent="0">
              <a:buNone/>
            </a:pPr>
            <a:endParaRPr lang="en-IN" dirty="0"/>
          </a:p>
          <a:p>
            <a:pPr marL="0" indent="0" algn="just">
              <a:buNone/>
            </a:pPr>
            <a:endParaRPr lang="en-IN" sz="2400" dirty="0">
              <a:latin typeface="Britannic Bold" pitchFamily="34" charset="0"/>
            </a:endParaRPr>
          </a:p>
          <a:p>
            <a:pPr marL="0" indent="0" algn="just">
              <a:buNone/>
            </a:pPr>
            <a:endParaRPr lang="en-IN" sz="2400" dirty="0">
              <a:latin typeface="Britannic Bold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90796" y="1268760"/>
            <a:ext cx="882047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78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32" y="106189"/>
            <a:ext cx="8229600" cy="1018555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latin typeface="Britannic Bold" pitchFamily="34" charset="0"/>
                <a:cs typeface="Times New Roman" pitchFamily="18" charset="0"/>
              </a:rPr>
              <a:t>Introduction to Software Engineering</a:t>
            </a:r>
            <a:endParaRPr lang="en-IN" sz="4000" dirty="0">
              <a:latin typeface="Century Schoolbook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112568"/>
          </a:xfrm>
        </p:spPr>
        <p:txBody>
          <a:bodyPr vert="horz" lIns="91440" tIns="45720" rIns="91440" bIns="45720" rtlCol="0">
            <a:normAutofit/>
          </a:bodyPr>
          <a:lstStyle/>
          <a:p>
            <a:pPr marL="722313" indent="-546100" algn="just">
              <a:buFont typeface="Wingdings" pitchFamily="2" charset="2"/>
              <a:buChar char="ü"/>
            </a:pPr>
            <a:endParaRPr lang="en-IN" sz="100" dirty="0" smtClean="0">
              <a:latin typeface="Century Schoolbook" pitchFamily="18" charset="0"/>
            </a:endParaRPr>
          </a:p>
          <a:p>
            <a:pPr marL="633413" indent="-457200" algn="just">
              <a:buFont typeface="Wingdings" pitchFamily="2" charset="2"/>
              <a:buChar char="ü"/>
            </a:pPr>
            <a:r>
              <a:rPr lang="en-IN" sz="2400" dirty="0" smtClean="0">
                <a:latin typeface="Britannic Bold" pitchFamily="34" charset="0"/>
              </a:rPr>
              <a:t>Software</a:t>
            </a:r>
            <a:r>
              <a:rPr lang="en-IN" sz="2400" dirty="0" smtClean="0">
                <a:latin typeface="Century Schoolbook" pitchFamily="18" charset="0"/>
              </a:rPr>
              <a:t> </a:t>
            </a:r>
            <a:r>
              <a:rPr lang="en-IN" sz="2400" dirty="0" smtClean="0">
                <a:latin typeface="Britannic Bold" pitchFamily="34" charset="0"/>
              </a:rPr>
              <a:t>Life Cycle Model</a:t>
            </a:r>
          </a:p>
          <a:p>
            <a:pPr marL="176213" indent="0" algn="just">
              <a:buNone/>
            </a:pPr>
            <a:r>
              <a:rPr lang="en-IN" sz="2400" dirty="0" smtClean="0">
                <a:latin typeface="Century Schoolbook" pitchFamily="18" charset="0"/>
              </a:rPr>
              <a:t>               </a:t>
            </a:r>
          </a:p>
          <a:p>
            <a:pPr marL="987425" indent="-987425" algn="just">
              <a:buNone/>
            </a:pPr>
            <a:r>
              <a:rPr lang="en-IN" sz="2400" dirty="0">
                <a:latin typeface="Century Schoolbook" pitchFamily="18" charset="0"/>
              </a:rPr>
              <a:t> </a:t>
            </a:r>
            <a:r>
              <a:rPr lang="en-IN" sz="2400" dirty="0" smtClean="0">
                <a:latin typeface="Century Schoolbook" pitchFamily="18" charset="0"/>
              </a:rPr>
              <a:t>           </a:t>
            </a:r>
            <a:r>
              <a:rPr lang="en-IN" sz="2200" b="1" dirty="0" smtClean="0">
                <a:latin typeface="Century Schoolbook" pitchFamily="18" charset="0"/>
              </a:rPr>
              <a:t>1. Requirement </a:t>
            </a:r>
            <a:endParaRPr lang="en-IN" sz="2200" b="1" dirty="0" smtClean="0">
              <a:latin typeface="Century Schoolbook" pitchFamily="18" charset="0"/>
            </a:endParaRPr>
          </a:p>
          <a:p>
            <a:pPr marL="987425" indent="-987425" algn="just">
              <a:buNone/>
            </a:pPr>
            <a:r>
              <a:rPr lang="en-IN" sz="2200" b="1" dirty="0">
                <a:latin typeface="Century Schoolbook" pitchFamily="18" charset="0"/>
              </a:rPr>
              <a:t> </a:t>
            </a:r>
            <a:r>
              <a:rPr lang="en-IN" sz="2200" b="1" dirty="0" smtClean="0">
                <a:latin typeface="Century Schoolbook" pitchFamily="18" charset="0"/>
              </a:rPr>
              <a:t>            2. </a:t>
            </a:r>
            <a:r>
              <a:rPr lang="en-IN" sz="2200" b="1" dirty="0" smtClean="0">
                <a:latin typeface="Century Schoolbook" pitchFamily="18" charset="0"/>
              </a:rPr>
              <a:t>Analysis</a:t>
            </a:r>
            <a:r>
              <a:rPr lang="en-IN" sz="2400" b="1" dirty="0" smtClean="0">
                <a:latin typeface="Century Schoolbook" pitchFamily="18" charset="0"/>
              </a:rPr>
              <a:t> </a:t>
            </a:r>
            <a:r>
              <a:rPr lang="en-IN" sz="2400" b="1" dirty="0" smtClean="0">
                <a:latin typeface="Century Schoolbook" pitchFamily="18" charset="0"/>
              </a:rPr>
              <a:t>	</a:t>
            </a:r>
            <a:endParaRPr lang="en-IN" sz="2000" dirty="0" smtClean="0">
              <a:latin typeface="Century Schoolbook" pitchFamily="18" charset="0"/>
            </a:endParaRPr>
          </a:p>
          <a:p>
            <a:pPr marL="987425" indent="-987425" algn="just">
              <a:buNone/>
            </a:pPr>
            <a:r>
              <a:rPr lang="en-IN" sz="2400" b="1" dirty="0">
                <a:latin typeface="Century Schoolbook" pitchFamily="18" charset="0"/>
              </a:rPr>
              <a:t> </a:t>
            </a:r>
            <a:r>
              <a:rPr lang="en-IN" sz="2400" b="1" dirty="0" smtClean="0">
                <a:latin typeface="Century Schoolbook" pitchFamily="18" charset="0"/>
              </a:rPr>
              <a:t>           </a:t>
            </a:r>
            <a:r>
              <a:rPr lang="en-IN" sz="2200" b="1" dirty="0">
                <a:latin typeface="Century Schoolbook" pitchFamily="18" charset="0"/>
              </a:rPr>
              <a:t>3</a:t>
            </a:r>
            <a:r>
              <a:rPr lang="en-IN" sz="2200" b="1" dirty="0" smtClean="0">
                <a:latin typeface="Century Schoolbook" pitchFamily="18" charset="0"/>
              </a:rPr>
              <a:t>. </a:t>
            </a:r>
            <a:r>
              <a:rPr lang="en-IN" sz="2200" b="1" dirty="0" smtClean="0">
                <a:latin typeface="Century Schoolbook" pitchFamily="18" charset="0"/>
              </a:rPr>
              <a:t>System Design</a:t>
            </a:r>
            <a:r>
              <a:rPr lang="en-IN" sz="2400" b="1" dirty="0" smtClean="0">
                <a:latin typeface="Century Schoolbook" pitchFamily="18" charset="0"/>
              </a:rPr>
              <a:t> 		  </a:t>
            </a:r>
          </a:p>
          <a:p>
            <a:pPr marL="987425" indent="-987425" algn="just">
              <a:buNone/>
            </a:pPr>
            <a:r>
              <a:rPr lang="en-IN" sz="2400" b="1" dirty="0">
                <a:latin typeface="Century Schoolbook" pitchFamily="18" charset="0"/>
              </a:rPr>
              <a:t> </a:t>
            </a:r>
            <a:r>
              <a:rPr lang="en-IN" sz="2400" b="1" dirty="0" smtClean="0">
                <a:latin typeface="Century Schoolbook" pitchFamily="18" charset="0"/>
              </a:rPr>
              <a:t>           </a:t>
            </a:r>
            <a:r>
              <a:rPr lang="en-IN" sz="2200" b="1" dirty="0">
                <a:latin typeface="Century Schoolbook" pitchFamily="18" charset="0"/>
              </a:rPr>
              <a:t>4</a:t>
            </a:r>
            <a:r>
              <a:rPr lang="en-IN" sz="2200" b="1" dirty="0" smtClean="0">
                <a:latin typeface="Century Schoolbook" pitchFamily="18" charset="0"/>
              </a:rPr>
              <a:t>. </a:t>
            </a:r>
            <a:r>
              <a:rPr lang="en-IN" sz="2200" b="1" dirty="0" smtClean="0">
                <a:latin typeface="Century Schoolbook" pitchFamily="18" charset="0"/>
              </a:rPr>
              <a:t>Development	</a:t>
            </a:r>
            <a:endParaRPr lang="en-IN" sz="2000" dirty="0" smtClean="0">
              <a:latin typeface="Century Schoolbook" pitchFamily="18" charset="0"/>
            </a:endParaRPr>
          </a:p>
          <a:p>
            <a:pPr marL="4217988" indent="-4217988" algn="just">
              <a:buNone/>
            </a:pPr>
            <a:r>
              <a:rPr lang="en-IN" sz="2200" b="1" dirty="0" smtClean="0">
                <a:latin typeface="Century Schoolbook" pitchFamily="18" charset="0"/>
              </a:rPr>
              <a:t>             5</a:t>
            </a:r>
            <a:r>
              <a:rPr lang="en-IN" sz="2200" b="1" dirty="0" smtClean="0">
                <a:latin typeface="Century Schoolbook" pitchFamily="18" charset="0"/>
              </a:rPr>
              <a:t>. Implementation</a:t>
            </a:r>
          </a:p>
          <a:p>
            <a:pPr marL="4217988" indent="-4217988" algn="just">
              <a:buNone/>
            </a:pPr>
            <a:r>
              <a:rPr lang="en-IN" sz="2200" b="1" dirty="0">
                <a:latin typeface="Century Schoolbook" pitchFamily="18" charset="0"/>
              </a:rPr>
              <a:t> </a:t>
            </a:r>
            <a:r>
              <a:rPr lang="en-IN" sz="2200" b="1" dirty="0" smtClean="0">
                <a:latin typeface="Century Schoolbook" pitchFamily="18" charset="0"/>
              </a:rPr>
              <a:t>            6. Assessment</a:t>
            </a:r>
          </a:p>
          <a:p>
            <a:pPr marL="4217988" indent="-4217988" algn="just">
              <a:buNone/>
            </a:pPr>
            <a:r>
              <a:rPr lang="en-IN" sz="2200" b="1" dirty="0">
                <a:latin typeface="Century Schoolbook" pitchFamily="18" charset="0"/>
              </a:rPr>
              <a:t> </a:t>
            </a:r>
            <a:r>
              <a:rPr lang="en-IN" sz="2200" b="1" dirty="0" smtClean="0">
                <a:latin typeface="Century Schoolbook" pitchFamily="18" charset="0"/>
              </a:rPr>
              <a:t>            7. Evaluation</a:t>
            </a:r>
            <a:endParaRPr lang="en-IN" sz="2400" dirty="0" smtClean="0">
              <a:latin typeface="Century Schoolbook" pitchFamily="18" charset="0"/>
            </a:endParaRPr>
          </a:p>
          <a:p>
            <a:pPr marL="1076325" indent="-1076325" algn="just">
              <a:buNone/>
            </a:pPr>
            <a:endParaRPr lang="en-IN" sz="2400" dirty="0" smtClean="0">
              <a:latin typeface="Century Schoolbook" pitchFamily="18" charset="0"/>
            </a:endParaRPr>
          </a:p>
          <a:p>
            <a:pPr marL="1076325" indent="-1076325" algn="just">
              <a:buNone/>
            </a:pPr>
            <a:r>
              <a:rPr lang="en-IN" sz="2400" dirty="0" smtClean="0">
                <a:latin typeface="Century Schoolbook" pitchFamily="18" charset="0"/>
              </a:rPr>
              <a:t>1 </a:t>
            </a:r>
            <a:r>
              <a:rPr lang="en-IN" sz="2400" dirty="0" smtClean="0">
                <a:latin typeface="Century Schoolbook" pitchFamily="18" charset="0"/>
                <a:sym typeface="Wingdings" pitchFamily="2" charset="2"/>
              </a:rPr>
              <a:t> 2  3  4  5  6  7  1  2  3  4  5  6 ….</a:t>
            </a:r>
            <a:endParaRPr lang="en-IN" sz="2400" dirty="0" smtClean="0">
              <a:latin typeface="Century Schoolbook" pitchFamily="18" charset="0"/>
            </a:endParaRPr>
          </a:p>
          <a:p>
            <a:pPr marL="1076325" indent="-1076325" algn="just">
              <a:buNone/>
            </a:pPr>
            <a:endParaRPr lang="en-IN" sz="2400" dirty="0">
              <a:latin typeface="Britannic Bold" pitchFamily="34" charset="0"/>
            </a:endParaRPr>
          </a:p>
          <a:p>
            <a:pPr marL="457200" lvl="1" indent="0">
              <a:buNone/>
            </a:pPr>
            <a:endParaRPr lang="en-IN" dirty="0"/>
          </a:p>
          <a:p>
            <a:pPr marL="0" indent="0" algn="just">
              <a:buNone/>
            </a:pPr>
            <a:endParaRPr lang="en-IN" sz="2400" dirty="0">
              <a:latin typeface="Britannic Bold" pitchFamily="34" charset="0"/>
            </a:endParaRPr>
          </a:p>
          <a:p>
            <a:pPr marL="0" indent="0" algn="just">
              <a:buNone/>
            </a:pPr>
            <a:endParaRPr lang="en-IN" sz="2400" dirty="0">
              <a:latin typeface="Britannic Bold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90796" y="1268760"/>
            <a:ext cx="882047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53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32" y="106189"/>
            <a:ext cx="8229600" cy="1018555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latin typeface="Britannic Bold" pitchFamily="34" charset="0"/>
                <a:cs typeface="Times New Roman" pitchFamily="18" charset="0"/>
              </a:rPr>
              <a:t>Introduction to Software Engineering</a:t>
            </a:r>
            <a:endParaRPr lang="en-IN" sz="4000" dirty="0">
              <a:latin typeface="Century Schoolbook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112568"/>
          </a:xfrm>
        </p:spPr>
        <p:txBody>
          <a:bodyPr vert="horz" lIns="91440" tIns="45720" rIns="91440" bIns="45720" rtlCol="0">
            <a:normAutofit/>
          </a:bodyPr>
          <a:lstStyle/>
          <a:p>
            <a:pPr marL="722313" indent="-546100" algn="just">
              <a:buFont typeface="Wingdings" pitchFamily="2" charset="2"/>
              <a:buChar char="ü"/>
            </a:pPr>
            <a:endParaRPr lang="en-IN" sz="100" dirty="0" smtClean="0">
              <a:latin typeface="Century Schoolbook" pitchFamily="18" charset="0"/>
            </a:endParaRPr>
          </a:p>
          <a:p>
            <a:pPr marL="633413" indent="-457200" algn="just">
              <a:buFont typeface="Wingdings" pitchFamily="2" charset="2"/>
              <a:buChar char="ü"/>
            </a:pPr>
            <a:r>
              <a:rPr lang="en-IN" sz="2400" dirty="0" smtClean="0">
                <a:latin typeface="Britannic Bold" pitchFamily="34" charset="0"/>
              </a:rPr>
              <a:t>3 P’s  [ People, Process, Product ]</a:t>
            </a:r>
            <a:endParaRPr lang="en-IN" sz="2400" dirty="0" smtClean="0">
              <a:latin typeface="Britannic Bold" pitchFamily="34" charset="0"/>
            </a:endParaRPr>
          </a:p>
          <a:p>
            <a:pPr marL="176213" indent="0" algn="just">
              <a:buNone/>
            </a:pPr>
            <a:r>
              <a:rPr lang="en-IN" sz="2400" dirty="0" smtClean="0">
                <a:latin typeface="Century Schoolbook" pitchFamily="18" charset="0"/>
              </a:rPr>
              <a:t>               </a:t>
            </a:r>
          </a:p>
          <a:p>
            <a:pPr marL="900113" indent="0" algn="just">
              <a:buFont typeface="Wingdings" pitchFamily="2" charset="2"/>
              <a:buChar char="q"/>
            </a:pPr>
            <a:r>
              <a:rPr lang="en-IN" sz="2400" dirty="0" smtClean="0">
                <a:latin typeface="Britannic Bold" pitchFamily="34" charset="0"/>
              </a:rPr>
              <a:t>  </a:t>
            </a:r>
            <a:r>
              <a:rPr lang="en-IN" sz="2200" b="1" dirty="0" smtClean="0">
                <a:latin typeface="Century Schoolbook" pitchFamily="18" charset="0"/>
              </a:rPr>
              <a:t>People </a:t>
            </a:r>
            <a:r>
              <a:rPr lang="en-IN" sz="2200" b="1" dirty="0">
                <a:latin typeface="Century Schoolbook" pitchFamily="18" charset="0"/>
              </a:rPr>
              <a:t> </a:t>
            </a:r>
            <a:r>
              <a:rPr lang="en-IN" sz="2200" b="1" dirty="0" smtClean="0">
                <a:latin typeface="Century Schoolbook" pitchFamily="18" charset="0"/>
              </a:rPr>
              <a:t>:  </a:t>
            </a:r>
            <a:r>
              <a:rPr lang="en-IN" sz="2200" dirty="0" smtClean="0">
                <a:latin typeface="Century Schoolbook" pitchFamily="18" charset="0"/>
              </a:rPr>
              <a:t>Customer</a:t>
            </a:r>
          </a:p>
          <a:p>
            <a:pPr marL="900113" indent="0" algn="just">
              <a:buFont typeface="Wingdings" pitchFamily="2" charset="2"/>
              <a:buChar char="q"/>
            </a:pPr>
            <a:endParaRPr lang="en-IN" sz="2200" b="1" dirty="0">
              <a:latin typeface="Century Schoolbook" pitchFamily="18" charset="0"/>
            </a:endParaRPr>
          </a:p>
          <a:p>
            <a:pPr marL="1341438" indent="-441325">
              <a:buFont typeface="Wingdings" pitchFamily="2" charset="2"/>
              <a:buChar char="q"/>
            </a:pPr>
            <a:r>
              <a:rPr lang="en-IN" sz="2200" b="1" dirty="0" smtClean="0">
                <a:latin typeface="Century Schoolbook" pitchFamily="18" charset="0"/>
              </a:rPr>
              <a:t>Process :  </a:t>
            </a:r>
            <a:r>
              <a:rPr lang="en-IN" sz="2200" dirty="0" smtClean="0">
                <a:latin typeface="Century Schoolbook" pitchFamily="18" charset="0"/>
              </a:rPr>
              <a:t>Requirements, Analysis, Design,</a:t>
            </a:r>
            <a:r>
              <a:rPr lang="en-IN" sz="2200" b="1" dirty="0" smtClean="0">
                <a:latin typeface="Century Schoolbook" pitchFamily="18" charset="0"/>
              </a:rPr>
              <a:t> </a:t>
            </a:r>
          </a:p>
          <a:p>
            <a:pPr marL="900113" indent="0" algn="just">
              <a:buNone/>
            </a:pPr>
            <a:r>
              <a:rPr lang="en-IN" sz="2200" b="1" dirty="0" smtClean="0">
                <a:latin typeface="Century Schoolbook" pitchFamily="18" charset="0"/>
              </a:rPr>
              <a:t>                        </a:t>
            </a:r>
            <a:r>
              <a:rPr lang="en-IN" sz="2200" dirty="0" smtClean="0">
                <a:latin typeface="Century Schoolbook" pitchFamily="18" charset="0"/>
              </a:rPr>
              <a:t>Implementation, Evolution</a:t>
            </a:r>
            <a:r>
              <a:rPr lang="en-IN" sz="2200" b="1" dirty="0" smtClean="0">
                <a:latin typeface="Century Schoolbook" pitchFamily="18" charset="0"/>
              </a:rPr>
              <a:t> </a:t>
            </a:r>
          </a:p>
          <a:p>
            <a:pPr marL="900113" indent="0" algn="just">
              <a:buNone/>
            </a:pPr>
            <a:endParaRPr lang="en-IN" sz="2200" b="1" dirty="0">
              <a:latin typeface="Century Schoolbook" pitchFamily="18" charset="0"/>
            </a:endParaRPr>
          </a:p>
          <a:p>
            <a:pPr marL="900113" indent="0" algn="just">
              <a:buFont typeface="Wingdings" pitchFamily="2" charset="2"/>
              <a:buChar char="q"/>
            </a:pPr>
            <a:r>
              <a:rPr lang="en-IN" sz="2200" b="1" dirty="0" smtClean="0">
                <a:latin typeface="Century Schoolbook" pitchFamily="18" charset="0"/>
              </a:rPr>
              <a:t>  Product:   </a:t>
            </a:r>
            <a:r>
              <a:rPr lang="en-IN" sz="2200" dirty="0" smtClean="0">
                <a:latin typeface="Century Schoolbook" pitchFamily="18" charset="0"/>
              </a:rPr>
              <a:t>Final Outcome</a:t>
            </a:r>
            <a:r>
              <a:rPr lang="en-IN" sz="2200" b="1" dirty="0" smtClean="0">
                <a:latin typeface="Century Schoolbook" pitchFamily="18" charset="0"/>
              </a:rPr>
              <a:t> </a:t>
            </a:r>
            <a:r>
              <a:rPr lang="en-IN" sz="2200" dirty="0" smtClean="0">
                <a:latin typeface="Century Schoolbook" pitchFamily="18" charset="0"/>
              </a:rPr>
              <a:t>[Application]</a:t>
            </a:r>
            <a:endParaRPr lang="en-IN" sz="2200" dirty="0">
              <a:latin typeface="Britannic Bold" pitchFamily="34" charset="0"/>
            </a:endParaRPr>
          </a:p>
          <a:p>
            <a:pPr marL="457200" lvl="1" indent="0">
              <a:buNone/>
            </a:pPr>
            <a:endParaRPr lang="en-IN" dirty="0"/>
          </a:p>
          <a:p>
            <a:pPr marL="0" indent="0" algn="just">
              <a:buNone/>
            </a:pPr>
            <a:endParaRPr lang="en-IN" sz="2400" dirty="0">
              <a:latin typeface="Britannic Bold" pitchFamily="34" charset="0"/>
            </a:endParaRPr>
          </a:p>
          <a:p>
            <a:pPr marL="0" indent="0" algn="just">
              <a:buNone/>
            </a:pPr>
            <a:endParaRPr lang="en-IN" sz="2400" dirty="0">
              <a:latin typeface="Britannic Bold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90796" y="1268760"/>
            <a:ext cx="882047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74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32" y="106189"/>
            <a:ext cx="8229600" cy="1018555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latin typeface="Britannic Bold" pitchFamily="34" charset="0"/>
                <a:cs typeface="Times New Roman" pitchFamily="18" charset="0"/>
              </a:rPr>
              <a:t>Introduction to Software Engineering</a:t>
            </a:r>
            <a:endParaRPr lang="en-IN" sz="4000" dirty="0">
              <a:latin typeface="Century Schoolbook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11256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722313" indent="-546100" algn="just">
              <a:buFont typeface="Wingdings" pitchFamily="2" charset="2"/>
              <a:buChar char="ü"/>
            </a:pPr>
            <a:endParaRPr lang="en-IN" sz="100" dirty="0" smtClean="0">
              <a:latin typeface="Century Schoolbook" pitchFamily="18" charset="0"/>
            </a:endParaRPr>
          </a:p>
          <a:p>
            <a:pPr marL="633413" indent="-457200" algn="just">
              <a:buFont typeface="Wingdings" pitchFamily="2" charset="2"/>
              <a:buChar char="ü"/>
            </a:pPr>
            <a:r>
              <a:rPr lang="en-IN" sz="2400" dirty="0" smtClean="0">
                <a:latin typeface="Britannic Bold" pitchFamily="34" charset="0"/>
              </a:rPr>
              <a:t>Software</a:t>
            </a:r>
            <a:r>
              <a:rPr lang="en-IN" sz="2400" dirty="0" smtClean="0">
                <a:latin typeface="Century Schoolbook" pitchFamily="18" charset="0"/>
              </a:rPr>
              <a:t> </a:t>
            </a:r>
            <a:r>
              <a:rPr lang="en-IN" sz="2400" dirty="0" smtClean="0">
                <a:latin typeface="Britannic Bold" pitchFamily="34" charset="0"/>
              </a:rPr>
              <a:t>Process Models</a:t>
            </a:r>
          </a:p>
          <a:p>
            <a:pPr marL="176213" indent="0" algn="just">
              <a:buNone/>
            </a:pPr>
            <a:r>
              <a:rPr lang="en-IN" sz="2400" dirty="0" smtClean="0">
                <a:latin typeface="Century Schoolbook" pitchFamily="18" charset="0"/>
              </a:rPr>
              <a:t>     </a:t>
            </a:r>
          </a:p>
          <a:p>
            <a:pPr marL="3584575" indent="-3408363" algn="just">
              <a:buNone/>
            </a:pPr>
            <a:r>
              <a:rPr lang="en-IN" sz="2000" b="1" dirty="0">
                <a:latin typeface="Century Schoolbook" pitchFamily="18" charset="0"/>
              </a:rPr>
              <a:t> </a:t>
            </a:r>
            <a:r>
              <a:rPr lang="en-IN" sz="2000" b="1" dirty="0" smtClean="0">
                <a:latin typeface="Century Schoolbook" pitchFamily="18" charset="0"/>
              </a:rPr>
              <a:t>  </a:t>
            </a:r>
            <a:r>
              <a:rPr lang="en-IN" sz="2000" b="1" dirty="0" smtClean="0">
                <a:latin typeface="Century Schoolbook" pitchFamily="18" charset="0"/>
              </a:rPr>
              <a:t>Process Model– </a:t>
            </a:r>
            <a:r>
              <a:rPr lang="en-IN" sz="2000" dirty="0" smtClean="0">
                <a:latin typeface="Century Schoolbook" pitchFamily="18" charset="0"/>
              </a:rPr>
              <a:t>Communication (Requirements), </a:t>
            </a:r>
          </a:p>
          <a:p>
            <a:pPr marL="3584575" indent="-3408363" algn="just">
              <a:buNone/>
            </a:pPr>
            <a:r>
              <a:rPr lang="en-IN" sz="2000" dirty="0">
                <a:latin typeface="Century Schoolbook" pitchFamily="18" charset="0"/>
              </a:rPr>
              <a:t> </a:t>
            </a:r>
            <a:r>
              <a:rPr lang="en-IN" sz="2000" dirty="0" smtClean="0">
                <a:latin typeface="Century Schoolbook" pitchFamily="18" charset="0"/>
              </a:rPr>
              <a:t>                                </a:t>
            </a:r>
            <a:r>
              <a:rPr lang="en-IN" sz="2000" dirty="0" smtClean="0">
                <a:latin typeface="Century Schoolbook" pitchFamily="18" charset="0"/>
              </a:rPr>
              <a:t>Planning (Analysis), </a:t>
            </a:r>
          </a:p>
          <a:p>
            <a:pPr marL="3584575" indent="-3408363" algn="just">
              <a:buNone/>
            </a:pPr>
            <a:r>
              <a:rPr lang="en-IN" sz="2000" dirty="0">
                <a:latin typeface="Century Schoolbook" pitchFamily="18" charset="0"/>
              </a:rPr>
              <a:t> </a:t>
            </a:r>
            <a:r>
              <a:rPr lang="en-IN" sz="2000" dirty="0" smtClean="0">
                <a:latin typeface="Century Schoolbook" pitchFamily="18" charset="0"/>
              </a:rPr>
              <a:t>                                </a:t>
            </a:r>
            <a:r>
              <a:rPr lang="en-IN" sz="2000" dirty="0" smtClean="0">
                <a:latin typeface="Century Schoolbook" pitchFamily="18" charset="0"/>
              </a:rPr>
              <a:t>Modelling (Designing),  </a:t>
            </a:r>
          </a:p>
          <a:p>
            <a:pPr marL="3584575" indent="-3408363" algn="just">
              <a:buNone/>
            </a:pPr>
            <a:r>
              <a:rPr lang="en-IN" sz="2000" dirty="0">
                <a:latin typeface="Century Schoolbook" pitchFamily="18" charset="0"/>
              </a:rPr>
              <a:t> </a:t>
            </a:r>
            <a:r>
              <a:rPr lang="en-IN" sz="2000" dirty="0" smtClean="0">
                <a:latin typeface="Century Schoolbook" pitchFamily="18" charset="0"/>
              </a:rPr>
              <a:t>                                </a:t>
            </a:r>
            <a:r>
              <a:rPr lang="en-IN" sz="2000" dirty="0" smtClean="0">
                <a:latin typeface="Century Schoolbook" pitchFamily="18" charset="0"/>
              </a:rPr>
              <a:t>Construction </a:t>
            </a:r>
            <a:r>
              <a:rPr lang="en-IN" sz="2000" dirty="0" smtClean="0">
                <a:latin typeface="Century Schoolbook" pitchFamily="18" charset="0"/>
              </a:rPr>
              <a:t>and </a:t>
            </a:r>
            <a:r>
              <a:rPr lang="en-IN" sz="2000" dirty="0" smtClean="0">
                <a:latin typeface="Century Schoolbook" pitchFamily="18" charset="0"/>
              </a:rPr>
              <a:t>Deployment (Implementation)</a:t>
            </a:r>
            <a:r>
              <a:rPr lang="en-IN" sz="2400" dirty="0" smtClean="0">
                <a:latin typeface="Century Schoolbook" pitchFamily="18" charset="0"/>
              </a:rPr>
              <a:t>          </a:t>
            </a:r>
            <a:endParaRPr lang="en-IN" sz="2400" dirty="0" smtClean="0">
              <a:latin typeface="Century Schoolbook" pitchFamily="18" charset="0"/>
            </a:endParaRPr>
          </a:p>
          <a:p>
            <a:pPr marL="176213" indent="0" algn="just">
              <a:buNone/>
            </a:pPr>
            <a:r>
              <a:rPr lang="en-IN" sz="2400" dirty="0">
                <a:latin typeface="Century Schoolbook" pitchFamily="18" charset="0"/>
              </a:rPr>
              <a:t> </a:t>
            </a:r>
            <a:r>
              <a:rPr lang="en-IN" sz="2400" dirty="0" smtClean="0">
                <a:latin typeface="Century Schoolbook" pitchFamily="18" charset="0"/>
              </a:rPr>
              <a:t>    </a:t>
            </a:r>
          </a:p>
          <a:p>
            <a:pPr marL="987425" indent="-987425" algn="just">
              <a:buNone/>
            </a:pPr>
            <a:r>
              <a:rPr lang="en-IN" sz="2400" dirty="0">
                <a:latin typeface="Century Schoolbook" pitchFamily="18" charset="0"/>
              </a:rPr>
              <a:t> </a:t>
            </a:r>
            <a:r>
              <a:rPr lang="en-IN" sz="2400" dirty="0" smtClean="0">
                <a:latin typeface="Century Schoolbook" pitchFamily="18" charset="0"/>
              </a:rPr>
              <a:t>           </a:t>
            </a:r>
            <a:r>
              <a:rPr lang="en-IN" sz="2200" b="1" dirty="0" smtClean="0">
                <a:latin typeface="Century Schoolbook" pitchFamily="18" charset="0"/>
              </a:rPr>
              <a:t>1. Waterfall Model</a:t>
            </a:r>
            <a:r>
              <a:rPr lang="en-IN" sz="2400" b="1" dirty="0" smtClean="0">
                <a:latin typeface="Century Schoolbook" pitchFamily="18" charset="0"/>
              </a:rPr>
              <a:t> 	</a:t>
            </a:r>
            <a:endParaRPr lang="en-IN" sz="2000" dirty="0" smtClean="0">
              <a:latin typeface="Century Schoolbook" pitchFamily="18" charset="0"/>
            </a:endParaRPr>
          </a:p>
          <a:p>
            <a:pPr marL="987425" indent="-987425" algn="just">
              <a:buNone/>
            </a:pPr>
            <a:r>
              <a:rPr lang="en-IN" sz="2400" b="1" dirty="0">
                <a:latin typeface="Century Schoolbook" pitchFamily="18" charset="0"/>
              </a:rPr>
              <a:t> </a:t>
            </a:r>
            <a:r>
              <a:rPr lang="en-IN" sz="2400" b="1" dirty="0" smtClean="0">
                <a:latin typeface="Century Schoolbook" pitchFamily="18" charset="0"/>
              </a:rPr>
              <a:t>           </a:t>
            </a:r>
            <a:r>
              <a:rPr lang="en-IN" sz="2200" b="1" dirty="0" smtClean="0">
                <a:latin typeface="Century Schoolbook" pitchFamily="18" charset="0"/>
              </a:rPr>
              <a:t>2. Prototyping Model</a:t>
            </a:r>
            <a:r>
              <a:rPr lang="en-IN" sz="2400" b="1" dirty="0" smtClean="0">
                <a:latin typeface="Century Schoolbook" pitchFamily="18" charset="0"/>
              </a:rPr>
              <a:t> 		  </a:t>
            </a:r>
          </a:p>
          <a:p>
            <a:pPr marL="987425" indent="-987425" algn="just">
              <a:buNone/>
            </a:pPr>
            <a:r>
              <a:rPr lang="en-IN" sz="2400" b="1" dirty="0">
                <a:latin typeface="Century Schoolbook" pitchFamily="18" charset="0"/>
              </a:rPr>
              <a:t> </a:t>
            </a:r>
            <a:r>
              <a:rPr lang="en-IN" sz="2400" b="1" dirty="0" smtClean="0">
                <a:latin typeface="Century Schoolbook" pitchFamily="18" charset="0"/>
              </a:rPr>
              <a:t>           </a:t>
            </a:r>
            <a:r>
              <a:rPr lang="en-IN" sz="2200" b="1" dirty="0" smtClean="0">
                <a:latin typeface="Century Schoolbook" pitchFamily="18" charset="0"/>
              </a:rPr>
              <a:t>3. Rapid Application Development (RAD)Model	</a:t>
            </a:r>
            <a:endParaRPr lang="en-IN" sz="2000" dirty="0" smtClean="0">
              <a:latin typeface="Century Schoolbook" pitchFamily="18" charset="0"/>
            </a:endParaRPr>
          </a:p>
          <a:p>
            <a:pPr marL="4217988" indent="-4217988" algn="just">
              <a:buNone/>
            </a:pPr>
            <a:r>
              <a:rPr lang="en-IN" sz="2400" dirty="0">
                <a:latin typeface="Century Schoolbook" pitchFamily="18" charset="0"/>
              </a:rPr>
              <a:t> </a:t>
            </a:r>
            <a:r>
              <a:rPr lang="en-IN" sz="2400" dirty="0" smtClean="0">
                <a:latin typeface="Century Schoolbook" pitchFamily="18" charset="0"/>
              </a:rPr>
              <a:t>           </a:t>
            </a:r>
            <a:r>
              <a:rPr lang="en-IN" sz="2200" b="1" dirty="0" smtClean="0">
                <a:latin typeface="Century Schoolbook" pitchFamily="18" charset="0"/>
              </a:rPr>
              <a:t>4. Incremental Model</a:t>
            </a:r>
          </a:p>
          <a:p>
            <a:pPr marL="4217988" indent="-4217988" algn="just">
              <a:buNone/>
            </a:pPr>
            <a:r>
              <a:rPr lang="en-IN" sz="2200" b="1" dirty="0">
                <a:latin typeface="Century Schoolbook" pitchFamily="18" charset="0"/>
              </a:rPr>
              <a:t> </a:t>
            </a:r>
            <a:r>
              <a:rPr lang="en-IN" sz="2200" b="1" dirty="0" smtClean="0">
                <a:latin typeface="Century Schoolbook" pitchFamily="18" charset="0"/>
              </a:rPr>
              <a:t>            5.  Spiral Model </a:t>
            </a:r>
          </a:p>
          <a:p>
            <a:pPr marL="1076325" indent="-1076325" algn="just">
              <a:buNone/>
            </a:pPr>
            <a:endParaRPr lang="en-IN" sz="2400" dirty="0">
              <a:latin typeface="Britannic Bold" pitchFamily="34" charset="0"/>
            </a:endParaRPr>
          </a:p>
          <a:p>
            <a:pPr marL="457200" lvl="1" indent="0">
              <a:buNone/>
            </a:pPr>
            <a:endParaRPr lang="en-IN" dirty="0"/>
          </a:p>
          <a:p>
            <a:pPr marL="0" indent="0" algn="just">
              <a:buNone/>
            </a:pPr>
            <a:endParaRPr lang="en-IN" sz="2400" dirty="0">
              <a:latin typeface="Britannic Bold" pitchFamily="34" charset="0"/>
            </a:endParaRPr>
          </a:p>
          <a:p>
            <a:pPr marL="0" indent="0" algn="just">
              <a:buNone/>
            </a:pPr>
            <a:endParaRPr lang="en-IN" sz="2400" dirty="0">
              <a:latin typeface="Britannic Bold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90796" y="1268760"/>
            <a:ext cx="882047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75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32" y="106189"/>
            <a:ext cx="8229600" cy="1018555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latin typeface="Britannic Bold" pitchFamily="34" charset="0"/>
                <a:cs typeface="Times New Roman" pitchFamily="18" charset="0"/>
              </a:rPr>
              <a:t>Introduction to Software Engineering</a:t>
            </a:r>
            <a:endParaRPr lang="en-IN" sz="4000" dirty="0">
              <a:latin typeface="Century Schoolbook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112568"/>
          </a:xfrm>
        </p:spPr>
        <p:txBody>
          <a:bodyPr vert="horz" lIns="91440" tIns="45720" rIns="91440" bIns="45720" rtlCol="0">
            <a:normAutofit/>
          </a:bodyPr>
          <a:lstStyle/>
          <a:p>
            <a:pPr marL="722313" indent="-546100" algn="just">
              <a:buFont typeface="Wingdings" pitchFamily="2" charset="2"/>
              <a:buChar char="ü"/>
            </a:pPr>
            <a:endParaRPr lang="en-IN" sz="100" dirty="0" smtClean="0">
              <a:latin typeface="Century Schoolbook" pitchFamily="18" charset="0"/>
            </a:endParaRPr>
          </a:p>
          <a:p>
            <a:pPr marL="633413" indent="-457200" algn="just">
              <a:buFont typeface="Wingdings" pitchFamily="2" charset="2"/>
              <a:buChar char="ü"/>
            </a:pPr>
            <a:r>
              <a:rPr lang="en-IN" sz="2400" dirty="0" smtClean="0">
                <a:latin typeface="Britannic Bold" pitchFamily="34" charset="0"/>
              </a:rPr>
              <a:t>Software</a:t>
            </a:r>
            <a:r>
              <a:rPr lang="en-IN" sz="2400" dirty="0" smtClean="0">
                <a:latin typeface="Century Schoolbook" pitchFamily="18" charset="0"/>
              </a:rPr>
              <a:t> </a:t>
            </a:r>
            <a:r>
              <a:rPr lang="en-IN" sz="2400" dirty="0" smtClean="0">
                <a:latin typeface="Britannic Bold" pitchFamily="34" charset="0"/>
              </a:rPr>
              <a:t>Quality</a:t>
            </a:r>
            <a:endParaRPr lang="en-IN" sz="2400" dirty="0" smtClean="0">
              <a:latin typeface="Britannic Bold" pitchFamily="34" charset="0"/>
            </a:endParaRPr>
          </a:p>
          <a:p>
            <a:pPr marL="176213" indent="0" algn="just">
              <a:buNone/>
            </a:pPr>
            <a:r>
              <a:rPr lang="en-IN" sz="2400" dirty="0" smtClean="0">
                <a:latin typeface="Century Schoolbook" pitchFamily="18" charset="0"/>
              </a:rPr>
              <a:t>     </a:t>
            </a:r>
            <a:r>
              <a:rPr lang="en-IN" sz="2400" dirty="0" smtClean="0">
                <a:latin typeface="Century Schoolbook" pitchFamily="18" charset="0"/>
              </a:rPr>
              <a:t>   </a:t>
            </a:r>
            <a:endParaRPr lang="en-IN" sz="2400" dirty="0" smtClean="0">
              <a:latin typeface="Century Schoolbook" pitchFamily="18" charset="0"/>
            </a:endParaRPr>
          </a:p>
          <a:p>
            <a:pPr marL="987425" indent="-987425" algn="just">
              <a:buNone/>
            </a:pPr>
            <a:r>
              <a:rPr lang="en-IN" sz="2400" dirty="0">
                <a:latin typeface="Century Schoolbook" pitchFamily="18" charset="0"/>
              </a:rPr>
              <a:t> </a:t>
            </a:r>
            <a:r>
              <a:rPr lang="en-IN" sz="2400" dirty="0" smtClean="0">
                <a:latin typeface="Century Schoolbook" pitchFamily="18" charset="0"/>
              </a:rPr>
              <a:t>           </a:t>
            </a:r>
            <a:r>
              <a:rPr lang="en-IN" sz="2200" dirty="0" smtClean="0">
                <a:latin typeface="Century Schoolbook" pitchFamily="18" charset="0"/>
              </a:rPr>
              <a:t>1. </a:t>
            </a:r>
            <a:r>
              <a:rPr lang="en-IN" sz="2200" dirty="0" smtClean="0">
                <a:latin typeface="Century Schoolbook" pitchFamily="18" charset="0"/>
              </a:rPr>
              <a:t>Correctness </a:t>
            </a:r>
            <a:r>
              <a:rPr lang="en-IN" sz="2200" dirty="0" smtClean="0">
                <a:latin typeface="Century Schoolbook" pitchFamily="18" charset="0"/>
              </a:rPr>
              <a:t>	</a:t>
            </a:r>
            <a:r>
              <a:rPr lang="en-IN" sz="2200" dirty="0" smtClean="0">
                <a:latin typeface="Century Schoolbook" pitchFamily="18" charset="0"/>
              </a:rPr>
              <a:t>- F</a:t>
            </a:r>
            <a:r>
              <a:rPr lang="en-IN" sz="2000" dirty="0" smtClean="0">
                <a:latin typeface="Century Schoolbook" pitchFamily="18" charset="0"/>
              </a:rPr>
              <a:t>unctional accuracy (Error Free)</a:t>
            </a:r>
            <a:endParaRPr lang="en-IN" sz="2000" dirty="0" smtClean="0">
              <a:latin typeface="Century Schoolbook" pitchFamily="18" charset="0"/>
            </a:endParaRPr>
          </a:p>
          <a:p>
            <a:pPr marL="987425" indent="-987425" algn="just">
              <a:buNone/>
            </a:pPr>
            <a:r>
              <a:rPr lang="en-IN" sz="2200" dirty="0">
                <a:latin typeface="Century Schoolbook" pitchFamily="18" charset="0"/>
              </a:rPr>
              <a:t> </a:t>
            </a:r>
            <a:r>
              <a:rPr lang="en-IN" sz="2200" dirty="0" smtClean="0">
                <a:latin typeface="Century Schoolbook" pitchFamily="18" charset="0"/>
              </a:rPr>
              <a:t>           </a:t>
            </a:r>
            <a:r>
              <a:rPr lang="en-IN" sz="2200" dirty="0" smtClean="0">
                <a:latin typeface="Century Schoolbook" pitchFamily="18" charset="0"/>
              </a:rPr>
              <a:t> 2</a:t>
            </a:r>
            <a:r>
              <a:rPr lang="en-IN" sz="2200" dirty="0" smtClean="0">
                <a:latin typeface="Century Schoolbook" pitchFamily="18" charset="0"/>
              </a:rPr>
              <a:t>. </a:t>
            </a:r>
            <a:r>
              <a:rPr lang="en-IN" sz="2200" dirty="0" smtClean="0">
                <a:latin typeface="Century Schoolbook" pitchFamily="18" charset="0"/>
              </a:rPr>
              <a:t>Reliability </a:t>
            </a:r>
            <a:r>
              <a:rPr lang="en-IN" sz="2200" dirty="0" smtClean="0">
                <a:latin typeface="Century Schoolbook" pitchFamily="18" charset="0"/>
              </a:rPr>
              <a:t>	</a:t>
            </a:r>
            <a:r>
              <a:rPr lang="en-IN" sz="2200" dirty="0" smtClean="0">
                <a:latin typeface="Century Schoolbook" pitchFamily="18" charset="0"/>
              </a:rPr>
              <a:t>- </a:t>
            </a:r>
            <a:r>
              <a:rPr lang="en-IN" sz="2000" dirty="0" smtClean="0">
                <a:latin typeface="Century Schoolbook" pitchFamily="18" charset="0"/>
              </a:rPr>
              <a:t>Performance in all scenarios</a:t>
            </a:r>
            <a:r>
              <a:rPr lang="en-IN" sz="2200" dirty="0" smtClean="0">
                <a:latin typeface="Century Schoolbook" pitchFamily="18" charset="0"/>
              </a:rPr>
              <a:t>	  </a:t>
            </a:r>
          </a:p>
          <a:p>
            <a:pPr marL="987425" indent="-987425" algn="just">
              <a:buNone/>
            </a:pPr>
            <a:r>
              <a:rPr lang="en-IN" sz="2200" dirty="0">
                <a:latin typeface="Century Schoolbook" pitchFamily="18" charset="0"/>
              </a:rPr>
              <a:t> </a:t>
            </a:r>
            <a:r>
              <a:rPr lang="en-IN" sz="2200" dirty="0" smtClean="0">
                <a:latin typeface="Century Schoolbook" pitchFamily="18" charset="0"/>
              </a:rPr>
              <a:t>           </a:t>
            </a:r>
            <a:r>
              <a:rPr lang="en-IN" sz="2200" dirty="0" smtClean="0">
                <a:latin typeface="Century Schoolbook" pitchFamily="18" charset="0"/>
              </a:rPr>
              <a:t> 3</a:t>
            </a:r>
            <a:r>
              <a:rPr lang="en-IN" sz="2200" dirty="0" smtClean="0">
                <a:latin typeface="Century Schoolbook" pitchFamily="18" charset="0"/>
              </a:rPr>
              <a:t>. </a:t>
            </a:r>
            <a:r>
              <a:rPr lang="en-IN" sz="2200" dirty="0" smtClean="0">
                <a:latin typeface="Century Schoolbook" pitchFamily="18" charset="0"/>
              </a:rPr>
              <a:t>Usability</a:t>
            </a:r>
            <a:r>
              <a:rPr lang="en-IN" sz="2200" dirty="0" smtClean="0">
                <a:latin typeface="Century Schoolbook" pitchFamily="18" charset="0"/>
              </a:rPr>
              <a:t>	</a:t>
            </a:r>
            <a:r>
              <a:rPr lang="en-IN" sz="2200" dirty="0" smtClean="0">
                <a:latin typeface="Century Schoolbook" pitchFamily="18" charset="0"/>
              </a:rPr>
              <a:t>	- </a:t>
            </a:r>
            <a:r>
              <a:rPr lang="en-IN" sz="2000" dirty="0" smtClean="0">
                <a:latin typeface="Century Schoolbook" pitchFamily="18" charset="0"/>
              </a:rPr>
              <a:t>Easy to use anybody</a:t>
            </a:r>
            <a:endParaRPr lang="en-IN" sz="2200" dirty="0" smtClean="0">
              <a:latin typeface="Century Schoolbook" pitchFamily="18" charset="0"/>
            </a:endParaRPr>
          </a:p>
          <a:p>
            <a:pPr marL="4217988" indent="-4217988" algn="just">
              <a:buNone/>
            </a:pPr>
            <a:r>
              <a:rPr lang="en-IN" sz="2200" dirty="0">
                <a:latin typeface="Century Schoolbook" pitchFamily="18" charset="0"/>
              </a:rPr>
              <a:t> </a:t>
            </a:r>
            <a:r>
              <a:rPr lang="en-IN" sz="2200" dirty="0" smtClean="0">
                <a:latin typeface="Century Schoolbook" pitchFamily="18" charset="0"/>
              </a:rPr>
              <a:t>           </a:t>
            </a:r>
            <a:r>
              <a:rPr lang="en-IN" sz="2200" dirty="0" smtClean="0">
                <a:latin typeface="Century Schoolbook" pitchFamily="18" charset="0"/>
              </a:rPr>
              <a:t> 4</a:t>
            </a:r>
            <a:r>
              <a:rPr lang="en-IN" sz="2200" dirty="0" smtClean="0">
                <a:latin typeface="Century Schoolbook" pitchFamily="18" charset="0"/>
              </a:rPr>
              <a:t>. </a:t>
            </a:r>
            <a:r>
              <a:rPr lang="en-IN" sz="2200" dirty="0">
                <a:latin typeface="Century Schoolbook" pitchFamily="18" charset="0"/>
              </a:rPr>
              <a:t>Security                - </a:t>
            </a:r>
            <a:r>
              <a:rPr lang="en-IN" sz="2000" dirty="0">
                <a:latin typeface="Century Schoolbook" pitchFamily="18" charset="0"/>
              </a:rPr>
              <a:t>Authorized Access</a:t>
            </a:r>
            <a:r>
              <a:rPr lang="en-IN" sz="2200" dirty="0">
                <a:latin typeface="Century Schoolbook" pitchFamily="18" charset="0"/>
              </a:rPr>
              <a:t>  </a:t>
            </a:r>
            <a:endParaRPr lang="en-IN" sz="2200" dirty="0" smtClean="0">
              <a:latin typeface="Century Schoolbook" pitchFamily="18" charset="0"/>
            </a:endParaRPr>
          </a:p>
          <a:p>
            <a:pPr marL="4217988" indent="-4217988" algn="just">
              <a:buNone/>
            </a:pPr>
            <a:r>
              <a:rPr lang="en-IN" sz="2200" dirty="0">
                <a:latin typeface="Century Schoolbook" pitchFamily="18" charset="0"/>
              </a:rPr>
              <a:t> </a:t>
            </a:r>
            <a:r>
              <a:rPr lang="en-IN" sz="2200" dirty="0" smtClean="0">
                <a:latin typeface="Century Schoolbook" pitchFamily="18" charset="0"/>
              </a:rPr>
              <a:t>            5. </a:t>
            </a:r>
            <a:r>
              <a:rPr lang="en-IN" sz="2200" dirty="0" smtClean="0">
                <a:latin typeface="Century Schoolbook" pitchFamily="18" charset="0"/>
              </a:rPr>
              <a:t>Efficiency              - </a:t>
            </a:r>
            <a:r>
              <a:rPr lang="en-IN" sz="2000" dirty="0" smtClean="0">
                <a:latin typeface="Century Schoolbook" pitchFamily="18" charset="0"/>
              </a:rPr>
              <a:t>Productivity of resource to perform</a:t>
            </a:r>
            <a:endParaRPr lang="en-IN" sz="2200" dirty="0" smtClean="0">
              <a:latin typeface="Century Schoolbook" pitchFamily="18" charset="0"/>
            </a:endParaRPr>
          </a:p>
          <a:p>
            <a:pPr marL="4217988" indent="-4217988" algn="just">
              <a:buNone/>
            </a:pPr>
            <a:r>
              <a:rPr lang="en-IN" sz="2200" dirty="0">
                <a:latin typeface="Century Schoolbook" pitchFamily="18" charset="0"/>
              </a:rPr>
              <a:t> </a:t>
            </a:r>
            <a:r>
              <a:rPr lang="en-IN" sz="2200" dirty="0" smtClean="0">
                <a:latin typeface="Century Schoolbook" pitchFamily="18" charset="0"/>
              </a:rPr>
              <a:t>            6. Maintainability</a:t>
            </a:r>
            <a:r>
              <a:rPr lang="en-IN" sz="2200" dirty="0" smtClean="0">
                <a:latin typeface="Century Schoolbook" pitchFamily="18" charset="0"/>
              </a:rPr>
              <a:t>    - </a:t>
            </a:r>
            <a:r>
              <a:rPr lang="en-IN" sz="2000" dirty="0" smtClean="0">
                <a:latin typeface="Century Schoolbook" pitchFamily="18" charset="0"/>
              </a:rPr>
              <a:t>Fixing an error, Modifying the S/W.</a:t>
            </a:r>
            <a:r>
              <a:rPr lang="en-IN" sz="2200" dirty="0" smtClean="0">
                <a:latin typeface="Century Schoolbook" pitchFamily="18" charset="0"/>
              </a:rPr>
              <a:t> </a:t>
            </a:r>
            <a:endParaRPr lang="en-IN" sz="2200" dirty="0" smtClean="0">
              <a:latin typeface="Century Schoolbook" pitchFamily="18" charset="0"/>
            </a:endParaRPr>
          </a:p>
          <a:p>
            <a:pPr marL="1076325" indent="-1076325" algn="just">
              <a:buNone/>
            </a:pPr>
            <a:endParaRPr lang="en-IN" sz="2400" dirty="0">
              <a:latin typeface="Britannic Bold" pitchFamily="34" charset="0"/>
            </a:endParaRPr>
          </a:p>
          <a:p>
            <a:pPr marL="457200" lvl="1" indent="0">
              <a:buNone/>
            </a:pPr>
            <a:endParaRPr lang="en-IN" dirty="0"/>
          </a:p>
          <a:p>
            <a:pPr marL="0" indent="0" algn="just">
              <a:buNone/>
            </a:pPr>
            <a:endParaRPr lang="en-IN" sz="2400" dirty="0">
              <a:latin typeface="Britannic Bold" pitchFamily="34" charset="0"/>
            </a:endParaRPr>
          </a:p>
          <a:p>
            <a:pPr marL="0" indent="0" algn="just">
              <a:buNone/>
            </a:pPr>
            <a:endParaRPr lang="en-IN" sz="2400" dirty="0">
              <a:latin typeface="Britannic Bold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90796" y="1268760"/>
            <a:ext cx="882047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04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32" y="106189"/>
            <a:ext cx="8229600" cy="1018555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Britannic Bold" pitchFamily="34" charset="0"/>
                <a:cs typeface="Times New Roman" pitchFamily="18" charset="0"/>
              </a:rPr>
              <a:t>Free Hours</a:t>
            </a:r>
            <a:endParaRPr lang="en-IN" sz="4000" dirty="0">
              <a:latin typeface="Century Schoolbook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112568"/>
          </a:xfrm>
        </p:spPr>
        <p:txBody>
          <a:bodyPr vert="horz" lIns="91440" tIns="45720" rIns="91440" bIns="45720" rtlCol="0">
            <a:normAutofit/>
          </a:bodyPr>
          <a:lstStyle/>
          <a:p>
            <a:pPr marL="722313" indent="-546100" algn="just">
              <a:buFont typeface="Wingdings" pitchFamily="2" charset="2"/>
              <a:buChar char="ü"/>
            </a:pPr>
            <a:endParaRPr lang="en-IN" sz="100" dirty="0" smtClean="0">
              <a:latin typeface="Century Schoolbook" pitchFamily="18" charset="0"/>
            </a:endParaRPr>
          </a:p>
          <a:p>
            <a:pPr marL="176213" indent="0" algn="just">
              <a:buNone/>
            </a:pPr>
            <a:endParaRPr lang="en-IN" sz="2200" b="1" dirty="0" smtClean="0">
              <a:latin typeface="Century Schoolbook" pitchFamily="18" charset="0"/>
            </a:endParaRPr>
          </a:p>
          <a:p>
            <a:pPr marL="176213" indent="0" algn="just">
              <a:buNone/>
            </a:pPr>
            <a:r>
              <a:rPr lang="en-IN" sz="2200" b="1" dirty="0" smtClean="0">
                <a:latin typeface="Century Schoolbook" pitchFamily="18" charset="0"/>
              </a:rPr>
              <a:t>Wednesdy, Thursday, Friday</a:t>
            </a:r>
          </a:p>
          <a:p>
            <a:pPr marL="176213" indent="0" algn="just">
              <a:buNone/>
            </a:pPr>
            <a:r>
              <a:rPr lang="en-IN" sz="2200" b="1" dirty="0">
                <a:latin typeface="Century Schoolbook" pitchFamily="18" charset="0"/>
              </a:rPr>
              <a:t> </a:t>
            </a:r>
            <a:r>
              <a:rPr lang="en-IN" sz="2200" b="1" dirty="0" smtClean="0">
                <a:latin typeface="Century Schoolbook" pitchFamily="18" charset="0"/>
              </a:rPr>
              <a:t>                         - After Noon ( 1.30 PM – 4.30 PM)</a:t>
            </a:r>
          </a:p>
          <a:p>
            <a:pPr marL="176213" indent="0" algn="just">
              <a:buNone/>
            </a:pPr>
            <a:endParaRPr lang="en-IN" sz="2200" b="1" dirty="0" smtClean="0">
              <a:latin typeface="Century Schoolbook" pitchFamily="18" charset="0"/>
            </a:endParaRPr>
          </a:p>
          <a:p>
            <a:pPr marL="1076325" indent="-1076325" algn="just">
              <a:buNone/>
            </a:pPr>
            <a:r>
              <a:rPr lang="en-IN" sz="2400" dirty="0" smtClean="0">
                <a:latin typeface="Britannic Bold" pitchFamily="34" charset="0"/>
              </a:rPr>
              <a:t>  </a:t>
            </a:r>
            <a:endParaRPr lang="en-IN" sz="2400" dirty="0">
              <a:latin typeface="Britannic Bold" pitchFamily="34" charset="0"/>
            </a:endParaRPr>
          </a:p>
          <a:p>
            <a:pPr marL="457200" lvl="1" indent="0">
              <a:buNone/>
            </a:pPr>
            <a:endParaRPr lang="en-IN" dirty="0"/>
          </a:p>
          <a:p>
            <a:pPr marL="0" indent="0" algn="just">
              <a:buNone/>
            </a:pPr>
            <a:endParaRPr lang="en-IN" sz="2400" dirty="0">
              <a:latin typeface="Britannic Bold" pitchFamily="34" charset="0"/>
            </a:endParaRPr>
          </a:p>
          <a:p>
            <a:pPr marL="0" indent="0" algn="just">
              <a:buNone/>
            </a:pPr>
            <a:endParaRPr lang="en-IN" sz="2400" dirty="0">
              <a:latin typeface="Britannic Bold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90796" y="1268760"/>
            <a:ext cx="882047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4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32" y="106189"/>
            <a:ext cx="8229600" cy="1018555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Britannic Bold" pitchFamily="34" charset="0"/>
                <a:cs typeface="Times New Roman" pitchFamily="18" charset="0"/>
              </a:rPr>
              <a:t>Contact Details</a:t>
            </a:r>
            <a:endParaRPr lang="en-IN" sz="4000" dirty="0">
              <a:latin typeface="Century Schoolbook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112568"/>
          </a:xfrm>
        </p:spPr>
        <p:txBody>
          <a:bodyPr vert="horz" lIns="91440" tIns="45720" rIns="91440" bIns="45720" rtlCol="0">
            <a:normAutofit/>
          </a:bodyPr>
          <a:lstStyle/>
          <a:p>
            <a:pPr marL="722313" indent="-546100" algn="just">
              <a:buFont typeface="Wingdings" pitchFamily="2" charset="2"/>
              <a:buChar char="ü"/>
            </a:pPr>
            <a:endParaRPr lang="en-IN" sz="100" dirty="0" smtClean="0">
              <a:latin typeface="Century Schoolbook" pitchFamily="18" charset="0"/>
            </a:endParaRPr>
          </a:p>
          <a:p>
            <a:pPr marL="176213" indent="0" algn="just">
              <a:buNone/>
            </a:pPr>
            <a:endParaRPr lang="en-IN" sz="2200" b="1" dirty="0" smtClean="0">
              <a:latin typeface="Century Schoolbook" pitchFamily="18" charset="0"/>
            </a:endParaRPr>
          </a:p>
          <a:p>
            <a:pPr marL="176213" indent="0" algn="just">
              <a:buNone/>
            </a:pPr>
            <a:r>
              <a:rPr lang="en-IN" sz="2400" dirty="0" smtClean="0">
                <a:latin typeface="Britannic Bold" pitchFamily="34" charset="0"/>
              </a:rPr>
              <a:t>Cabin       : AB3 SCSE Discussion Hall (Temporary)</a:t>
            </a:r>
          </a:p>
          <a:p>
            <a:pPr marL="176213" indent="0" algn="just">
              <a:buNone/>
            </a:pPr>
            <a:r>
              <a:rPr lang="en-IN" sz="2400" dirty="0" smtClean="0">
                <a:latin typeface="Britannic Bold" pitchFamily="34" charset="0"/>
              </a:rPr>
              <a:t>Mobile No : 94888 69712</a:t>
            </a:r>
          </a:p>
          <a:p>
            <a:pPr marL="176213" indent="0" algn="just">
              <a:buNone/>
            </a:pPr>
            <a:r>
              <a:rPr lang="en-IN" sz="2400" dirty="0" smtClean="0">
                <a:latin typeface="Britannic Bold" pitchFamily="34" charset="0"/>
              </a:rPr>
              <a:t>Mail-ID     : </a:t>
            </a:r>
            <a:r>
              <a:rPr lang="en-IN" sz="2400" dirty="0" smtClean="0">
                <a:latin typeface="Britannic Bold" pitchFamily="34" charset="0"/>
                <a:hlinkClick r:id="rId2"/>
              </a:rPr>
              <a:t>sganapathy@vit.ac.in</a:t>
            </a:r>
            <a:endParaRPr lang="en-IN" sz="2400" dirty="0" smtClean="0">
              <a:latin typeface="Britannic Bold" pitchFamily="34" charset="0"/>
            </a:endParaRPr>
          </a:p>
          <a:p>
            <a:pPr marL="176213" indent="0" algn="just">
              <a:buNone/>
            </a:pPr>
            <a:endParaRPr lang="en-IN" sz="2400" dirty="0">
              <a:latin typeface="Britannic Bold" pitchFamily="34" charset="0"/>
            </a:endParaRPr>
          </a:p>
          <a:p>
            <a:pPr marL="457200" lvl="1" indent="0">
              <a:buNone/>
            </a:pPr>
            <a:endParaRPr lang="en-IN" dirty="0"/>
          </a:p>
          <a:p>
            <a:pPr marL="0" indent="0" algn="just">
              <a:buNone/>
            </a:pPr>
            <a:endParaRPr lang="en-IN" sz="2400" dirty="0">
              <a:latin typeface="Britannic Bold" pitchFamily="34" charset="0"/>
            </a:endParaRPr>
          </a:p>
          <a:p>
            <a:pPr marL="0" indent="0" algn="just">
              <a:buNone/>
            </a:pPr>
            <a:endParaRPr lang="en-IN" sz="2400" dirty="0">
              <a:latin typeface="Britannic Bold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90796" y="1268760"/>
            <a:ext cx="882047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74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018555"/>
          </a:xfrm>
        </p:spPr>
        <p:txBody>
          <a:bodyPr>
            <a:noAutofit/>
          </a:bodyPr>
          <a:lstStyle/>
          <a:p>
            <a:r>
              <a:rPr lang="en-IN" sz="7200" dirty="0" smtClean="0">
                <a:latin typeface="Britannic Bold" pitchFamily="34" charset="0"/>
                <a:cs typeface="Times New Roman" pitchFamily="18" charset="0"/>
              </a:rPr>
              <a:t>Thank You</a:t>
            </a:r>
            <a:endParaRPr lang="en-IN" sz="7200" dirty="0">
              <a:latin typeface="Century Schoolbook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1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Britannic Bold" pitchFamily="34" charset="0"/>
                <a:cs typeface="Times New Roman" pitchFamily="18" charset="0"/>
              </a:rPr>
              <a:t>Session Overview</a:t>
            </a:r>
            <a:endParaRPr lang="en-IN" sz="4000" dirty="0">
              <a:latin typeface="Britannic Bold" pitchFamily="34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just">
              <a:buFont typeface="Wingdings" pitchFamily="2" charset="2"/>
              <a:buChar char="ü"/>
            </a:pPr>
            <a:r>
              <a:rPr lang="en-IN" sz="2400" dirty="0">
                <a:latin typeface="Century Schoolbook" pitchFamily="18" charset="0"/>
              </a:rPr>
              <a:t>Objectives and </a:t>
            </a:r>
            <a:r>
              <a:rPr lang="en-IN" sz="2400" dirty="0" smtClean="0">
                <a:latin typeface="Century Schoolbook" pitchFamily="18" charset="0"/>
              </a:rPr>
              <a:t>Outcomes</a:t>
            </a:r>
          </a:p>
          <a:p>
            <a:pPr marL="0" indent="0" algn="just">
              <a:buNone/>
            </a:pPr>
            <a:endParaRPr lang="en-IN" sz="2400" dirty="0" smtClean="0">
              <a:latin typeface="Century Schoolbook" pitchFamily="18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IN" sz="2400" dirty="0" smtClean="0">
                <a:latin typeface="Century Schoolbook" pitchFamily="18" charset="0"/>
              </a:rPr>
              <a:t>Student Learning Outcomes</a:t>
            </a:r>
          </a:p>
          <a:p>
            <a:pPr marL="0" indent="0" algn="just">
              <a:buNone/>
            </a:pPr>
            <a:endParaRPr lang="en-IN" sz="2400" dirty="0" smtClean="0">
              <a:latin typeface="Century Schoolbook" pitchFamily="18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IN" sz="2400" dirty="0" smtClean="0">
                <a:latin typeface="Century Schoolbook" pitchFamily="18" charset="0"/>
              </a:rPr>
              <a:t>Syllabus </a:t>
            </a:r>
            <a:r>
              <a:rPr lang="en-IN" sz="2400" dirty="0" smtClean="0">
                <a:latin typeface="Century Schoolbook" pitchFamily="18" charset="0"/>
              </a:rPr>
              <a:t>Summary</a:t>
            </a:r>
            <a:endParaRPr lang="en-IN" sz="2400" dirty="0">
              <a:latin typeface="Century Schoolbook" pitchFamily="18" charset="0"/>
            </a:endParaRPr>
          </a:p>
          <a:p>
            <a:pPr marL="0" indent="0" algn="just">
              <a:buNone/>
            </a:pPr>
            <a:endParaRPr lang="en-IN" sz="2400" dirty="0" smtClean="0">
              <a:latin typeface="Century Schoolbook" pitchFamily="18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IN" sz="2400" dirty="0" smtClean="0">
                <a:latin typeface="Century Schoolbook" pitchFamily="18" charset="0"/>
              </a:rPr>
              <a:t>Introduction to Software Engineering</a:t>
            </a:r>
            <a:endParaRPr lang="en-IN" sz="2400" dirty="0" smtClean="0">
              <a:latin typeface="Century Schoolbook" pitchFamily="18" charset="0"/>
            </a:endParaRPr>
          </a:p>
          <a:p>
            <a:pPr marL="0" indent="0" algn="just">
              <a:buNone/>
            </a:pPr>
            <a:endParaRPr lang="en-IN" sz="2400" dirty="0" smtClean="0">
              <a:latin typeface="Century Schoolbook" pitchFamily="18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IN" sz="2400" dirty="0" smtClean="0">
                <a:latin typeface="Century Schoolbook" pitchFamily="18" charset="0"/>
              </a:rPr>
              <a:t>Free </a:t>
            </a:r>
            <a:r>
              <a:rPr lang="en-IN" sz="2400" dirty="0">
                <a:latin typeface="Century Schoolbook" pitchFamily="18" charset="0"/>
              </a:rPr>
              <a:t>Hours</a:t>
            </a:r>
          </a:p>
          <a:p>
            <a:pPr algn="just">
              <a:buFont typeface="Wingdings" pitchFamily="2" charset="2"/>
              <a:buChar char="ü"/>
            </a:pPr>
            <a:endParaRPr lang="en-IN" sz="2400" dirty="0" smtClean="0">
              <a:latin typeface="Century Schoolbook" pitchFamily="18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IN" sz="2400" dirty="0" smtClean="0">
                <a:latin typeface="Century Schoolbook" pitchFamily="18" charset="0"/>
              </a:rPr>
              <a:t>Contact </a:t>
            </a:r>
            <a:r>
              <a:rPr lang="en-IN" sz="2400" dirty="0">
                <a:latin typeface="Century Schoolbook" pitchFamily="18" charset="0"/>
              </a:rPr>
              <a:t>Details</a:t>
            </a:r>
          </a:p>
          <a:p>
            <a:pPr marL="0" indent="0" algn="just">
              <a:buNone/>
            </a:pPr>
            <a:endParaRPr lang="en-IN" sz="2400" dirty="0">
              <a:latin typeface="Britannic Bold" pitchFamily="34" charset="0"/>
            </a:endParaRPr>
          </a:p>
          <a:p>
            <a:pPr marL="0" indent="0" algn="just">
              <a:buNone/>
            </a:pPr>
            <a:endParaRPr lang="en-IN" sz="2400" dirty="0">
              <a:latin typeface="Britannic Bold" pitchFamily="34" charset="0"/>
            </a:endParaRPr>
          </a:p>
          <a:p>
            <a:pPr marL="457200" lvl="1" indent="0">
              <a:buNone/>
            </a:pPr>
            <a:endParaRPr lang="en-IN" dirty="0"/>
          </a:p>
          <a:p>
            <a:pPr marL="0" indent="0" algn="just">
              <a:buNone/>
            </a:pPr>
            <a:endParaRPr lang="en-IN" sz="2400" dirty="0">
              <a:latin typeface="Britannic Bold" pitchFamily="34" charset="0"/>
            </a:endParaRPr>
          </a:p>
          <a:p>
            <a:pPr marL="0" indent="0" algn="just">
              <a:buNone/>
            </a:pPr>
            <a:endParaRPr lang="en-IN" sz="2400" dirty="0">
              <a:latin typeface="Britannic Bold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0796" y="1268760"/>
            <a:ext cx="882047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32" y="106189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Britannic Bold" pitchFamily="34" charset="0"/>
                <a:cs typeface="Times New Roman" pitchFamily="18" charset="0"/>
              </a:rPr>
              <a:t>Objectives </a:t>
            </a:r>
            <a:r>
              <a:rPr lang="en-IN" sz="4000" dirty="0" smtClean="0">
                <a:latin typeface="Britannic Bold" pitchFamily="34" charset="0"/>
                <a:cs typeface="Times New Roman" pitchFamily="18" charset="0"/>
              </a:rPr>
              <a:t>&amp; </a:t>
            </a:r>
            <a:r>
              <a:rPr lang="en-IN" sz="4000" dirty="0" smtClean="0">
                <a:latin typeface="Britannic Bold" pitchFamily="34" charset="0"/>
                <a:cs typeface="Times New Roman" pitchFamily="18" charset="0"/>
              </a:rPr>
              <a:t>Expected Outcomes</a:t>
            </a:r>
            <a:endParaRPr lang="en-IN" sz="4000" dirty="0">
              <a:latin typeface="Britannic Bold" pitchFamily="34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8965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lang="en-IN" sz="2400" dirty="0" smtClean="0">
                <a:latin typeface="Britannic Bold" pitchFamily="34" charset="0"/>
              </a:rPr>
              <a:t>Objectives</a:t>
            </a:r>
            <a:r>
              <a:rPr lang="en-IN" sz="2400" dirty="0" smtClean="0">
                <a:latin typeface="Britannic Bold" pitchFamily="34" charset="0"/>
              </a:rPr>
              <a:t>:</a:t>
            </a:r>
          </a:p>
          <a:p>
            <a:pPr marL="0" indent="0" algn="just">
              <a:buNone/>
            </a:pPr>
            <a:endParaRPr lang="en-IN" sz="2000" dirty="0" smtClean="0">
              <a:latin typeface="Britannic Bold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Century Schoolbook" pitchFamily="18" charset="0"/>
              </a:rPr>
              <a:t>To </a:t>
            </a:r>
            <a:r>
              <a:rPr lang="en-IN" sz="2400" dirty="0">
                <a:latin typeface="Century Schoolbook" pitchFamily="18" charset="0"/>
              </a:rPr>
              <a:t>introduce the essential software engineering concepts involved </a:t>
            </a:r>
            <a:r>
              <a:rPr lang="en-IN" sz="2400" dirty="0" smtClean="0">
                <a:latin typeface="Century Schoolbook" pitchFamily="18" charset="0"/>
              </a:rPr>
              <a:t>in developing </a:t>
            </a:r>
            <a:r>
              <a:rPr lang="en-IN" sz="2400" dirty="0">
                <a:latin typeface="Century Schoolbook" pitchFamily="18" charset="0"/>
              </a:rPr>
              <a:t>software products and components</a:t>
            </a:r>
          </a:p>
          <a:p>
            <a:pPr algn="just">
              <a:lnSpc>
                <a:spcPct val="150000"/>
              </a:lnSpc>
            </a:pPr>
            <a:endParaRPr lang="en-IN" sz="1100" dirty="0" smtClean="0">
              <a:latin typeface="Century Schoolbook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Century Schoolbook" pitchFamily="18" charset="0"/>
              </a:rPr>
              <a:t>To </a:t>
            </a:r>
            <a:r>
              <a:rPr lang="en-IN" sz="2400" dirty="0">
                <a:latin typeface="Century Schoolbook" pitchFamily="18" charset="0"/>
              </a:rPr>
              <a:t>impart skills in the design and implementation of efficient </a:t>
            </a:r>
            <a:r>
              <a:rPr lang="en-IN" sz="2400" dirty="0" smtClean="0">
                <a:latin typeface="Century Schoolbook" pitchFamily="18" charset="0"/>
              </a:rPr>
              <a:t>software systems </a:t>
            </a:r>
            <a:r>
              <a:rPr lang="en-IN" sz="2400" dirty="0">
                <a:latin typeface="Century Schoolbook" pitchFamily="18" charset="0"/>
              </a:rPr>
              <a:t>across disciplines and also ensure engineering practices </a:t>
            </a:r>
            <a:r>
              <a:rPr lang="en-IN" sz="2400" dirty="0" smtClean="0">
                <a:latin typeface="Century Schoolbook" pitchFamily="18" charset="0"/>
              </a:rPr>
              <a:t>and standards</a:t>
            </a:r>
            <a:r>
              <a:rPr lang="en-IN" sz="2400" dirty="0">
                <a:latin typeface="Century Schoolbook" pitchFamily="18" charset="0"/>
              </a:rPr>
              <a:t>.</a:t>
            </a:r>
            <a:endParaRPr lang="en-IN" sz="2400" dirty="0">
              <a:latin typeface="Century Schoolbook" pitchFamily="18" charset="0"/>
            </a:endParaRPr>
          </a:p>
          <a:p>
            <a:pPr marL="0" indent="0" algn="just">
              <a:buNone/>
            </a:pPr>
            <a:endParaRPr lang="en-IN" sz="2400" dirty="0" smtClean="0">
              <a:latin typeface="Britannic Bold" pitchFamily="34" charset="0"/>
            </a:endParaRPr>
          </a:p>
          <a:p>
            <a:pPr marL="0" indent="0" algn="just">
              <a:buNone/>
            </a:pPr>
            <a:endParaRPr lang="en-IN" sz="2400" dirty="0">
              <a:latin typeface="Britannic Bold" pitchFamily="34" charset="0"/>
            </a:endParaRPr>
          </a:p>
          <a:p>
            <a:pPr marL="457200" lvl="1" indent="0">
              <a:buNone/>
            </a:pPr>
            <a:endParaRPr lang="en-IN" dirty="0"/>
          </a:p>
          <a:p>
            <a:pPr marL="0" indent="0" algn="just">
              <a:buNone/>
            </a:pPr>
            <a:endParaRPr lang="en-IN" sz="2400" dirty="0">
              <a:latin typeface="Britannic Bold" pitchFamily="34" charset="0"/>
            </a:endParaRPr>
          </a:p>
          <a:p>
            <a:pPr marL="0" indent="0" algn="just">
              <a:buNone/>
            </a:pPr>
            <a:endParaRPr lang="en-IN" sz="2400" dirty="0">
              <a:latin typeface="Britannic Bold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0796" y="1268760"/>
            <a:ext cx="882047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55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32" y="106189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Britannic Bold" pitchFamily="34" charset="0"/>
                <a:cs typeface="Times New Roman" pitchFamily="18" charset="0"/>
              </a:rPr>
              <a:t>Objectives </a:t>
            </a:r>
            <a:r>
              <a:rPr lang="en-IN" sz="4000" dirty="0" smtClean="0">
                <a:latin typeface="Britannic Bold" pitchFamily="34" charset="0"/>
                <a:cs typeface="Times New Roman" pitchFamily="18" charset="0"/>
              </a:rPr>
              <a:t>&amp; </a:t>
            </a:r>
            <a:r>
              <a:rPr lang="en-IN" sz="4000" dirty="0" smtClean="0">
                <a:latin typeface="Britannic Bold" pitchFamily="34" charset="0"/>
                <a:cs typeface="Times New Roman" pitchFamily="18" charset="0"/>
              </a:rPr>
              <a:t>Expected Outcomes</a:t>
            </a:r>
            <a:endParaRPr lang="en-IN" sz="4000" dirty="0">
              <a:latin typeface="Britannic Bold" pitchFamily="34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96" y="1484784"/>
            <a:ext cx="8820472" cy="5112568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 algn="just">
              <a:buNone/>
            </a:pPr>
            <a:r>
              <a:rPr lang="en-IN" sz="2800" dirty="0" smtClean="0">
                <a:latin typeface="Britannic Bold" pitchFamily="34" charset="0"/>
              </a:rPr>
              <a:t>Expected Outcomes:</a:t>
            </a:r>
            <a:endParaRPr lang="en-IN" sz="2800" dirty="0" smtClean="0">
              <a:latin typeface="Britannic Bold" pitchFamily="34" charset="0"/>
            </a:endParaRPr>
          </a:p>
          <a:p>
            <a:pPr marL="0" indent="0" algn="just">
              <a:buNone/>
            </a:pPr>
            <a:r>
              <a:rPr lang="en-IN" sz="2400" dirty="0" smtClean="0">
                <a:latin typeface="Century Schoolbook" pitchFamily="18" charset="0"/>
              </a:rPr>
              <a:t>Students able to </a:t>
            </a:r>
            <a:endParaRPr lang="en-IN" sz="2400" dirty="0" smtClean="0">
              <a:latin typeface="Century Schoolbook" pitchFamily="18" charset="0"/>
            </a:endParaRPr>
          </a:p>
          <a:p>
            <a:pPr algn="just"/>
            <a:endParaRPr lang="en-IN" sz="700" dirty="0" smtClean="0">
              <a:latin typeface="Century Schoolbook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Century Schoolbook" pitchFamily="18" charset="0"/>
              </a:rPr>
              <a:t>Explain </a:t>
            </a:r>
            <a:r>
              <a:rPr lang="en-IN" sz="2400" dirty="0">
                <a:latin typeface="Century Schoolbook" pitchFamily="18" charset="0"/>
              </a:rPr>
              <a:t>the principles of the engineering processes in </a:t>
            </a:r>
            <a:r>
              <a:rPr lang="en-IN" sz="2400" dirty="0" smtClean="0">
                <a:latin typeface="Century Schoolbook" pitchFamily="18" charset="0"/>
              </a:rPr>
              <a:t>software development</a:t>
            </a:r>
            <a:endParaRPr lang="en-IN" sz="2400" dirty="0">
              <a:latin typeface="Century Schoolbook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1000" dirty="0" smtClean="0">
              <a:latin typeface="Century Schoolbook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Century Schoolbook" pitchFamily="18" charset="0"/>
              </a:rPr>
              <a:t>Implement </a:t>
            </a:r>
            <a:r>
              <a:rPr lang="en-IN" sz="2400" dirty="0">
                <a:latin typeface="Century Schoolbook" pitchFamily="18" charset="0"/>
              </a:rPr>
              <a:t>the software development processes activities </a:t>
            </a:r>
            <a:r>
              <a:rPr lang="en-IN" sz="2400" dirty="0" smtClean="0">
                <a:latin typeface="Century Schoolbook" pitchFamily="18" charset="0"/>
              </a:rPr>
              <a:t>from Requirements </a:t>
            </a:r>
            <a:r>
              <a:rPr lang="en-IN" sz="2400" dirty="0">
                <a:latin typeface="Century Schoolbook" pitchFamily="18" charset="0"/>
              </a:rPr>
              <a:t>to Validation &amp; Verification.</a:t>
            </a:r>
          </a:p>
          <a:p>
            <a:pPr algn="just">
              <a:lnSpc>
                <a:spcPct val="150000"/>
              </a:lnSpc>
            </a:pPr>
            <a:endParaRPr lang="en-IN" sz="1000" dirty="0" smtClean="0">
              <a:latin typeface="Century Schoolbook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Century Schoolbook" pitchFamily="18" charset="0"/>
              </a:rPr>
              <a:t>Manage </a:t>
            </a:r>
            <a:r>
              <a:rPr lang="en-IN" sz="2400" dirty="0">
                <a:latin typeface="Century Schoolbook" pitchFamily="18" charset="0"/>
              </a:rPr>
              <a:t>software projects through activities of Estimations, </a:t>
            </a:r>
            <a:r>
              <a:rPr lang="en-IN" sz="2400" dirty="0" smtClean="0">
                <a:latin typeface="Century Schoolbook" pitchFamily="18" charset="0"/>
              </a:rPr>
              <a:t>Scheduling, Quality </a:t>
            </a:r>
            <a:r>
              <a:rPr lang="en-IN" sz="2400" dirty="0">
                <a:latin typeface="Century Schoolbook" pitchFamily="18" charset="0"/>
              </a:rPr>
              <a:t>and Software </a:t>
            </a:r>
            <a:r>
              <a:rPr lang="en-IN" sz="2400" dirty="0" smtClean="0">
                <a:latin typeface="Century Schoolbook" pitchFamily="18" charset="0"/>
              </a:rPr>
              <a:t>Maintenance.</a:t>
            </a:r>
            <a:endParaRPr lang="en-IN" sz="2400" dirty="0" smtClean="0">
              <a:latin typeface="Century Schoolbook" pitchFamily="18" charset="0"/>
            </a:endParaRPr>
          </a:p>
          <a:p>
            <a:pPr marL="0" indent="0" algn="just">
              <a:buNone/>
            </a:pPr>
            <a:endParaRPr lang="en-IN" sz="2400" dirty="0">
              <a:latin typeface="Britannic Bold" pitchFamily="34" charset="0"/>
            </a:endParaRPr>
          </a:p>
          <a:p>
            <a:pPr marL="457200" lvl="1" indent="0">
              <a:buNone/>
            </a:pPr>
            <a:endParaRPr lang="en-IN" dirty="0"/>
          </a:p>
          <a:p>
            <a:pPr marL="0" indent="0" algn="just">
              <a:buNone/>
            </a:pPr>
            <a:endParaRPr lang="en-IN" sz="2400" dirty="0">
              <a:latin typeface="Britannic Bold" pitchFamily="34" charset="0"/>
            </a:endParaRPr>
          </a:p>
          <a:p>
            <a:pPr marL="0" indent="0" algn="just">
              <a:buNone/>
            </a:pPr>
            <a:endParaRPr lang="en-IN" sz="2400" dirty="0">
              <a:latin typeface="Britannic Bold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0796" y="1268760"/>
            <a:ext cx="882047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41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32" y="106189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Britannic Bold" pitchFamily="34" charset="0"/>
                <a:cs typeface="Times New Roman" pitchFamily="18" charset="0"/>
              </a:rPr>
              <a:t>Student Learning Outcomes</a:t>
            </a:r>
            <a:endParaRPr lang="en-IN" sz="4000" dirty="0">
              <a:latin typeface="Britannic Bold" pitchFamily="34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896544"/>
          </a:xfrm>
        </p:spPr>
        <p:txBody>
          <a:bodyPr vert="horz" lIns="91440" tIns="45720" rIns="91440" bIns="45720" rtlCol="0">
            <a:normAutofit/>
          </a:bodyPr>
          <a:lstStyle/>
          <a:p>
            <a:pPr marL="530225" indent="-530225" algn="just">
              <a:buNone/>
            </a:pPr>
            <a:r>
              <a:rPr lang="en-IN" sz="2200" dirty="0" smtClean="0">
                <a:latin typeface="Century Schoolbook" pitchFamily="18" charset="0"/>
              </a:rPr>
              <a:t>1.  Having </a:t>
            </a:r>
            <a:r>
              <a:rPr lang="en-IN" sz="2200" dirty="0">
                <a:latin typeface="Century Schoolbook" pitchFamily="18" charset="0"/>
              </a:rPr>
              <a:t>an ability to apply mathematics and science in </a:t>
            </a:r>
            <a:r>
              <a:rPr lang="en-IN" sz="2200" dirty="0" smtClean="0">
                <a:latin typeface="Century Schoolbook" pitchFamily="18" charset="0"/>
              </a:rPr>
              <a:t>engineering applications</a:t>
            </a:r>
            <a:endParaRPr lang="en-IN" sz="2200" dirty="0">
              <a:latin typeface="Century Schoolbook" pitchFamily="18" charset="0"/>
            </a:endParaRPr>
          </a:p>
          <a:p>
            <a:pPr marL="0" indent="0" algn="just">
              <a:buNone/>
            </a:pPr>
            <a:r>
              <a:rPr lang="en-IN" sz="2200" dirty="0">
                <a:latin typeface="Century Schoolbook" pitchFamily="18" charset="0"/>
              </a:rPr>
              <a:t>5. </a:t>
            </a:r>
            <a:r>
              <a:rPr lang="en-IN" sz="2200" dirty="0" smtClean="0">
                <a:latin typeface="Century Schoolbook" pitchFamily="18" charset="0"/>
              </a:rPr>
              <a:t>  Having </a:t>
            </a:r>
            <a:r>
              <a:rPr lang="en-IN" sz="2200" dirty="0">
                <a:latin typeface="Century Schoolbook" pitchFamily="18" charset="0"/>
              </a:rPr>
              <a:t>design thinking capability</a:t>
            </a:r>
          </a:p>
          <a:p>
            <a:pPr marL="530225" indent="-530225" algn="just">
              <a:buNone/>
            </a:pPr>
            <a:r>
              <a:rPr lang="en-IN" sz="2200" dirty="0">
                <a:latin typeface="Century Schoolbook" pitchFamily="18" charset="0"/>
              </a:rPr>
              <a:t>6. </a:t>
            </a:r>
            <a:r>
              <a:rPr lang="en-IN" sz="2200" dirty="0" smtClean="0">
                <a:latin typeface="Century Schoolbook" pitchFamily="18" charset="0"/>
              </a:rPr>
              <a:t> Having </a:t>
            </a:r>
            <a:r>
              <a:rPr lang="en-IN" sz="2200" dirty="0">
                <a:latin typeface="Century Schoolbook" pitchFamily="18" charset="0"/>
              </a:rPr>
              <a:t>an ability to design a component or a product applying all </a:t>
            </a:r>
            <a:r>
              <a:rPr lang="en-IN" sz="2200" dirty="0" smtClean="0">
                <a:latin typeface="Century Schoolbook" pitchFamily="18" charset="0"/>
              </a:rPr>
              <a:t>the relevant </a:t>
            </a:r>
            <a:r>
              <a:rPr lang="en-IN" sz="2200" dirty="0">
                <a:latin typeface="Century Schoolbook" pitchFamily="18" charset="0"/>
              </a:rPr>
              <a:t>standards and with realistic constraints</a:t>
            </a:r>
          </a:p>
          <a:p>
            <a:pPr marL="530225" indent="-530225" algn="just">
              <a:buNone/>
            </a:pPr>
            <a:r>
              <a:rPr lang="en-IN" sz="2200" dirty="0">
                <a:latin typeface="Century Schoolbook" pitchFamily="18" charset="0"/>
              </a:rPr>
              <a:t>9. </a:t>
            </a:r>
            <a:r>
              <a:rPr lang="en-IN" sz="2200" dirty="0" smtClean="0">
                <a:latin typeface="Century Schoolbook" pitchFamily="18" charset="0"/>
              </a:rPr>
              <a:t> Having </a:t>
            </a:r>
            <a:r>
              <a:rPr lang="en-IN" sz="2200" dirty="0">
                <a:latin typeface="Century Schoolbook" pitchFamily="18" charset="0"/>
              </a:rPr>
              <a:t>problem solving ability- solving social issues and </a:t>
            </a:r>
            <a:r>
              <a:rPr lang="en-IN" sz="2200" dirty="0" smtClean="0">
                <a:latin typeface="Century Schoolbook" pitchFamily="18" charset="0"/>
              </a:rPr>
              <a:t>engineering problems</a:t>
            </a:r>
            <a:endParaRPr lang="en-IN" sz="2200" dirty="0">
              <a:latin typeface="Century Schoolbook" pitchFamily="18" charset="0"/>
            </a:endParaRPr>
          </a:p>
          <a:p>
            <a:pPr marL="633413" indent="-633413" algn="just">
              <a:buNone/>
            </a:pPr>
            <a:r>
              <a:rPr lang="en-IN" sz="2200" dirty="0" smtClean="0">
                <a:latin typeface="Century Schoolbook" pitchFamily="18" charset="0"/>
              </a:rPr>
              <a:t>13.  Having </a:t>
            </a:r>
            <a:r>
              <a:rPr lang="en-IN" sz="2200" dirty="0">
                <a:latin typeface="Century Schoolbook" pitchFamily="18" charset="0"/>
              </a:rPr>
              <a:t>cross cultural competency exhibited by </a:t>
            </a:r>
            <a:r>
              <a:rPr lang="en-IN" sz="2200" dirty="0" smtClean="0">
                <a:latin typeface="Century Schoolbook" pitchFamily="18" charset="0"/>
              </a:rPr>
              <a:t> working </a:t>
            </a:r>
            <a:r>
              <a:rPr lang="en-IN" sz="2200" dirty="0">
                <a:latin typeface="Century Schoolbook" pitchFamily="18" charset="0"/>
              </a:rPr>
              <a:t>in teams</a:t>
            </a:r>
          </a:p>
          <a:p>
            <a:pPr marL="530225" indent="-530225" algn="just">
              <a:buNone/>
            </a:pPr>
            <a:r>
              <a:rPr lang="en-IN" sz="2200" dirty="0" smtClean="0">
                <a:latin typeface="Century Schoolbook" pitchFamily="18" charset="0"/>
              </a:rPr>
              <a:t>17.  Having </a:t>
            </a:r>
            <a:r>
              <a:rPr lang="en-IN" sz="2200" dirty="0">
                <a:latin typeface="Century Schoolbook" pitchFamily="18" charset="0"/>
              </a:rPr>
              <a:t>an ability to use techniques, skills and modern </a:t>
            </a:r>
            <a:r>
              <a:rPr lang="en-IN" sz="2200" dirty="0" smtClean="0">
                <a:latin typeface="Century Schoolbook" pitchFamily="18" charset="0"/>
              </a:rPr>
              <a:t> engineering tools </a:t>
            </a:r>
            <a:r>
              <a:rPr lang="en-IN" sz="2200" dirty="0">
                <a:latin typeface="Century Schoolbook" pitchFamily="18" charset="0"/>
              </a:rPr>
              <a:t>necessary for engineering practice</a:t>
            </a:r>
            <a:endParaRPr lang="en-IN" sz="2200" dirty="0">
              <a:latin typeface="Century Schoolbook" pitchFamily="18" charset="0"/>
            </a:endParaRPr>
          </a:p>
          <a:p>
            <a:pPr marL="0" indent="0" algn="just">
              <a:buNone/>
            </a:pPr>
            <a:endParaRPr lang="en-IN" sz="2400" dirty="0">
              <a:latin typeface="Britannic Bold" pitchFamily="34" charset="0"/>
            </a:endParaRPr>
          </a:p>
          <a:p>
            <a:pPr marL="0" indent="0" algn="just">
              <a:buNone/>
            </a:pPr>
            <a:endParaRPr lang="en-IN" sz="2400" dirty="0">
              <a:latin typeface="Britannic Bold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0796" y="1268760"/>
            <a:ext cx="882047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23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32" y="12576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Britannic Bold" pitchFamily="34" charset="0"/>
                <a:cs typeface="Times New Roman" pitchFamily="18" charset="0"/>
              </a:rPr>
              <a:t>Syllabus Summary</a:t>
            </a:r>
            <a:endParaRPr lang="en-IN" sz="4000" dirty="0">
              <a:latin typeface="Britannic Bold" pitchFamily="34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96" y="1412776"/>
            <a:ext cx="8784976" cy="5184576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1798638" indent="-1798638" algn="just">
              <a:buNone/>
            </a:pPr>
            <a:r>
              <a:rPr lang="en-IN" sz="2400" dirty="0" smtClean="0">
                <a:latin typeface="Britannic Bold" pitchFamily="34" charset="0"/>
              </a:rPr>
              <a:t>Module</a:t>
            </a:r>
            <a:r>
              <a:rPr lang="en-IN" sz="2400" dirty="0" smtClean="0">
                <a:latin typeface="Britannic Bold" pitchFamily="34" charset="0"/>
              </a:rPr>
              <a:t> 1: </a:t>
            </a:r>
            <a:r>
              <a:rPr lang="en-IN" sz="2400" dirty="0" smtClean="0">
                <a:latin typeface="Century Schoolbook" pitchFamily="18" charset="0"/>
              </a:rPr>
              <a:t>Overview of Software Engineering</a:t>
            </a:r>
          </a:p>
          <a:p>
            <a:pPr marL="1798638" indent="-1798638" algn="just">
              <a:buNone/>
            </a:pPr>
            <a:endParaRPr lang="en-IN" sz="2000" dirty="0">
              <a:latin typeface="Britannic Bold" pitchFamily="34" charset="0"/>
            </a:endParaRPr>
          </a:p>
          <a:p>
            <a:pPr marL="0" indent="0" algn="just">
              <a:buNone/>
            </a:pPr>
            <a:r>
              <a:rPr lang="en-IN" sz="2400" dirty="0" smtClean="0">
                <a:latin typeface="Britannic Bold" pitchFamily="34" charset="0"/>
              </a:rPr>
              <a:t>Module 2</a:t>
            </a:r>
            <a:r>
              <a:rPr lang="en-IN" sz="2400" dirty="0" smtClean="0">
                <a:latin typeface="Britannic Bold" pitchFamily="34" charset="0"/>
              </a:rPr>
              <a:t>:  </a:t>
            </a:r>
            <a:r>
              <a:rPr lang="en-IN" sz="2400" dirty="0" smtClean="0">
                <a:latin typeface="Century Schoolbook" pitchFamily="18" charset="0"/>
              </a:rPr>
              <a:t>Introduction to Software Project Management </a:t>
            </a:r>
            <a:endParaRPr lang="en-IN" sz="2400" dirty="0">
              <a:latin typeface="Britannic Bold" pitchFamily="34" charset="0"/>
            </a:endParaRPr>
          </a:p>
          <a:p>
            <a:pPr marL="0" indent="0" algn="just">
              <a:buNone/>
            </a:pPr>
            <a:endParaRPr lang="en-IN" sz="2400" dirty="0" smtClean="0">
              <a:latin typeface="Britannic Bold" pitchFamily="34" charset="0"/>
            </a:endParaRPr>
          </a:p>
          <a:p>
            <a:pPr marL="0" indent="0" algn="just">
              <a:buNone/>
            </a:pPr>
            <a:r>
              <a:rPr lang="en-IN" sz="2400" dirty="0" smtClean="0">
                <a:latin typeface="Britannic Bold" pitchFamily="34" charset="0"/>
              </a:rPr>
              <a:t>Module 3</a:t>
            </a:r>
            <a:r>
              <a:rPr lang="en-IN" sz="2400" dirty="0" smtClean="0">
                <a:latin typeface="Britannic Bold" pitchFamily="34" charset="0"/>
              </a:rPr>
              <a:t>:  </a:t>
            </a:r>
            <a:r>
              <a:rPr lang="en-IN" sz="2400" dirty="0" smtClean="0">
                <a:latin typeface="Century Schoolbook" pitchFamily="18" charset="0"/>
              </a:rPr>
              <a:t>M</a:t>
            </a:r>
            <a:r>
              <a:rPr lang="en-IN" sz="2400" dirty="0" smtClean="0">
                <a:latin typeface="Century Schoolbook" pitchFamily="18" charset="0"/>
              </a:rPr>
              <a:t>odelling Requirements </a:t>
            </a:r>
            <a:endParaRPr lang="en-IN" sz="2400" dirty="0" smtClean="0">
              <a:latin typeface="Britannic Bold" pitchFamily="34" charset="0"/>
            </a:endParaRPr>
          </a:p>
          <a:p>
            <a:pPr marL="0" indent="0" algn="just">
              <a:buNone/>
            </a:pPr>
            <a:endParaRPr lang="en-IN" sz="2400" dirty="0" smtClean="0">
              <a:latin typeface="Britannic Bold" pitchFamily="34" charset="0"/>
            </a:endParaRPr>
          </a:p>
          <a:p>
            <a:pPr marL="0" indent="0" algn="just">
              <a:buNone/>
            </a:pPr>
            <a:r>
              <a:rPr lang="en-IN" sz="2400" dirty="0" smtClean="0">
                <a:latin typeface="Britannic Bold" pitchFamily="34" charset="0"/>
              </a:rPr>
              <a:t>Module 4</a:t>
            </a:r>
            <a:r>
              <a:rPr lang="en-IN" sz="2400" dirty="0" smtClean="0">
                <a:latin typeface="Britannic Bold" pitchFamily="34" charset="0"/>
              </a:rPr>
              <a:t>:  </a:t>
            </a:r>
            <a:r>
              <a:rPr lang="en-IN" sz="2400" dirty="0" smtClean="0">
                <a:latin typeface="Century Schoolbook" pitchFamily="18" charset="0"/>
              </a:rPr>
              <a:t>Software </a:t>
            </a:r>
            <a:r>
              <a:rPr lang="en-IN" sz="2400" dirty="0" smtClean="0">
                <a:latin typeface="Century Schoolbook" pitchFamily="18" charset="0"/>
              </a:rPr>
              <a:t>Design</a:t>
            </a:r>
            <a:endParaRPr lang="en-IN" sz="2400" dirty="0">
              <a:latin typeface="Britannic Bold" pitchFamily="34" charset="0"/>
            </a:endParaRPr>
          </a:p>
          <a:p>
            <a:pPr marL="1798638" indent="-1798638" algn="just">
              <a:buNone/>
            </a:pPr>
            <a:endParaRPr lang="en-IN" sz="2400" dirty="0" smtClean="0">
              <a:latin typeface="Britannic Bold" pitchFamily="34" charset="0"/>
            </a:endParaRPr>
          </a:p>
          <a:p>
            <a:pPr marL="1798638" indent="-1798638" algn="just">
              <a:buNone/>
            </a:pPr>
            <a:r>
              <a:rPr lang="en-IN" sz="2400" dirty="0" smtClean="0">
                <a:latin typeface="Britannic Bold" pitchFamily="34" charset="0"/>
              </a:rPr>
              <a:t>Module 5</a:t>
            </a:r>
            <a:r>
              <a:rPr lang="en-IN" sz="2400" dirty="0" smtClean="0">
                <a:latin typeface="Britannic Bold" pitchFamily="34" charset="0"/>
              </a:rPr>
              <a:t>:  </a:t>
            </a:r>
            <a:r>
              <a:rPr lang="en-IN" sz="2400" dirty="0" smtClean="0">
                <a:latin typeface="Century Schoolbook" pitchFamily="18" charset="0"/>
              </a:rPr>
              <a:t>Validation &amp; Verification</a:t>
            </a:r>
          </a:p>
          <a:p>
            <a:pPr marL="1798638" indent="-1798638" algn="just">
              <a:buNone/>
            </a:pPr>
            <a:endParaRPr lang="en-IN" sz="2400" dirty="0" smtClean="0">
              <a:latin typeface="Britannic Bold" pitchFamily="34" charset="0"/>
            </a:endParaRPr>
          </a:p>
          <a:p>
            <a:pPr marL="1798638" indent="-1798638" algn="just">
              <a:buNone/>
            </a:pPr>
            <a:r>
              <a:rPr lang="en-IN" sz="2400" dirty="0" smtClean="0">
                <a:latin typeface="Britannic Bold" pitchFamily="34" charset="0"/>
              </a:rPr>
              <a:t>Module </a:t>
            </a:r>
            <a:r>
              <a:rPr lang="en-IN" sz="2400" dirty="0">
                <a:latin typeface="Britannic Bold" pitchFamily="34" charset="0"/>
              </a:rPr>
              <a:t>6</a:t>
            </a:r>
            <a:r>
              <a:rPr lang="en-IN" sz="2400" dirty="0" smtClean="0">
                <a:latin typeface="Britannic Bold" pitchFamily="34" charset="0"/>
              </a:rPr>
              <a:t>:  </a:t>
            </a:r>
            <a:r>
              <a:rPr lang="en-IN" sz="2400" dirty="0" smtClean="0">
                <a:latin typeface="Century Schoolbook" pitchFamily="18" charset="0"/>
              </a:rPr>
              <a:t>Software Evolution</a:t>
            </a:r>
          </a:p>
          <a:p>
            <a:pPr marL="1798638" indent="-1798638" algn="just">
              <a:buNone/>
            </a:pPr>
            <a:endParaRPr lang="en-IN" sz="2400" dirty="0">
              <a:latin typeface="Britannic Bold" pitchFamily="34" charset="0"/>
            </a:endParaRPr>
          </a:p>
          <a:p>
            <a:pPr marL="1798638" indent="-1798638" algn="just">
              <a:buNone/>
            </a:pPr>
            <a:r>
              <a:rPr lang="en-IN" sz="2400" dirty="0">
                <a:latin typeface="Britannic Bold" pitchFamily="34" charset="0"/>
              </a:rPr>
              <a:t>Module 7</a:t>
            </a:r>
            <a:r>
              <a:rPr lang="en-IN" sz="2400" dirty="0" smtClean="0">
                <a:latin typeface="Britannic Bold" pitchFamily="34" charset="0"/>
              </a:rPr>
              <a:t>: </a:t>
            </a:r>
            <a:r>
              <a:rPr lang="en-IN" sz="2400" dirty="0" smtClean="0">
                <a:latin typeface="Century Schoolbook" pitchFamily="18" charset="0"/>
              </a:rPr>
              <a:t>Quality Assurance</a:t>
            </a:r>
            <a:endParaRPr lang="en-IN" sz="2400" dirty="0">
              <a:latin typeface="Britannic Bold" pitchFamily="34" charset="0"/>
            </a:endParaRPr>
          </a:p>
          <a:p>
            <a:pPr marL="1798638" indent="-1798638" algn="just">
              <a:buNone/>
            </a:pPr>
            <a:endParaRPr lang="en-IN" sz="2400" dirty="0" smtClean="0">
              <a:latin typeface="Britannic Bold" pitchFamily="34" charset="0"/>
            </a:endParaRPr>
          </a:p>
          <a:p>
            <a:pPr marL="1798638" indent="-1798638" algn="just">
              <a:buNone/>
            </a:pPr>
            <a:r>
              <a:rPr lang="en-IN" sz="2400" dirty="0" smtClean="0">
                <a:latin typeface="Britannic Bold" pitchFamily="34" charset="0"/>
              </a:rPr>
              <a:t>Module </a:t>
            </a:r>
            <a:r>
              <a:rPr lang="en-IN" sz="2400" dirty="0">
                <a:latin typeface="Britannic Bold" pitchFamily="34" charset="0"/>
              </a:rPr>
              <a:t>8</a:t>
            </a:r>
            <a:r>
              <a:rPr lang="en-IN" sz="2400" dirty="0" smtClean="0">
                <a:latin typeface="Britannic Bold" pitchFamily="34" charset="0"/>
              </a:rPr>
              <a:t>: </a:t>
            </a:r>
            <a:r>
              <a:rPr lang="en-IN" sz="2400" dirty="0" smtClean="0">
                <a:latin typeface="Century Schoolbook" pitchFamily="18" charset="0"/>
              </a:rPr>
              <a:t>Recent Trends</a:t>
            </a:r>
            <a:endParaRPr lang="en-IN" sz="2400" dirty="0">
              <a:latin typeface="Britannic Bold" pitchFamily="34" charset="0"/>
            </a:endParaRPr>
          </a:p>
          <a:p>
            <a:pPr marL="457200" lvl="1" indent="0">
              <a:buNone/>
            </a:pPr>
            <a:endParaRPr lang="en-IN" dirty="0"/>
          </a:p>
          <a:p>
            <a:pPr marL="0" indent="0" algn="just">
              <a:buNone/>
            </a:pPr>
            <a:endParaRPr lang="en-IN" sz="2400" dirty="0">
              <a:latin typeface="Britannic Bold" pitchFamily="34" charset="0"/>
            </a:endParaRPr>
          </a:p>
          <a:p>
            <a:pPr marL="0" indent="0" algn="just">
              <a:buNone/>
            </a:pPr>
            <a:endParaRPr lang="en-IN" sz="2400" dirty="0">
              <a:latin typeface="Britannic Bold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90796" y="1268760"/>
            <a:ext cx="882047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05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32" y="106189"/>
            <a:ext cx="8229600" cy="1018555"/>
          </a:xfrm>
        </p:spPr>
        <p:txBody>
          <a:bodyPr>
            <a:normAutofit fontScale="90000"/>
          </a:bodyPr>
          <a:lstStyle/>
          <a:p>
            <a:r>
              <a:rPr lang="en-IN" sz="4000" dirty="0" smtClean="0">
                <a:latin typeface="Britannic Bold" pitchFamily="34" charset="0"/>
                <a:cs typeface="Times New Roman" pitchFamily="18" charset="0"/>
              </a:rPr>
              <a:t>Introduction to Software Engineering</a:t>
            </a:r>
            <a:endParaRPr lang="en-IN" sz="4000" dirty="0">
              <a:latin typeface="Century Schoolbook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112568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722313" indent="-546100" algn="just">
              <a:buFont typeface="Wingdings" pitchFamily="2" charset="2"/>
              <a:buChar char="ü"/>
            </a:pPr>
            <a:endParaRPr lang="en-IN" sz="1200" dirty="0" smtClean="0">
              <a:latin typeface="Century Schoolbook" pitchFamily="18" charset="0"/>
            </a:endParaRPr>
          </a:p>
          <a:p>
            <a:pPr marL="722313" indent="-546100" algn="just">
              <a:buFont typeface="Wingdings" pitchFamily="2" charset="2"/>
              <a:buChar char="ü"/>
            </a:pPr>
            <a:r>
              <a:rPr lang="en-IN" sz="2400" dirty="0" smtClean="0">
                <a:latin typeface="Century Schoolbook" pitchFamily="18" charset="0"/>
              </a:rPr>
              <a:t>Software </a:t>
            </a:r>
          </a:p>
          <a:p>
            <a:pPr marL="722313" indent="-546100" algn="just">
              <a:buFont typeface="Wingdings" pitchFamily="2" charset="2"/>
              <a:buChar char="ü"/>
            </a:pPr>
            <a:endParaRPr lang="en-IN" sz="1600" dirty="0" smtClean="0">
              <a:latin typeface="Century Schoolbook" pitchFamily="18" charset="0"/>
            </a:endParaRPr>
          </a:p>
          <a:p>
            <a:pPr marL="722313" indent="-546100" algn="just">
              <a:buFont typeface="Wingdings" pitchFamily="2" charset="2"/>
              <a:buChar char="ü"/>
            </a:pPr>
            <a:r>
              <a:rPr lang="en-IN" sz="2400" dirty="0" smtClean="0">
                <a:latin typeface="Century Schoolbook" pitchFamily="18" charset="0"/>
              </a:rPr>
              <a:t>Good Software</a:t>
            </a:r>
          </a:p>
          <a:p>
            <a:pPr marL="176213" indent="0" algn="just">
              <a:buNone/>
            </a:pPr>
            <a:endParaRPr lang="en-IN" sz="1800" dirty="0" smtClean="0">
              <a:latin typeface="Century Schoolbook" pitchFamily="18" charset="0"/>
            </a:endParaRPr>
          </a:p>
          <a:p>
            <a:pPr marL="722313" indent="-546100" algn="just">
              <a:buFont typeface="Wingdings" pitchFamily="2" charset="2"/>
              <a:buChar char="ü"/>
            </a:pPr>
            <a:r>
              <a:rPr lang="en-IN" sz="2400" dirty="0" smtClean="0">
                <a:latin typeface="Century Schoolbook" pitchFamily="18" charset="0"/>
              </a:rPr>
              <a:t>Types of Software</a:t>
            </a:r>
          </a:p>
          <a:p>
            <a:pPr marL="722313" indent="-546100" algn="just">
              <a:buFont typeface="Wingdings" pitchFamily="2" charset="2"/>
              <a:buChar char="ü"/>
            </a:pPr>
            <a:endParaRPr lang="en-IN" sz="2400" dirty="0" smtClean="0">
              <a:latin typeface="Century Schoolbook" pitchFamily="18" charset="0"/>
            </a:endParaRPr>
          </a:p>
          <a:p>
            <a:pPr marL="722313" indent="-546100" algn="just">
              <a:buFont typeface="Wingdings" pitchFamily="2" charset="2"/>
              <a:buChar char="ü"/>
            </a:pPr>
            <a:r>
              <a:rPr lang="en-IN" sz="2400" dirty="0" smtClean="0">
                <a:latin typeface="Century Schoolbook" pitchFamily="18" charset="0"/>
              </a:rPr>
              <a:t>Software </a:t>
            </a:r>
            <a:r>
              <a:rPr lang="en-IN" sz="2400" dirty="0" smtClean="0">
                <a:latin typeface="Century Schoolbook" pitchFamily="18" charset="0"/>
              </a:rPr>
              <a:t>Engineering</a:t>
            </a:r>
          </a:p>
          <a:p>
            <a:pPr marL="176213" indent="0" algn="just">
              <a:buNone/>
            </a:pPr>
            <a:endParaRPr lang="en-IN" sz="2600" dirty="0" smtClean="0">
              <a:latin typeface="Century Schoolbook" pitchFamily="18" charset="0"/>
            </a:endParaRPr>
          </a:p>
          <a:p>
            <a:pPr marL="722313" indent="-546100" algn="just">
              <a:buFont typeface="Wingdings" pitchFamily="2" charset="2"/>
              <a:buChar char="ü"/>
            </a:pPr>
            <a:r>
              <a:rPr lang="en-IN" sz="2400" dirty="0" smtClean="0">
                <a:latin typeface="Century Schoolbook" pitchFamily="18" charset="0"/>
              </a:rPr>
              <a:t>Why Software Engineering?</a:t>
            </a:r>
          </a:p>
          <a:p>
            <a:pPr marL="722313" indent="-546100" algn="just">
              <a:buFont typeface="Wingdings" pitchFamily="2" charset="2"/>
              <a:buChar char="ü"/>
            </a:pPr>
            <a:endParaRPr lang="en-IN" sz="2400" dirty="0" smtClean="0">
              <a:latin typeface="Century Schoolbook" pitchFamily="18" charset="0"/>
            </a:endParaRPr>
          </a:p>
          <a:p>
            <a:pPr marL="722313" indent="-546100" algn="just">
              <a:buFont typeface="Wingdings" pitchFamily="2" charset="2"/>
              <a:buChar char="ü"/>
            </a:pPr>
            <a:r>
              <a:rPr lang="en-IN" sz="2400" dirty="0" smtClean="0">
                <a:latin typeface="Century Schoolbook" pitchFamily="18" charset="0"/>
              </a:rPr>
              <a:t>Software </a:t>
            </a:r>
            <a:r>
              <a:rPr lang="en-IN" sz="2400" dirty="0" smtClean="0">
                <a:latin typeface="Century Schoolbook" pitchFamily="18" charset="0"/>
              </a:rPr>
              <a:t>Life Cycle Model</a:t>
            </a:r>
          </a:p>
          <a:p>
            <a:pPr marL="722313" indent="-546100" algn="just">
              <a:buFont typeface="Wingdings" pitchFamily="2" charset="2"/>
              <a:buChar char="ü"/>
            </a:pPr>
            <a:endParaRPr lang="en-IN" sz="1600" dirty="0" smtClean="0">
              <a:latin typeface="Century Schoolbook" pitchFamily="18" charset="0"/>
            </a:endParaRPr>
          </a:p>
          <a:p>
            <a:pPr marL="722313" indent="-546100" algn="just">
              <a:buFont typeface="Wingdings" pitchFamily="2" charset="2"/>
              <a:buChar char="ü"/>
            </a:pPr>
            <a:r>
              <a:rPr lang="en-IN" sz="2400" dirty="0" smtClean="0">
                <a:latin typeface="Century Schoolbook" pitchFamily="18" charset="0"/>
              </a:rPr>
              <a:t>3 P’s</a:t>
            </a:r>
          </a:p>
          <a:p>
            <a:pPr marL="722313" indent="-546100" algn="just">
              <a:buFont typeface="Wingdings" pitchFamily="2" charset="2"/>
              <a:buChar char="ü"/>
            </a:pPr>
            <a:endParaRPr lang="en-IN" sz="2400" dirty="0" smtClean="0">
              <a:latin typeface="Century Schoolbook" pitchFamily="18" charset="0"/>
            </a:endParaRPr>
          </a:p>
          <a:p>
            <a:pPr marL="722313" indent="-546100" algn="just">
              <a:buFont typeface="Wingdings" pitchFamily="2" charset="2"/>
              <a:buChar char="ü"/>
            </a:pPr>
            <a:r>
              <a:rPr lang="en-IN" sz="2400" dirty="0" smtClean="0">
                <a:latin typeface="Century Schoolbook" pitchFamily="18" charset="0"/>
              </a:rPr>
              <a:t>Software </a:t>
            </a:r>
            <a:r>
              <a:rPr lang="en-IN" sz="2400" dirty="0" smtClean="0">
                <a:latin typeface="Century Schoolbook" pitchFamily="18" charset="0"/>
              </a:rPr>
              <a:t>Process </a:t>
            </a:r>
            <a:r>
              <a:rPr lang="en-IN" sz="2400" dirty="0" smtClean="0">
                <a:latin typeface="Century Schoolbook" pitchFamily="18" charset="0"/>
              </a:rPr>
              <a:t>Models</a:t>
            </a:r>
          </a:p>
          <a:p>
            <a:pPr marL="176213" indent="0" algn="just">
              <a:buNone/>
            </a:pPr>
            <a:endParaRPr lang="en-IN" sz="2400" dirty="0" smtClean="0">
              <a:latin typeface="Century Schoolbook" pitchFamily="18" charset="0"/>
            </a:endParaRPr>
          </a:p>
          <a:p>
            <a:pPr marL="722313" indent="-546100" algn="just">
              <a:buFont typeface="Wingdings" pitchFamily="2" charset="2"/>
              <a:buChar char="ü"/>
            </a:pPr>
            <a:r>
              <a:rPr lang="en-IN" sz="2400" dirty="0" smtClean="0">
                <a:latin typeface="Century Schoolbook" pitchFamily="18" charset="0"/>
              </a:rPr>
              <a:t>Software Quality Assurance</a:t>
            </a:r>
            <a:endParaRPr lang="en-IN" sz="2400" dirty="0" smtClean="0">
              <a:latin typeface="Century Schoolbook" pitchFamily="18" charset="0"/>
            </a:endParaRPr>
          </a:p>
          <a:p>
            <a:pPr marL="1798638" indent="-1798638" algn="just">
              <a:buNone/>
            </a:pPr>
            <a:endParaRPr lang="en-IN" sz="2400" dirty="0" smtClean="0">
              <a:latin typeface="Britannic Bold" pitchFamily="34" charset="0"/>
            </a:endParaRPr>
          </a:p>
          <a:p>
            <a:pPr marL="1798638" indent="-1798638" algn="just">
              <a:buNone/>
            </a:pPr>
            <a:endParaRPr lang="en-IN" sz="2400" dirty="0" smtClean="0">
              <a:latin typeface="Britannic Bold" pitchFamily="34" charset="0"/>
            </a:endParaRPr>
          </a:p>
          <a:p>
            <a:pPr marL="1798638" indent="-1798638" algn="just">
              <a:buNone/>
            </a:pPr>
            <a:endParaRPr lang="en-IN" sz="2400" dirty="0" smtClean="0">
              <a:latin typeface="Britannic Bold" pitchFamily="34" charset="0"/>
            </a:endParaRPr>
          </a:p>
          <a:p>
            <a:pPr marL="1798638" indent="-1798638" algn="just">
              <a:buNone/>
            </a:pPr>
            <a:endParaRPr lang="en-IN" sz="2400" b="1" dirty="0" smtClean="0">
              <a:latin typeface="Britannic Bold" pitchFamily="34" charset="0"/>
            </a:endParaRPr>
          </a:p>
          <a:p>
            <a:pPr marL="0" indent="0" algn="just">
              <a:buNone/>
            </a:pPr>
            <a:endParaRPr lang="en-IN" sz="2400" dirty="0">
              <a:latin typeface="Britannic Bold" pitchFamily="34" charset="0"/>
            </a:endParaRPr>
          </a:p>
          <a:p>
            <a:pPr marL="457200" lvl="1" indent="0">
              <a:buNone/>
            </a:pPr>
            <a:endParaRPr lang="en-IN" dirty="0"/>
          </a:p>
          <a:p>
            <a:pPr marL="0" indent="0" algn="just">
              <a:buNone/>
            </a:pPr>
            <a:endParaRPr lang="en-IN" sz="2400" dirty="0">
              <a:latin typeface="Britannic Bold" pitchFamily="34" charset="0"/>
            </a:endParaRPr>
          </a:p>
          <a:p>
            <a:pPr marL="0" indent="0" algn="just">
              <a:buNone/>
            </a:pPr>
            <a:endParaRPr lang="en-IN" sz="2400" dirty="0">
              <a:latin typeface="Britannic Bold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90796" y="1268760"/>
            <a:ext cx="882047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76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32" y="106189"/>
            <a:ext cx="8229600" cy="1018555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latin typeface="Britannic Bold" pitchFamily="34" charset="0"/>
                <a:cs typeface="Times New Roman" pitchFamily="18" charset="0"/>
              </a:rPr>
              <a:t>Introduction to Software Engineering</a:t>
            </a:r>
            <a:endParaRPr lang="en-IN" sz="4000" dirty="0">
              <a:latin typeface="Century Schoolbook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112568"/>
          </a:xfrm>
        </p:spPr>
        <p:txBody>
          <a:bodyPr vert="horz" lIns="91440" tIns="45720" rIns="91440" bIns="45720" rtlCol="0">
            <a:normAutofit/>
          </a:bodyPr>
          <a:lstStyle/>
          <a:p>
            <a:pPr marL="722313" indent="-546100" algn="just">
              <a:buFont typeface="Wingdings" pitchFamily="2" charset="2"/>
              <a:buChar char="ü"/>
            </a:pPr>
            <a:endParaRPr lang="en-IN" sz="100" dirty="0" smtClean="0">
              <a:latin typeface="Century Schoolbook" pitchFamily="18" charset="0"/>
            </a:endParaRPr>
          </a:p>
          <a:p>
            <a:pPr marL="633413" indent="-457200" algn="just">
              <a:buFont typeface="Wingdings" pitchFamily="2" charset="2"/>
              <a:buChar char="ü"/>
            </a:pPr>
            <a:r>
              <a:rPr lang="en-IN" sz="2400" dirty="0">
                <a:latin typeface="Britannic Bold" pitchFamily="34" charset="0"/>
              </a:rPr>
              <a:t>Software</a:t>
            </a:r>
            <a:r>
              <a:rPr lang="en-IN" sz="2400" dirty="0" smtClean="0">
                <a:latin typeface="Century Schoolbook" pitchFamily="18" charset="0"/>
              </a:rPr>
              <a:t> </a:t>
            </a:r>
          </a:p>
          <a:p>
            <a:pPr marL="722313" indent="-546100" algn="just">
              <a:buFont typeface="Wingdings" pitchFamily="2" charset="2"/>
              <a:buChar char="ü"/>
            </a:pPr>
            <a:endParaRPr lang="en-IN" sz="800" dirty="0" smtClean="0">
              <a:latin typeface="Century Schoolbook" pitchFamily="18" charset="0"/>
            </a:endParaRPr>
          </a:p>
          <a:p>
            <a:pPr marL="1076325" indent="-1076325" algn="just">
              <a:buNone/>
            </a:pPr>
            <a:r>
              <a:rPr lang="en-IN" sz="2400" dirty="0" smtClean="0">
                <a:latin typeface="Britannic Bold" pitchFamily="34" charset="0"/>
              </a:rPr>
              <a:t>	</a:t>
            </a:r>
            <a:r>
              <a:rPr lang="en-IN" sz="2400" dirty="0" smtClean="0">
                <a:latin typeface="Century Schoolbook" pitchFamily="18" charset="0"/>
              </a:rPr>
              <a:t>“</a:t>
            </a:r>
            <a:r>
              <a:rPr lang="en-IN" sz="2400" i="1" dirty="0" smtClean="0">
                <a:latin typeface="Century Schoolbook" pitchFamily="18" charset="0"/>
              </a:rPr>
              <a:t>Software is a </a:t>
            </a:r>
            <a:r>
              <a:rPr lang="en-IN" sz="2400" i="1" dirty="0" smtClean="0">
                <a:solidFill>
                  <a:srgbClr val="0070C0"/>
                </a:solidFill>
                <a:latin typeface="Century Schoolbook" pitchFamily="18" charset="0"/>
              </a:rPr>
              <a:t>set of instructions</a:t>
            </a:r>
            <a:r>
              <a:rPr lang="en-IN" sz="2400" i="1" dirty="0" smtClean="0">
                <a:latin typeface="Century Schoolbook" pitchFamily="18" charset="0"/>
              </a:rPr>
              <a:t> to acquire inputs and to manipulate them and </a:t>
            </a:r>
            <a:r>
              <a:rPr lang="en-IN" sz="2400" i="1" dirty="0" smtClean="0">
                <a:solidFill>
                  <a:srgbClr val="0070C0"/>
                </a:solidFill>
                <a:latin typeface="Century Schoolbook" pitchFamily="18" charset="0"/>
              </a:rPr>
              <a:t>to produce the desired output</a:t>
            </a:r>
            <a:r>
              <a:rPr lang="en-IN" sz="2400" i="1" dirty="0" smtClean="0">
                <a:latin typeface="Century Schoolbook" pitchFamily="18" charset="0"/>
              </a:rPr>
              <a:t> in terms of functions and performance as determined by the user of the software” </a:t>
            </a:r>
            <a:endParaRPr lang="en-IN" sz="2400" dirty="0" smtClean="0">
              <a:latin typeface="Britannic Bold" pitchFamily="34" charset="0"/>
            </a:endParaRPr>
          </a:p>
          <a:p>
            <a:pPr algn="r">
              <a:buFontTx/>
              <a:buChar char="-"/>
            </a:pPr>
            <a:r>
              <a:rPr lang="en-IN" sz="2400" dirty="0" err="1" smtClean="0">
                <a:latin typeface="+mj-lt"/>
              </a:rPr>
              <a:t>Waman</a:t>
            </a:r>
            <a:r>
              <a:rPr lang="en-IN" sz="2400" dirty="0" smtClean="0">
                <a:latin typeface="+mj-lt"/>
              </a:rPr>
              <a:t> S </a:t>
            </a:r>
            <a:r>
              <a:rPr lang="en-IN" sz="2400" dirty="0" err="1" smtClean="0">
                <a:latin typeface="+mj-lt"/>
              </a:rPr>
              <a:t>Jawadekar</a:t>
            </a:r>
            <a:r>
              <a:rPr lang="en-IN" sz="2400" dirty="0" smtClean="0">
                <a:latin typeface="+mj-lt"/>
              </a:rPr>
              <a:t> </a:t>
            </a:r>
          </a:p>
          <a:p>
            <a:pPr algn="r">
              <a:buFontTx/>
              <a:buChar char="-"/>
            </a:pPr>
            <a:endParaRPr lang="en-IN" sz="1100" dirty="0" smtClean="0">
              <a:latin typeface="Britannic Bold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IN" sz="2400" dirty="0" smtClean="0">
                <a:latin typeface="Britannic Bold" pitchFamily="34" charset="0"/>
              </a:rPr>
              <a:t>Classes of Software </a:t>
            </a:r>
            <a:r>
              <a:rPr lang="en-IN" sz="2400" dirty="0" smtClean="0">
                <a:latin typeface="Britannic Bold" pitchFamily="34" charset="0"/>
                <a:sym typeface="Wingdings" pitchFamily="2" charset="2"/>
              </a:rPr>
              <a:t> Generic &amp; Customized Software</a:t>
            </a:r>
            <a:r>
              <a:rPr lang="en-IN" sz="2400" dirty="0" smtClean="0">
                <a:latin typeface="Britannic Bold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IN" sz="2400" dirty="0" smtClean="0">
                <a:latin typeface="Britannic Bold" pitchFamily="34" charset="0"/>
              </a:rPr>
              <a:t>        </a:t>
            </a:r>
            <a:r>
              <a:rPr lang="en-IN" sz="2000" dirty="0" smtClean="0">
                <a:latin typeface="Century Schoolbook" pitchFamily="18" charset="0"/>
              </a:rPr>
              <a:t>Generic Software          - Which is developed for </a:t>
            </a:r>
            <a:r>
              <a:rPr lang="en-IN" sz="2000" i="1" dirty="0" smtClean="0">
                <a:solidFill>
                  <a:srgbClr val="0070C0"/>
                </a:solidFill>
                <a:latin typeface="Century Schoolbook" pitchFamily="18" charset="0"/>
              </a:rPr>
              <a:t>broad customers</a:t>
            </a:r>
          </a:p>
          <a:p>
            <a:pPr marL="0" indent="0" algn="just">
              <a:buNone/>
            </a:pPr>
            <a:r>
              <a:rPr lang="en-IN" sz="2000" dirty="0">
                <a:latin typeface="Century Schoolbook" pitchFamily="18" charset="0"/>
              </a:rPr>
              <a:t> </a:t>
            </a:r>
            <a:r>
              <a:rPr lang="en-IN" sz="2000" dirty="0" smtClean="0">
                <a:latin typeface="Century Schoolbook" pitchFamily="18" charset="0"/>
              </a:rPr>
              <a:t>                                                    It is maintained by the developer</a:t>
            </a:r>
          </a:p>
          <a:p>
            <a:pPr marL="0" indent="0" algn="just">
              <a:buNone/>
            </a:pPr>
            <a:r>
              <a:rPr lang="en-IN" sz="2000" dirty="0" smtClean="0">
                <a:latin typeface="Century Schoolbook" pitchFamily="18" charset="0"/>
              </a:rPr>
              <a:t>           Customized Software   - Which is developed for </a:t>
            </a:r>
            <a:r>
              <a:rPr lang="en-IN" sz="2000" i="1" dirty="0" smtClean="0">
                <a:solidFill>
                  <a:srgbClr val="0070C0"/>
                </a:solidFill>
                <a:latin typeface="Century Schoolbook" pitchFamily="18" charset="0"/>
              </a:rPr>
              <a:t>a customer</a:t>
            </a:r>
          </a:p>
          <a:p>
            <a:pPr marL="1798638" indent="-1798638" algn="just">
              <a:buNone/>
            </a:pPr>
            <a:r>
              <a:rPr lang="en-IN" sz="2400" dirty="0" smtClean="0">
                <a:latin typeface="Century Schoolbook" pitchFamily="18" charset="0"/>
              </a:rPr>
              <a:t>                                            </a:t>
            </a:r>
            <a:r>
              <a:rPr lang="en-IN" sz="2000" dirty="0" smtClean="0">
                <a:latin typeface="Century Schoolbook" pitchFamily="18" charset="0"/>
              </a:rPr>
              <a:t>It is maintained by the customer</a:t>
            </a:r>
            <a:endParaRPr lang="en-IN" sz="2400" dirty="0" smtClean="0">
              <a:latin typeface="Century Schoolbook" pitchFamily="18" charset="0"/>
            </a:endParaRPr>
          </a:p>
          <a:p>
            <a:pPr marL="0" indent="0" algn="just">
              <a:buNone/>
            </a:pPr>
            <a:endParaRPr lang="en-IN" sz="2400" dirty="0">
              <a:latin typeface="Britannic Bold" pitchFamily="34" charset="0"/>
            </a:endParaRPr>
          </a:p>
          <a:p>
            <a:pPr marL="457200" lvl="1" indent="0">
              <a:buNone/>
            </a:pPr>
            <a:endParaRPr lang="en-IN" dirty="0"/>
          </a:p>
          <a:p>
            <a:pPr marL="0" indent="0" algn="just">
              <a:buNone/>
            </a:pPr>
            <a:endParaRPr lang="en-IN" sz="2400" dirty="0">
              <a:latin typeface="Britannic Bold" pitchFamily="34" charset="0"/>
            </a:endParaRPr>
          </a:p>
          <a:p>
            <a:pPr marL="0" indent="0" algn="just">
              <a:buNone/>
            </a:pPr>
            <a:endParaRPr lang="en-IN" sz="2400" dirty="0">
              <a:latin typeface="Britannic Bold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90796" y="1268760"/>
            <a:ext cx="882047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41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32" y="106189"/>
            <a:ext cx="8229600" cy="1018555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latin typeface="Britannic Bold" pitchFamily="34" charset="0"/>
                <a:cs typeface="Times New Roman" pitchFamily="18" charset="0"/>
              </a:rPr>
              <a:t>Introduction to Software Engineering</a:t>
            </a:r>
            <a:endParaRPr lang="en-IN" sz="4000" dirty="0">
              <a:latin typeface="Century Schoolbook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112568"/>
          </a:xfrm>
        </p:spPr>
        <p:txBody>
          <a:bodyPr vert="horz" lIns="91440" tIns="45720" rIns="91440" bIns="45720" rtlCol="0">
            <a:normAutofit/>
          </a:bodyPr>
          <a:lstStyle/>
          <a:p>
            <a:pPr marL="722313" indent="-546100" algn="just">
              <a:buFont typeface="Wingdings" pitchFamily="2" charset="2"/>
              <a:buChar char="ü"/>
            </a:pPr>
            <a:endParaRPr lang="en-IN" sz="100" dirty="0" smtClean="0">
              <a:latin typeface="Century Schoolbook" pitchFamily="18" charset="0"/>
            </a:endParaRPr>
          </a:p>
          <a:p>
            <a:pPr marL="633413" indent="-457200" algn="just">
              <a:buFont typeface="Wingdings" pitchFamily="2" charset="2"/>
              <a:buChar char="ü"/>
            </a:pPr>
            <a:r>
              <a:rPr lang="en-IN" sz="2400" dirty="0" smtClean="0">
                <a:latin typeface="Britannic Bold" pitchFamily="34" charset="0"/>
              </a:rPr>
              <a:t>Good Software</a:t>
            </a:r>
            <a:r>
              <a:rPr lang="en-IN" sz="2400" dirty="0" smtClean="0">
                <a:latin typeface="Century Schoolbook" pitchFamily="18" charset="0"/>
              </a:rPr>
              <a:t> </a:t>
            </a:r>
          </a:p>
          <a:p>
            <a:pPr marL="722313" indent="-546100" algn="just">
              <a:buFont typeface="Wingdings" pitchFamily="2" charset="2"/>
              <a:buChar char="ü"/>
            </a:pPr>
            <a:endParaRPr lang="en-IN" sz="800" dirty="0" smtClean="0">
              <a:latin typeface="Century Schoolbook" pitchFamily="18" charset="0"/>
            </a:endParaRPr>
          </a:p>
          <a:p>
            <a:pPr marL="1076325" indent="-1076325" algn="just">
              <a:buNone/>
            </a:pPr>
            <a:r>
              <a:rPr lang="en-IN" sz="2400" dirty="0" smtClean="0">
                <a:latin typeface="Britannic Bold" pitchFamily="34" charset="0"/>
              </a:rPr>
              <a:t>	</a:t>
            </a:r>
            <a:r>
              <a:rPr lang="en-IN" sz="2400" dirty="0" smtClean="0">
                <a:latin typeface="Century Schoolbook" pitchFamily="18" charset="0"/>
              </a:rPr>
              <a:t>Good software must have the following attributes:</a:t>
            </a:r>
          </a:p>
          <a:p>
            <a:pPr marL="1076325" indent="-1076325" algn="just">
              <a:buNone/>
            </a:pPr>
            <a:r>
              <a:rPr lang="en-IN" sz="2400" dirty="0">
                <a:latin typeface="Century Schoolbook" pitchFamily="18" charset="0"/>
              </a:rPr>
              <a:t> </a:t>
            </a:r>
            <a:r>
              <a:rPr lang="en-IN" sz="2400" dirty="0" smtClean="0">
                <a:latin typeface="Century Schoolbook" pitchFamily="18" charset="0"/>
              </a:rPr>
              <a:t>                </a:t>
            </a:r>
          </a:p>
          <a:p>
            <a:pPr marL="987425" indent="-987425" algn="just">
              <a:buNone/>
            </a:pPr>
            <a:r>
              <a:rPr lang="en-IN" sz="2400" dirty="0">
                <a:latin typeface="Century Schoolbook" pitchFamily="18" charset="0"/>
              </a:rPr>
              <a:t> </a:t>
            </a:r>
            <a:r>
              <a:rPr lang="en-IN" sz="2400" dirty="0" smtClean="0">
                <a:latin typeface="Century Schoolbook" pitchFamily="18" charset="0"/>
              </a:rPr>
              <a:t>                    </a:t>
            </a:r>
            <a:r>
              <a:rPr lang="en-IN" sz="2200" b="1" dirty="0" smtClean="0">
                <a:latin typeface="Century Schoolbook" pitchFamily="18" charset="0"/>
              </a:rPr>
              <a:t>1. Maintainability</a:t>
            </a:r>
            <a:r>
              <a:rPr lang="en-IN" sz="2400" b="1" dirty="0" smtClean="0">
                <a:latin typeface="Century Schoolbook" pitchFamily="18" charset="0"/>
              </a:rPr>
              <a:t>  </a:t>
            </a:r>
            <a:r>
              <a:rPr lang="en-IN" sz="2400" dirty="0" smtClean="0">
                <a:latin typeface="Century Schoolbook" pitchFamily="18" charset="0"/>
              </a:rPr>
              <a:t>- </a:t>
            </a:r>
            <a:r>
              <a:rPr lang="en-IN" sz="2000" dirty="0" smtClean="0">
                <a:latin typeface="Century Schoolbook" pitchFamily="18" charset="0"/>
              </a:rPr>
              <a:t>Ease of maintenance</a:t>
            </a:r>
          </a:p>
          <a:p>
            <a:pPr marL="987425" indent="-987425" algn="just">
              <a:buNone/>
            </a:pPr>
            <a:r>
              <a:rPr lang="en-IN" sz="2400" dirty="0">
                <a:latin typeface="Century Schoolbook" pitchFamily="18" charset="0"/>
              </a:rPr>
              <a:t> </a:t>
            </a:r>
            <a:r>
              <a:rPr lang="en-IN" sz="2400" dirty="0" smtClean="0">
                <a:latin typeface="Century Schoolbook" pitchFamily="18" charset="0"/>
              </a:rPr>
              <a:t>                    </a:t>
            </a:r>
            <a:r>
              <a:rPr lang="en-IN" sz="2200" b="1" dirty="0" smtClean="0">
                <a:latin typeface="Century Schoolbook" pitchFamily="18" charset="0"/>
              </a:rPr>
              <a:t>2. Dependability</a:t>
            </a:r>
            <a:r>
              <a:rPr lang="en-IN" sz="2400" b="1" dirty="0" smtClean="0">
                <a:latin typeface="Century Schoolbook" pitchFamily="18" charset="0"/>
              </a:rPr>
              <a:t>     </a:t>
            </a:r>
            <a:r>
              <a:rPr lang="en-IN" sz="2400" dirty="0" smtClean="0">
                <a:latin typeface="Century Schoolbook" pitchFamily="18" charset="0"/>
              </a:rPr>
              <a:t>- </a:t>
            </a:r>
            <a:r>
              <a:rPr lang="en-IN" sz="2000" dirty="0" smtClean="0">
                <a:latin typeface="Century Schoolbook" pitchFamily="18" charset="0"/>
              </a:rPr>
              <a:t>Dependable on reliability</a:t>
            </a:r>
          </a:p>
          <a:p>
            <a:pPr marL="987425" indent="-987425" algn="just">
              <a:buNone/>
            </a:pPr>
            <a:r>
              <a:rPr lang="en-IN" sz="2400" dirty="0">
                <a:latin typeface="Century Schoolbook" pitchFamily="18" charset="0"/>
              </a:rPr>
              <a:t> </a:t>
            </a:r>
            <a:r>
              <a:rPr lang="en-IN" sz="2400" dirty="0" smtClean="0">
                <a:latin typeface="Century Schoolbook" pitchFamily="18" charset="0"/>
              </a:rPr>
              <a:t>                    </a:t>
            </a:r>
            <a:r>
              <a:rPr lang="en-IN" sz="2200" b="1" dirty="0" smtClean="0">
                <a:latin typeface="Century Schoolbook" pitchFamily="18" charset="0"/>
              </a:rPr>
              <a:t>3. Efficiency</a:t>
            </a:r>
            <a:r>
              <a:rPr lang="en-IN" sz="2400" dirty="0" smtClean="0">
                <a:latin typeface="Century Schoolbook" pitchFamily="18" charset="0"/>
              </a:rPr>
              <a:t>            - </a:t>
            </a:r>
            <a:r>
              <a:rPr lang="en-IN" sz="2000" dirty="0" smtClean="0">
                <a:latin typeface="Century Schoolbook" pitchFamily="18" charset="0"/>
              </a:rPr>
              <a:t>Quick response in less time</a:t>
            </a:r>
          </a:p>
          <a:p>
            <a:pPr marL="987425" indent="-987425" algn="just">
              <a:buNone/>
            </a:pPr>
            <a:r>
              <a:rPr lang="en-IN" sz="2400" dirty="0">
                <a:latin typeface="Century Schoolbook" pitchFamily="18" charset="0"/>
              </a:rPr>
              <a:t> </a:t>
            </a:r>
            <a:r>
              <a:rPr lang="en-IN" sz="2400" dirty="0" smtClean="0">
                <a:latin typeface="Century Schoolbook" pitchFamily="18" charset="0"/>
              </a:rPr>
              <a:t>                    </a:t>
            </a:r>
            <a:r>
              <a:rPr lang="en-IN" sz="2200" b="1" dirty="0" smtClean="0">
                <a:latin typeface="Century Schoolbook" pitchFamily="18" charset="0"/>
              </a:rPr>
              <a:t>4. Usability</a:t>
            </a:r>
            <a:r>
              <a:rPr lang="en-IN" sz="2400" dirty="0" smtClean="0">
                <a:latin typeface="Century Schoolbook" pitchFamily="18" charset="0"/>
              </a:rPr>
              <a:t>             - </a:t>
            </a:r>
            <a:r>
              <a:rPr lang="en-IN" sz="2000" dirty="0" smtClean="0">
                <a:latin typeface="Century Schoolbook" pitchFamily="18" charset="0"/>
              </a:rPr>
              <a:t>High usage</a:t>
            </a:r>
            <a:r>
              <a:rPr lang="en-IN" sz="2400" dirty="0" smtClean="0">
                <a:latin typeface="Century Schoolbook" pitchFamily="18" charset="0"/>
              </a:rPr>
              <a:t> </a:t>
            </a:r>
          </a:p>
          <a:p>
            <a:pPr marL="1076325" indent="-1076325" algn="just">
              <a:buNone/>
            </a:pPr>
            <a:r>
              <a:rPr lang="en-IN" sz="2400" dirty="0">
                <a:latin typeface="Century Schoolbook" pitchFamily="18" charset="0"/>
              </a:rPr>
              <a:t>	</a:t>
            </a:r>
            <a:r>
              <a:rPr lang="en-IN" sz="2400" dirty="0" smtClean="0">
                <a:latin typeface="Century Schoolbook" pitchFamily="18" charset="0"/>
              </a:rPr>
              <a:t>	</a:t>
            </a:r>
          </a:p>
          <a:p>
            <a:pPr marL="1076325" indent="-1076325" algn="just">
              <a:buNone/>
            </a:pPr>
            <a:endParaRPr lang="en-IN" sz="2400" dirty="0">
              <a:latin typeface="Britannic Bold" pitchFamily="34" charset="0"/>
            </a:endParaRPr>
          </a:p>
          <a:p>
            <a:pPr marL="457200" lvl="1" indent="0">
              <a:buNone/>
            </a:pPr>
            <a:endParaRPr lang="en-IN" dirty="0"/>
          </a:p>
          <a:p>
            <a:pPr marL="0" indent="0" algn="just">
              <a:buNone/>
            </a:pPr>
            <a:endParaRPr lang="en-IN" sz="2400" dirty="0">
              <a:latin typeface="Britannic Bold" pitchFamily="34" charset="0"/>
            </a:endParaRPr>
          </a:p>
          <a:p>
            <a:pPr marL="0" indent="0" algn="just">
              <a:buNone/>
            </a:pPr>
            <a:endParaRPr lang="en-IN" sz="2400" dirty="0">
              <a:latin typeface="Britannic Bold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90796" y="1268760"/>
            <a:ext cx="882047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62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512</Words>
  <Application>Microsoft Office PowerPoint</Application>
  <PresentationFormat>On-screen Show (4:3)</PresentationFormat>
  <Paragraphs>236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CSE3001 - SOFTWARE ENGINEERING</vt:lpstr>
      <vt:lpstr>Session Overview</vt:lpstr>
      <vt:lpstr>Objectives &amp; Expected Outcomes</vt:lpstr>
      <vt:lpstr>Objectives &amp; Expected Outcomes</vt:lpstr>
      <vt:lpstr>Student Learning Outcomes</vt:lpstr>
      <vt:lpstr>Syllabus Summary</vt:lpstr>
      <vt:lpstr>Introduction to Software Engineering</vt:lpstr>
      <vt:lpstr>Introduction to Software Engineering</vt:lpstr>
      <vt:lpstr>Introduction to Software Engineering</vt:lpstr>
      <vt:lpstr>Introduction to Software Engineering</vt:lpstr>
      <vt:lpstr>Introduction to Software Engineering</vt:lpstr>
      <vt:lpstr>Introduction to Software Engineering</vt:lpstr>
      <vt:lpstr>Introduction to Software Engineering</vt:lpstr>
      <vt:lpstr>Introduction to Software Engineering</vt:lpstr>
      <vt:lpstr>Introduction to Software Engineering</vt:lpstr>
      <vt:lpstr>Introduction to Software Engineering</vt:lpstr>
      <vt:lpstr>Free Hours</vt:lpstr>
      <vt:lpstr>Contact Details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512 SOFTWARE ENGINEERING PROCESS TOOLS &amp; METHODS</dc:title>
  <dc:creator>USER</dc:creator>
  <cp:lastModifiedBy>USER</cp:lastModifiedBy>
  <cp:revision>31</cp:revision>
  <dcterms:created xsi:type="dcterms:W3CDTF">2016-07-10T16:49:12Z</dcterms:created>
  <dcterms:modified xsi:type="dcterms:W3CDTF">2016-07-11T17:40:16Z</dcterms:modified>
</cp:coreProperties>
</file>