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65" r:id="rId4"/>
    <p:sldId id="266" r:id="rId5"/>
    <p:sldId id="272" r:id="rId6"/>
    <p:sldId id="271" r:id="rId7"/>
    <p:sldId id="268" r:id="rId8"/>
    <p:sldId id="326" r:id="rId9"/>
    <p:sldId id="270" r:id="rId10"/>
    <p:sldId id="275" r:id="rId11"/>
    <p:sldId id="276" r:id="rId12"/>
    <p:sldId id="277" r:id="rId13"/>
    <p:sldId id="330" r:id="rId14"/>
    <p:sldId id="278" r:id="rId15"/>
    <p:sldId id="279" r:id="rId16"/>
    <p:sldId id="280" r:id="rId17"/>
    <p:sldId id="282" r:id="rId18"/>
    <p:sldId id="281" r:id="rId19"/>
    <p:sldId id="283" r:id="rId20"/>
    <p:sldId id="288" r:id="rId21"/>
    <p:sldId id="284" r:id="rId22"/>
    <p:sldId id="287" r:id="rId23"/>
    <p:sldId id="285" r:id="rId24"/>
    <p:sldId id="286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09" r:id="rId46"/>
    <p:sldId id="311" r:id="rId47"/>
    <p:sldId id="327" r:id="rId48"/>
    <p:sldId id="321" r:id="rId49"/>
    <p:sldId id="322" r:id="rId50"/>
    <p:sldId id="323" r:id="rId51"/>
    <p:sldId id="329" r:id="rId52"/>
    <p:sldId id="324" r:id="rId53"/>
    <p:sldId id="328" r:id="rId54"/>
    <p:sldId id="325" r:id="rId55"/>
    <p:sldId id="331" r:id="rId56"/>
    <p:sldId id="332" r:id="rId57"/>
    <p:sldId id="334" r:id="rId58"/>
    <p:sldId id="33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64AB-19DA-4619-A420-8196191050C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hlinkClick r:id="rId2" action="ppaction://hlinksldjump"/>
              </a:rPr>
              <a:t>CIRCULAR LINKED LIST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Declaration for a SLL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node *link;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}*head=NULL,*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,*last,*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prev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,*temp;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Where node is a user defined data type which is capable of holding data and address of next node.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Circular Singly Linked List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839200" cy="5516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To create a new node in a CSLL we can define two basic functions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getnode</a:t>
            </a:r>
            <a:r>
              <a:rPr lang="en-US" sz="2800" dirty="0" smtClean="0">
                <a:solidFill>
                  <a:srgbClr val="7030A0"/>
                </a:solidFill>
              </a:rPr>
              <a:t>( )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– for allocating the memory for a 					node dynamically.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readnode</a:t>
            </a:r>
            <a:r>
              <a:rPr lang="en-US" sz="2800" dirty="0" smtClean="0">
                <a:solidFill>
                  <a:srgbClr val="7030A0"/>
                </a:solidFill>
              </a:rPr>
              <a:t>( )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- for reading data and assigning a NULL 			value in link field.</a:t>
            </a:r>
          </a:p>
          <a:p>
            <a:pPr>
              <a:buNone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Whenever we need to create a new node we can call the functions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 and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Creating a new node</a:t>
            </a: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getnode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=(node*)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sizeof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(node));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readnode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Read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-&gt;link=</a:t>
            </a:r>
            <a:r>
              <a:rPr lang="en-US" dirty="0" err="1" smtClean="0">
                <a:solidFill>
                  <a:srgbClr val="00B050"/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rgbClr val="7030A0"/>
                </a:solidFill>
              </a:rPr>
              <a:t>Circular Single Linked List – Node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90800" y="2819400"/>
          <a:ext cx="44958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1000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086600" y="3276600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1981200"/>
            <a:ext cx="609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24800" y="1981200"/>
            <a:ext cx="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1981200"/>
            <a:ext cx="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04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434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4419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newnode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382166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1000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7030A0"/>
                </a:solidFill>
              </a:rPr>
              <a:t>Creating a CSLL</a:t>
            </a:r>
            <a:endParaRPr lang="en-US" sz="24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51054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create()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{        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c;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if(head!=NULL)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print  “Linked List is already created“;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else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do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	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if(head==NULL)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			head=last=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838200"/>
            <a:ext cx="5105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last-&gt;link=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last=last-&gt;link;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		     last-&gt;link=head;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print “Press 1 to add another node:";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read 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}while(c==1);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		}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5334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Inserting as last node in CSLL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42672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nsertlast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print “Memory Insufficient";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last-&gt;link=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last=last-&gt;link;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B050"/>
                </a:solidFill>
              </a:rPr>
              <a:t>    last-&gt;link=head;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3200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1600" y="3200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39000" y="3200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724400" y="3429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1800" y="3429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052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5344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38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4050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9600" y="403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2600" y="259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Insertion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5715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4200" y="5715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81600" y="5715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2667000" y="5943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5943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47800" y="624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76400" y="624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5200" y="624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5000" y="624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0" y="6564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0600" y="510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Insertion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239000" y="5715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781800" y="5943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534400" y="62600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0000" y="6260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4000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9600" y="6564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95600" y="2971800"/>
            <a:ext cx="617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067800" y="29718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95600" y="29718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95600" y="33528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839200" y="33528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62000" y="5562600"/>
            <a:ext cx="8305800" cy="381000"/>
            <a:chOff x="3048000" y="3124200"/>
            <a:chExt cx="6172200" cy="381000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3048000" y="3124200"/>
              <a:ext cx="6172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220200" y="31242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8000" y="31242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048000" y="3505200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8991600" y="35052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Inserting as First node in CSLL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3505200" cy="5562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insertfirst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print “No Memory";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-&gt;link=head;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head=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4200" b="1" dirty="0" smtClean="0">
                <a:solidFill>
                  <a:srgbClr val="00B050"/>
                </a:solidFill>
              </a:rPr>
              <a:t>   last-&gt;link=head;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5638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81600" y="5638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239000" y="5638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724400" y="5867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81800" y="5867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524000" y="617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338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4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4400" y="480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Insertion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10600" y="617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4000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5800" y="647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066800" y="5638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2667000" y="5867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124200" y="3048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181600" y="3048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239000" y="3048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724400" y="3276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81800" y="3276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052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5344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6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00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400" y="3897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296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243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Insertion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895600" y="2819400"/>
            <a:ext cx="617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067800" y="28194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95600" y="28194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895600" y="32004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839200" y="32004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62000" y="5486400"/>
            <a:ext cx="8305800" cy="381000"/>
            <a:chOff x="762000" y="5486400"/>
            <a:chExt cx="8305800" cy="3810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14400" y="4572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971800" y="4572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86600" y="4572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514600" y="4800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19200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8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1400" y="501753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5421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2800" y="3581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Insertion –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where x=20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53400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7800" y="539853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4000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8600" y="541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029200" y="4941332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715000" y="57033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newnode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96000" y="539853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4572000" y="4788932"/>
            <a:ext cx="4572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6629400" y="4788932"/>
            <a:ext cx="4572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09800" y="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Insert Middle operation in a CSLL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600200" y="1447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657600" y="1447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715000" y="1447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3200400" y="1676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1676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81200" y="198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010400" y="198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09800" y="198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198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0" y="198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229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5600" y="228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8600" y="83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Before Insertion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371600" y="1219200"/>
            <a:ext cx="617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43800" y="12192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71600" y="12192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71600" y="16002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315200" y="16002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09600" y="4343400"/>
            <a:ext cx="8305800" cy="381000"/>
            <a:chOff x="762000" y="5486400"/>
            <a:chExt cx="8305800" cy="381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47244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chemeClr val="accent4">
                    <a:lumMod val="50000"/>
                  </a:schemeClr>
                </a:solidFill>
              </a:rPr>
              <a:t>insertmiddle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nNo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Memory");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head=last=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}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print ”Enter the node after which you want to insert the new node:";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read x;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temp=head ;</a:t>
            </a:r>
            <a:endParaRPr lang="en-US" sz="105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954881"/>
            <a:ext cx="3733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while(temp!=</a:t>
            </a:r>
            <a:r>
              <a:rPr lang="en-US" b="1" strike="sngStrike" dirty="0" smtClean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rgbClr val="00B050"/>
                </a:solidFill>
              </a:rPr>
              <a:t>last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if(temp-&gt;data==x)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{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-&gt;link=temp-&gt;link;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temp-&gt;link=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return(0);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temp=temp-&gt;link;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return(0);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29200" y="457200"/>
            <a:ext cx="0" cy="633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Insert Middle operation in a CSLL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Deleting the First node in CSLL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441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</a:rPr>
              <a:t>delfirst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print”SLL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is empty:";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return(0);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print”Deleted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node is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head=last=NULL;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free(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return(0);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572000" y="609600"/>
            <a:ext cx="44196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print”Deleted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node is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head=head-&gt;link;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2800" b="1" dirty="0" smtClean="0">
                <a:solidFill>
                  <a:srgbClr val="00B050"/>
                </a:solidFill>
              </a:rPr>
              <a:t>last-</a:t>
            </a:r>
            <a:r>
              <a:rPr lang="en-US" sz="2800" b="1" smtClean="0">
                <a:solidFill>
                  <a:srgbClr val="00B050"/>
                </a:solidFill>
              </a:rPr>
              <a:t>&gt;link=head</a:t>
            </a:r>
            <a:r>
              <a:rPr lang="en-US" sz="2800" b="1" dirty="0" smtClean="0">
                <a:solidFill>
                  <a:srgbClr val="00B050"/>
                </a:solidFill>
              </a:rPr>
              <a:t>;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free(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return(0);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43400" y="547468"/>
            <a:ext cx="0" cy="62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Topics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Circular Singly Linked List.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Circular Doubly Linked List.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Circular Queue.</a:t>
            </a:r>
          </a:p>
          <a:p>
            <a:pPr marL="514350" indent="-514350">
              <a:lnSpc>
                <a:spcPct val="2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Deleting the First node in CSLL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626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0" y="2286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286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288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580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2907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200" y="2895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5200" y="4495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4495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5105400" y="4724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100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580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5200" y="5345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533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6200" y="3886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7200" y="5715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572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3000" y="1905000"/>
            <a:ext cx="6172200" cy="381000"/>
            <a:chOff x="762000" y="5486400"/>
            <a:chExt cx="8305800" cy="3810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352800" y="4343400"/>
            <a:ext cx="3962400" cy="381000"/>
            <a:chOff x="762000" y="5486400"/>
            <a:chExt cx="83058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Deleting the last node in CSLL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41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rgbClr val="7030A0"/>
                </a:solidFill>
              </a:rPr>
              <a:t>int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</a:rPr>
              <a:t>dellast</a:t>
            </a:r>
            <a:r>
              <a:rPr lang="en-US" sz="18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nSLL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is empty:");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print”Deleted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node is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800600" y="762000"/>
            <a:ext cx="43434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last=head;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while(last-&gt;link!=</a:t>
            </a:r>
            <a:r>
              <a:rPr kumimoji="0" lang="en-US" b="1" i="0" u="none" strike="sngStrike" kern="120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last=last-&gt;link;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delnode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print "\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nDeleted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is 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delnode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last=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last-&gt;link=head;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free(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delnode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572000" y="609600"/>
            <a:ext cx="0" cy="62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Deleting the last node in CSLL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67000" y="2286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2286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478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4770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2907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2895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9000" y="4050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14600" y="4800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4800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4114800" y="50292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956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533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533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5650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10200" y="563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6388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934200" y="5943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858000" y="5498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0" y="1905000"/>
            <a:ext cx="6172200" cy="381000"/>
            <a:chOff x="762000" y="5486400"/>
            <a:chExt cx="83058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362200" y="4572000"/>
            <a:ext cx="3886200" cy="381000"/>
            <a:chOff x="762000" y="5486400"/>
            <a:chExt cx="8305800" cy="381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solidFill>
                  <a:srgbClr val="7030A0"/>
                </a:solidFill>
              </a:rPr>
              <a:t>Deleting any node other than first and  last node in CSLL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286000" y="2286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2286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8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0" y="2057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486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4000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4676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28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00800" y="2286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38200" y="4343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895600" y="4343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934200" y="5638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2438400" y="4572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95800" y="45720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2192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478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766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52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400" y="519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733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 – </a:t>
            </a:r>
            <a:r>
              <a:rPr lang="en-US" b="1" dirty="0" smtClean="0">
                <a:solidFill>
                  <a:srgbClr val="7030A0"/>
                </a:solidFill>
              </a:rPr>
              <a:t>where x=30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029200" y="43434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9800" y="480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4000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638800" y="480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40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8000" y="5117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81000" y="1837008"/>
            <a:ext cx="8305800" cy="381000"/>
            <a:chOff x="762000" y="5486400"/>
            <a:chExt cx="83058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9600" y="4114800"/>
            <a:ext cx="6172200" cy="381000"/>
            <a:chOff x="762000" y="5486400"/>
            <a:chExt cx="8305800" cy="381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rgbClr val="7030A0"/>
                </a:solidFill>
              </a:rPr>
              <a:t>Deleting any node other than first and  last node in CSLL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441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rgbClr val="7030A0"/>
                </a:solidFill>
              </a:rPr>
              <a:t>delmiddle</a:t>
            </a:r>
            <a:r>
              <a:rPr lang="en-US" sz="18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nSLL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is empty:");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print”Deleted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node is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-&gt;data);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457200"/>
            <a:ext cx="4495800" cy="640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temp=</a:t>
            </a:r>
            <a:r>
              <a:rPr kumimoji="0" lang="en-US" sz="1400" b="1" i="0" u="non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print “Enter the element which has to be deleted";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Read  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while(temp!=</a:t>
            </a:r>
            <a:r>
              <a:rPr kumimoji="0" lang="en-US" sz="1400" b="1" i="0" u="none" strike="sng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if(temp-&gt;data==x)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delnode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print “Deleted node is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delnode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-&gt;link=temp-&gt;link;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free(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delnode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temp=temp-&gt;link;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381000"/>
            <a:ext cx="7620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Traversal and display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457200"/>
            <a:ext cx="34290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display()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if(head==NULL)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nSLL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is Empty");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return(0);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sz="2000" b="1" dirty="0" smtClean="0">
                <a:solidFill>
                  <a:srgbClr val="00B050"/>
                </a:solidFill>
              </a:rPr>
              <a:t>temp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while(temp!=</a:t>
            </a:r>
            <a:r>
              <a:rPr lang="en-US" sz="2000" b="1" strike="sngStrike" dirty="0" smtClean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last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print temp-&gt;data;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temp=temp-&gt;link;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print temp-&gt;data;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58674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Traversal: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Visiting all the nodes in a linked list from head to last is called traversal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2667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57800" y="2667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15200" y="26670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800600" y="2895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895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6106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3516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58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800" y="38862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10      20     30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71800" y="2438400"/>
            <a:ext cx="6096000" cy="381000"/>
            <a:chOff x="762000" y="5486400"/>
            <a:chExt cx="8305800" cy="3810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Advantages &amp; disadvantages of Circular Linked List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Advantages: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Each node in a circular linked list can be accessed from any node whereas a singly linked list can be accessed only by staring from the first node.</a:t>
            </a:r>
          </a:p>
          <a:p>
            <a:pPr marL="514350" indent="-514350">
              <a:lnSpc>
                <a:spcPct val="200000"/>
              </a:lnSpc>
              <a:buAutoNum type="arabicPeriod" startAt="2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No need of NULL pointer as all pointer contain valid addresses.</a:t>
            </a:r>
          </a:p>
          <a:p>
            <a:pPr marL="514350" indent="-514350">
              <a:lnSpc>
                <a:spcPct val="200000"/>
              </a:lnSpc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Disadvantages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1. An infinite looping can be caused while traversing it.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Circular Doubly Linked List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16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It’s a Dynamic Data structure.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node in a Doubly linked list has three fields namely: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Data Field    – For holding the data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Forward link Field – For holding the address of next node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Backward link field – for holding the address of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prev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node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There exists two link between each node. (Forward and backward link for each node)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first node is indicated using a head pointer and the last node is indicated using a last pointer.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last nodes </a:t>
            </a:r>
            <a:r>
              <a:rPr lang="en-US" sz="2400" dirty="0" err="1" smtClean="0"/>
              <a:t>flink</a:t>
            </a:r>
            <a:r>
              <a:rPr lang="en-US" sz="2400" dirty="0" smtClean="0"/>
              <a:t> field is filled with address of first node and the head nodes blink is filled with address of last node. (Non-Terminating Linked List)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Traversal in a DLL is possible both direction(From head to last as well as from last to head).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Doubly Linked List – Node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792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343354"/>
                <a:gridCol w="2939846"/>
              </a:tblGrid>
              <a:tr h="114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Forward Address Field</a:t>
                      </a:r>
                    </a:p>
                    <a:p>
                      <a:pPr algn="ctr"/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Data</a:t>
                      </a:r>
                      <a:r>
                        <a:rPr lang="en-US" sz="2800" b="1" baseline="0" dirty="0" smtClean="0">
                          <a:solidFill>
                            <a:srgbClr val="FFC000"/>
                          </a:solidFill>
                        </a:rPr>
                        <a:t> Field</a:t>
                      </a:r>
                      <a:endParaRPr lang="en-US" sz="28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Backward  Address Field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114800"/>
            <a:ext cx="73152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1. Data Field    – For holding the data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2.Forward link Field – For holding the address of next node 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3.Backward link field – for holding the address of </a:t>
            </a:r>
            <a:r>
              <a:rPr lang="en-US" sz="2000" b="1" dirty="0" err="1" smtClean="0">
                <a:solidFill>
                  <a:srgbClr val="7030A0"/>
                </a:solidFill>
              </a:rPr>
              <a:t>prev</a:t>
            </a:r>
            <a:r>
              <a:rPr lang="en-US" sz="2000" b="1" dirty="0" smtClean="0">
                <a:solidFill>
                  <a:srgbClr val="7030A0"/>
                </a:solidFill>
              </a:rPr>
              <a:t> node</a:t>
            </a:r>
          </a:p>
          <a:p>
            <a:pPr>
              <a:lnSpc>
                <a:spcPct val="200000"/>
              </a:lnSpc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Circular Doubly  Linked List - Representation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30480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0480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733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3733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3733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288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32766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3276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8600" y="2667000"/>
            <a:ext cx="8534400" cy="381000"/>
            <a:chOff x="762000" y="5486400"/>
            <a:chExt cx="8305800" cy="381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 flipH="1">
            <a:off x="304800" y="32766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4800" y="3276600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4800" y="4343400"/>
            <a:ext cx="853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839200" y="3276600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534400" y="32766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4">
                    <a:lumMod val="75000"/>
                  </a:schemeClr>
                </a:solidFill>
              </a:rPr>
              <a:t>Circular Linked List</a:t>
            </a:r>
            <a:r>
              <a:rPr lang="en-US" sz="3600" b="1" dirty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6248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Definition: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a circularly linked list, all nodes are linked in a continuous circle, without using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null.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For lists with a front and a back (such as a queue), one stores a reference to the last node in the list. The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next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 after the last node is the first node. Elements can be added to the back of the list and removed from the front in constant time.</a:t>
            </a:r>
          </a:p>
          <a:p>
            <a:pPr>
              <a:lnSpc>
                <a:spcPct val="170000"/>
              </a:lnSpc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Circularly linked lists can be either singly or doubly linked.</a:t>
            </a:r>
          </a:p>
          <a:p>
            <a:pPr>
              <a:buNone/>
            </a:pPr>
            <a:endParaRPr lang="en-US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dirty="0" smtClean="0"/>
              <a:t>	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Declaration for Circular DLL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node 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 // Forward Link field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node 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blibk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 // Backward Link field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}*head=NULL,*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,*last,*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prev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,*temp;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Where node is a user defined data type which is capable of holding data and 2addresses one for storing the next node’s address and other one for storing the previous node’s address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Circular Doubly Linked List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839200" cy="5516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To create a new node in a DLL we can define two basic functions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getnode</a:t>
            </a:r>
            <a:r>
              <a:rPr lang="en-US" sz="2800" dirty="0" smtClean="0">
                <a:solidFill>
                  <a:srgbClr val="7030A0"/>
                </a:solidFill>
              </a:rPr>
              <a:t>( )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– for allocating the memory for a 					node dynamically.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readnode</a:t>
            </a:r>
            <a:r>
              <a:rPr lang="en-US" sz="2800" dirty="0" smtClean="0">
                <a:solidFill>
                  <a:srgbClr val="7030A0"/>
                </a:solidFill>
              </a:rPr>
              <a:t>( )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- for reading data and assigning a NULL 			value in link field.</a:t>
            </a:r>
          </a:p>
          <a:p>
            <a:pPr>
              <a:buNone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Whenever we need to create a new node we can call the functions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 and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Creating a new node</a:t>
            </a: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getnode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=(node*)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sizeof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(node));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readnode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Read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-&gt;blink=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Creating a Circular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4114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create()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{        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c;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if(head!=NULL)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print”Linked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List is already created“;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else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do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if(head==NULL)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head=last=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}</a:t>
            </a:r>
          </a:p>
          <a:p>
            <a:pPr>
              <a:buNone/>
            </a:pPr>
            <a:r>
              <a:rPr lang="en-US" sz="1800" b="1" dirty="0" smtClean="0"/>
              <a:t>                    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685800"/>
            <a:ext cx="46482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last-&gt;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-&gt;blink=last;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last=last-&gt;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2400" b="1" dirty="0" smtClean="0">
                <a:solidFill>
                  <a:srgbClr val="00B050"/>
                </a:solidFill>
              </a:rPr>
              <a:t>last-&gt;</a:t>
            </a:r>
            <a:r>
              <a:rPr lang="en-US" sz="2400" b="1" dirty="0" err="1" smtClean="0">
                <a:solidFill>
                  <a:srgbClr val="00B050"/>
                </a:solidFill>
              </a:rPr>
              <a:t>flink</a:t>
            </a:r>
            <a:r>
              <a:rPr lang="en-US" sz="2400" b="1" dirty="0" smtClean="0">
                <a:solidFill>
                  <a:srgbClr val="00B050"/>
                </a:solidFill>
              </a:rPr>
              <a:t>=head;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head-&gt;blink=last;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print”Press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to add another node:”;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read 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}while(c==1);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5334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Creating Circular Doubly  Linked List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28956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429000" y="28956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324600" y="28956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5715000" y="29718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19400" y="29718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92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72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14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05000" y="3505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50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58000" y="3505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895600" y="32004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715000" y="32004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4800" y="2590800"/>
            <a:ext cx="8534400" cy="381000"/>
            <a:chOff x="762000" y="5486400"/>
            <a:chExt cx="8305800" cy="3810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81000" y="3200400"/>
            <a:ext cx="8534400" cy="1066800"/>
            <a:chOff x="381000" y="3200400"/>
            <a:chExt cx="8534400" cy="1066800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381000" y="3200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810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81000" y="4267200"/>
              <a:ext cx="8534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9154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8610600" y="3200400"/>
              <a:ext cx="304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Last in Circular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838200"/>
            <a:ext cx="4191000" cy="6400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insertlast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getnode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if(</a:t>
            </a:r>
            <a:r>
              <a:rPr lang="en-US" b="1" dirty="0" err="1" smtClean="0"/>
              <a:t>newnode</a:t>
            </a:r>
            <a:r>
              <a:rPr lang="en-US" b="1" dirty="0" smtClean="0"/>
              <a:t>==NULL)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dirty="0" err="1" smtClean="0"/>
              <a:t>printf"No</a:t>
            </a:r>
            <a:r>
              <a:rPr lang="en-US" b="1" dirty="0" smtClean="0"/>
              <a:t> Memory";</a:t>
            </a:r>
          </a:p>
          <a:p>
            <a:pPr>
              <a:buNone/>
            </a:pPr>
            <a:r>
              <a:rPr lang="en-US" b="1" dirty="0" smtClean="0"/>
              <a:t>                     return(0);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readnode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if(head==NULL)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         head=last=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       return(0);</a:t>
            </a:r>
          </a:p>
          <a:p>
            <a:pPr>
              <a:buNone/>
            </a:pPr>
            <a:r>
              <a:rPr lang="en-US" b="1" dirty="0" smtClean="0"/>
              <a:t>    } </a:t>
            </a:r>
          </a:p>
          <a:p>
            <a:pPr>
              <a:buNone/>
            </a:pPr>
            <a:r>
              <a:rPr lang="en-US" b="1" dirty="0" smtClean="0"/>
              <a:t>    last-&gt;</a:t>
            </a:r>
            <a:r>
              <a:rPr lang="en-US" b="1" dirty="0" err="1" smtClean="0"/>
              <a:t>flink</a:t>
            </a:r>
            <a:r>
              <a:rPr lang="en-US" b="1" dirty="0" smtClean="0"/>
              <a:t>=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newnode</a:t>
            </a:r>
            <a:r>
              <a:rPr lang="en-US" b="1" dirty="0" smtClean="0"/>
              <a:t>-&gt;blink=last;</a:t>
            </a:r>
          </a:p>
          <a:p>
            <a:pPr>
              <a:buNone/>
            </a:pPr>
            <a:r>
              <a:rPr lang="en-US" b="1" dirty="0" smtClean="0"/>
              <a:t>    last=last-&gt;</a:t>
            </a:r>
            <a:r>
              <a:rPr lang="en-US" b="1" dirty="0" err="1" smtClean="0"/>
              <a:t>flink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sz="4200" b="1" dirty="0" smtClean="0">
                <a:solidFill>
                  <a:srgbClr val="00B050"/>
                </a:solidFill>
              </a:rPr>
              <a:t>last-&gt;</a:t>
            </a:r>
            <a:r>
              <a:rPr lang="en-US" sz="4200" b="1" dirty="0" err="1" smtClean="0">
                <a:solidFill>
                  <a:srgbClr val="00B050"/>
                </a:solidFill>
              </a:rPr>
              <a:t>flink</a:t>
            </a:r>
            <a:r>
              <a:rPr lang="en-US" sz="4200" b="1" dirty="0" smtClean="0">
                <a:solidFill>
                  <a:srgbClr val="00B050"/>
                </a:solidFill>
              </a:rPr>
              <a:t>=head;</a:t>
            </a:r>
          </a:p>
          <a:p>
            <a:pPr>
              <a:buNone/>
            </a:pPr>
            <a:r>
              <a:rPr lang="en-US" sz="4200" b="1" dirty="0" smtClean="0">
                <a:solidFill>
                  <a:srgbClr val="00B050"/>
                </a:solidFill>
              </a:rPr>
              <a:t>   head-&gt;blink=last;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19600" y="1981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9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29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9600" y="22098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34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528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484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5638800" y="48006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3200" y="48006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44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10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828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818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19400" y="50292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38800" y="50292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397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Last in Circular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981200" y="1676400"/>
            <a:ext cx="5410200" cy="381000"/>
            <a:chOff x="762000" y="5486400"/>
            <a:chExt cx="83058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981200" y="2209800"/>
            <a:ext cx="5410200" cy="990600"/>
            <a:chOff x="381000" y="3200400"/>
            <a:chExt cx="8534400" cy="1066800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81000" y="3200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810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000" y="4267200"/>
              <a:ext cx="8534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9154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610600" y="3200400"/>
              <a:ext cx="304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28600" y="4419600"/>
            <a:ext cx="8534400" cy="381000"/>
            <a:chOff x="762000" y="5486400"/>
            <a:chExt cx="8305800" cy="3810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28600" y="4953000"/>
            <a:ext cx="8610600" cy="990600"/>
            <a:chOff x="381000" y="3200400"/>
            <a:chExt cx="8534400" cy="1066800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81001" y="3200400"/>
              <a:ext cx="30210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810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81000" y="4267200"/>
              <a:ext cx="8534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9154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8610600" y="3200400"/>
              <a:ext cx="304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Insert First in Circular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762000"/>
            <a:ext cx="41910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insertfirst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print”No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Memory";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head-&gt;blink=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head=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4400" b="1" dirty="0" smtClean="0">
                <a:solidFill>
                  <a:srgbClr val="00B050"/>
                </a:solidFill>
              </a:rPr>
              <a:t>last-&gt;</a:t>
            </a:r>
            <a:r>
              <a:rPr lang="en-US" sz="4400" b="1" dirty="0" err="1" smtClean="0">
                <a:solidFill>
                  <a:srgbClr val="00B050"/>
                </a:solidFill>
              </a:rPr>
              <a:t>flink</a:t>
            </a:r>
            <a:r>
              <a:rPr lang="en-US" sz="4400" b="1" dirty="0" smtClean="0">
                <a:solidFill>
                  <a:srgbClr val="00B050"/>
                </a:solidFill>
              </a:rPr>
              <a:t>=head;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   head-&gt;blink=last;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52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3246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96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895600" y="4834596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48006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34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5269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78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144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4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924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248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50292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95600" y="5063196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7600" y="397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First in Circular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1336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9530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419600" y="1981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46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429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629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9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19600" y="22098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814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5410200" cy="381000"/>
            <a:chOff x="762000" y="5486400"/>
            <a:chExt cx="8305800" cy="3810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981200" y="2209800"/>
            <a:ext cx="5410200" cy="990600"/>
            <a:chOff x="381000" y="3200400"/>
            <a:chExt cx="8534400" cy="1066800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381000" y="3200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810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81000" y="4267200"/>
              <a:ext cx="8534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154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8610600" y="3200400"/>
              <a:ext cx="304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04800" y="4419600"/>
            <a:ext cx="8534400" cy="381000"/>
            <a:chOff x="762000" y="5486400"/>
            <a:chExt cx="8305800" cy="381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762000" y="5486400"/>
              <a:ext cx="8305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90678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62000" y="5486400"/>
              <a:ext cx="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62000" y="5867400"/>
              <a:ext cx="3076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839200" y="58674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04800" y="4953000"/>
            <a:ext cx="8610600" cy="990600"/>
            <a:chOff x="381000" y="3200400"/>
            <a:chExt cx="8534400" cy="1066800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381001" y="3200400"/>
              <a:ext cx="30210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810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81000" y="4267200"/>
              <a:ext cx="8534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915400" y="3200400"/>
              <a:ext cx="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8610600" y="3200400"/>
              <a:ext cx="304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Middle in Circular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41910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insertmiddle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print “No Memory“;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print”Enter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the node after which you want to insert the new node:";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read x;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temp=head;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762000"/>
            <a:ext cx="44958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while(temp!=</a:t>
            </a:r>
            <a:r>
              <a:rPr lang="en-US" sz="5100" b="1" dirty="0" smtClean="0">
                <a:solidFill>
                  <a:srgbClr val="00B050"/>
                </a:solidFill>
              </a:rPr>
              <a:t>last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if(temp-&gt;data==x)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next=temp-&gt;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=next;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next-&gt;blink=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temp-&gt;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-&gt;blink=temp;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temp=temp-&gt;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5334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Circular Linked List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Node: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node is a memory location which contains 	data and address. A Node in a single Linked List 	contains 2Fields namely: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1.Data Field – To store the data.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2.Address Field – To store the address of the 				    next node.</a:t>
            </a:r>
          </a:p>
          <a:p>
            <a:pPr algn="just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09800" y="5181600"/>
          <a:ext cx="48006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Data</a:t>
                      </a:r>
                      <a:r>
                        <a:rPr lang="en-US" sz="2800" b="1" baseline="0" dirty="0" smtClean="0">
                          <a:solidFill>
                            <a:srgbClr val="FFC000"/>
                          </a:solidFill>
                        </a:rPr>
                        <a:t> Field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Address Field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838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Middle in Circular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334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3528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2484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5638800" y="16764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43200" y="16764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44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10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52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828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8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781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818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819400" y="1905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638800" y="19050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76600" y="3352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 –</a:t>
            </a:r>
            <a:r>
              <a:rPr lang="en-US" b="1" dirty="0" smtClean="0">
                <a:solidFill>
                  <a:srgbClr val="7030A0"/>
                </a:solidFill>
              </a:rPr>
              <a:t> Where x=20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80999" y="4114800"/>
          <a:ext cx="196713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11"/>
                <a:gridCol w="655711"/>
                <a:gridCol w="65571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590800" y="4114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775940" y="4114800"/>
          <a:ext cx="1987059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53"/>
                <a:gridCol w="662353"/>
                <a:gridCol w="66235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2271932" y="4191000"/>
            <a:ext cx="3188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3132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4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57532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57532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77826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7826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348132" y="4419600"/>
            <a:ext cx="2426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029200" y="5486400"/>
          <a:ext cx="1828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6388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76800" y="41910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486400" y="41910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57800" y="4495800"/>
            <a:ext cx="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953000" y="44958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24600" y="41910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24600" y="4191000"/>
            <a:ext cx="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553200" y="44196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553200" y="44196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04800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480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prev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701040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104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324600" y="59552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4600" y="6336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newnode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6200" y="3810000"/>
            <a:ext cx="8915400" cy="1524000"/>
            <a:chOff x="76200" y="3810000"/>
            <a:chExt cx="8610600" cy="1524000"/>
          </a:xfrm>
        </p:grpSpPr>
        <p:grpSp>
          <p:nvGrpSpPr>
            <p:cNvPr id="53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228600" y="1371600"/>
            <a:ext cx="8610600" cy="1524000"/>
            <a:chOff x="76200" y="3810000"/>
            <a:chExt cx="8610600" cy="1524000"/>
          </a:xfrm>
        </p:grpSpPr>
        <p:grpSp>
          <p:nvGrpSpPr>
            <p:cNvPr id="82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First in Circular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09600"/>
            <a:ext cx="5638800" cy="7162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delfirst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print”DLL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is empty:";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print "Deleted node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print "Deleted node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head=head-&gt;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4200" b="1" dirty="0" smtClean="0">
                <a:solidFill>
                  <a:srgbClr val="00B050"/>
                </a:solidFill>
              </a:rPr>
              <a:t>    last-&gt;</a:t>
            </a:r>
            <a:r>
              <a:rPr lang="en-US" sz="4200" b="1" dirty="0" err="1" smtClean="0">
                <a:solidFill>
                  <a:srgbClr val="00B050"/>
                </a:solidFill>
              </a:rPr>
              <a:t>flink</a:t>
            </a:r>
            <a:r>
              <a:rPr lang="en-US" sz="4200" b="1" dirty="0" smtClean="0">
                <a:solidFill>
                  <a:srgbClr val="00B050"/>
                </a:solidFill>
              </a:rPr>
              <a:t>=head;</a:t>
            </a:r>
          </a:p>
          <a:p>
            <a:pPr>
              <a:buNone/>
            </a:pPr>
            <a:r>
              <a:rPr lang="en-US" sz="4200" b="1" dirty="0" smtClean="0">
                <a:solidFill>
                  <a:srgbClr val="00B050"/>
                </a:solidFill>
              </a:rPr>
              <a:t>    head-&gt;blink=last;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Delete First in Circular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19812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1981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814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22098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22098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2766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22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5562600" y="4583668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8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0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056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62600" y="4812268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3821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8600" y="5791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9600" y="525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8600" y="1676400"/>
            <a:ext cx="8610600" cy="1524000"/>
            <a:chOff x="76200" y="3810000"/>
            <a:chExt cx="8610600" cy="1524000"/>
          </a:xfrm>
        </p:grpSpPr>
        <p:grpSp>
          <p:nvGrpSpPr>
            <p:cNvPr id="40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Straight Arrow Connector 51"/>
          <p:cNvCxnSpPr/>
          <p:nvPr/>
        </p:nvCxnSpPr>
        <p:spPr>
          <a:xfrm flipV="1">
            <a:off x="1676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76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048000" y="4267200"/>
            <a:ext cx="5638800" cy="1524000"/>
            <a:chOff x="76200" y="3810000"/>
            <a:chExt cx="8610600" cy="1524000"/>
          </a:xfrm>
        </p:grpSpPr>
        <p:grpSp>
          <p:nvGrpSpPr>
            <p:cNvPr id="55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Last in Circular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0"/>
            <a:ext cx="5638800" cy="7543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dellast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nDLL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is empty:");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print” Deleted node is ,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=last;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print "Deleted node is ,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last=last-&gt;blink;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     last-&gt;</a:t>
            </a:r>
            <a:r>
              <a:rPr lang="en-US" sz="4400" b="1" dirty="0" err="1" smtClean="0">
                <a:solidFill>
                  <a:srgbClr val="00B050"/>
                </a:solidFill>
              </a:rPr>
              <a:t>flink</a:t>
            </a:r>
            <a:r>
              <a:rPr lang="en-US" sz="4400" b="1" dirty="0" smtClean="0">
                <a:solidFill>
                  <a:srgbClr val="00B050"/>
                </a:solidFill>
              </a:rPr>
              <a:t>=head;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     head-&gt;blink=last;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return(0);   }  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Delete Last in Circular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668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6576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3048000" y="4583668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02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44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1910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0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048000" y="4812268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0" y="3505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04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553200" y="5867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33400" y="1740932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352800" y="1740932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248400" y="1740932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5638800" y="1817132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19400" y="1817132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" y="23505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91000" y="23505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200" y="23505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781800" y="219813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81800" y="23505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819400" y="2045732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638800" y="2045732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86200" y="114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8600" y="1512332"/>
            <a:ext cx="8610600" cy="1524000"/>
            <a:chOff x="76200" y="3810000"/>
            <a:chExt cx="8610600" cy="1524000"/>
          </a:xfrm>
        </p:grpSpPr>
        <p:grpSp>
          <p:nvGrpSpPr>
            <p:cNvPr id="53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Straight Arrow Connector 64"/>
          <p:cNvCxnSpPr/>
          <p:nvPr/>
        </p:nvCxnSpPr>
        <p:spPr>
          <a:xfrm flipV="1">
            <a:off x="1676400" y="219813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76400" y="23505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37272" y="4267200"/>
            <a:ext cx="5734928" cy="1524000"/>
            <a:chOff x="76200" y="3810000"/>
            <a:chExt cx="8610600" cy="1524000"/>
          </a:xfrm>
        </p:grpSpPr>
        <p:grpSp>
          <p:nvGrpSpPr>
            <p:cNvPr id="68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Middle in Circular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4724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delmiddle</a:t>
            </a:r>
            <a:r>
              <a:rPr lang="en-US" sz="1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</a:rPr>
              <a:t> x;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if(head==NULL)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printf</a:t>
            </a:r>
            <a:r>
              <a:rPr lang="en-US" sz="1600" b="1" dirty="0" smtClean="0">
                <a:solidFill>
                  <a:srgbClr val="7030A0"/>
                </a:solidFill>
              </a:rPr>
              <a:t>("\</a:t>
            </a:r>
            <a:r>
              <a:rPr lang="en-US" sz="1600" b="1" dirty="0" err="1" smtClean="0">
                <a:solidFill>
                  <a:srgbClr val="7030A0"/>
                </a:solidFill>
              </a:rPr>
              <a:t>nDLL</a:t>
            </a:r>
            <a:r>
              <a:rPr lang="en-US" sz="1600" b="1" dirty="0" smtClean="0">
                <a:solidFill>
                  <a:srgbClr val="7030A0"/>
                </a:solidFill>
              </a:rPr>
              <a:t> is empty:");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else if(head==last)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=head;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print”Deleted</a:t>
            </a:r>
            <a:r>
              <a:rPr lang="en-US" sz="1600" b="1" dirty="0" smtClean="0">
                <a:solidFill>
                  <a:srgbClr val="7030A0"/>
                </a:solidFill>
              </a:rPr>
              <a:t> node is  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-&gt;data;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head=last=NULL;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free(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return(0);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else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temp=head;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print"Enter</a:t>
            </a:r>
            <a:r>
              <a:rPr lang="en-US" sz="1600" b="1" dirty="0" smtClean="0">
                <a:solidFill>
                  <a:srgbClr val="7030A0"/>
                </a:solidFill>
              </a:rPr>
              <a:t> the element which has to be deleted";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read x;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endParaRPr lang="en-US" sz="1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457200"/>
            <a:ext cx="457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while(temp!=</a:t>
            </a:r>
            <a:r>
              <a:rPr lang="en-US" sz="2800" b="1" dirty="0" smtClean="0">
                <a:solidFill>
                  <a:srgbClr val="00B050"/>
                </a:solidFill>
              </a:rPr>
              <a:t>last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if(temp-&gt;data==x)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=temp;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next=temp-&gt;</a:t>
            </a:r>
            <a:r>
              <a:rPr lang="en-US" b="1" dirty="0" err="1" smtClean="0">
                <a:solidFill>
                  <a:srgbClr val="7030A0"/>
                </a:solidFill>
              </a:rPr>
              <a:t>flink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prev</a:t>
            </a:r>
            <a:r>
              <a:rPr lang="en-US" b="1" dirty="0" smtClean="0">
                <a:solidFill>
                  <a:srgbClr val="7030A0"/>
                </a:solidFill>
              </a:rPr>
              <a:t>=temp-&gt;blink;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prev</a:t>
            </a:r>
            <a:r>
              <a:rPr lang="en-US" b="1" dirty="0" smtClean="0">
                <a:solidFill>
                  <a:srgbClr val="7030A0"/>
                </a:solidFill>
              </a:rPr>
              <a:t>-&gt;</a:t>
            </a:r>
            <a:r>
              <a:rPr lang="en-US" b="1" dirty="0" err="1" smtClean="0">
                <a:solidFill>
                  <a:srgbClr val="7030A0"/>
                </a:solidFill>
              </a:rPr>
              <a:t>flink</a:t>
            </a:r>
            <a:r>
              <a:rPr lang="en-US" b="1" dirty="0" smtClean="0">
                <a:solidFill>
                  <a:srgbClr val="7030A0"/>
                </a:solidFill>
              </a:rPr>
              <a:t>=next;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next-&gt;blink=</a:t>
            </a:r>
            <a:r>
              <a:rPr lang="en-US" b="1" dirty="0" err="1" smtClean="0">
                <a:solidFill>
                  <a:srgbClr val="7030A0"/>
                </a:solidFill>
              </a:rPr>
              <a:t>prev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print”Node</a:t>
            </a:r>
            <a:r>
              <a:rPr lang="en-US" b="1" dirty="0" smtClean="0">
                <a:solidFill>
                  <a:srgbClr val="7030A0"/>
                </a:solidFill>
              </a:rPr>
              <a:t> deleted is 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free(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return(0);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else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temp=temp-&gt;</a:t>
            </a:r>
            <a:r>
              <a:rPr lang="en-US" b="1" dirty="0" err="1" smtClean="0">
                <a:solidFill>
                  <a:srgbClr val="7030A0"/>
                </a:solidFill>
              </a:rPr>
              <a:t>flink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457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534400" cy="6477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Delete Middle in Circular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0732" y="16002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9532" y="1676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8932" y="205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0132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4532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301132" y="1981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1132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119532" y="1905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00732" y="1002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500532" y="16002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710332" y="16002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4329332" y="1676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29332" y="1905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95532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5532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39132" y="1676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539132" y="1905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920132" y="1600200"/>
          <a:ext cx="1905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319932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33400" y="3974068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2362200" y="405026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71600" y="4431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2800" y="4507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7400" y="4507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334000" y="43550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0" y="4736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362200" y="427886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09800" y="337613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 – </a:t>
            </a:r>
            <a:r>
              <a:rPr lang="en-US" b="1" dirty="0" smtClean="0">
                <a:solidFill>
                  <a:srgbClr val="7030A0"/>
                </a:solidFill>
              </a:rPr>
              <a:t>Where X = 30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2743200" y="3974068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7162800" y="55626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4572000" y="405026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572000" y="427886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838200" y="44312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82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953000" y="3974068"/>
          <a:ext cx="1905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2000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239000" y="495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620000" y="5943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20000" y="6260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Delnode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720" y="1295400"/>
            <a:ext cx="9118212" cy="1524000"/>
            <a:chOff x="76200" y="3810000"/>
            <a:chExt cx="8610600" cy="1524000"/>
          </a:xfrm>
        </p:grpSpPr>
        <p:grpSp>
          <p:nvGrpSpPr>
            <p:cNvPr id="67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228600" y="3733800"/>
            <a:ext cx="6858000" cy="1524000"/>
            <a:chOff x="76200" y="3810000"/>
            <a:chExt cx="8610600" cy="1524000"/>
          </a:xfrm>
        </p:grpSpPr>
        <p:grpSp>
          <p:nvGrpSpPr>
            <p:cNvPr id="84" name="Group 52"/>
            <p:cNvGrpSpPr/>
            <p:nvPr/>
          </p:nvGrpSpPr>
          <p:grpSpPr>
            <a:xfrm>
              <a:off x="76200" y="3810000"/>
              <a:ext cx="8534400" cy="381000"/>
              <a:chOff x="762000" y="5486400"/>
              <a:chExt cx="8305800" cy="3810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762000" y="5486400"/>
                <a:ext cx="830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90678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62000" y="5486400"/>
                <a:ext cx="0" cy="381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762000" y="5867400"/>
                <a:ext cx="30762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8839200" y="5867400"/>
                <a:ext cx="2286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69"/>
            <p:cNvGrpSpPr/>
            <p:nvPr/>
          </p:nvGrpSpPr>
          <p:grpSpPr>
            <a:xfrm>
              <a:off x="76200" y="4343400"/>
              <a:ext cx="8610600" cy="990600"/>
              <a:chOff x="381000" y="3200400"/>
              <a:chExt cx="8534400" cy="10668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H="1">
                <a:off x="381001" y="3200400"/>
                <a:ext cx="30210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10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81000" y="4267200"/>
                <a:ext cx="8534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915400" y="3200400"/>
                <a:ext cx="0" cy="1066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8610600" y="3200400"/>
                <a:ext cx="304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Traversal and display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34290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display()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if(head==NULL)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nDLL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is Empty");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return(0);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temp=head;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while(temp!=</a:t>
            </a:r>
            <a:r>
              <a:rPr lang="en-US" sz="2800" b="1" dirty="0" smtClean="0">
                <a:solidFill>
                  <a:srgbClr val="00B050"/>
                </a:solidFill>
              </a:rPr>
              <a:t>last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print temp-&gt;data;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temp=temp-&gt;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 print temp-&gt;data;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8991600" cy="60959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                 </a:t>
            </a:r>
            <a:r>
              <a:rPr lang="en-US" b="1" u="sng" dirty="0" smtClean="0">
                <a:solidFill>
                  <a:srgbClr val="7030A0"/>
                </a:solidFill>
              </a:rPr>
              <a:t>Circular Queue Operations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>
                <a:solidFill>
                  <a:srgbClr val="7030A0"/>
                </a:solidFill>
              </a:rPr>
              <a:t>Declarations: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node</a:t>
            </a:r>
            <a:b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b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data;</a:t>
            </a:r>
            <a:b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      node *link;</a:t>
            </a:r>
            <a:b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}*rear,*front=NULL,*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,*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,*temp;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Creating a new node</a:t>
            </a: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getnode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newnode</a:t>
            </a:r>
            <a:r>
              <a:rPr lang="en-US" dirty="0" smtClean="0"/>
              <a:t>=(node*)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(node));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readnode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read </a:t>
            </a:r>
            <a:r>
              <a:rPr lang="en-US" dirty="0" err="1" smtClean="0"/>
              <a:t>newnode</a:t>
            </a:r>
            <a:r>
              <a:rPr lang="en-US" dirty="0" smtClean="0"/>
              <a:t>-&gt;data;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newnode</a:t>
            </a:r>
            <a:r>
              <a:rPr lang="en-US" dirty="0" smtClean="0"/>
              <a:t>-&gt;link=</a:t>
            </a:r>
            <a:r>
              <a:rPr lang="en-US" sz="3500" b="1" dirty="0" err="1" smtClean="0">
                <a:solidFill>
                  <a:srgbClr val="00B050"/>
                </a:solidFill>
              </a:rPr>
              <a:t>newnode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Types of Circular Linked List</a:t>
            </a:r>
            <a:r>
              <a:rPr lang="en-US" b="1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1. Circular Singly Linked List</a:t>
            </a:r>
          </a:p>
          <a:p>
            <a:pPr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2. Circular Doubly Linked List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solidFill>
                  <a:srgbClr val="7030A0"/>
                </a:solidFill>
              </a:rPr>
              <a:t>Enqueue</a:t>
            </a:r>
            <a:r>
              <a:rPr lang="en-US" sz="3600" b="1" u="sng" dirty="0" smtClean="0">
                <a:solidFill>
                  <a:srgbClr val="7030A0"/>
                </a:solidFill>
              </a:rPr>
              <a:t> in Circular Queue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enqueue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print ”Memory insufficient Queue is full";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if(front==NULL)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front=rear=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rear-&gt;link=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rear=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B050"/>
                </a:solidFill>
              </a:rPr>
              <a:t>       rear-&gt;link=front;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"The new node inserted is , rear-&gt;data;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solidFill>
                  <a:srgbClr val="7030A0"/>
                </a:solidFill>
              </a:rPr>
              <a:t>Enqueue</a:t>
            </a:r>
            <a:r>
              <a:rPr lang="en-US" sz="3600" b="1" u="sng" dirty="0" smtClean="0">
                <a:solidFill>
                  <a:srgbClr val="7030A0"/>
                </a:solidFill>
              </a:rPr>
              <a:t> in Circular Queue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5181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5181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5181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76600" y="54102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54102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57400" y="571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86600" y="571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6031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front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601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24000" y="4876800"/>
            <a:ext cx="6019800" cy="533400"/>
            <a:chOff x="228600" y="1981200"/>
            <a:chExt cx="8458200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8504903" y="2514600"/>
              <a:ext cx="1818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" y="1981200"/>
              <a:ext cx="845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686800" y="19812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8600" y="1981200"/>
              <a:ext cx="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28600" y="2438400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7432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Before </a:t>
            </a:r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362200" y="2133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19600" y="21336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962400" y="23622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908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715000" y="26024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32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0" y="2907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front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2907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09800" y="1828800"/>
            <a:ext cx="3962400" cy="533400"/>
            <a:chOff x="228600" y="1981200"/>
            <a:chExt cx="8458200" cy="533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8504903" y="2514600"/>
              <a:ext cx="1818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8600" y="1981200"/>
              <a:ext cx="845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686800" y="19812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8600" y="1981200"/>
              <a:ext cx="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28600" y="2438400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743200" y="4191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After </a:t>
            </a:r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err="1" smtClean="0">
                <a:solidFill>
                  <a:srgbClr val="7030A0"/>
                </a:solidFill>
              </a:rPr>
              <a:t>Dequeue</a:t>
            </a:r>
            <a:r>
              <a:rPr lang="en-US" sz="3200" b="1" u="sng" dirty="0" smtClean="0">
                <a:solidFill>
                  <a:srgbClr val="7030A0"/>
                </a:solidFill>
              </a:rPr>
              <a:t> in Circular Queue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7620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dequeue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if(front==NULL)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print “Deletion is not possible Queue is empty";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 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if(front==rear)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=front;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print "Deleted node is ,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front=rear=NULL;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return( 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=front;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print "Deleted node is ,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front=front-&gt;link;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      rear-&gt;link=front;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solidFill>
                  <a:srgbClr val="7030A0"/>
                </a:solidFill>
              </a:rPr>
              <a:t>Dequeue</a:t>
            </a:r>
            <a:r>
              <a:rPr lang="en-US" sz="3600" b="1" u="sng" dirty="0" smtClean="0">
                <a:solidFill>
                  <a:srgbClr val="7030A0"/>
                </a:solidFill>
              </a:rPr>
              <a:t> in Circular Queue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1143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Before </a:t>
            </a:r>
            <a:r>
              <a:rPr lang="en-US" b="1" dirty="0" err="1" smtClean="0">
                <a:solidFill>
                  <a:srgbClr val="C00000"/>
                </a:solidFill>
              </a:rPr>
              <a:t>Dequeue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76400" y="19812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733800" y="19812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791200" y="19812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276600" y="22098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22098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574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866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48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722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2600" y="2831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front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18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24000" y="1676400"/>
            <a:ext cx="6019800" cy="533400"/>
            <a:chOff x="228600" y="1981200"/>
            <a:chExt cx="8458200" cy="533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8504903" y="2514600"/>
              <a:ext cx="1818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8600" y="1981200"/>
              <a:ext cx="845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686800" y="19812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28600" y="1981200"/>
              <a:ext cx="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8600" y="2438400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895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Before </a:t>
            </a:r>
            <a:r>
              <a:rPr lang="en-US" b="1" dirty="0" err="1" smtClean="0">
                <a:solidFill>
                  <a:srgbClr val="C00000"/>
                </a:solidFill>
              </a:rPr>
              <a:t>Dequeue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010400" y="5638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514600" y="4495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572000" y="4495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4114800" y="4724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743200" y="4953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867400" y="49646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43800" y="609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956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530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3000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8400" y="526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front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526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362200" y="4191000"/>
            <a:ext cx="3962400" cy="533400"/>
            <a:chOff x="228600" y="1981200"/>
            <a:chExt cx="8458200" cy="533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8504903" y="2514600"/>
              <a:ext cx="1818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8600" y="1981200"/>
              <a:ext cx="845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86800" y="19812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8600" y="1981200"/>
              <a:ext cx="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28600" y="2438400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086600" y="518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delnode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Display in Circular Queue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display()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if(front==NULL)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print “Display is not possible Queue is empty";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smtClean="0">
                <a:solidFill>
                  <a:srgbClr val="00B050"/>
                </a:solidFill>
              </a:rPr>
              <a:t>temp=front;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while(temp!=last)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   print  temp-&gt;data;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   temp=temp-&gt;link;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print  temp-&gt;data;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6019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1.Consider a train passing from Chennai to Madurai has 3 coaches namely S1, S2 and S3. The details of the passengers  in each coach are,</a:t>
            </a:r>
          </a:p>
          <a:p>
            <a:pPr algn="just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Perform the following operations by using doubly linked list data structure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)Insert a coach in between S2 and S3 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(ii)Insert a coach in front and at the end of the train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(iii)Remove a coach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524000"/>
          <a:ext cx="4267200" cy="2590800"/>
        </p:xfrm>
        <a:graphic>
          <a:graphicData uri="http://schemas.openxmlformats.org/drawingml/2006/table">
            <a:tbl>
              <a:tblPr/>
              <a:tblGrid>
                <a:gridCol w="1727840"/>
                <a:gridCol w="1627072"/>
                <a:gridCol w="912288"/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Coach No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Total seats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Type 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S1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SL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S2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SL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65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2S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0"/>
            <a:ext cx="9144000" cy="6172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300" dirty="0" smtClean="0"/>
              <a:t>	</a:t>
            </a: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</a:rPr>
              <a:t>1.During festival season, Indian Railway has decided to add additional coaches in a particular train. As of now there are only 10 coaches available in the train and the compartments are namely 4 sleeper classes, 2 A/C class, 2 pantries &amp; 2 unreserved coach.</a:t>
            </a:r>
          </a:p>
          <a:p>
            <a:pPr algn="just">
              <a:buNone/>
            </a:pPr>
            <a:r>
              <a:rPr lang="en-US" sz="2300" dirty="0" smtClean="0"/>
              <a:t>	</a:t>
            </a:r>
            <a:r>
              <a:rPr lang="en-US" sz="2300" b="1" u="sng" dirty="0" smtClean="0"/>
              <a:t>Coach Type</a:t>
            </a:r>
            <a:r>
              <a:rPr lang="en-US" sz="2300" b="1" dirty="0" smtClean="0"/>
              <a:t>		   </a:t>
            </a:r>
            <a:r>
              <a:rPr lang="en-US" sz="2300" b="1" u="sng" dirty="0" smtClean="0"/>
              <a:t>Coach No’s</a:t>
            </a:r>
            <a:r>
              <a:rPr lang="en-US" sz="2300" b="1" dirty="0" smtClean="0"/>
              <a:t> </a:t>
            </a:r>
            <a:endParaRPr lang="en-US" sz="2300" dirty="0" smtClean="0"/>
          </a:p>
          <a:p>
            <a:pPr algn="just">
              <a:buNone/>
            </a:pPr>
            <a:r>
              <a:rPr lang="en-US" sz="2300" dirty="0" smtClean="0"/>
              <a:t>	Engine		         0</a:t>
            </a:r>
          </a:p>
          <a:p>
            <a:pPr algn="just">
              <a:buNone/>
            </a:pPr>
            <a:r>
              <a:rPr lang="en-US" sz="2300" dirty="0" smtClean="0"/>
              <a:t>	A/C Class		        1-2</a:t>
            </a:r>
          </a:p>
          <a:p>
            <a:pPr algn="just">
              <a:buNone/>
            </a:pPr>
            <a:r>
              <a:rPr lang="en-US" sz="2300" dirty="0" smtClean="0"/>
              <a:t>	Sleeper	                      5-8</a:t>
            </a:r>
          </a:p>
          <a:p>
            <a:pPr algn="just">
              <a:buNone/>
            </a:pPr>
            <a:r>
              <a:rPr lang="en-US" sz="2300" dirty="0" smtClean="0"/>
              <a:t>	Pantry		       13-14</a:t>
            </a:r>
          </a:p>
          <a:p>
            <a:pPr algn="just">
              <a:buNone/>
            </a:pPr>
            <a:r>
              <a:rPr lang="en-US" sz="2300" dirty="0" smtClean="0"/>
              <a:t>	Unreserved		       17-18 </a:t>
            </a:r>
          </a:p>
          <a:p>
            <a:pPr algn="just">
              <a:buNone/>
            </a:pPr>
            <a:r>
              <a:rPr lang="en-US" sz="2300" dirty="0" smtClean="0"/>
              <a:t>	</a:t>
            </a: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</a:rPr>
              <a:t>All the compartments are numbered in the order as mentioned above starting from the Engine. </a:t>
            </a:r>
          </a:p>
          <a:p>
            <a:pPr algn="just">
              <a:buNone/>
            </a:pP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</a:rPr>
              <a:t>	(</a:t>
            </a:r>
            <a:r>
              <a:rPr lang="en-US" sz="23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</a:rPr>
              <a:t>)Write an algorithm using Linked list to add a new A/C and Sleeper coaches in such a way that all sleeper class coaches come together and all A/C coaches come together.</a:t>
            </a:r>
          </a:p>
          <a:p>
            <a:pPr algn="just">
              <a:buNone/>
            </a:pP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</a:rPr>
              <a:t>	(ii) The TTR wants to check for a coach No whether it is attached or not. Write appropriate algorithm to help the TTR to identify a coach No.</a:t>
            </a:r>
          </a:p>
          <a:p>
            <a:pPr algn="just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2. Given two Linked Lists, create union and intersection lists that contain union and intersection of the elements present in the given lists. Order of elements in output lists doesn’t matter.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Input: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List1: 10-&gt;15-&gt;4-&gt;20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      List2: 8-&gt;4-&gt;2-&gt;10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Output: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Intersection List</a:t>
            </a:r>
            <a:r>
              <a:rPr lang="en-US" dirty="0" smtClean="0">
                <a:solidFill>
                  <a:srgbClr val="7030A0"/>
                </a:solidFill>
              </a:rPr>
              <a:t>(L1 ⋂ L2)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4-&gt;10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Union List</a:t>
            </a:r>
            <a:r>
              <a:rPr lang="en-US" dirty="0" smtClean="0">
                <a:solidFill>
                  <a:srgbClr val="7030A0"/>
                </a:solidFill>
              </a:rPr>
              <a:t>(L1 ⋃ L2)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 : 10-&gt;15-&gt;4-&gt;20-&gt;8-&gt;2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	                                  8-&gt;4-&gt;2-&gt;10-&gt;15-&gt;20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Given a linked list, reverse alternate nodes and append them to end of list.  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Examples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Input List: </a:t>
            </a:r>
            <a:r>
              <a:rPr lang="en-US" dirty="0" smtClean="0">
                <a:solidFill>
                  <a:srgbClr val="7030A0"/>
                </a:solidFill>
              </a:rPr>
              <a:t>1-&gt;2-&gt;3-&gt;4-&gt;5-&gt;6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Output List: </a:t>
            </a:r>
            <a:r>
              <a:rPr lang="en-US" dirty="0" smtClean="0">
                <a:solidFill>
                  <a:srgbClr val="7030A0"/>
                </a:solidFill>
              </a:rPr>
              <a:t>1-&gt;3-&gt;5-&gt;6-&gt;4-&gt;2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Input List: </a:t>
            </a:r>
            <a:r>
              <a:rPr lang="en-US" dirty="0" smtClean="0">
                <a:solidFill>
                  <a:srgbClr val="7030A0"/>
                </a:solidFill>
              </a:rPr>
              <a:t>12-&gt;14-&gt;16-&gt;18-&gt;20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Output List: </a:t>
            </a:r>
            <a:r>
              <a:rPr lang="en-US" dirty="0" smtClean="0">
                <a:solidFill>
                  <a:srgbClr val="7030A0"/>
                </a:solidFill>
              </a:rPr>
              <a:t>12-&gt;16-&gt;20-&gt;18-&gt;14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Circular Singly Linked List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16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It’s a Dynamic Data structure.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node in a circular singly linked list has two fields namely: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Data Field    – For holding the data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Linked Field – For holding the address of next node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exists a single link between each node.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first node is indicated using a head pointer and the last node is indicated using a last pointer.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</a:rPr>
              <a:t>The last nodes link field is filled with address of first node. (Non-Terminating Linked List).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Traversal in a CSLL is possible only in one direction(From head to last).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rgbClr val="7030A0"/>
                </a:solidFill>
              </a:rPr>
              <a:t>Circular Single Linked List – Node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90800" y="2819400"/>
          <a:ext cx="44958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Data</a:t>
                      </a:r>
                      <a:r>
                        <a:rPr lang="en-US" sz="2800" b="1" baseline="0" dirty="0" smtClean="0">
                          <a:solidFill>
                            <a:srgbClr val="FFC000"/>
                          </a:solidFill>
                        </a:rPr>
                        <a:t> Field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Address Field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086600" y="3276600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1981200"/>
            <a:ext cx="609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24800" y="1981200"/>
            <a:ext cx="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1981200"/>
            <a:ext cx="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04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</a:p>
          <a:p>
            <a:pPr algn="ctr">
              <a:buNone/>
            </a:pPr>
            <a:r>
              <a:rPr lang="en-US" sz="4000" b="1" u="sng" dirty="0" smtClean="0">
                <a:solidFill>
                  <a:srgbClr val="7030A0"/>
                </a:solidFill>
              </a:rPr>
              <a:t>Circular Singly Linked List - Representation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  1000                               2000                              3000                              4000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9616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229616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229616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29400" y="229616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057400" y="252476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4800" y="252476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252476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28600" y="1981200"/>
            <a:ext cx="8458200" cy="533400"/>
            <a:chOff x="228600" y="1981200"/>
            <a:chExt cx="8458200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8229600" y="2514600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8600" y="1981200"/>
              <a:ext cx="8458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686800" y="19812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8600" y="1981200"/>
              <a:ext cx="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8600" y="2438400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5800" y="1143000"/>
            <a:ext cx="10058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          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</a:rPr>
              <a:t>Operations carried out in a Circular Linked List :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	1.Creating a Circular Linked List – Creation( )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	2.Inserting a node on to circular Linked List – Insert( )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	3.Deleting a node from circular Linked List – Delete( )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	4.Modifying elements from circular Linked List – Modify( )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	5.Displaying the elements of a circular Linked List – Display( )          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	6.Finding an element from the Display( ) – Find( )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2685</Words>
  <Application>Microsoft Office PowerPoint</Application>
  <PresentationFormat>On-screen Show (4:3)</PresentationFormat>
  <Paragraphs>1259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CIRCULAR LINKED LIST</vt:lpstr>
      <vt:lpstr>Topics</vt:lpstr>
      <vt:lpstr>Circular Linked List </vt:lpstr>
      <vt:lpstr>Circular Linked List </vt:lpstr>
      <vt:lpstr>Types of Circular Linked List </vt:lpstr>
      <vt:lpstr>Circular Singly Linked List</vt:lpstr>
      <vt:lpstr>Slide 7</vt:lpstr>
      <vt:lpstr>Slide 8</vt:lpstr>
      <vt:lpstr>Circular Linked List</vt:lpstr>
      <vt:lpstr>Declaration for a SLL</vt:lpstr>
      <vt:lpstr>Circular Singly Linked List</vt:lpstr>
      <vt:lpstr>Slide 12</vt:lpstr>
      <vt:lpstr>Slide 13</vt:lpstr>
      <vt:lpstr>Creating a CSLL</vt:lpstr>
      <vt:lpstr>Inserting as last node in CSLL</vt:lpstr>
      <vt:lpstr>Inserting as First node in CSLL</vt:lpstr>
      <vt:lpstr>Slide 17</vt:lpstr>
      <vt:lpstr>Slide 18</vt:lpstr>
      <vt:lpstr>Deleting the First node in CSLL</vt:lpstr>
      <vt:lpstr>Deleting the First node in CSLL</vt:lpstr>
      <vt:lpstr>Deleting the last node in CSLL</vt:lpstr>
      <vt:lpstr>Deleting the last node in CSLL</vt:lpstr>
      <vt:lpstr>Deleting any node other than first and  last node in CSLL</vt:lpstr>
      <vt:lpstr>Deleting any node other than first and  last node in CSLL</vt:lpstr>
      <vt:lpstr>Traversal and display</vt:lpstr>
      <vt:lpstr>Advantages &amp; disadvantages of Circular Linked List</vt:lpstr>
      <vt:lpstr>Circular Doubly Linked List</vt:lpstr>
      <vt:lpstr>Slide 28</vt:lpstr>
      <vt:lpstr>Slide 29</vt:lpstr>
      <vt:lpstr>Declaration for Circular DLL</vt:lpstr>
      <vt:lpstr>Circular Doubly Linked List</vt:lpstr>
      <vt:lpstr>Slide 32</vt:lpstr>
      <vt:lpstr>Creating a Circular DLL</vt:lpstr>
      <vt:lpstr>Slide 34</vt:lpstr>
      <vt:lpstr>Insert Last in Circular DLL</vt:lpstr>
      <vt:lpstr>Insert Last in Circular DLL</vt:lpstr>
      <vt:lpstr>Insert First in Circular DLL</vt:lpstr>
      <vt:lpstr>Insert First in Circular DLL</vt:lpstr>
      <vt:lpstr>Insert Middle in Circular DLL</vt:lpstr>
      <vt:lpstr>Insert Middle in Circular DLL</vt:lpstr>
      <vt:lpstr>Delete First in Circular DLL</vt:lpstr>
      <vt:lpstr>Slide 42</vt:lpstr>
      <vt:lpstr>Delete Last in Circular DLL</vt:lpstr>
      <vt:lpstr>Slide 44</vt:lpstr>
      <vt:lpstr>Delete Middle in Circular DLL</vt:lpstr>
      <vt:lpstr>Slide 46</vt:lpstr>
      <vt:lpstr>Traversal and display</vt:lpstr>
      <vt:lpstr>                          Circular Queue Operations  Declarations:   struct node {        int data;        node *link; }*rear,*front=NULL,*delnode,*newnode,*temp;           </vt:lpstr>
      <vt:lpstr>Slide 49</vt:lpstr>
      <vt:lpstr>Enqueue in Circular Queue</vt:lpstr>
      <vt:lpstr>Enqueue in Circular Queue</vt:lpstr>
      <vt:lpstr>Dequeue in Circular Queue</vt:lpstr>
      <vt:lpstr>Dequeue in Circular Queue</vt:lpstr>
      <vt:lpstr>Display in Circular Queue</vt:lpstr>
      <vt:lpstr>Slide 55</vt:lpstr>
      <vt:lpstr>Slide 56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 using Linked list</dc:title>
  <dc:creator>VITCC</dc:creator>
  <cp:lastModifiedBy>Jayaram</cp:lastModifiedBy>
  <cp:revision>370</cp:revision>
  <dcterms:created xsi:type="dcterms:W3CDTF">2013-09-11T08:23:44Z</dcterms:created>
  <dcterms:modified xsi:type="dcterms:W3CDTF">2016-02-03T02:29:11Z</dcterms:modified>
</cp:coreProperties>
</file>