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312" r:id="rId3"/>
    <p:sldId id="257" r:id="rId4"/>
    <p:sldId id="258" r:id="rId5"/>
    <p:sldId id="259" r:id="rId6"/>
    <p:sldId id="323" r:id="rId7"/>
    <p:sldId id="260" r:id="rId8"/>
    <p:sldId id="324" r:id="rId9"/>
    <p:sldId id="261" r:id="rId10"/>
    <p:sldId id="262" r:id="rId11"/>
    <p:sldId id="314" r:id="rId12"/>
    <p:sldId id="315" r:id="rId13"/>
    <p:sldId id="316" r:id="rId14"/>
    <p:sldId id="325" r:id="rId15"/>
    <p:sldId id="317" r:id="rId16"/>
    <p:sldId id="326" r:id="rId17"/>
    <p:sldId id="318" r:id="rId18"/>
    <p:sldId id="319" r:id="rId19"/>
    <p:sldId id="265" r:id="rId20"/>
    <p:sldId id="266" r:id="rId21"/>
    <p:sldId id="272" r:id="rId22"/>
    <p:sldId id="271" r:id="rId23"/>
    <p:sldId id="268" r:id="rId24"/>
    <p:sldId id="269" r:id="rId25"/>
    <p:sldId id="270" r:id="rId26"/>
    <p:sldId id="275" r:id="rId27"/>
    <p:sldId id="276" r:id="rId28"/>
    <p:sldId id="277" r:id="rId29"/>
    <p:sldId id="278" r:id="rId30"/>
    <p:sldId id="279" r:id="rId31"/>
    <p:sldId id="280" r:id="rId32"/>
    <p:sldId id="282" r:id="rId33"/>
    <p:sldId id="281" r:id="rId34"/>
    <p:sldId id="321" r:id="rId35"/>
    <p:sldId id="283" r:id="rId36"/>
    <p:sldId id="322" r:id="rId37"/>
    <p:sldId id="284" r:id="rId38"/>
    <p:sldId id="285" r:id="rId39"/>
    <p:sldId id="286" r:id="rId40"/>
    <p:sldId id="289" r:id="rId41"/>
    <p:sldId id="290" r:id="rId42"/>
    <p:sldId id="291" r:id="rId43"/>
    <p:sldId id="292" r:id="rId44"/>
    <p:sldId id="293" r:id="rId45"/>
    <p:sldId id="294" r:id="rId46"/>
    <p:sldId id="295" r:id="rId47"/>
    <p:sldId id="296" r:id="rId48"/>
    <p:sldId id="297" r:id="rId49"/>
    <p:sldId id="298" r:id="rId50"/>
    <p:sldId id="299" r:id="rId51"/>
    <p:sldId id="327" r:id="rId52"/>
    <p:sldId id="300" r:id="rId53"/>
    <p:sldId id="328" r:id="rId54"/>
    <p:sldId id="302" r:id="rId55"/>
    <p:sldId id="329" r:id="rId56"/>
    <p:sldId id="304" r:id="rId57"/>
    <p:sldId id="330" r:id="rId58"/>
    <p:sldId id="306" r:id="rId59"/>
    <p:sldId id="331" r:id="rId60"/>
    <p:sldId id="308" r:id="rId61"/>
    <p:sldId id="332" r:id="rId62"/>
    <p:sldId id="309" r:id="rId63"/>
    <p:sldId id="320"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12FA5E-EA49-49FF-8D41-08758ECE64A6}" type="datetimeFigureOut">
              <a:rPr lang="en-US" smtClean="0"/>
              <a:pPr/>
              <a:t>1/28/2016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C39A60-1FAC-448C-93F9-AF3562F7E5A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Efor</a:t>
            </a:r>
            <a:r>
              <a:rPr lang="en-US" dirty="0" smtClean="0"/>
              <a:t> </a:t>
            </a:r>
            <a:endParaRPr lang="en-US" dirty="0"/>
          </a:p>
        </p:txBody>
      </p:sp>
      <p:sp>
        <p:nvSpPr>
          <p:cNvPr id="4" name="Slide Number Placeholder 3"/>
          <p:cNvSpPr>
            <a:spLocks noGrp="1"/>
          </p:cNvSpPr>
          <p:nvPr>
            <p:ph type="sldNum" sz="quarter" idx="10"/>
          </p:nvPr>
        </p:nvSpPr>
        <p:spPr/>
        <p:txBody>
          <a:bodyPr/>
          <a:lstStyle/>
          <a:p>
            <a:fld id="{9CC39A60-1FAC-448C-93F9-AF3562F7E5A7}" type="slidenum">
              <a:rPr lang="en-US" smtClean="0"/>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CC39A60-1FAC-448C-93F9-AF3562F7E5A7}" type="slidenum">
              <a:rPr lang="en-US" smtClean="0"/>
              <a:pPr/>
              <a:t>16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CC39A60-1FAC-448C-93F9-AF3562F7E5A7}" type="slidenum">
              <a:rPr lang="en-US" smtClean="0"/>
              <a:pPr/>
              <a:t>63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C364AB-19DA-4619-A420-8196191050C9}" type="datetimeFigureOut">
              <a:rPr lang="en-US" smtClean="0"/>
              <a:pPr/>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568DE-ADCE-472E-AD7C-1AC89CAB45F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C364AB-19DA-4619-A420-8196191050C9}" type="datetimeFigureOut">
              <a:rPr lang="en-US" smtClean="0"/>
              <a:pPr/>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568DE-ADCE-472E-AD7C-1AC89CAB45F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C364AB-19DA-4619-A420-8196191050C9}" type="datetimeFigureOut">
              <a:rPr lang="en-US" smtClean="0"/>
              <a:pPr/>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568DE-ADCE-472E-AD7C-1AC89CAB45F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C364AB-19DA-4619-A420-8196191050C9}" type="datetimeFigureOut">
              <a:rPr lang="en-US" smtClean="0"/>
              <a:pPr/>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568DE-ADCE-472E-AD7C-1AC89CAB45F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C364AB-19DA-4619-A420-8196191050C9}" type="datetimeFigureOut">
              <a:rPr lang="en-US" smtClean="0"/>
              <a:pPr/>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568DE-ADCE-472E-AD7C-1AC89CAB45F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C364AB-19DA-4619-A420-8196191050C9}" type="datetimeFigureOut">
              <a:rPr lang="en-US" smtClean="0"/>
              <a:pPr/>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B568DE-ADCE-472E-AD7C-1AC89CAB45F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C364AB-19DA-4619-A420-8196191050C9}" type="datetimeFigureOut">
              <a:rPr lang="en-US" smtClean="0"/>
              <a:pPr/>
              <a:t>1/28/2016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B568DE-ADCE-472E-AD7C-1AC89CAB45F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C364AB-19DA-4619-A420-8196191050C9}" type="datetimeFigureOut">
              <a:rPr lang="en-US" smtClean="0"/>
              <a:pPr/>
              <a:t>1/28/2016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B568DE-ADCE-472E-AD7C-1AC89CAB45F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C364AB-19DA-4619-A420-8196191050C9}" type="datetimeFigureOut">
              <a:rPr lang="en-US" smtClean="0"/>
              <a:pPr/>
              <a:t>1/28/2016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B568DE-ADCE-472E-AD7C-1AC89CAB45F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C364AB-19DA-4619-A420-8196191050C9}" type="datetimeFigureOut">
              <a:rPr lang="en-US" smtClean="0"/>
              <a:pPr/>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B568DE-ADCE-472E-AD7C-1AC89CAB45F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C364AB-19DA-4619-A420-8196191050C9}" type="datetimeFigureOut">
              <a:rPr lang="en-US" smtClean="0"/>
              <a:pPr/>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B568DE-ADCE-472E-AD7C-1AC89CAB45F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EFD1"/>
            </a:gs>
            <a:gs pos="64999">
              <a:srgbClr val="F0EBD5"/>
            </a:gs>
            <a:gs pos="100000">
              <a:srgbClr val="D1C39F"/>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C364AB-19DA-4619-A420-8196191050C9}" type="datetimeFigureOut">
              <a:rPr lang="en-US" smtClean="0"/>
              <a:pPr/>
              <a:t>1/28/2016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B568DE-ADCE-472E-AD7C-1AC89CAB45F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066800"/>
            <a:ext cx="7772400" cy="1470025"/>
          </a:xfrm>
        </p:spPr>
        <p:txBody>
          <a:bodyPr/>
          <a:lstStyle/>
          <a:p>
            <a:r>
              <a:rPr lang="en-US" b="1" dirty="0" smtClean="0">
                <a:solidFill>
                  <a:srgbClr val="7030A0"/>
                </a:solidFill>
              </a:rPr>
              <a:t>LINKED LIST</a:t>
            </a:r>
            <a:endParaRPr lang="en-US" b="1" dirty="0">
              <a:solidFill>
                <a:srgbClr val="7030A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85000" lnSpcReduction="20000"/>
          </a:bodyPr>
          <a:lstStyle/>
          <a:p>
            <a:pPr>
              <a:buNone/>
            </a:pPr>
            <a:r>
              <a:rPr lang="en-US" b="1" dirty="0" smtClean="0">
                <a:solidFill>
                  <a:srgbClr val="7030A0"/>
                </a:solidFill>
              </a:rPr>
              <a:t>display()</a:t>
            </a:r>
          </a:p>
          <a:p>
            <a:pPr>
              <a:buNone/>
            </a:pPr>
            <a:r>
              <a:rPr lang="en-US" b="1" dirty="0" smtClean="0"/>
              <a:t>{</a:t>
            </a:r>
          </a:p>
          <a:p>
            <a:pPr>
              <a:buNone/>
            </a:pPr>
            <a:r>
              <a:rPr lang="en-US" b="1" dirty="0" smtClean="0"/>
              <a:t>    if(head==NULL)</a:t>
            </a:r>
          </a:p>
          <a:p>
            <a:pPr>
              <a:buNone/>
            </a:pPr>
            <a:r>
              <a:rPr lang="en-US" b="1" dirty="0" smtClean="0"/>
              <a:t>    {</a:t>
            </a:r>
          </a:p>
          <a:p>
            <a:pPr>
              <a:buNone/>
            </a:pPr>
            <a:r>
              <a:rPr lang="en-US" b="1" dirty="0" smtClean="0"/>
              <a:t>                 print “Deletion is not possible stack is empty";</a:t>
            </a:r>
          </a:p>
          <a:p>
            <a:pPr>
              <a:buNone/>
            </a:pPr>
            <a:r>
              <a:rPr lang="en-US" b="1" dirty="0" smtClean="0"/>
              <a:t>                 return(0);</a:t>
            </a:r>
          </a:p>
          <a:p>
            <a:pPr>
              <a:buNone/>
            </a:pPr>
            <a:r>
              <a:rPr lang="en-US" b="1" dirty="0" smtClean="0"/>
              <a:t>    }</a:t>
            </a:r>
          </a:p>
          <a:p>
            <a:pPr>
              <a:buNone/>
            </a:pPr>
            <a:r>
              <a:rPr lang="en-US" b="1" dirty="0" smtClean="0"/>
              <a:t>    top=head;</a:t>
            </a:r>
          </a:p>
          <a:p>
            <a:pPr>
              <a:buNone/>
            </a:pPr>
            <a:r>
              <a:rPr lang="en-US" b="1" dirty="0" smtClean="0"/>
              <a:t>    while(top!=NULL)</a:t>
            </a:r>
          </a:p>
          <a:p>
            <a:pPr>
              <a:buNone/>
            </a:pPr>
            <a:r>
              <a:rPr lang="en-US" b="1" dirty="0" smtClean="0"/>
              <a:t>    {</a:t>
            </a:r>
          </a:p>
          <a:p>
            <a:pPr>
              <a:buNone/>
            </a:pPr>
            <a:r>
              <a:rPr lang="en-US" b="1" dirty="0" smtClean="0"/>
              <a:t>                    </a:t>
            </a:r>
            <a:r>
              <a:rPr lang="en-US" b="1" dirty="0" err="1" smtClean="0"/>
              <a:t>printf</a:t>
            </a:r>
            <a:r>
              <a:rPr lang="en-US" b="1" dirty="0" smtClean="0"/>
              <a:t>  “top-&gt;data”;</a:t>
            </a:r>
          </a:p>
          <a:p>
            <a:pPr>
              <a:buNone/>
            </a:pPr>
            <a:r>
              <a:rPr lang="en-US" b="1" dirty="0" smtClean="0"/>
              <a:t>                    top=top-&gt;link;</a:t>
            </a:r>
          </a:p>
          <a:p>
            <a:pPr>
              <a:buNone/>
            </a:pPr>
            <a:r>
              <a:rPr lang="en-US" b="1" dirty="0" smtClean="0"/>
              <a:t>}</a:t>
            </a:r>
          </a:p>
          <a:p>
            <a:pPr>
              <a:buNone/>
            </a:pPr>
            <a:r>
              <a:rPr lang="en-US" b="1" dirty="0" smtClean="0"/>
              <a:t>return(0);</a:t>
            </a:r>
          </a:p>
          <a:p>
            <a:pPr>
              <a:buNone/>
            </a:pPr>
            <a:r>
              <a:rPr lang="en-US" b="1" dirty="0" smtClean="0"/>
              <a:t>}</a:t>
            </a:r>
            <a:endParaRPr lang="en-US"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8305800" cy="6095999"/>
          </a:xfrm>
        </p:spPr>
        <p:txBody>
          <a:bodyPr>
            <a:normAutofit fontScale="90000"/>
          </a:bodyPr>
          <a:lstStyle/>
          <a:p>
            <a:pPr algn="l"/>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b="1" u="sng" dirty="0" smtClean="0">
                <a:solidFill>
                  <a:srgbClr val="7030A0"/>
                </a:solidFill>
              </a:rPr>
              <a:t>Queue Operations:</a:t>
            </a:r>
            <a:r>
              <a:rPr lang="en-US" dirty="0" smtClean="0">
                <a:solidFill>
                  <a:schemeClr val="accent2">
                    <a:lumMod val="50000"/>
                  </a:schemeClr>
                </a:solidFill>
              </a:rPr>
              <a:t/>
            </a:r>
            <a:br>
              <a:rPr lang="en-US" dirty="0" smtClean="0">
                <a:solidFill>
                  <a:schemeClr val="accent2">
                    <a:lumMod val="50000"/>
                  </a:schemeClr>
                </a:solidFill>
              </a:rPr>
            </a:br>
            <a:r>
              <a:rPr lang="en-US" dirty="0" smtClean="0"/>
              <a:t/>
            </a:r>
            <a:br>
              <a:rPr lang="en-US" dirty="0" smtClean="0"/>
            </a:br>
            <a:r>
              <a:rPr lang="en-US" dirty="0" smtClean="0">
                <a:solidFill>
                  <a:srgbClr val="7030A0"/>
                </a:solidFill>
              </a:rPr>
              <a:t>1.enqueue( ) </a:t>
            </a:r>
            <a:r>
              <a:rPr lang="en-US" dirty="0" smtClean="0">
                <a:solidFill>
                  <a:schemeClr val="accent2">
                    <a:lumMod val="50000"/>
                  </a:schemeClr>
                </a:solidFill>
              </a:rPr>
              <a:t>– Inserting the element at the rear end of the Queue (Inserting a new node at the end of the linked list)</a:t>
            </a:r>
            <a:br>
              <a:rPr lang="en-US" dirty="0" smtClean="0">
                <a:solidFill>
                  <a:schemeClr val="accent2">
                    <a:lumMod val="50000"/>
                  </a:schemeClr>
                </a:solidFill>
              </a:rPr>
            </a:br>
            <a:r>
              <a:rPr lang="en-US" dirty="0">
                <a:solidFill>
                  <a:schemeClr val="accent2">
                    <a:lumMod val="50000"/>
                  </a:schemeClr>
                </a:solidFill>
              </a:rPr>
              <a:t/>
            </a:r>
            <a:br>
              <a:rPr lang="en-US" dirty="0">
                <a:solidFill>
                  <a:schemeClr val="accent2">
                    <a:lumMod val="50000"/>
                  </a:schemeClr>
                </a:solidFill>
              </a:rPr>
            </a:br>
            <a:r>
              <a:rPr lang="en-US" dirty="0" smtClean="0">
                <a:solidFill>
                  <a:srgbClr val="7030A0"/>
                </a:solidFill>
              </a:rPr>
              <a:t>2.dequeue( ) </a:t>
            </a:r>
            <a:r>
              <a:rPr lang="en-US" dirty="0" smtClean="0">
                <a:solidFill>
                  <a:schemeClr val="accent2">
                    <a:lumMod val="50000"/>
                  </a:schemeClr>
                </a:solidFill>
              </a:rPr>
              <a:t>– Deleting the front element from the Queue(Deleting the first node from the linked list)</a:t>
            </a: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685800"/>
            <a:ext cx="8991600" cy="6095999"/>
          </a:xfrm>
        </p:spPr>
        <p:txBody>
          <a:bodyPr>
            <a:normAutofit fontScale="90000"/>
          </a:bodyPr>
          <a:lstStyle/>
          <a:p>
            <a:pPr algn="l"/>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b="1" dirty="0">
                <a:solidFill>
                  <a:srgbClr val="7030A0"/>
                </a:solidFill>
              </a:rPr>
              <a:t/>
            </a:r>
            <a:br>
              <a:rPr lang="en-US" b="1" dirty="0">
                <a:solidFill>
                  <a:srgbClr val="7030A0"/>
                </a:solidFill>
              </a:rPr>
            </a:br>
            <a:r>
              <a:rPr lang="en-US" b="1" dirty="0" smtClean="0">
                <a:solidFill>
                  <a:srgbClr val="7030A0"/>
                </a:solidFill>
              </a:rPr>
              <a:t>                     </a:t>
            </a:r>
            <a:r>
              <a:rPr lang="en-US" b="1" u="sng" dirty="0" smtClean="0">
                <a:solidFill>
                  <a:srgbClr val="7030A0"/>
                </a:solidFill>
              </a:rPr>
              <a:t>Queue Operations</a:t>
            </a:r>
            <a:r>
              <a:rPr lang="en-US" dirty="0" smtClean="0">
                <a:solidFill>
                  <a:schemeClr val="accent2">
                    <a:lumMod val="50000"/>
                  </a:schemeClr>
                </a:solidFill>
              </a:rPr>
              <a:t/>
            </a:r>
            <a:br>
              <a:rPr lang="en-US" dirty="0" smtClean="0">
                <a:solidFill>
                  <a:schemeClr val="accent2">
                    <a:lumMod val="50000"/>
                  </a:schemeClr>
                </a:solidFill>
              </a:rPr>
            </a:br>
            <a:r>
              <a:rPr lang="en-US" dirty="0" smtClean="0"/>
              <a:t/>
            </a:r>
            <a:br>
              <a:rPr lang="en-US" dirty="0" smtClean="0"/>
            </a:br>
            <a:r>
              <a:rPr lang="en-US" dirty="0" smtClean="0">
                <a:solidFill>
                  <a:srgbClr val="7030A0"/>
                </a:solidFill>
              </a:rPr>
              <a:t>Declarations:</a:t>
            </a:r>
            <a:r>
              <a:rPr lang="en-US" b="1" dirty="0" smtClean="0">
                <a:solidFill>
                  <a:schemeClr val="accent2">
                    <a:lumMod val="75000"/>
                  </a:schemeClr>
                </a:solidFill>
              </a:rPr>
              <a:t/>
            </a:r>
            <a:br>
              <a:rPr lang="en-US" b="1" dirty="0" smtClean="0">
                <a:solidFill>
                  <a:schemeClr val="accent2">
                    <a:lumMod val="75000"/>
                  </a:schemeClr>
                </a:solidFill>
              </a:rPr>
            </a:br>
            <a:r>
              <a:rPr lang="en-US" dirty="0" smtClean="0"/>
              <a:t/>
            </a:r>
            <a:br>
              <a:rPr lang="en-US" dirty="0" smtClean="0"/>
            </a:br>
            <a:r>
              <a:rPr lang="en-US" dirty="0" smtClean="0"/>
              <a:t> </a:t>
            </a:r>
            <a:r>
              <a:rPr lang="en-US" sz="3600" dirty="0" err="1" smtClean="0">
                <a:solidFill>
                  <a:schemeClr val="accent2">
                    <a:lumMod val="50000"/>
                  </a:schemeClr>
                </a:solidFill>
              </a:rPr>
              <a:t>struct</a:t>
            </a:r>
            <a:r>
              <a:rPr lang="en-US" sz="3600" dirty="0" smtClean="0">
                <a:solidFill>
                  <a:schemeClr val="accent2">
                    <a:lumMod val="50000"/>
                  </a:schemeClr>
                </a:solidFill>
              </a:rPr>
              <a:t> node</a:t>
            </a:r>
            <a:br>
              <a:rPr lang="en-US" sz="3600" dirty="0" smtClean="0">
                <a:solidFill>
                  <a:schemeClr val="accent2">
                    <a:lumMod val="50000"/>
                  </a:schemeClr>
                </a:solidFill>
              </a:rPr>
            </a:br>
            <a:r>
              <a:rPr lang="en-US" sz="3600" dirty="0" smtClean="0">
                <a:solidFill>
                  <a:schemeClr val="accent2">
                    <a:lumMod val="50000"/>
                  </a:schemeClr>
                </a:solidFill>
              </a:rPr>
              <a:t>{</a:t>
            </a:r>
            <a:br>
              <a:rPr lang="en-US" sz="3600" dirty="0" smtClean="0">
                <a:solidFill>
                  <a:schemeClr val="accent2">
                    <a:lumMod val="50000"/>
                  </a:schemeClr>
                </a:solidFill>
              </a:rPr>
            </a:br>
            <a:r>
              <a:rPr lang="en-US" sz="3600" dirty="0" smtClean="0">
                <a:solidFill>
                  <a:schemeClr val="accent2">
                    <a:lumMod val="50000"/>
                  </a:schemeClr>
                </a:solidFill>
              </a:rPr>
              <a:t>       </a:t>
            </a:r>
            <a:r>
              <a:rPr lang="en-US" sz="3600" dirty="0" err="1" smtClean="0">
                <a:solidFill>
                  <a:schemeClr val="accent2">
                    <a:lumMod val="50000"/>
                  </a:schemeClr>
                </a:solidFill>
              </a:rPr>
              <a:t>int</a:t>
            </a:r>
            <a:r>
              <a:rPr lang="en-US" sz="3600" dirty="0" smtClean="0">
                <a:solidFill>
                  <a:schemeClr val="accent2">
                    <a:lumMod val="50000"/>
                  </a:schemeClr>
                </a:solidFill>
              </a:rPr>
              <a:t> data;</a:t>
            </a:r>
            <a:br>
              <a:rPr lang="en-US" sz="3600" dirty="0" smtClean="0">
                <a:solidFill>
                  <a:schemeClr val="accent2">
                    <a:lumMod val="50000"/>
                  </a:schemeClr>
                </a:solidFill>
              </a:rPr>
            </a:br>
            <a:r>
              <a:rPr lang="en-US" sz="3600" dirty="0" smtClean="0">
                <a:solidFill>
                  <a:schemeClr val="accent2">
                    <a:lumMod val="50000"/>
                  </a:schemeClr>
                </a:solidFill>
              </a:rPr>
              <a:t>       node *link;</a:t>
            </a:r>
            <a:br>
              <a:rPr lang="en-US" sz="3600" dirty="0" smtClean="0">
                <a:solidFill>
                  <a:schemeClr val="accent2">
                    <a:lumMod val="50000"/>
                  </a:schemeClr>
                </a:solidFill>
              </a:rPr>
            </a:br>
            <a:r>
              <a:rPr lang="en-US" sz="3600" dirty="0" smtClean="0">
                <a:solidFill>
                  <a:schemeClr val="accent2">
                    <a:lumMod val="50000"/>
                  </a:schemeClr>
                </a:solidFill>
              </a:rPr>
              <a:t>}*rear,*front=NULL,*</a:t>
            </a:r>
            <a:r>
              <a:rPr lang="en-US" sz="3600" dirty="0" err="1" smtClean="0">
                <a:solidFill>
                  <a:schemeClr val="accent2">
                    <a:lumMod val="50000"/>
                  </a:schemeClr>
                </a:solidFill>
              </a:rPr>
              <a:t>delnode</a:t>
            </a:r>
            <a:r>
              <a:rPr lang="en-US" sz="3600" dirty="0" smtClean="0">
                <a:solidFill>
                  <a:schemeClr val="accent2">
                    <a:lumMod val="50000"/>
                  </a:schemeClr>
                </a:solidFill>
              </a:rPr>
              <a:t>,*</a:t>
            </a:r>
            <a:r>
              <a:rPr lang="en-US" sz="3600" dirty="0" err="1" smtClean="0">
                <a:solidFill>
                  <a:schemeClr val="accent2">
                    <a:lumMod val="50000"/>
                  </a:schemeClr>
                </a:solidFill>
              </a:rPr>
              <a:t>newnode</a:t>
            </a:r>
            <a:r>
              <a:rPr lang="en-US" sz="3600" dirty="0" smtClean="0">
                <a:solidFill>
                  <a:schemeClr val="accent2">
                    <a:lumMod val="50000"/>
                  </a:schemeClr>
                </a:solidFill>
              </a:rPr>
              <a:t>; </a:t>
            </a:r>
            <a:r>
              <a:rPr lang="en-US" sz="3600" dirty="0">
                <a:solidFill>
                  <a:schemeClr val="accent2">
                    <a:lumMod val="50000"/>
                  </a:schemeClr>
                </a:solidFill>
              </a:rPr>
              <a:t/>
            </a:r>
            <a:br>
              <a:rPr lang="en-US" sz="3600" dirty="0">
                <a:solidFill>
                  <a:schemeClr val="accent2">
                    <a:lumMod val="50000"/>
                  </a:schemeClr>
                </a:solidFill>
              </a:rPr>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pPr algn="ctr">
              <a:buNone/>
            </a:pPr>
            <a:r>
              <a:rPr lang="en-US" b="1" u="sng" dirty="0" smtClean="0">
                <a:solidFill>
                  <a:srgbClr val="7030A0"/>
                </a:solidFill>
              </a:rPr>
              <a:t>Creating a new node</a:t>
            </a:r>
          </a:p>
          <a:p>
            <a:pPr>
              <a:buNone/>
            </a:pPr>
            <a:r>
              <a:rPr lang="en-US" dirty="0" err="1" smtClean="0">
                <a:solidFill>
                  <a:srgbClr val="7030A0"/>
                </a:solidFill>
              </a:rPr>
              <a:t>getnode</a:t>
            </a:r>
            <a:r>
              <a:rPr lang="en-US" dirty="0" smtClean="0">
                <a:solidFill>
                  <a:srgbClr val="7030A0"/>
                </a:solidFill>
              </a:rPr>
              <a:t>()</a:t>
            </a:r>
          </a:p>
          <a:p>
            <a:pPr>
              <a:buNone/>
            </a:pPr>
            <a:r>
              <a:rPr lang="en-US" dirty="0" smtClean="0"/>
              <a:t>{</a:t>
            </a:r>
          </a:p>
          <a:p>
            <a:pPr>
              <a:buNone/>
            </a:pPr>
            <a:r>
              <a:rPr lang="en-US" dirty="0" smtClean="0"/>
              <a:t>    </a:t>
            </a:r>
            <a:r>
              <a:rPr lang="en-US" dirty="0" err="1" smtClean="0"/>
              <a:t>newnode</a:t>
            </a:r>
            <a:r>
              <a:rPr lang="en-US" dirty="0" smtClean="0"/>
              <a:t>=(node*)</a:t>
            </a:r>
            <a:r>
              <a:rPr lang="en-US" dirty="0" err="1" smtClean="0"/>
              <a:t>malloc</a:t>
            </a:r>
            <a:r>
              <a:rPr lang="en-US" dirty="0" smtClean="0"/>
              <a:t>(</a:t>
            </a:r>
            <a:r>
              <a:rPr lang="en-US" dirty="0" err="1" smtClean="0"/>
              <a:t>sizeof</a:t>
            </a:r>
            <a:r>
              <a:rPr lang="en-US" dirty="0" smtClean="0"/>
              <a:t>(node));</a:t>
            </a:r>
          </a:p>
          <a:p>
            <a:pPr>
              <a:buNone/>
            </a:pPr>
            <a:r>
              <a:rPr lang="en-US" dirty="0" smtClean="0"/>
              <a:t>}</a:t>
            </a:r>
          </a:p>
          <a:p>
            <a:pPr>
              <a:buNone/>
            </a:pPr>
            <a:endParaRPr lang="en-US" dirty="0" smtClean="0"/>
          </a:p>
          <a:p>
            <a:pPr>
              <a:buNone/>
            </a:pPr>
            <a:r>
              <a:rPr lang="en-US" dirty="0" err="1" smtClean="0">
                <a:solidFill>
                  <a:srgbClr val="7030A0"/>
                </a:solidFill>
              </a:rPr>
              <a:t>readnode</a:t>
            </a:r>
            <a:r>
              <a:rPr lang="en-US" dirty="0" smtClean="0">
                <a:solidFill>
                  <a:srgbClr val="7030A0"/>
                </a:solidFill>
              </a:rPr>
              <a:t>()</a:t>
            </a:r>
          </a:p>
          <a:p>
            <a:pPr>
              <a:buNone/>
            </a:pPr>
            <a:r>
              <a:rPr lang="en-US" dirty="0" smtClean="0"/>
              <a:t>{</a:t>
            </a:r>
          </a:p>
          <a:p>
            <a:pPr>
              <a:buNone/>
            </a:pPr>
            <a:r>
              <a:rPr lang="en-US" dirty="0" smtClean="0"/>
              <a:t>    read </a:t>
            </a:r>
            <a:r>
              <a:rPr lang="en-US" dirty="0" err="1" smtClean="0"/>
              <a:t>newnode</a:t>
            </a:r>
            <a:r>
              <a:rPr lang="en-US" dirty="0" smtClean="0"/>
              <a:t>-&gt;data;</a:t>
            </a:r>
          </a:p>
          <a:p>
            <a:pPr>
              <a:buNone/>
            </a:pPr>
            <a:r>
              <a:rPr lang="en-US" dirty="0" smtClean="0"/>
              <a:t>    </a:t>
            </a:r>
            <a:r>
              <a:rPr lang="en-US" dirty="0" err="1" smtClean="0"/>
              <a:t>newnode</a:t>
            </a:r>
            <a:r>
              <a:rPr lang="en-US" dirty="0" smtClean="0"/>
              <a:t>-&gt;link=NULL;</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err="1" smtClean="0">
                <a:solidFill>
                  <a:srgbClr val="7030A0"/>
                </a:solidFill>
              </a:rPr>
              <a:t>Enqueue</a:t>
            </a:r>
            <a:r>
              <a:rPr lang="en-US" sz="4000" b="1" dirty="0" smtClean="0">
                <a:solidFill>
                  <a:srgbClr val="7030A0"/>
                </a:solidFill>
              </a:rPr>
              <a:t>() – Insertion in a Queue</a:t>
            </a:r>
            <a:endParaRPr lang="en-US" sz="4000" b="1" dirty="0">
              <a:solidFill>
                <a:srgbClr val="7030A0"/>
              </a:solidFill>
            </a:endParaRPr>
          </a:p>
        </p:txBody>
      </p:sp>
      <p:sp>
        <p:nvSpPr>
          <p:cNvPr id="16" name="TextBox 15"/>
          <p:cNvSpPr txBox="1"/>
          <p:nvPr/>
        </p:nvSpPr>
        <p:spPr>
          <a:xfrm>
            <a:off x="3733800" y="1828800"/>
            <a:ext cx="2057400" cy="369332"/>
          </a:xfrm>
          <a:prstGeom prst="rect">
            <a:avLst/>
          </a:prstGeom>
          <a:noFill/>
        </p:spPr>
        <p:txBody>
          <a:bodyPr wrap="square" rtlCol="0">
            <a:spAutoFit/>
          </a:bodyPr>
          <a:lstStyle/>
          <a:p>
            <a:r>
              <a:rPr lang="en-US" b="1" dirty="0" smtClean="0">
                <a:solidFill>
                  <a:srgbClr val="C00000"/>
                </a:solidFill>
              </a:rPr>
              <a:t>Before Insertion</a:t>
            </a:r>
            <a:endParaRPr lang="en-US" b="1" dirty="0">
              <a:solidFill>
                <a:srgbClr val="C00000"/>
              </a:solidFill>
            </a:endParaRPr>
          </a:p>
        </p:txBody>
      </p:sp>
      <p:graphicFrame>
        <p:nvGraphicFramePr>
          <p:cNvPr id="29" name="Table 28"/>
          <p:cNvGraphicFramePr>
            <a:graphicFrameLocks noGrp="1"/>
          </p:cNvGraphicFramePr>
          <p:nvPr/>
        </p:nvGraphicFramePr>
        <p:xfrm>
          <a:off x="6172200" y="53340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10</a:t>
                      </a:r>
                      <a:endParaRPr lang="en-US" dirty="0"/>
                    </a:p>
                  </a:txBody>
                  <a:tcPr/>
                </a:tc>
                <a:tc>
                  <a:txBody>
                    <a:bodyPr/>
                    <a:lstStyle/>
                    <a:p>
                      <a:r>
                        <a:rPr lang="en-US" smtClean="0"/>
                        <a:t>NULL</a:t>
                      </a:r>
                      <a:endParaRPr lang="en-US" dirty="0"/>
                    </a:p>
                  </a:txBody>
                  <a:tcPr/>
                </a:tc>
              </a:tr>
            </a:tbl>
          </a:graphicData>
        </a:graphic>
      </p:graphicFrame>
      <p:graphicFrame>
        <p:nvGraphicFramePr>
          <p:cNvPr id="30" name="Table 29"/>
          <p:cNvGraphicFramePr>
            <a:graphicFrameLocks noGrp="1"/>
          </p:cNvGraphicFramePr>
          <p:nvPr/>
        </p:nvGraphicFramePr>
        <p:xfrm>
          <a:off x="1981200" y="53340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t>3000</a:t>
                      </a:r>
                      <a:endParaRPr lang="en-US" dirty="0"/>
                    </a:p>
                  </a:txBody>
                  <a:tcPr/>
                </a:tc>
              </a:tr>
            </a:tbl>
          </a:graphicData>
        </a:graphic>
      </p:graphicFrame>
      <p:graphicFrame>
        <p:nvGraphicFramePr>
          <p:cNvPr id="31" name="Table 30"/>
          <p:cNvGraphicFramePr>
            <a:graphicFrameLocks noGrp="1"/>
          </p:cNvGraphicFramePr>
          <p:nvPr/>
        </p:nvGraphicFramePr>
        <p:xfrm>
          <a:off x="4038600" y="53340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30</a:t>
                      </a:r>
                      <a:endParaRPr lang="en-US" dirty="0"/>
                    </a:p>
                  </a:txBody>
                  <a:tcPr/>
                </a:tc>
                <a:tc>
                  <a:txBody>
                    <a:bodyPr/>
                    <a:lstStyle/>
                    <a:p>
                      <a:r>
                        <a:rPr lang="en-US" dirty="0" smtClean="0"/>
                        <a:t>1000</a:t>
                      </a:r>
                      <a:endParaRPr lang="en-US" dirty="0"/>
                    </a:p>
                  </a:txBody>
                  <a:tcPr/>
                </a:tc>
              </a:tr>
            </a:tbl>
          </a:graphicData>
        </a:graphic>
      </p:graphicFrame>
      <p:cxnSp>
        <p:nvCxnSpPr>
          <p:cNvPr id="32" name="Straight Arrow Connector 31"/>
          <p:cNvCxnSpPr/>
          <p:nvPr/>
        </p:nvCxnSpPr>
        <p:spPr>
          <a:xfrm>
            <a:off x="5715000" y="5486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581400" y="5562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2057400" y="5867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6477000" y="5867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781800" y="5867400"/>
            <a:ext cx="838200" cy="369332"/>
          </a:xfrm>
          <a:prstGeom prst="rect">
            <a:avLst/>
          </a:prstGeom>
          <a:noFill/>
        </p:spPr>
        <p:txBody>
          <a:bodyPr wrap="square" rtlCol="0">
            <a:spAutoFit/>
          </a:bodyPr>
          <a:lstStyle/>
          <a:p>
            <a:r>
              <a:rPr lang="en-US" b="1" dirty="0" smtClean="0">
                <a:solidFill>
                  <a:srgbClr val="7030A0"/>
                </a:solidFill>
              </a:rPr>
              <a:t>1000</a:t>
            </a:r>
            <a:endParaRPr lang="en-US" b="1" dirty="0">
              <a:solidFill>
                <a:srgbClr val="7030A0"/>
              </a:solidFill>
            </a:endParaRPr>
          </a:p>
        </p:txBody>
      </p:sp>
      <p:sp>
        <p:nvSpPr>
          <p:cNvPr id="37" name="TextBox 36"/>
          <p:cNvSpPr txBox="1"/>
          <p:nvPr/>
        </p:nvSpPr>
        <p:spPr>
          <a:xfrm>
            <a:off x="2362200" y="5867400"/>
            <a:ext cx="838200" cy="369332"/>
          </a:xfrm>
          <a:prstGeom prst="rect">
            <a:avLst/>
          </a:prstGeom>
          <a:noFill/>
        </p:spPr>
        <p:txBody>
          <a:bodyPr wrap="square" rtlCol="0">
            <a:spAutoFit/>
          </a:bodyPr>
          <a:lstStyle/>
          <a:p>
            <a:r>
              <a:rPr lang="en-US" b="1" dirty="0" smtClean="0">
                <a:solidFill>
                  <a:srgbClr val="7030A0"/>
                </a:solidFill>
              </a:rPr>
              <a:t>2000</a:t>
            </a:r>
            <a:endParaRPr lang="en-US" b="1" dirty="0">
              <a:solidFill>
                <a:srgbClr val="7030A0"/>
              </a:solidFill>
            </a:endParaRPr>
          </a:p>
        </p:txBody>
      </p:sp>
      <p:sp>
        <p:nvSpPr>
          <p:cNvPr id="38" name="TextBox 37"/>
          <p:cNvSpPr txBox="1"/>
          <p:nvPr/>
        </p:nvSpPr>
        <p:spPr>
          <a:xfrm>
            <a:off x="4419600" y="5867400"/>
            <a:ext cx="838200" cy="369332"/>
          </a:xfrm>
          <a:prstGeom prst="rect">
            <a:avLst/>
          </a:prstGeom>
          <a:noFill/>
        </p:spPr>
        <p:txBody>
          <a:bodyPr wrap="square" rtlCol="0">
            <a:spAutoFit/>
          </a:bodyPr>
          <a:lstStyle/>
          <a:p>
            <a:r>
              <a:rPr lang="en-US" b="1" dirty="0" smtClean="0">
                <a:solidFill>
                  <a:srgbClr val="7030A0"/>
                </a:solidFill>
              </a:rPr>
              <a:t>3000</a:t>
            </a:r>
            <a:endParaRPr lang="en-US" b="1" dirty="0">
              <a:solidFill>
                <a:srgbClr val="7030A0"/>
              </a:solidFill>
            </a:endParaRPr>
          </a:p>
        </p:txBody>
      </p:sp>
      <p:sp>
        <p:nvSpPr>
          <p:cNvPr id="39" name="TextBox 38"/>
          <p:cNvSpPr txBox="1"/>
          <p:nvPr/>
        </p:nvSpPr>
        <p:spPr>
          <a:xfrm>
            <a:off x="1752600" y="6183868"/>
            <a:ext cx="838200" cy="369332"/>
          </a:xfrm>
          <a:prstGeom prst="rect">
            <a:avLst/>
          </a:prstGeom>
          <a:noFill/>
        </p:spPr>
        <p:txBody>
          <a:bodyPr wrap="square" rtlCol="0">
            <a:spAutoFit/>
          </a:bodyPr>
          <a:lstStyle/>
          <a:p>
            <a:r>
              <a:rPr lang="en-US" b="1" dirty="0" smtClean="0">
                <a:solidFill>
                  <a:srgbClr val="C00000"/>
                </a:solidFill>
              </a:rPr>
              <a:t>front</a:t>
            </a:r>
            <a:endParaRPr lang="en-US" b="1" dirty="0">
              <a:solidFill>
                <a:srgbClr val="C00000"/>
              </a:solidFill>
            </a:endParaRPr>
          </a:p>
        </p:txBody>
      </p:sp>
      <p:sp>
        <p:nvSpPr>
          <p:cNvPr id="40" name="TextBox 39"/>
          <p:cNvSpPr txBox="1"/>
          <p:nvPr/>
        </p:nvSpPr>
        <p:spPr>
          <a:xfrm>
            <a:off x="6172200" y="6172200"/>
            <a:ext cx="838200" cy="369332"/>
          </a:xfrm>
          <a:prstGeom prst="rect">
            <a:avLst/>
          </a:prstGeom>
          <a:noFill/>
        </p:spPr>
        <p:txBody>
          <a:bodyPr wrap="square" rtlCol="0">
            <a:spAutoFit/>
          </a:bodyPr>
          <a:lstStyle/>
          <a:p>
            <a:r>
              <a:rPr lang="en-US" b="1" dirty="0" smtClean="0">
                <a:solidFill>
                  <a:srgbClr val="C00000"/>
                </a:solidFill>
              </a:rPr>
              <a:t>rear</a:t>
            </a:r>
            <a:endParaRPr lang="en-US" b="1" dirty="0">
              <a:solidFill>
                <a:srgbClr val="C00000"/>
              </a:solidFill>
            </a:endParaRPr>
          </a:p>
        </p:txBody>
      </p:sp>
      <p:sp>
        <p:nvSpPr>
          <p:cNvPr id="41" name="TextBox 40"/>
          <p:cNvSpPr txBox="1"/>
          <p:nvPr/>
        </p:nvSpPr>
        <p:spPr>
          <a:xfrm>
            <a:off x="3886200" y="4648200"/>
            <a:ext cx="2057400" cy="369332"/>
          </a:xfrm>
          <a:prstGeom prst="rect">
            <a:avLst/>
          </a:prstGeom>
          <a:noFill/>
        </p:spPr>
        <p:txBody>
          <a:bodyPr wrap="square" rtlCol="0">
            <a:spAutoFit/>
          </a:bodyPr>
          <a:lstStyle/>
          <a:p>
            <a:r>
              <a:rPr lang="en-US" b="1" dirty="0" smtClean="0">
                <a:solidFill>
                  <a:srgbClr val="C00000"/>
                </a:solidFill>
              </a:rPr>
              <a:t>After Insertion</a:t>
            </a:r>
            <a:endParaRPr lang="en-US" b="1" dirty="0">
              <a:solidFill>
                <a:srgbClr val="C00000"/>
              </a:solidFill>
            </a:endParaRPr>
          </a:p>
        </p:txBody>
      </p:sp>
      <p:graphicFrame>
        <p:nvGraphicFramePr>
          <p:cNvPr id="43" name="Table 42"/>
          <p:cNvGraphicFramePr>
            <a:graphicFrameLocks noGrp="1"/>
          </p:cNvGraphicFramePr>
          <p:nvPr/>
        </p:nvGraphicFramePr>
        <p:xfrm>
          <a:off x="2819400" y="25908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t>3000</a:t>
                      </a:r>
                      <a:endParaRPr lang="en-US" dirty="0"/>
                    </a:p>
                  </a:txBody>
                  <a:tcPr/>
                </a:tc>
              </a:tr>
            </a:tbl>
          </a:graphicData>
        </a:graphic>
      </p:graphicFrame>
      <p:graphicFrame>
        <p:nvGraphicFramePr>
          <p:cNvPr id="44" name="Table 43"/>
          <p:cNvGraphicFramePr>
            <a:graphicFrameLocks noGrp="1"/>
          </p:cNvGraphicFramePr>
          <p:nvPr/>
        </p:nvGraphicFramePr>
        <p:xfrm>
          <a:off x="4876800" y="25908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30</a:t>
                      </a:r>
                      <a:endParaRPr lang="en-US" dirty="0"/>
                    </a:p>
                  </a:txBody>
                  <a:tcPr/>
                </a:tc>
                <a:tc>
                  <a:txBody>
                    <a:bodyPr/>
                    <a:lstStyle/>
                    <a:p>
                      <a:r>
                        <a:rPr lang="en-US" dirty="0" smtClean="0"/>
                        <a:t>NULL</a:t>
                      </a:r>
                      <a:endParaRPr lang="en-US" dirty="0"/>
                    </a:p>
                  </a:txBody>
                  <a:tcPr/>
                </a:tc>
              </a:tr>
            </a:tbl>
          </a:graphicData>
        </a:graphic>
      </p:graphicFrame>
      <p:cxnSp>
        <p:nvCxnSpPr>
          <p:cNvPr id="46" name="Straight Arrow Connector 45"/>
          <p:cNvCxnSpPr/>
          <p:nvPr/>
        </p:nvCxnSpPr>
        <p:spPr>
          <a:xfrm>
            <a:off x="4419600" y="2819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2971800" y="3124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172200" y="3124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3200400" y="3124200"/>
            <a:ext cx="838200" cy="369332"/>
          </a:xfrm>
          <a:prstGeom prst="rect">
            <a:avLst/>
          </a:prstGeom>
          <a:noFill/>
        </p:spPr>
        <p:txBody>
          <a:bodyPr wrap="square" rtlCol="0">
            <a:spAutoFit/>
          </a:bodyPr>
          <a:lstStyle/>
          <a:p>
            <a:r>
              <a:rPr lang="en-US" b="1" dirty="0" smtClean="0">
                <a:solidFill>
                  <a:srgbClr val="7030A0"/>
                </a:solidFill>
              </a:rPr>
              <a:t>2000</a:t>
            </a:r>
            <a:endParaRPr lang="en-US" b="1" dirty="0">
              <a:solidFill>
                <a:srgbClr val="7030A0"/>
              </a:solidFill>
            </a:endParaRPr>
          </a:p>
        </p:txBody>
      </p:sp>
      <p:sp>
        <p:nvSpPr>
          <p:cNvPr id="51" name="TextBox 50"/>
          <p:cNvSpPr txBox="1"/>
          <p:nvPr/>
        </p:nvSpPr>
        <p:spPr>
          <a:xfrm>
            <a:off x="5257800" y="3124200"/>
            <a:ext cx="838200" cy="369332"/>
          </a:xfrm>
          <a:prstGeom prst="rect">
            <a:avLst/>
          </a:prstGeom>
          <a:noFill/>
        </p:spPr>
        <p:txBody>
          <a:bodyPr wrap="square" rtlCol="0">
            <a:spAutoFit/>
          </a:bodyPr>
          <a:lstStyle/>
          <a:p>
            <a:r>
              <a:rPr lang="en-US" b="1" dirty="0" smtClean="0">
                <a:solidFill>
                  <a:srgbClr val="7030A0"/>
                </a:solidFill>
              </a:rPr>
              <a:t>3000</a:t>
            </a:r>
            <a:endParaRPr lang="en-US" b="1" dirty="0">
              <a:solidFill>
                <a:srgbClr val="7030A0"/>
              </a:solidFill>
            </a:endParaRPr>
          </a:p>
        </p:txBody>
      </p:sp>
      <p:sp>
        <p:nvSpPr>
          <p:cNvPr id="52" name="TextBox 51"/>
          <p:cNvSpPr txBox="1"/>
          <p:nvPr/>
        </p:nvSpPr>
        <p:spPr>
          <a:xfrm>
            <a:off x="2667000" y="3440668"/>
            <a:ext cx="838200" cy="369332"/>
          </a:xfrm>
          <a:prstGeom prst="rect">
            <a:avLst/>
          </a:prstGeom>
          <a:noFill/>
        </p:spPr>
        <p:txBody>
          <a:bodyPr wrap="square" rtlCol="0">
            <a:spAutoFit/>
          </a:bodyPr>
          <a:lstStyle/>
          <a:p>
            <a:r>
              <a:rPr lang="en-US" b="1" dirty="0" smtClean="0">
                <a:solidFill>
                  <a:srgbClr val="C00000"/>
                </a:solidFill>
              </a:rPr>
              <a:t>front</a:t>
            </a:r>
            <a:endParaRPr lang="en-US" b="1" dirty="0">
              <a:solidFill>
                <a:srgbClr val="C00000"/>
              </a:solidFill>
            </a:endParaRPr>
          </a:p>
        </p:txBody>
      </p:sp>
      <p:sp>
        <p:nvSpPr>
          <p:cNvPr id="53" name="TextBox 52"/>
          <p:cNvSpPr txBox="1"/>
          <p:nvPr/>
        </p:nvSpPr>
        <p:spPr>
          <a:xfrm>
            <a:off x="5867400" y="3429000"/>
            <a:ext cx="838200" cy="369332"/>
          </a:xfrm>
          <a:prstGeom prst="rect">
            <a:avLst/>
          </a:prstGeom>
          <a:noFill/>
        </p:spPr>
        <p:txBody>
          <a:bodyPr wrap="square" rtlCol="0">
            <a:spAutoFit/>
          </a:bodyPr>
          <a:lstStyle/>
          <a:p>
            <a:r>
              <a:rPr lang="en-US" b="1" dirty="0" smtClean="0">
                <a:solidFill>
                  <a:srgbClr val="C00000"/>
                </a:solidFill>
              </a:rPr>
              <a:t>rear</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3600" b="1" u="sng" dirty="0" err="1" smtClean="0">
                <a:solidFill>
                  <a:srgbClr val="7030A0"/>
                </a:solidFill>
              </a:rPr>
              <a:t>Enqueue</a:t>
            </a:r>
            <a:endParaRPr lang="en-US" sz="3600" b="1" u="sng" dirty="0">
              <a:solidFill>
                <a:srgbClr val="7030A0"/>
              </a:solidFill>
            </a:endParaRPr>
          </a:p>
        </p:txBody>
      </p:sp>
      <p:sp>
        <p:nvSpPr>
          <p:cNvPr id="3" name="Content Placeholder 2"/>
          <p:cNvSpPr>
            <a:spLocks noGrp="1"/>
          </p:cNvSpPr>
          <p:nvPr>
            <p:ph idx="1"/>
          </p:nvPr>
        </p:nvSpPr>
        <p:spPr>
          <a:xfrm>
            <a:off x="457200" y="685800"/>
            <a:ext cx="8229600" cy="6172200"/>
          </a:xfrm>
        </p:spPr>
        <p:txBody>
          <a:bodyPr>
            <a:normAutofit fontScale="55000" lnSpcReduction="20000"/>
          </a:bodyPr>
          <a:lstStyle/>
          <a:p>
            <a:pPr>
              <a:buNone/>
            </a:pPr>
            <a:r>
              <a:rPr lang="en-US" b="1" dirty="0" err="1" smtClean="0">
                <a:solidFill>
                  <a:srgbClr val="7030A0"/>
                </a:solidFill>
              </a:rPr>
              <a:t>enqueue</a:t>
            </a:r>
            <a:r>
              <a:rPr lang="en-US" b="1" dirty="0" smtClean="0">
                <a:solidFill>
                  <a:srgbClr val="7030A0"/>
                </a:solidFill>
              </a:rPr>
              <a:t>()</a:t>
            </a:r>
          </a:p>
          <a:p>
            <a:pPr>
              <a:buNone/>
            </a:pPr>
            <a:r>
              <a:rPr lang="en-US" b="1" dirty="0" smtClean="0">
                <a:solidFill>
                  <a:schemeClr val="accent2">
                    <a:lumMod val="50000"/>
                  </a:schemeClr>
                </a:solidFill>
              </a:rPr>
              <a:t>{</a:t>
            </a:r>
          </a:p>
          <a:p>
            <a:pPr>
              <a:buNone/>
            </a:pPr>
            <a:r>
              <a:rPr lang="en-US" b="1" dirty="0" smtClean="0">
                <a:solidFill>
                  <a:schemeClr val="accent2">
                    <a:lumMod val="50000"/>
                  </a:schemeClr>
                </a:solidFill>
              </a:rPr>
              <a:t>    </a:t>
            </a:r>
            <a:r>
              <a:rPr lang="en-US" b="1" dirty="0" err="1" smtClean="0">
                <a:solidFill>
                  <a:schemeClr val="accent2">
                    <a:lumMod val="50000"/>
                  </a:schemeClr>
                </a:solidFill>
              </a:rPr>
              <a:t>getnode</a:t>
            </a:r>
            <a:r>
              <a:rPr lang="en-US" b="1" dirty="0" smtClean="0">
                <a:solidFill>
                  <a:schemeClr val="accent2">
                    <a:lumMod val="50000"/>
                  </a:schemeClr>
                </a:solidFill>
              </a:rPr>
              <a:t>();</a:t>
            </a:r>
          </a:p>
          <a:p>
            <a:pPr>
              <a:buNone/>
            </a:pPr>
            <a:r>
              <a:rPr lang="en-US" b="1" dirty="0" smtClean="0">
                <a:solidFill>
                  <a:schemeClr val="accent2">
                    <a:lumMod val="50000"/>
                  </a:schemeClr>
                </a:solidFill>
              </a:rPr>
              <a:t>    if(</a:t>
            </a:r>
            <a:r>
              <a:rPr lang="en-US" b="1" dirty="0" err="1" smtClean="0">
                <a:solidFill>
                  <a:schemeClr val="accent2">
                    <a:lumMod val="50000"/>
                  </a:schemeClr>
                </a:solidFill>
              </a:rPr>
              <a:t>newnode</a:t>
            </a:r>
            <a:r>
              <a:rPr lang="en-US" b="1" dirty="0" smtClean="0">
                <a:solidFill>
                  <a:schemeClr val="accent2">
                    <a:lumMod val="50000"/>
                  </a:schemeClr>
                </a:solidFill>
              </a:rPr>
              <a:t>==NULL)</a:t>
            </a:r>
          </a:p>
          <a:p>
            <a:pPr>
              <a:buNone/>
            </a:pPr>
            <a:r>
              <a:rPr lang="en-US" b="1" dirty="0" smtClean="0">
                <a:solidFill>
                  <a:schemeClr val="accent2">
                    <a:lumMod val="50000"/>
                  </a:schemeClr>
                </a:solidFill>
              </a:rPr>
              <a:t>    {</a:t>
            </a:r>
          </a:p>
          <a:p>
            <a:pPr>
              <a:buNone/>
            </a:pPr>
            <a:r>
              <a:rPr lang="en-US" b="1" dirty="0" smtClean="0">
                <a:solidFill>
                  <a:schemeClr val="accent2">
                    <a:lumMod val="50000"/>
                  </a:schemeClr>
                </a:solidFill>
              </a:rPr>
              <a:t>                     print ”Memory insufficient Queue is full";</a:t>
            </a:r>
          </a:p>
          <a:p>
            <a:pPr>
              <a:buNone/>
            </a:pPr>
            <a:r>
              <a:rPr lang="en-US" b="1" dirty="0" smtClean="0">
                <a:solidFill>
                  <a:schemeClr val="accent2">
                    <a:lumMod val="50000"/>
                  </a:schemeClr>
                </a:solidFill>
              </a:rPr>
              <a:t>                     return(0);</a:t>
            </a:r>
          </a:p>
          <a:p>
            <a:pPr>
              <a:buNone/>
            </a:pPr>
            <a:r>
              <a:rPr lang="en-US" b="1" dirty="0" smtClean="0">
                <a:solidFill>
                  <a:schemeClr val="accent2">
                    <a:lumMod val="50000"/>
                  </a:schemeClr>
                </a:solidFill>
              </a:rPr>
              <a:t>    }</a:t>
            </a:r>
          </a:p>
          <a:p>
            <a:pPr>
              <a:buNone/>
            </a:pPr>
            <a:r>
              <a:rPr lang="en-US" b="1" dirty="0" smtClean="0">
                <a:solidFill>
                  <a:schemeClr val="accent2">
                    <a:lumMod val="50000"/>
                  </a:schemeClr>
                </a:solidFill>
              </a:rPr>
              <a:t>    else</a:t>
            </a:r>
          </a:p>
          <a:p>
            <a:pPr>
              <a:buNone/>
            </a:pPr>
            <a:r>
              <a:rPr lang="en-US" b="1" dirty="0" smtClean="0">
                <a:solidFill>
                  <a:schemeClr val="accent2">
                    <a:lumMod val="50000"/>
                  </a:schemeClr>
                </a:solidFill>
              </a:rPr>
              <a:t>    {</a:t>
            </a:r>
          </a:p>
          <a:p>
            <a:pPr>
              <a:buNone/>
            </a:pPr>
            <a:r>
              <a:rPr lang="en-US" b="1" dirty="0" smtClean="0">
                <a:solidFill>
                  <a:schemeClr val="accent2">
                    <a:lumMod val="50000"/>
                  </a:schemeClr>
                </a:solidFill>
              </a:rPr>
              <a:t>        </a:t>
            </a:r>
            <a:r>
              <a:rPr lang="en-US" b="1" dirty="0" err="1" smtClean="0">
                <a:solidFill>
                  <a:schemeClr val="accent2">
                    <a:lumMod val="50000"/>
                  </a:schemeClr>
                </a:solidFill>
              </a:rPr>
              <a:t>readnode</a:t>
            </a:r>
            <a:r>
              <a:rPr lang="en-US" b="1" dirty="0" smtClean="0">
                <a:solidFill>
                  <a:schemeClr val="accent2">
                    <a:lumMod val="50000"/>
                  </a:schemeClr>
                </a:solidFill>
              </a:rPr>
              <a:t>();</a:t>
            </a:r>
          </a:p>
          <a:p>
            <a:pPr>
              <a:buNone/>
            </a:pPr>
            <a:r>
              <a:rPr lang="en-US" b="1" dirty="0" smtClean="0">
                <a:solidFill>
                  <a:schemeClr val="accent2">
                    <a:lumMod val="50000"/>
                  </a:schemeClr>
                </a:solidFill>
              </a:rPr>
              <a:t>        if(front==NULL)</a:t>
            </a:r>
          </a:p>
          <a:p>
            <a:pPr>
              <a:buNone/>
            </a:pPr>
            <a:r>
              <a:rPr lang="en-US" b="1" dirty="0" smtClean="0">
                <a:solidFill>
                  <a:schemeClr val="accent2">
                    <a:lumMod val="50000"/>
                  </a:schemeClr>
                </a:solidFill>
              </a:rPr>
              <a:t>        {</a:t>
            </a:r>
          </a:p>
          <a:p>
            <a:pPr>
              <a:buNone/>
            </a:pPr>
            <a:r>
              <a:rPr lang="en-US" b="1" dirty="0" smtClean="0">
                <a:solidFill>
                  <a:schemeClr val="accent2">
                    <a:lumMod val="50000"/>
                  </a:schemeClr>
                </a:solidFill>
              </a:rPr>
              <a:t>                     front=rear=</a:t>
            </a:r>
            <a:r>
              <a:rPr lang="en-US" b="1" dirty="0" err="1" smtClean="0">
                <a:solidFill>
                  <a:schemeClr val="accent2">
                    <a:lumMod val="50000"/>
                  </a:schemeClr>
                </a:solidFill>
              </a:rPr>
              <a:t>newnode</a:t>
            </a:r>
            <a:r>
              <a:rPr lang="en-US" b="1" dirty="0" smtClean="0">
                <a:solidFill>
                  <a:schemeClr val="accent2">
                    <a:lumMod val="50000"/>
                  </a:schemeClr>
                </a:solidFill>
              </a:rPr>
              <a:t>;</a:t>
            </a:r>
          </a:p>
          <a:p>
            <a:pPr>
              <a:buNone/>
            </a:pPr>
            <a:r>
              <a:rPr lang="en-US" b="1" dirty="0" smtClean="0">
                <a:solidFill>
                  <a:schemeClr val="accent2">
                    <a:lumMod val="50000"/>
                  </a:schemeClr>
                </a:solidFill>
              </a:rPr>
              <a:t>                     return(0);</a:t>
            </a:r>
          </a:p>
          <a:p>
            <a:pPr>
              <a:buNone/>
            </a:pPr>
            <a:r>
              <a:rPr lang="en-US" b="1" dirty="0" smtClean="0">
                <a:solidFill>
                  <a:schemeClr val="accent2">
                    <a:lumMod val="50000"/>
                  </a:schemeClr>
                </a:solidFill>
              </a:rPr>
              <a:t>        }</a:t>
            </a:r>
          </a:p>
          <a:p>
            <a:pPr>
              <a:buNone/>
            </a:pPr>
            <a:r>
              <a:rPr lang="en-US" b="1" dirty="0" smtClean="0">
                <a:solidFill>
                  <a:schemeClr val="accent2">
                    <a:lumMod val="50000"/>
                  </a:schemeClr>
                </a:solidFill>
              </a:rPr>
              <a:t>        rear-&gt;link=</a:t>
            </a:r>
            <a:r>
              <a:rPr lang="en-US" b="1" dirty="0" err="1" smtClean="0">
                <a:solidFill>
                  <a:schemeClr val="accent2">
                    <a:lumMod val="50000"/>
                  </a:schemeClr>
                </a:solidFill>
              </a:rPr>
              <a:t>newnode</a:t>
            </a:r>
            <a:r>
              <a:rPr lang="en-US" b="1" dirty="0" smtClean="0">
                <a:solidFill>
                  <a:schemeClr val="accent2">
                    <a:lumMod val="50000"/>
                  </a:schemeClr>
                </a:solidFill>
              </a:rPr>
              <a:t>;</a:t>
            </a:r>
          </a:p>
          <a:p>
            <a:pPr>
              <a:buNone/>
            </a:pPr>
            <a:r>
              <a:rPr lang="en-US" b="1" dirty="0" smtClean="0">
                <a:solidFill>
                  <a:schemeClr val="accent2">
                    <a:lumMod val="50000"/>
                  </a:schemeClr>
                </a:solidFill>
              </a:rPr>
              <a:t>        rear=</a:t>
            </a:r>
            <a:r>
              <a:rPr lang="en-US" b="1" dirty="0" err="1" smtClean="0">
                <a:solidFill>
                  <a:schemeClr val="accent2">
                    <a:lumMod val="50000"/>
                  </a:schemeClr>
                </a:solidFill>
              </a:rPr>
              <a:t>newnode</a:t>
            </a:r>
            <a:r>
              <a:rPr lang="en-US" b="1" dirty="0" smtClean="0">
                <a:solidFill>
                  <a:schemeClr val="accent2">
                    <a:lumMod val="50000"/>
                  </a:schemeClr>
                </a:solidFill>
              </a:rPr>
              <a:t>;</a:t>
            </a:r>
          </a:p>
          <a:p>
            <a:pPr>
              <a:buNone/>
            </a:pPr>
            <a:r>
              <a:rPr lang="en-US" b="1" dirty="0" smtClean="0">
                <a:solidFill>
                  <a:schemeClr val="accent2">
                    <a:lumMod val="50000"/>
                  </a:schemeClr>
                </a:solidFill>
              </a:rPr>
              <a:t>        </a:t>
            </a:r>
            <a:r>
              <a:rPr lang="en-US" b="1" dirty="0" err="1" smtClean="0">
                <a:solidFill>
                  <a:schemeClr val="accent2">
                    <a:lumMod val="50000"/>
                  </a:schemeClr>
                </a:solidFill>
              </a:rPr>
              <a:t>printf</a:t>
            </a:r>
            <a:r>
              <a:rPr lang="en-US" b="1" dirty="0" smtClean="0">
                <a:solidFill>
                  <a:schemeClr val="accent2">
                    <a:lumMod val="50000"/>
                  </a:schemeClr>
                </a:solidFill>
              </a:rPr>
              <a:t> "The new node inserted is , rear-&gt;data;</a:t>
            </a:r>
          </a:p>
          <a:p>
            <a:pPr>
              <a:buNone/>
            </a:pPr>
            <a:r>
              <a:rPr lang="en-US" b="1" dirty="0" smtClean="0">
                <a:solidFill>
                  <a:schemeClr val="accent2">
                    <a:lumMod val="50000"/>
                  </a:schemeClr>
                </a:solidFill>
              </a:rPr>
              <a:t>        return(0);</a:t>
            </a:r>
          </a:p>
          <a:p>
            <a:pPr>
              <a:buNone/>
            </a:pPr>
            <a:r>
              <a:rPr lang="en-US" b="1" dirty="0" smtClean="0">
                <a:solidFill>
                  <a:schemeClr val="accent2">
                    <a:lumMod val="50000"/>
                  </a:schemeClr>
                </a:solidFill>
              </a:rPr>
              <a:t>    }</a:t>
            </a:r>
          </a:p>
          <a:p>
            <a:pPr>
              <a:buNone/>
            </a:pPr>
            <a:r>
              <a:rPr lang="en-US" b="1" dirty="0" smtClean="0">
                <a:solidFill>
                  <a:schemeClr val="accent2">
                    <a:lumMod val="50000"/>
                  </a:schemeClr>
                </a:solidFill>
              </a:rPr>
              <a:t>}</a:t>
            </a:r>
            <a:endParaRPr lang="en-US" b="1" dirty="0">
              <a:solidFill>
                <a:schemeClr val="accent2">
                  <a:lumMod val="50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err="1" smtClean="0">
                <a:solidFill>
                  <a:srgbClr val="7030A0"/>
                </a:solidFill>
              </a:rPr>
              <a:t>Dequeue</a:t>
            </a:r>
            <a:r>
              <a:rPr lang="en-US" sz="4000" b="1" dirty="0" smtClean="0">
                <a:solidFill>
                  <a:srgbClr val="7030A0"/>
                </a:solidFill>
              </a:rPr>
              <a:t>() – Deletion in a Queue</a:t>
            </a:r>
            <a:endParaRPr lang="en-US" sz="4000" b="1" dirty="0">
              <a:solidFill>
                <a:srgbClr val="7030A0"/>
              </a:solidFill>
            </a:endParaRPr>
          </a:p>
        </p:txBody>
      </p:sp>
      <p:sp>
        <p:nvSpPr>
          <p:cNvPr id="16" name="TextBox 15"/>
          <p:cNvSpPr txBox="1"/>
          <p:nvPr/>
        </p:nvSpPr>
        <p:spPr>
          <a:xfrm>
            <a:off x="3733800" y="1828800"/>
            <a:ext cx="2057400" cy="369332"/>
          </a:xfrm>
          <a:prstGeom prst="rect">
            <a:avLst/>
          </a:prstGeom>
          <a:noFill/>
        </p:spPr>
        <p:txBody>
          <a:bodyPr wrap="square" rtlCol="0">
            <a:spAutoFit/>
          </a:bodyPr>
          <a:lstStyle/>
          <a:p>
            <a:r>
              <a:rPr lang="en-US" b="1" dirty="0" smtClean="0">
                <a:solidFill>
                  <a:srgbClr val="C00000"/>
                </a:solidFill>
              </a:rPr>
              <a:t>Before Deletion</a:t>
            </a:r>
            <a:endParaRPr lang="en-US" b="1" dirty="0">
              <a:solidFill>
                <a:srgbClr val="C00000"/>
              </a:solidFill>
            </a:endParaRPr>
          </a:p>
        </p:txBody>
      </p:sp>
      <p:graphicFrame>
        <p:nvGraphicFramePr>
          <p:cNvPr id="30" name="Table 29"/>
          <p:cNvGraphicFramePr>
            <a:graphicFrameLocks noGrp="1"/>
          </p:cNvGraphicFramePr>
          <p:nvPr/>
        </p:nvGraphicFramePr>
        <p:xfrm>
          <a:off x="3124200" y="53340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t>3000</a:t>
                      </a:r>
                      <a:endParaRPr lang="en-US" dirty="0"/>
                    </a:p>
                  </a:txBody>
                  <a:tcPr/>
                </a:tc>
              </a:tr>
            </a:tbl>
          </a:graphicData>
        </a:graphic>
      </p:graphicFrame>
      <p:graphicFrame>
        <p:nvGraphicFramePr>
          <p:cNvPr id="31" name="Table 30"/>
          <p:cNvGraphicFramePr>
            <a:graphicFrameLocks noGrp="1"/>
          </p:cNvGraphicFramePr>
          <p:nvPr/>
        </p:nvGraphicFramePr>
        <p:xfrm>
          <a:off x="5181600" y="53340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30</a:t>
                      </a:r>
                      <a:endParaRPr lang="en-US" dirty="0"/>
                    </a:p>
                  </a:txBody>
                  <a:tcPr/>
                </a:tc>
                <a:tc>
                  <a:txBody>
                    <a:bodyPr/>
                    <a:lstStyle/>
                    <a:p>
                      <a:r>
                        <a:rPr lang="en-US" dirty="0" smtClean="0"/>
                        <a:t>NULL</a:t>
                      </a:r>
                      <a:endParaRPr lang="en-US" dirty="0"/>
                    </a:p>
                  </a:txBody>
                  <a:tcPr/>
                </a:tc>
              </a:tr>
            </a:tbl>
          </a:graphicData>
        </a:graphic>
      </p:graphicFrame>
      <p:cxnSp>
        <p:nvCxnSpPr>
          <p:cNvPr id="33" name="Straight Arrow Connector 32"/>
          <p:cNvCxnSpPr/>
          <p:nvPr/>
        </p:nvCxnSpPr>
        <p:spPr>
          <a:xfrm>
            <a:off x="4724400" y="5562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3200400" y="5867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6477000" y="5867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505200" y="5867400"/>
            <a:ext cx="838200" cy="369332"/>
          </a:xfrm>
          <a:prstGeom prst="rect">
            <a:avLst/>
          </a:prstGeom>
          <a:noFill/>
        </p:spPr>
        <p:txBody>
          <a:bodyPr wrap="square" rtlCol="0">
            <a:spAutoFit/>
          </a:bodyPr>
          <a:lstStyle/>
          <a:p>
            <a:r>
              <a:rPr lang="en-US" b="1" dirty="0" smtClean="0">
                <a:solidFill>
                  <a:srgbClr val="7030A0"/>
                </a:solidFill>
              </a:rPr>
              <a:t>2000</a:t>
            </a:r>
            <a:endParaRPr lang="en-US" b="1" dirty="0">
              <a:solidFill>
                <a:srgbClr val="7030A0"/>
              </a:solidFill>
            </a:endParaRPr>
          </a:p>
        </p:txBody>
      </p:sp>
      <p:sp>
        <p:nvSpPr>
          <p:cNvPr id="38" name="TextBox 37"/>
          <p:cNvSpPr txBox="1"/>
          <p:nvPr/>
        </p:nvSpPr>
        <p:spPr>
          <a:xfrm>
            <a:off x="5562600" y="5867400"/>
            <a:ext cx="838200" cy="369332"/>
          </a:xfrm>
          <a:prstGeom prst="rect">
            <a:avLst/>
          </a:prstGeom>
          <a:noFill/>
        </p:spPr>
        <p:txBody>
          <a:bodyPr wrap="square" rtlCol="0">
            <a:spAutoFit/>
          </a:bodyPr>
          <a:lstStyle/>
          <a:p>
            <a:r>
              <a:rPr lang="en-US" b="1" dirty="0" smtClean="0">
                <a:solidFill>
                  <a:srgbClr val="7030A0"/>
                </a:solidFill>
              </a:rPr>
              <a:t>3000</a:t>
            </a:r>
            <a:endParaRPr lang="en-US" b="1" dirty="0">
              <a:solidFill>
                <a:srgbClr val="7030A0"/>
              </a:solidFill>
            </a:endParaRPr>
          </a:p>
        </p:txBody>
      </p:sp>
      <p:sp>
        <p:nvSpPr>
          <p:cNvPr id="39" name="TextBox 38"/>
          <p:cNvSpPr txBox="1"/>
          <p:nvPr/>
        </p:nvSpPr>
        <p:spPr>
          <a:xfrm>
            <a:off x="2895600" y="6183868"/>
            <a:ext cx="838200" cy="369332"/>
          </a:xfrm>
          <a:prstGeom prst="rect">
            <a:avLst/>
          </a:prstGeom>
          <a:noFill/>
        </p:spPr>
        <p:txBody>
          <a:bodyPr wrap="square" rtlCol="0">
            <a:spAutoFit/>
          </a:bodyPr>
          <a:lstStyle/>
          <a:p>
            <a:r>
              <a:rPr lang="en-US" b="1" dirty="0" smtClean="0">
                <a:solidFill>
                  <a:srgbClr val="C00000"/>
                </a:solidFill>
              </a:rPr>
              <a:t>front</a:t>
            </a:r>
            <a:endParaRPr lang="en-US" b="1" dirty="0">
              <a:solidFill>
                <a:srgbClr val="C00000"/>
              </a:solidFill>
            </a:endParaRPr>
          </a:p>
        </p:txBody>
      </p:sp>
      <p:sp>
        <p:nvSpPr>
          <p:cNvPr id="40" name="TextBox 39"/>
          <p:cNvSpPr txBox="1"/>
          <p:nvPr/>
        </p:nvSpPr>
        <p:spPr>
          <a:xfrm>
            <a:off x="6172200" y="6172200"/>
            <a:ext cx="838200" cy="369332"/>
          </a:xfrm>
          <a:prstGeom prst="rect">
            <a:avLst/>
          </a:prstGeom>
          <a:noFill/>
        </p:spPr>
        <p:txBody>
          <a:bodyPr wrap="square" rtlCol="0">
            <a:spAutoFit/>
          </a:bodyPr>
          <a:lstStyle/>
          <a:p>
            <a:r>
              <a:rPr lang="en-US" b="1" dirty="0" smtClean="0">
                <a:solidFill>
                  <a:srgbClr val="C00000"/>
                </a:solidFill>
              </a:rPr>
              <a:t>rear</a:t>
            </a:r>
            <a:endParaRPr lang="en-US" b="1" dirty="0">
              <a:solidFill>
                <a:srgbClr val="C00000"/>
              </a:solidFill>
            </a:endParaRPr>
          </a:p>
        </p:txBody>
      </p:sp>
      <p:sp>
        <p:nvSpPr>
          <p:cNvPr id="41" name="TextBox 40"/>
          <p:cNvSpPr txBox="1"/>
          <p:nvPr/>
        </p:nvSpPr>
        <p:spPr>
          <a:xfrm>
            <a:off x="3886200" y="4648200"/>
            <a:ext cx="2057400" cy="369332"/>
          </a:xfrm>
          <a:prstGeom prst="rect">
            <a:avLst/>
          </a:prstGeom>
          <a:noFill/>
        </p:spPr>
        <p:txBody>
          <a:bodyPr wrap="square" rtlCol="0">
            <a:spAutoFit/>
          </a:bodyPr>
          <a:lstStyle/>
          <a:p>
            <a:r>
              <a:rPr lang="en-US" b="1" dirty="0" smtClean="0">
                <a:solidFill>
                  <a:srgbClr val="C00000"/>
                </a:solidFill>
              </a:rPr>
              <a:t>After Deletion</a:t>
            </a:r>
            <a:endParaRPr lang="en-US" b="1" dirty="0">
              <a:solidFill>
                <a:srgbClr val="C00000"/>
              </a:solidFill>
            </a:endParaRPr>
          </a:p>
        </p:txBody>
      </p:sp>
      <p:graphicFrame>
        <p:nvGraphicFramePr>
          <p:cNvPr id="26" name="Table 25"/>
          <p:cNvGraphicFramePr>
            <a:graphicFrameLocks noGrp="1"/>
          </p:cNvGraphicFramePr>
          <p:nvPr/>
        </p:nvGraphicFramePr>
        <p:xfrm>
          <a:off x="1828800" y="25908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10</a:t>
                      </a:r>
                      <a:endParaRPr lang="en-US" dirty="0"/>
                    </a:p>
                  </a:txBody>
                  <a:tcPr/>
                </a:tc>
                <a:tc>
                  <a:txBody>
                    <a:bodyPr/>
                    <a:lstStyle/>
                    <a:p>
                      <a:r>
                        <a:rPr lang="en-US" dirty="0" smtClean="0"/>
                        <a:t>2000</a:t>
                      </a:r>
                      <a:endParaRPr lang="en-US" dirty="0"/>
                    </a:p>
                  </a:txBody>
                  <a:tcPr/>
                </a:tc>
              </a:tr>
            </a:tbl>
          </a:graphicData>
        </a:graphic>
      </p:graphicFrame>
      <p:graphicFrame>
        <p:nvGraphicFramePr>
          <p:cNvPr id="27" name="Table 26"/>
          <p:cNvGraphicFramePr>
            <a:graphicFrameLocks noGrp="1"/>
          </p:cNvGraphicFramePr>
          <p:nvPr/>
        </p:nvGraphicFramePr>
        <p:xfrm>
          <a:off x="3886200" y="25908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t>3000</a:t>
                      </a:r>
                      <a:endParaRPr lang="en-US" dirty="0"/>
                    </a:p>
                  </a:txBody>
                  <a:tcPr/>
                </a:tc>
              </a:tr>
            </a:tbl>
          </a:graphicData>
        </a:graphic>
      </p:graphicFrame>
      <p:graphicFrame>
        <p:nvGraphicFramePr>
          <p:cNvPr id="28" name="Table 27"/>
          <p:cNvGraphicFramePr>
            <a:graphicFrameLocks noGrp="1"/>
          </p:cNvGraphicFramePr>
          <p:nvPr/>
        </p:nvGraphicFramePr>
        <p:xfrm>
          <a:off x="5943600" y="25908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30</a:t>
                      </a:r>
                      <a:endParaRPr lang="en-US" dirty="0"/>
                    </a:p>
                  </a:txBody>
                  <a:tcPr/>
                </a:tc>
                <a:tc>
                  <a:txBody>
                    <a:bodyPr/>
                    <a:lstStyle/>
                    <a:p>
                      <a:r>
                        <a:rPr lang="en-US" dirty="0" smtClean="0"/>
                        <a:t>NULL</a:t>
                      </a:r>
                      <a:endParaRPr lang="en-US" dirty="0"/>
                    </a:p>
                  </a:txBody>
                  <a:tcPr/>
                </a:tc>
              </a:tr>
            </a:tbl>
          </a:graphicData>
        </a:graphic>
      </p:graphicFrame>
      <p:cxnSp>
        <p:nvCxnSpPr>
          <p:cNvPr id="42" name="Straight Arrow Connector 41"/>
          <p:cNvCxnSpPr/>
          <p:nvPr/>
        </p:nvCxnSpPr>
        <p:spPr>
          <a:xfrm>
            <a:off x="3429000" y="2819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5486400" y="2819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2209800" y="3124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7239000" y="3124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438400" y="3124200"/>
            <a:ext cx="838200" cy="369332"/>
          </a:xfrm>
          <a:prstGeom prst="rect">
            <a:avLst/>
          </a:prstGeom>
          <a:noFill/>
        </p:spPr>
        <p:txBody>
          <a:bodyPr wrap="square" rtlCol="0">
            <a:spAutoFit/>
          </a:bodyPr>
          <a:lstStyle/>
          <a:p>
            <a:r>
              <a:rPr lang="en-US" b="1" dirty="0" smtClean="0">
                <a:solidFill>
                  <a:srgbClr val="7030A0"/>
                </a:solidFill>
              </a:rPr>
              <a:t>1000</a:t>
            </a:r>
            <a:endParaRPr lang="en-US" b="1" dirty="0">
              <a:solidFill>
                <a:srgbClr val="7030A0"/>
              </a:solidFill>
            </a:endParaRPr>
          </a:p>
        </p:txBody>
      </p:sp>
      <p:sp>
        <p:nvSpPr>
          <p:cNvPr id="56" name="TextBox 55"/>
          <p:cNvSpPr txBox="1"/>
          <p:nvPr/>
        </p:nvSpPr>
        <p:spPr>
          <a:xfrm>
            <a:off x="4267200" y="3124200"/>
            <a:ext cx="838200" cy="369332"/>
          </a:xfrm>
          <a:prstGeom prst="rect">
            <a:avLst/>
          </a:prstGeom>
          <a:noFill/>
        </p:spPr>
        <p:txBody>
          <a:bodyPr wrap="square" rtlCol="0">
            <a:spAutoFit/>
          </a:bodyPr>
          <a:lstStyle/>
          <a:p>
            <a:r>
              <a:rPr lang="en-US" b="1" dirty="0" smtClean="0">
                <a:solidFill>
                  <a:srgbClr val="7030A0"/>
                </a:solidFill>
              </a:rPr>
              <a:t>2000</a:t>
            </a:r>
            <a:endParaRPr lang="en-US" b="1" dirty="0">
              <a:solidFill>
                <a:srgbClr val="7030A0"/>
              </a:solidFill>
            </a:endParaRPr>
          </a:p>
        </p:txBody>
      </p:sp>
      <p:sp>
        <p:nvSpPr>
          <p:cNvPr id="57" name="TextBox 56"/>
          <p:cNvSpPr txBox="1"/>
          <p:nvPr/>
        </p:nvSpPr>
        <p:spPr>
          <a:xfrm>
            <a:off x="6324600" y="3124200"/>
            <a:ext cx="838200" cy="369332"/>
          </a:xfrm>
          <a:prstGeom prst="rect">
            <a:avLst/>
          </a:prstGeom>
          <a:noFill/>
        </p:spPr>
        <p:txBody>
          <a:bodyPr wrap="square" rtlCol="0">
            <a:spAutoFit/>
          </a:bodyPr>
          <a:lstStyle/>
          <a:p>
            <a:r>
              <a:rPr lang="en-US" b="1" dirty="0" smtClean="0">
                <a:solidFill>
                  <a:srgbClr val="7030A0"/>
                </a:solidFill>
              </a:rPr>
              <a:t>3000</a:t>
            </a:r>
            <a:endParaRPr lang="en-US" b="1" dirty="0">
              <a:solidFill>
                <a:srgbClr val="7030A0"/>
              </a:solidFill>
            </a:endParaRPr>
          </a:p>
        </p:txBody>
      </p:sp>
      <p:sp>
        <p:nvSpPr>
          <p:cNvPr id="58" name="TextBox 57"/>
          <p:cNvSpPr txBox="1"/>
          <p:nvPr/>
        </p:nvSpPr>
        <p:spPr>
          <a:xfrm>
            <a:off x="1905000" y="3440668"/>
            <a:ext cx="838200" cy="369332"/>
          </a:xfrm>
          <a:prstGeom prst="rect">
            <a:avLst/>
          </a:prstGeom>
          <a:noFill/>
        </p:spPr>
        <p:txBody>
          <a:bodyPr wrap="square" rtlCol="0">
            <a:spAutoFit/>
          </a:bodyPr>
          <a:lstStyle/>
          <a:p>
            <a:r>
              <a:rPr lang="en-US" b="1" dirty="0" smtClean="0">
                <a:solidFill>
                  <a:srgbClr val="C00000"/>
                </a:solidFill>
              </a:rPr>
              <a:t>front</a:t>
            </a:r>
            <a:endParaRPr lang="en-US" b="1" dirty="0">
              <a:solidFill>
                <a:srgbClr val="C00000"/>
              </a:solidFill>
            </a:endParaRPr>
          </a:p>
        </p:txBody>
      </p:sp>
      <p:sp>
        <p:nvSpPr>
          <p:cNvPr id="59" name="TextBox 58"/>
          <p:cNvSpPr txBox="1"/>
          <p:nvPr/>
        </p:nvSpPr>
        <p:spPr>
          <a:xfrm>
            <a:off x="6934200" y="3429000"/>
            <a:ext cx="838200" cy="369332"/>
          </a:xfrm>
          <a:prstGeom prst="rect">
            <a:avLst/>
          </a:prstGeom>
          <a:noFill/>
        </p:spPr>
        <p:txBody>
          <a:bodyPr wrap="square" rtlCol="0">
            <a:spAutoFit/>
          </a:bodyPr>
          <a:lstStyle/>
          <a:p>
            <a:r>
              <a:rPr lang="en-US" b="1" dirty="0" smtClean="0">
                <a:solidFill>
                  <a:srgbClr val="C00000"/>
                </a:solidFill>
              </a:rPr>
              <a:t>rear</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z="3200" b="1" u="sng" dirty="0" err="1" smtClean="0">
                <a:solidFill>
                  <a:srgbClr val="7030A0"/>
                </a:solidFill>
              </a:rPr>
              <a:t>Dequeue</a:t>
            </a:r>
            <a:endParaRPr lang="en-US" sz="3200" b="1" u="sng" dirty="0">
              <a:solidFill>
                <a:srgbClr val="7030A0"/>
              </a:solidFill>
            </a:endParaRPr>
          </a:p>
        </p:txBody>
      </p:sp>
      <p:sp>
        <p:nvSpPr>
          <p:cNvPr id="3" name="Content Placeholder 2"/>
          <p:cNvSpPr>
            <a:spLocks noGrp="1"/>
          </p:cNvSpPr>
          <p:nvPr>
            <p:ph idx="1"/>
          </p:nvPr>
        </p:nvSpPr>
        <p:spPr>
          <a:xfrm>
            <a:off x="457200" y="381000"/>
            <a:ext cx="8229600" cy="7239000"/>
          </a:xfrm>
        </p:spPr>
        <p:txBody>
          <a:bodyPr>
            <a:normAutofit fontScale="55000" lnSpcReduction="20000"/>
          </a:bodyPr>
          <a:lstStyle/>
          <a:p>
            <a:pPr>
              <a:buNone/>
            </a:pPr>
            <a:r>
              <a:rPr lang="en-US" b="1" dirty="0" err="1" smtClean="0">
                <a:solidFill>
                  <a:srgbClr val="7030A0"/>
                </a:solidFill>
              </a:rPr>
              <a:t>dequeue</a:t>
            </a:r>
            <a:r>
              <a:rPr lang="en-US" b="1" dirty="0" smtClean="0">
                <a:solidFill>
                  <a:srgbClr val="7030A0"/>
                </a:solidFill>
              </a:rPr>
              <a:t>()</a:t>
            </a:r>
          </a:p>
          <a:p>
            <a:pPr>
              <a:buNone/>
            </a:pPr>
            <a:r>
              <a:rPr lang="en-US" b="1" dirty="0" smtClean="0">
                <a:solidFill>
                  <a:schemeClr val="accent2">
                    <a:lumMod val="50000"/>
                  </a:schemeClr>
                </a:solidFill>
              </a:rPr>
              <a:t>{</a:t>
            </a:r>
          </a:p>
          <a:p>
            <a:pPr>
              <a:buNone/>
            </a:pPr>
            <a:r>
              <a:rPr lang="en-US" b="1" dirty="0" smtClean="0">
                <a:solidFill>
                  <a:schemeClr val="accent2">
                    <a:lumMod val="50000"/>
                  </a:schemeClr>
                </a:solidFill>
              </a:rPr>
              <a:t>       </a:t>
            </a:r>
          </a:p>
          <a:p>
            <a:pPr>
              <a:buNone/>
            </a:pPr>
            <a:r>
              <a:rPr lang="en-US" b="1" dirty="0" smtClean="0">
                <a:solidFill>
                  <a:schemeClr val="accent2">
                    <a:lumMod val="50000"/>
                  </a:schemeClr>
                </a:solidFill>
              </a:rPr>
              <a:t>    if(front==NULL)</a:t>
            </a:r>
          </a:p>
          <a:p>
            <a:pPr>
              <a:buNone/>
            </a:pPr>
            <a:r>
              <a:rPr lang="en-US" b="1" dirty="0" smtClean="0">
                <a:solidFill>
                  <a:schemeClr val="accent2">
                    <a:lumMod val="50000"/>
                  </a:schemeClr>
                </a:solidFill>
              </a:rPr>
              <a:t>    {</a:t>
            </a:r>
          </a:p>
          <a:p>
            <a:pPr>
              <a:buNone/>
            </a:pPr>
            <a:r>
              <a:rPr lang="en-US" b="1" dirty="0" smtClean="0">
                <a:solidFill>
                  <a:schemeClr val="accent2">
                    <a:lumMod val="50000"/>
                  </a:schemeClr>
                </a:solidFill>
              </a:rPr>
              <a:t>                 print “Deletion is not possible Queue is empty";</a:t>
            </a:r>
          </a:p>
          <a:p>
            <a:pPr>
              <a:buNone/>
            </a:pPr>
            <a:r>
              <a:rPr lang="en-US" b="1" dirty="0" smtClean="0">
                <a:solidFill>
                  <a:schemeClr val="accent2">
                    <a:lumMod val="50000"/>
                  </a:schemeClr>
                </a:solidFill>
              </a:rPr>
              <a:t>                 return( );</a:t>
            </a:r>
          </a:p>
          <a:p>
            <a:pPr>
              <a:buNone/>
            </a:pPr>
            <a:r>
              <a:rPr lang="en-US" b="1" dirty="0" smtClean="0">
                <a:solidFill>
                  <a:schemeClr val="accent2">
                    <a:lumMod val="50000"/>
                  </a:schemeClr>
                </a:solidFill>
              </a:rPr>
              <a:t>    }</a:t>
            </a:r>
          </a:p>
          <a:p>
            <a:pPr>
              <a:buNone/>
            </a:pPr>
            <a:r>
              <a:rPr lang="en-US" b="1" dirty="0" smtClean="0">
                <a:solidFill>
                  <a:schemeClr val="accent2">
                    <a:lumMod val="50000"/>
                  </a:schemeClr>
                </a:solidFill>
              </a:rPr>
              <a:t>    else</a:t>
            </a:r>
          </a:p>
          <a:p>
            <a:pPr>
              <a:buNone/>
            </a:pPr>
            <a:r>
              <a:rPr lang="en-US" b="1" dirty="0" smtClean="0">
                <a:solidFill>
                  <a:schemeClr val="accent2">
                    <a:lumMod val="50000"/>
                  </a:schemeClr>
                </a:solidFill>
              </a:rPr>
              <a:t>    {</a:t>
            </a:r>
          </a:p>
          <a:p>
            <a:pPr>
              <a:buNone/>
            </a:pPr>
            <a:r>
              <a:rPr lang="en-US" b="1" dirty="0" smtClean="0">
                <a:solidFill>
                  <a:schemeClr val="accent2">
                    <a:lumMod val="50000"/>
                  </a:schemeClr>
                </a:solidFill>
              </a:rPr>
              <a:t>        if(front==rear)</a:t>
            </a:r>
          </a:p>
          <a:p>
            <a:pPr>
              <a:buNone/>
            </a:pPr>
            <a:r>
              <a:rPr lang="en-US" b="1" dirty="0" smtClean="0">
                <a:solidFill>
                  <a:schemeClr val="accent2">
                    <a:lumMod val="50000"/>
                  </a:schemeClr>
                </a:solidFill>
              </a:rPr>
              <a:t>        {</a:t>
            </a:r>
          </a:p>
          <a:p>
            <a:pPr>
              <a:buNone/>
            </a:pPr>
            <a:r>
              <a:rPr lang="en-US" b="1" dirty="0" smtClean="0">
                <a:solidFill>
                  <a:schemeClr val="accent2">
                    <a:lumMod val="50000"/>
                  </a:schemeClr>
                </a:solidFill>
              </a:rPr>
              <a:t>                            </a:t>
            </a:r>
            <a:r>
              <a:rPr lang="en-US" b="1" dirty="0" err="1" smtClean="0">
                <a:solidFill>
                  <a:schemeClr val="accent2">
                    <a:lumMod val="50000"/>
                  </a:schemeClr>
                </a:solidFill>
              </a:rPr>
              <a:t>delnode</a:t>
            </a:r>
            <a:r>
              <a:rPr lang="en-US" b="1" dirty="0" smtClean="0">
                <a:solidFill>
                  <a:schemeClr val="accent2">
                    <a:lumMod val="50000"/>
                  </a:schemeClr>
                </a:solidFill>
              </a:rPr>
              <a:t>=front;</a:t>
            </a:r>
          </a:p>
          <a:p>
            <a:pPr>
              <a:buNone/>
            </a:pPr>
            <a:r>
              <a:rPr lang="en-US" b="1" dirty="0" smtClean="0">
                <a:solidFill>
                  <a:schemeClr val="accent2">
                    <a:lumMod val="50000"/>
                  </a:schemeClr>
                </a:solidFill>
              </a:rPr>
              <a:t>                            print "Deleted node is ,</a:t>
            </a:r>
            <a:r>
              <a:rPr lang="en-US" b="1" dirty="0" err="1" smtClean="0">
                <a:solidFill>
                  <a:schemeClr val="accent2">
                    <a:lumMod val="50000"/>
                  </a:schemeClr>
                </a:solidFill>
              </a:rPr>
              <a:t>delnode</a:t>
            </a:r>
            <a:r>
              <a:rPr lang="en-US" b="1" dirty="0" smtClean="0">
                <a:solidFill>
                  <a:schemeClr val="accent2">
                    <a:lumMod val="50000"/>
                  </a:schemeClr>
                </a:solidFill>
              </a:rPr>
              <a:t>-&gt;data;</a:t>
            </a:r>
          </a:p>
          <a:p>
            <a:pPr>
              <a:buNone/>
            </a:pPr>
            <a:r>
              <a:rPr lang="en-US" b="1" dirty="0" smtClean="0">
                <a:solidFill>
                  <a:schemeClr val="accent2">
                    <a:lumMod val="50000"/>
                  </a:schemeClr>
                </a:solidFill>
              </a:rPr>
              <a:t>                            free(</a:t>
            </a:r>
            <a:r>
              <a:rPr lang="en-US" b="1" dirty="0" err="1" smtClean="0">
                <a:solidFill>
                  <a:schemeClr val="accent2">
                    <a:lumMod val="50000"/>
                  </a:schemeClr>
                </a:solidFill>
              </a:rPr>
              <a:t>delnode</a:t>
            </a:r>
            <a:r>
              <a:rPr lang="en-US" b="1" dirty="0" smtClean="0">
                <a:solidFill>
                  <a:schemeClr val="accent2">
                    <a:lumMod val="50000"/>
                  </a:schemeClr>
                </a:solidFill>
              </a:rPr>
              <a:t>);</a:t>
            </a:r>
          </a:p>
          <a:p>
            <a:pPr>
              <a:buNone/>
            </a:pPr>
            <a:r>
              <a:rPr lang="en-US" b="1" dirty="0" smtClean="0">
                <a:solidFill>
                  <a:schemeClr val="accent2">
                    <a:lumMod val="50000"/>
                  </a:schemeClr>
                </a:solidFill>
              </a:rPr>
              <a:t>                            front=rear=NULL;</a:t>
            </a:r>
          </a:p>
          <a:p>
            <a:pPr>
              <a:buNone/>
            </a:pPr>
            <a:r>
              <a:rPr lang="en-US" b="1" dirty="0" smtClean="0">
                <a:solidFill>
                  <a:schemeClr val="accent2">
                    <a:lumMod val="50000"/>
                  </a:schemeClr>
                </a:solidFill>
              </a:rPr>
              <a:t>                            return( );</a:t>
            </a:r>
          </a:p>
          <a:p>
            <a:pPr>
              <a:buNone/>
            </a:pPr>
            <a:r>
              <a:rPr lang="en-US" b="1" dirty="0" smtClean="0">
                <a:solidFill>
                  <a:schemeClr val="accent2">
                    <a:lumMod val="50000"/>
                  </a:schemeClr>
                </a:solidFill>
              </a:rPr>
              <a:t>        }</a:t>
            </a:r>
          </a:p>
          <a:p>
            <a:pPr>
              <a:buNone/>
            </a:pPr>
            <a:r>
              <a:rPr lang="en-US" b="1" dirty="0" smtClean="0">
                <a:solidFill>
                  <a:schemeClr val="accent2">
                    <a:lumMod val="50000"/>
                  </a:schemeClr>
                </a:solidFill>
              </a:rPr>
              <a:t>        </a:t>
            </a:r>
            <a:r>
              <a:rPr lang="en-US" b="1" dirty="0" err="1" smtClean="0">
                <a:solidFill>
                  <a:schemeClr val="accent2">
                    <a:lumMod val="50000"/>
                  </a:schemeClr>
                </a:solidFill>
              </a:rPr>
              <a:t>delnode</a:t>
            </a:r>
            <a:r>
              <a:rPr lang="en-US" b="1" dirty="0" smtClean="0">
                <a:solidFill>
                  <a:schemeClr val="accent2">
                    <a:lumMod val="50000"/>
                  </a:schemeClr>
                </a:solidFill>
              </a:rPr>
              <a:t>=front;</a:t>
            </a:r>
          </a:p>
          <a:p>
            <a:pPr>
              <a:buNone/>
            </a:pPr>
            <a:r>
              <a:rPr lang="en-US" b="1" dirty="0" smtClean="0">
                <a:solidFill>
                  <a:schemeClr val="accent2">
                    <a:lumMod val="50000"/>
                  </a:schemeClr>
                </a:solidFill>
              </a:rPr>
              <a:t>        print "Deleted node is ,</a:t>
            </a:r>
            <a:r>
              <a:rPr lang="en-US" b="1" dirty="0" err="1" smtClean="0">
                <a:solidFill>
                  <a:schemeClr val="accent2">
                    <a:lumMod val="50000"/>
                  </a:schemeClr>
                </a:solidFill>
              </a:rPr>
              <a:t>delnode</a:t>
            </a:r>
            <a:r>
              <a:rPr lang="en-US" b="1" dirty="0" smtClean="0">
                <a:solidFill>
                  <a:schemeClr val="accent2">
                    <a:lumMod val="50000"/>
                  </a:schemeClr>
                </a:solidFill>
              </a:rPr>
              <a:t>-&gt;data;</a:t>
            </a:r>
          </a:p>
          <a:p>
            <a:pPr>
              <a:buNone/>
            </a:pPr>
            <a:r>
              <a:rPr lang="en-US" b="1" dirty="0" smtClean="0">
                <a:solidFill>
                  <a:schemeClr val="accent2">
                    <a:lumMod val="50000"/>
                  </a:schemeClr>
                </a:solidFill>
              </a:rPr>
              <a:t>        front=front-&gt;link;</a:t>
            </a:r>
          </a:p>
          <a:p>
            <a:pPr>
              <a:buNone/>
            </a:pPr>
            <a:r>
              <a:rPr lang="en-US" b="1" dirty="0" smtClean="0">
                <a:solidFill>
                  <a:schemeClr val="accent2">
                    <a:lumMod val="50000"/>
                  </a:schemeClr>
                </a:solidFill>
              </a:rPr>
              <a:t>    return(0);</a:t>
            </a:r>
          </a:p>
          <a:p>
            <a:pPr>
              <a:buNone/>
            </a:pPr>
            <a:r>
              <a:rPr lang="en-US" b="1" dirty="0" smtClean="0">
                <a:solidFill>
                  <a:schemeClr val="accent2">
                    <a:lumMod val="50000"/>
                  </a:schemeClr>
                </a:solidFill>
              </a:rPr>
              <a:t>}</a:t>
            </a:r>
          </a:p>
          <a:p>
            <a:pPr>
              <a:buNone/>
            </a:pPr>
            <a:r>
              <a:rPr lang="en-US" b="1" dirty="0" smtClean="0">
                <a:solidFill>
                  <a:schemeClr val="accent2">
                    <a:lumMod val="50000"/>
                  </a:schemeClr>
                </a:solidFill>
              </a:rPr>
              <a:t>}</a:t>
            </a:r>
            <a:endParaRPr lang="en-US" b="1" dirty="0">
              <a:solidFill>
                <a:schemeClr val="accent2">
                  <a:lumMod val="50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3200" b="1" u="sng" dirty="0" smtClean="0">
                <a:solidFill>
                  <a:srgbClr val="7030A0"/>
                </a:solidFill>
              </a:rPr>
              <a:t>Display</a:t>
            </a:r>
            <a:endParaRPr lang="en-US" sz="3200" b="1" u="sng" dirty="0">
              <a:solidFill>
                <a:srgbClr val="7030A0"/>
              </a:solidFill>
            </a:endParaRPr>
          </a:p>
        </p:txBody>
      </p:sp>
      <p:sp>
        <p:nvSpPr>
          <p:cNvPr id="3" name="Content Placeholder 2"/>
          <p:cNvSpPr>
            <a:spLocks noGrp="1"/>
          </p:cNvSpPr>
          <p:nvPr>
            <p:ph idx="1"/>
          </p:nvPr>
        </p:nvSpPr>
        <p:spPr>
          <a:xfrm>
            <a:off x="152400" y="381000"/>
            <a:ext cx="8229600" cy="5867400"/>
          </a:xfrm>
        </p:spPr>
        <p:txBody>
          <a:bodyPr>
            <a:noAutofit/>
          </a:bodyPr>
          <a:lstStyle/>
          <a:p>
            <a:pPr>
              <a:buNone/>
            </a:pPr>
            <a:r>
              <a:rPr lang="en-US" sz="2000" b="1" dirty="0" err="1" smtClean="0">
                <a:solidFill>
                  <a:schemeClr val="accent2">
                    <a:lumMod val="50000"/>
                  </a:schemeClr>
                </a:solidFill>
              </a:rPr>
              <a:t>int</a:t>
            </a:r>
            <a:r>
              <a:rPr lang="en-US" sz="2000" b="1" dirty="0" smtClean="0">
                <a:solidFill>
                  <a:schemeClr val="accent2">
                    <a:lumMod val="50000"/>
                  </a:schemeClr>
                </a:solidFill>
              </a:rPr>
              <a:t> display()</a:t>
            </a:r>
          </a:p>
          <a:p>
            <a:pPr>
              <a:buNone/>
            </a:pPr>
            <a:r>
              <a:rPr lang="en-US" sz="2000" b="1" dirty="0" smtClean="0">
                <a:solidFill>
                  <a:schemeClr val="accent2">
                    <a:lumMod val="50000"/>
                  </a:schemeClr>
                </a:solidFill>
              </a:rPr>
              <a:t>{</a:t>
            </a:r>
          </a:p>
          <a:p>
            <a:pPr>
              <a:buNone/>
            </a:pPr>
            <a:r>
              <a:rPr lang="en-US" sz="2000" b="1" dirty="0" smtClean="0">
                <a:solidFill>
                  <a:schemeClr val="accent2">
                    <a:lumMod val="50000"/>
                  </a:schemeClr>
                </a:solidFill>
              </a:rPr>
              <a:t>    if(front==NULL)</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print “Display is not possible Queue is empty";</a:t>
            </a:r>
          </a:p>
          <a:p>
            <a:pPr>
              <a:buNone/>
            </a:pPr>
            <a:r>
              <a:rPr lang="en-US" sz="2000" b="1" dirty="0" smtClean="0">
                <a:solidFill>
                  <a:schemeClr val="accent2">
                    <a:lumMod val="50000"/>
                  </a:schemeClr>
                </a:solidFill>
              </a:rPr>
              <a:t>                 return(0);</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rear=front;</a:t>
            </a:r>
          </a:p>
          <a:p>
            <a:pPr>
              <a:buNone/>
            </a:pPr>
            <a:r>
              <a:rPr lang="en-US" sz="2000" b="1" dirty="0" smtClean="0">
                <a:solidFill>
                  <a:schemeClr val="accent2">
                    <a:lumMod val="50000"/>
                  </a:schemeClr>
                </a:solidFill>
              </a:rPr>
              <a:t>    while(rear!=NULL)</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print  rear-&gt;data;</a:t>
            </a:r>
          </a:p>
          <a:p>
            <a:pPr>
              <a:buNone/>
            </a:pPr>
            <a:r>
              <a:rPr lang="en-US" sz="2000" b="1" dirty="0" smtClean="0">
                <a:solidFill>
                  <a:schemeClr val="accent2">
                    <a:lumMod val="50000"/>
                  </a:schemeClr>
                </a:solidFill>
              </a:rPr>
              <a:t>                    rear=rear-&gt;link;</a:t>
            </a:r>
          </a:p>
          <a:p>
            <a:pPr>
              <a:buNone/>
            </a:pPr>
            <a:r>
              <a:rPr lang="en-US" sz="2000" b="1" dirty="0" smtClean="0">
                <a:solidFill>
                  <a:schemeClr val="accent2">
                    <a:lumMod val="50000"/>
                  </a:schemeClr>
                </a:solidFill>
              </a:rPr>
              <a:t>}</a:t>
            </a:r>
          </a:p>
          <a:p>
            <a:pPr>
              <a:buNone/>
            </a:pPr>
            <a:r>
              <a:rPr lang="en-US" sz="2000" b="1" dirty="0" smtClean="0">
                <a:solidFill>
                  <a:schemeClr val="accent2">
                    <a:lumMod val="50000"/>
                  </a:schemeClr>
                </a:solidFill>
              </a:rPr>
              <a:t>return(0);</a:t>
            </a:r>
          </a:p>
          <a:p>
            <a:pPr>
              <a:buNone/>
            </a:pPr>
            <a:r>
              <a:rPr lang="en-US" sz="2000" b="1" dirty="0" smtClean="0">
                <a:solidFill>
                  <a:schemeClr val="accent2">
                    <a:lumMod val="50000"/>
                  </a:schemeClr>
                </a:solidFill>
              </a:rPr>
              <a:t>}</a:t>
            </a:r>
            <a:endParaRPr lang="en-US" sz="2000" b="1" dirty="0">
              <a:solidFill>
                <a:schemeClr val="accent2">
                  <a:lumMod val="50000"/>
                </a:schemeClr>
              </a:solidFill>
            </a:endParaRPr>
          </a:p>
        </p:txBody>
      </p:sp>
      <p:graphicFrame>
        <p:nvGraphicFramePr>
          <p:cNvPr id="4" name="Table 3"/>
          <p:cNvGraphicFramePr>
            <a:graphicFrameLocks noGrp="1"/>
          </p:cNvGraphicFramePr>
          <p:nvPr/>
        </p:nvGraphicFramePr>
        <p:xfrm>
          <a:off x="3352800" y="30480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10</a:t>
                      </a:r>
                      <a:endParaRPr lang="en-US" dirty="0"/>
                    </a:p>
                  </a:txBody>
                  <a:tcPr/>
                </a:tc>
                <a:tc>
                  <a:txBody>
                    <a:bodyPr/>
                    <a:lstStyle/>
                    <a:p>
                      <a:r>
                        <a:rPr lang="en-US" dirty="0" smtClean="0"/>
                        <a:t>2000</a:t>
                      </a:r>
                      <a:endParaRPr lang="en-US" dirty="0"/>
                    </a:p>
                  </a:txBody>
                  <a:tcPr/>
                </a:tc>
              </a:tr>
            </a:tbl>
          </a:graphicData>
        </a:graphic>
      </p:graphicFrame>
      <p:graphicFrame>
        <p:nvGraphicFramePr>
          <p:cNvPr id="5" name="Table 4"/>
          <p:cNvGraphicFramePr>
            <a:graphicFrameLocks noGrp="1"/>
          </p:cNvGraphicFramePr>
          <p:nvPr/>
        </p:nvGraphicFramePr>
        <p:xfrm>
          <a:off x="5410200" y="30480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t>3000</a:t>
                      </a:r>
                      <a:endParaRPr lang="en-US" dirty="0"/>
                    </a:p>
                  </a:txBody>
                  <a:tcPr/>
                </a:tc>
              </a:tr>
            </a:tbl>
          </a:graphicData>
        </a:graphic>
      </p:graphicFrame>
      <p:graphicFrame>
        <p:nvGraphicFramePr>
          <p:cNvPr id="6" name="Table 5"/>
          <p:cNvGraphicFramePr>
            <a:graphicFrameLocks noGrp="1"/>
          </p:cNvGraphicFramePr>
          <p:nvPr/>
        </p:nvGraphicFramePr>
        <p:xfrm>
          <a:off x="7467600" y="30480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30</a:t>
                      </a:r>
                      <a:endParaRPr lang="en-US" dirty="0"/>
                    </a:p>
                  </a:txBody>
                  <a:tcPr/>
                </a:tc>
                <a:tc>
                  <a:txBody>
                    <a:bodyPr/>
                    <a:lstStyle/>
                    <a:p>
                      <a:r>
                        <a:rPr lang="en-US" dirty="0" smtClean="0"/>
                        <a:t>NULL</a:t>
                      </a:r>
                      <a:endParaRPr lang="en-US" dirty="0"/>
                    </a:p>
                  </a:txBody>
                  <a:tcPr/>
                </a:tc>
              </a:tr>
            </a:tbl>
          </a:graphicData>
        </a:graphic>
      </p:graphicFrame>
      <p:cxnSp>
        <p:nvCxnSpPr>
          <p:cNvPr id="7" name="Straight Arrow Connector 6"/>
          <p:cNvCxnSpPr/>
          <p:nvPr/>
        </p:nvCxnSpPr>
        <p:spPr>
          <a:xfrm>
            <a:off x="4953000" y="3276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7010400" y="3276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3733800" y="3581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8763000" y="3581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962400" y="3581400"/>
            <a:ext cx="838200" cy="369332"/>
          </a:xfrm>
          <a:prstGeom prst="rect">
            <a:avLst/>
          </a:prstGeom>
          <a:noFill/>
        </p:spPr>
        <p:txBody>
          <a:bodyPr wrap="square" rtlCol="0">
            <a:spAutoFit/>
          </a:bodyPr>
          <a:lstStyle/>
          <a:p>
            <a:r>
              <a:rPr lang="en-US" b="1" dirty="0" smtClean="0">
                <a:solidFill>
                  <a:srgbClr val="7030A0"/>
                </a:solidFill>
              </a:rPr>
              <a:t>1000</a:t>
            </a:r>
            <a:endParaRPr lang="en-US" b="1" dirty="0">
              <a:solidFill>
                <a:srgbClr val="7030A0"/>
              </a:solidFill>
            </a:endParaRPr>
          </a:p>
        </p:txBody>
      </p:sp>
      <p:sp>
        <p:nvSpPr>
          <p:cNvPr id="12" name="TextBox 11"/>
          <p:cNvSpPr txBox="1"/>
          <p:nvPr/>
        </p:nvSpPr>
        <p:spPr>
          <a:xfrm>
            <a:off x="5791200" y="3581400"/>
            <a:ext cx="838200" cy="369332"/>
          </a:xfrm>
          <a:prstGeom prst="rect">
            <a:avLst/>
          </a:prstGeom>
          <a:noFill/>
        </p:spPr>
        <p:txBody>
          <a:bodyPr wrap="square" rtlCol="0">
            <a:spAutoFit/>
          </a:bodyPr>
          <a:lstStyle/>
          <a:p>
            <a:r>
              <a:rPr lang="en-US" b="1" dirty="0" smtClean="0">
                <a:solidFill>
                  <a:srgbClr val="7030A0"/>
                </a:solidFill>
              </a:rPr>
              <a:t>2000</a:t>
            </a:r>
            <a:endParaRPr lang="en-US" b="1" dirty="0">
              <a:solidFill>
                <a:srgbClr val="7030A0"/>
              </a:solidFill>
            </a:endParaRPr>
          </a:p>
        </p:txBody>
      </p:sp>
      <p:sp>
        <p:nvSpPr>
          <p:cNvPr id="13" name="TextBox 12"/>
          <p:cNvSpPr txBox="1"/>
          <p:nvPr/>
        </p:nvSpPr>
        <p:spPr>
          <a:xfrm>
            <a:off x="7848600" y="3581400"/>
            <a:ext cx="838200" cy="369332"/>
          </a:xfrm>
          <a:prstGeom prst="rect">
            <a:avLst/>
          </a:prstGeom>
          <a:noFill/>
        </p:spPr>
        <p:txBody>
          <a:bodyPr wrap="square" rtlCol="0">
            <a:spAutoFit/>
          </a:bodyPr>
          <a:lstStyle/>
          <a:p>
            <a:r>
              <a:rPr lang="en-US" b="1" dirty="0" smtClean="0">
                <a:solidFill>
                  <a:srgbClr val="7030A0"/>
                </a:solidFill>
              </a:rPr>
              <a:t>3000</a:t>
            </a:r>
            <a:endParaRPr lang="en-US" b="1" dirty="0">
              <a:solidFill>
                <a:srgbClr val="7030A0"/>
              </a:solidFill>
            </a:endParaRPr>
          </a:p>
        </p:txBody>
      </p:sp>
      <p:sp>
        <p:nvSpPr>
          <p:cNvPr id="14" name="TextBox 13"/>
          <p:cNvSpPr txBox="1"/>
          <p:nvPr/>
        </p:nvSpPr>
        <p:spPr>
          <a:xfrm>
            <a:off x="3429000" y="3897868"/>
            <a:ext cx="838200" cy="369332"/>
          </a:xfrm>
          <a:prstGeom prst="rect">
            <a:avLst/>
          </a:prstGeom>
          <a:noFill/>
        </p:spPr>
        <p:txBody>
          <a:bodyPr wrap="square" rtlCol="0">
            <a:spAutoFit/>
          </a:bodyPr>
          <a:lstStyle/>
          <a:p>
            <a:r>
              <a:rPr lang="en-US" b="1" dirty="0" smtClean="0">
                <a:solidFill>
                  <a:srgbClr val="C00000"/>
                </a:solidFill>
              </a:rPr>
              <a:t>front</a:t>
            </a:r>
            <a:endParaRPr lang="en-US" b="1" dirty="0">
              <a:solidFill>
                <a:srgbClr val="C00000"/>
              </a:solidFill>
            </a:endParaRPr>
          </a:p>
        </p:txBody>
      </p:sp>
      <p:sp>
        <p:nvSpPr>
          <p:cNvPr id="15" name="TextBox 14"/>
          <p:cNvSpPr txBox="1"/>
          <p:nvPr/>
        </p:nvSpPr>
        <p:spPr>
          <a:xfrm>
            <a:off x="8458200" y="3886200"/>
            <a:ext cx="838200" cy="369332"/>
          </a:xfrm>
          <a:prstGeom prst="rect">
            <a:avLst/>
          </a:prstGeom>
          <a:noFill/>
        </p:spPr>
        <p:txBody>
          <a:bodyPr wrap="square" rtlCol="0">
            <a:spAutoFit/>
          </a:bodyPr>
          <a:lstStyle/>
          <a:p>
            <a:r>
              <a:rPr lang="en-US" b="1" dirty="0" smtClean="0">
                <a:solidFill>
                  <a:srgbClr val="C00000"/>
                </a:solidFill>
              </a:rPr>
              <a:t>rear</a:t>
            </a:r>
            <a:endParaRPr lang="en-US" b="1" dirty="0">
              <a:solidFill>
                <a:srgbClr val="C00000"/>
              </a:solidFill>
            </a:endParaRPr>
          </a:p>
        </p:txBody>
      </p:sp>
      <p:sp>
        <p:nvSpPr>
          <p:cNvPr id="16" name="TextBox 15"/>
          <p:cNvSpPr txBox="1"/>
          <p:nvPr/>
        </p:nvSpPr>
        <p:spPr>
          <a:xfrm>
            <a:off x="5105400" y="4572000"/>
            <a:ext cx="3810000" cy="923330"/>
          </a:xfrm>
          <a:prstGeom prst="rect">
            <a:avLst/>
          </a:prstGeom>
          <a:noFill/>
        </p:spPr>
        <p:txBody>
          <a:bodyPr wrap="square" rtlCol="0">
            <a:spAutoFit/>
          </a:bodyPr>
          <a:lstStyle/>
          <a:p>
            <a:r>
              <a:rPr lang="en-US" b="1" u="sng" dirty="0" smtClean="0">
                <a:solidFill>
                  <a:srgbClr val="7030A0"/>
                </a:solidFill>
              </a:rPr>
              <a:t>OUTPUT:</a:t>
            </a:r>
          </a:p>
          <a:p>
            <a:endParaRPr lang="en-US" dirty="0" smtClean="0"/>
          </a:p>
          <a:p>
            <a:r>
              <a:rPr lang="en-US" b="1" dirty="0" smtClean="0">
                <a:solidFill>
                  <a:schemeClr val="accent2">
                    <a:lumMod val="75000"/>
                  </a:schemeClr>
                </a:solidFill>
              </a:rPr>
              <a:t>10  20  30</a:t>
            </a:r>
            <a:endParaRPr lang="en-US" b="1" dirty="0">
              <a:solidFill>
                <a:schemeClr val="accent2">
                  <a:lumMod val="75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a:bodyPr>
          <a:lstStyle/>
          <a:p>
            <a:r>
              <a:rPr lang="en-US" sz="4000" b="1" u="sng" dirty="0" smtClean="0">
                <a:solidFill>
                  <a:schemeClr val="accent4">
                    <a:lumMod val="75000"/>
                  </a:schemeClr>
                </a:solidFill>
              </a:rPr>
              <a:t>Linked List</a:t>
            </a:r>
            <a:r>
              <a:rPr lang="en-US" sz="4000" b="1" dirty="0"/>
              <a:t>	</a:t>
            </a:r>
            <a:endParaRPr lang="en-US" sz="4000" dirty="0"/>
          </a:p>
        </p:txBody>
      </p:sp>
      <p:sp>
        <p:nvSpPr>
          <p:cNvPr id="3" name="Content Placeholder 2"/>
          <p:cNvSpPr>
            <a:spLocks noGrp="1"/>
          </p:cNvSpPr>
          <p:nvPr>
            <p:ph idx="1"/>
          </p:nvPr>
        </p:nvSpPr>
        <p:spPr>
          <a:xfrm>
            <a:off x="228600" y="914400"/>
            <a:ext cx="8915400" cy="5791200"/>
          </a:xfrm>
        </p:spPr>
        <p:txBody>
          <a:bodyPr>
            <a:normAutofit/>
          </a:bodyPr>
          <a:lstStyle/>
          <a:p>
            <a:pPr>
              <a:buNone/>
            </a:pPr>
            <a:r>
              <a:rPr lang="en-US" dirty="0" smtClean="0"/>
              <a:t> </a:t>
            </a:r>
            <a:r>
              <a:rPr lang="en-US" b="1" u="sng" dirty="0" smtClean="0">
                <a:solidFill>
                  <a:schemeClr val="accent4">
                    <a:lumMod val="75000"/>
                  </a:schemeClr>
                </a:solidFill>
              </a:rPr>
              <a:t>Definition:</a:t>
            </a:r>
          </a:p>
          <a:p>
            <a:pPr algn="just">
              <a:buNone/>
            </a:pPr>
            <a:r>
              <a:rPr lang="en-US" dirty="0" smtClean="0"/>
              <a:t>	</a:t>
            </a:r>
            <a:r>
              <a:rPr lang="en-US" dirty="0" smtClean="0">
                <a:solidFill>
                  <a:schemeClr val="accent2">
                    <a:lumMod val="75000"/>
                  </a:schemeClr>
                </a:solidFill>
              </a:rPr>
              <a:t>In order to avoid the linear cost of insertion and deletion, we need to ensure that the list is not stored contiguously, since otherwise entire parts of the list will need to be moved. Figure shows the general idea of a linked list.</a:t>
            </a:r>
          </a:p>
          <a:p>
            <a:pPr algn="just">
              <a:buNone/>
            </a:pPr>
            <a:endParaRPr lang="en-US" dirty="0" smtClean="0">
              <a:solidFill>
                <a:schemeClr val="accent2">
                  <a:lumMod val="75000"/>
                </a:schemeClr>
              </a:solidFill>
            </a:endParaRPr>
          </a:p>
          <a:p>
            <a:pPr algn="just">
              <a:buNone/>
            </a:pPr>
            <a:r>
              <a:rPr lang="en-US" sz="2400" b="1" dirty="0" smtClean="0">
                <a:solidFill>
                  <a:schemeClr val="accent2">
                    <a:lumMod val="75000"/>
                  </a:schemeClr>
                </a:solidFill>
              </a:rPr>
              <a:t>            N1		   N2		     N3		        N4</a:t>
            </a:r>
          </a:p>
          <a:p>
            <a:pPr algn="just">
              <a:buNone/>
            </a:pPr>
            <a:r>
              <a:rPr lang="en-US" sz="2800" dirty="0" smtClean="0"/>
              <a:t>  </a:t>
            </a:r>
          </a:p>
          <a:p>
            <a:pPr algn="just">
              <a:buNone/>
            </a:pPr>
            <a:r>
              <a:rPr lang="en-US" sz="2800" dirty="0" smtClean="0"/>
              <a:t>	     </a:t>
            </a:r>
            <a:r>
              <a:rPr lang="en-US" sz="2800" b="1" dirty="0" smtClean="0">
                <a:solidFill>
                  <a:schemeClr val="accent2">
                    <a:lumMod val="75000"/>
                  </a:schemeClr>
                </a:solidFill>
              </a:rPr>
              <a:t> </a:t>
            </a:r>
            <a:r>
              <a:rPr lang="en-US" sz="2000" b="1" dirty="0" smtClean="0">
                <a:solidFill>
                  <a:schemeClr val="accent2">
                    <a:lumMod val="75000"/>
                  </a:schemeClr>
                </a:solidFill>
              </a:rPr>
              <a:t>1100		  1000		    2000		          3000</a:t>
            </a:r>
            <a:endParaRPr lang="en-US" sz="2800" b="1" dirty="0" smtClean="0">
              <a:solidFill>
                <a:schemeClr val="accent2">
                  <a:lumMod val="75000"/>
                </a:schemeClr>
              </a:solidFill>
            </a:endParaRPr>
          </a:p>
          <a:p>
            <a:pPr algn="just">
              <a:buNone/>
            </a:pPr>
            <a:endParaRPr lang="en-US" dirty="0" smtClean="0"/>
          </a:p>
          <a:p>
            <a:pPr algn="just">
              <a:buNone/>
            </a:pPr>
            <a:endParaRPr lang="en-US" dirty="0" smtClean="0"/>
          </a:p>
          <a:p>
            <a:pPr algn="just">
              <a:buNone/>
            </a:pPr>
            <a:endParaRPr lang="en-US" dirty="0"/>
          </a:p>
        </p:txBody>
      </p:sp>
      <p:graphicFrame>
        <p:nvGraphicFramePr>
          <p:cNvPr id="5" name="Table 4"/>
          <p:cNvGraphicFramePr>
            <a:graphicFrameLocks noGrp="1"/>
          </p:cNvGraphicFramePr>
          <p:nvPr/>
        </p:nvGraphicFramePr>
        <p:xfrm>
          <a:off x="609600" y="5203428"/>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10</a:t>
                      </a:r>
                      <a:endParaRPr lang="en-US" dirty="0"/>
                    </a:p>
                  </a:txBody>
                  <a:tcPr/>
                </a:tc>
                <a:tc>
                  <a:txBody>
                    <a:bodyPr/>
                    <a:lstStyle/>
                    <a:p>
                      <a:r>
                        <a:rPr lang="en-US" dirty="0" smtClean="0"/>
                        <a:t>1000</a:t>
                      </a:r>
                      <a:endParaRPr lang="en-US" dirty="0"/>
                    </a:p>
                  </a:txBody>
                  <a:tcPr/>
                </a:tc>
              </a:tr>
            </a:tbl>
          </a:graphicData>
        </a:graphic>
      </p:graphicFrame>
      <p:graphicFrame>
        <p:nvGraphicFramePr>
          <p:cNvPr id="6" name="Table 5"/>
          <p:cNvGraphicFramePr>
            <a:graphicFrameLocks noGrp="1"/>
          </p:cNvGraphicFramePr>
          <p:nvPr/>
        </p:nvGraphicFramePr>
        <p:xfrm>
          <a:off x="2667000" y="5203428"/>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t>2000</a:t>
                      </a:r>
                      <a:endParaRPr lang="en-US" dirty="0"/>
                    </a:p>
                  </a:txBody>
                  <a:tcPr/>
                </a:tc>
              </a:tr>
            </a:tbl>
          </a:graphicData>
        </a:graphic>
      </p:graphicFrame>
      <p:graphicFrame>
        <p:nvGraphicFramePr>
          <p:cNvPr id="7" name="Table 6"/>
          <p:cNvGraphicFramePr>
            <a:graphicFrameLocks noGrp="1"/>
          </p:cNvGraphicFramePr>
          <p:nvPr/>
        </p:nvGraphicFramePr>
        <p:xfrm>
          <a:off x="4724400" y="5203428"/>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30</a:t>
                      </a:r>
                      <a:endParaRPr lang="en-US" dirty="0"/>
                    </a:p>
                  </a:txBody>
                  <a:tcPr/>
                </a:tc>
                <a:tc>
                  <a:txBody>
                    <a:bodyPr/>
                    <a:lstStyle/>
                    <a:p>
                      <a:r>
                        <a:rPr lang="en-US" dirty="0" smtClean="0"/>
                        <a:t>3000</a:t>
                      </a:r>
                      <a:endParaRPr lang="en-US" dirty="0"/>
                    </a:p>
                  </a:txBody>
                  <a:tcPr/>
                </a:tc>
              </a:tr>
            </a:tbl>
          </a:graphicData>
        </a:graphic>
      </p:graphicFrame>
      <p:graphicFrame>
        <p:nvGraphicFramePr>
          <p:cNvPr id="8" name="Table 7"/>
          <p:cNvGraphicFramePr>
            <a:graphicFrameLocks noGrp="1"/>
          </p:cNvGraphicFramePr>
          <p:nvPr/>
        </p:nvGraphicFramePr>
        <p:xfrm>
          <a:off x="6781800" y="5203428"/>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40</a:t>
                      </a:r>
                      <a:endParaRPr lang="en-US" dirty="0"/>
                    </a:p>
                  </a:txBody>
                  <a:tcPr/>
                </a:tc>
                <a:tc>
                  <a:txBody>
                    <a:bodyPr/>
                    <a:lstStyle/>
                    <a:p>
                      <a:r>
                        <a:rPr lang="en-US" dirty="0" smtClean="0"/>
                        <a:t>Null</a:t>
                      </a:r>
                      <a:endParaRPr lang="en-US" dirty="0"/>
                    </a:p>
                  </a:txBody>
                  <a:tcPr/>
                </a:tc>
              </a:tr>
            </a:tbl>
          </a:graphicData>
        </a:graphic>
      </p:graphicFrame>
      <p:cxnSp>
        <p:nvCxnSpPr>
          <p:cNvPr id="10" name="Straight Arrow Connector 9"/>
          <p:cNvCxnSpPr/>
          <p:nvPr/>
        </p:nvCxnSpPr>
        <p:spPr>
          <a:xfrm>
            <a:off x="2209800" y="5432028"/>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267200" y="5432028"/>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324600" y="5432028"/>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38200" y="5574268"/>
            <a:ext cx="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8001000" y="5574268"/>
            <a:ext cx="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62000" y="6336268"/>
            <a:ext cx="838200" cy="369332"/>
          </a:xfrm>
          <a:prstGeom prst="rect">
            <a:avLst/>
          </a:prstGeom>
          <a:noFill/>
        </p:spPr>
        <p:txBody>
          <a:bodyPr wrap="square" rtlCol="0">
            <a:spAutoFit/>
          </a:bodyPr>
          <a:lstStyle/>
          <a:p>
            <a:r>
              <a:rPr lang="en-US" b="1" dirty="0" smtClean="0">
                <a:solidFill>
                  <a:srgbClr val="C00000"/>
                </a:solidFill>
              </a:rPr>
              <a:t>head</a:t>
            </a:r>
            <a:endParaRPr lang="en-US" b="1" dirty="0">
              <a:solidFill>
                <a:srgbClr val="C00000"/>
              </a:solidFill>
            </a:endParaRPr>
          </a:p>
        </p:txBody>
      </p:sp>
      <p:sp>
        <p:nvSpPr>
          <p:cNvPr id="16" name="TextBox 15"/>
          <p:cNvSpPr txBox="1"/>
          <p:nvPr/>
        </p:nvSpPr>
        <p:spPr>
          <a:xfrm>
            <a:off x="8001000" y="6260068"/>
            <a:ext cx="838200" cy="369332"/>
          </a:xfrm>
          <a:prstGeom prst="rect">
            <a:avLst/>
          </a:prstGeom>
          <a:noFill/>
        </p:spPr>
        <p:txBody>
          <a:bodyPr wrap="square" rtlCol="0">
            <a:spAutoFit/>
          </a:bodyPr>
          <a:lstStyle/>
          <a:p>
            <a:r>
              <a:rPr lang="en-US" b="1" dirty="0" smtClean="0">
                <a:solidFill>
                  <a:srgbClr val="C00000"/>
                </a:solidFill>
              </a:rPr>
              <a:t>Last</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b="1" u="sng" dirty="0" smtClean="0">
                <a:solidFill>
                  <a:srgbClr val="7030A0"/>
                </a:solidFill>
              </a:rPr>
              <a:t>Topics</a:t>
            </a:r>
            <a:endParaRPr lang="en-US" b="1" u="sng" dirty="0">
              <a:solidFill>
                <a:srgbClr val="7030A0"/>
              </a:solidFill>
            </a:endParaRPr>
          </a:p>
        </p:txBody>
      </p:sp>
      <p:sp>
        <p:nvSpPr>
          <p:cNvPr id="3" name="Content Placeholder 2"/>
          <p:cNvSpPr>
            <a:spLocks noGrp="1"/>
          </p:cNvSpPr>
          <p:nvPr>
            <p:ph idx="1"/>
          </p:nvPr>
        </p:nvSpPr>
        <p:spPr/>
        <p:txBody>
          <a:bodyPr/>
          <a:lstStyle/>
          <a:p>
            <a:pPr marL="514350" indent="-514350">
              <a:buAutoNum type="arabicPeriod"/>
            </a:pPr>
            <a:r>
              <a:rPr lang="en-US" dirty="0" smtClean="0">
                <a:solidFill>
                  <a:schemeClr val="accent2">
                    <a:lumMod val="50000"/>
                  </a:schemeClr>
                </a:solidFill>
              </a:rPr>
              <a:t>Linked Implementation of Stack.</a:t>
            </a:r>
          </a:p>
          <a:p>
            <a:pPr marL="514350" indent="-514350">
              <a:buAutoNum type="arabicPeriod"/>
            </a:pPr>
            <a:r>
              <a:rPr lang="en-US" dirty="0" smtClean="0">
                <a:solidFill>
                  <a:schemeClr val="accent2">
                    <a:lumMod val="50000"/>
                  </a:schemeClr>
                </a:solidFill>
              </a:rPr>
              <a:t>Linked Implementation of Queue.</a:t>
            </a:r>
          </a:p>
          <a:p>
            <a:pPr marL="514350" indent="-514350">
              <a:buAutoNum type="arabicPeriod"/>
            </a:pPr>
            <a:r>
              <a:rPr lang="en-US" dirty="0" smtClean="0">
                <a:solidFill>
                  <a:schemeClr val="accent2">
                    <a:lumMod val="50000"/>
                  </a:schemeClr>
                </a:solidFill>
              </a:rPr>
              <a:t>Singly Linked List.</a:t>
            </a:r>
          </a:p>
          <a:p>
            <a:pPr marL="514350" indent="-514350">
              <a:buAutoNum type="arabicPeriod"/>
            </a:pPr>
            <a:r>
              <a:rPr lang="en-US" dirty="0" smtClean="0">
                <a:solidFill>
                  <a:schemeClr val="accent2">
                    <a:lumMod val="50000"/>
                  </a:schemeClr>
                </a:solidFill>
              </a:rPr>
              <a:t>Doubly Linked List.</a:t>
            </a:r>
          </a:p>
          <a:p>
            <a:pPr marL="514350" indent="-514350">
              <a:buAutoNum type="arabicPeriod"/>
            </a:pPr>
            <a:r>
              <a:rPr lang="en-US" dirty="0" smtClean="0">
                <a:solidFill>
                  <a:schemeClr val="accent2">
                    <a:lumMod val="50000"/>
                  </a:schemeClr>
                </a:solidFill>
              </a:rPr>
              <a:t>Circular Singly Linked List.</a:t>
            </a:r>
          </a:p>
          <a:p>
            <a:pPr marL="514350" indent="-514350">
              <a:buAutoNum type="arabicPeriod"/>
            </a:pPr>
            <a:r>
              <a:rPr lang="en-US" dirty="0" smtClean="0">
                <a:solidFill>
                  <a:schemeClr val="accent2">
                    <a:lumMod val="50000"/>
                  </a:schemeClr>
                </a:solidFill>
              </a:rPr>
              <a:t>Circular Doubly Linked List.</a:t>
            </a:r>
          </a:p>
          <a:p>
            <a:pPr marL="514350" indent="-514350">
              <a:buNone/>
            </a:pPr>
            <a:endParaRPr lang="en-US" dirty="0">
              <a:solidFill>
                <a:schemeClr val="accent2">
                  <a:lumMod val="50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b="1" u="sng" dirty="0" smtClean="0">
                <a:solidFill>
                  <a:schemeClr val="accent4">
                    <a:lumMod val="75000"/>
                  </a:schemeClr>
                </a:solidFill>
              </a:rPr>
              <a:t>Linked List</a:t>
            </a:r>
            <a:r>
              <a:rPr lang="en-US" b="1" dirty="0"/>
              <a:t>	</a:t>
            </a:r>
            <a:endParaRPr lang="en-US" dirty="0"/>
          </a:p>
        </p:txBody>
      </p:sp>
      <p:sp>
        <p:nvSpPr>
          <p:cNvPr id="3" name="Content Placeholder 2"/>
          <p:cNvSpPr>
            <a:spLocks noGrp="1"/>
          </p:cNvSpPr>
          <p:nvPr>
            <p:ph idx="1"/>
          </p:nvPr>
        </p:nvSpPr>
        <p:spPr>
          <a:xfrm>
            <a:off x="228600" y="914400"/>
            <a:ext cx="8915400" cy="5791200"/>
          </a:xfrm>
        </p:spPr>
        <p:txBody>
          <a:bodyPr>
            <a:normAutofit/>
          </a:bodyPr>
          <a:lstStyle/>
          <a:p>
            <a:pPr>
              <a:buNone/>
            </a:pPr>
            <a:r>
              <a:rPr lang="en-US" b="1" dirty="0" smtClean="0">
                <a:solidFill>
                  <a:schemeClr val="accent4">
                    <a:lumMod val="75000"/>
                  </a:schemeClr>
                </a:solidFill>
              </a:rPr>
              <a:t> </a:t>
            </a:r>
            <a:r>
              <a:rPr lang="en-US" b="1" u="sng" dirty="0" smtClean="0">
                <a:solidFill>
                  <a:schemeClr val="accent4">
                    <a:lumMod val="75000"/>
                  </a:schemeClr>
                </a:solidFill>
              </a:rPr>
              <a:t>Node:</a:t>
            </a:r>
          </a:p>
          <a:p>
            <a:pPr algn="just">
              <a:buNone/>
            </a:pPr>
            <a:r>
              <a:rPr lang="en-US" dirty="0" smtClean="0"/>
              <a:t>		</a:t>
            </a:r>
            <a:r>
              <a:rPr lang="en-US" dirty="0" smtClean="0">
                <a:solidFill>
                  <a:schemeClr val="accent2">
                    <a:lumMod val="75000"/>
                  </a:schemeClr>
                </a:solidFill>
              </a:rPr>
              <a:t>A node is a memory location which contains 	data and address. A Node in a single Linked List 	contains 2Fields namely:</a:t>
            </a:r>
          </a:p>
          <a:p>
            <a:pPr algn="just">
              <a:buNone/>
            </a:pPr>
            <a:r>
              <a:rPr lang="en-US" dirty="0" smtClean="0">
                <a:solidFill>
                  <a:schemeClr val="accent2">
                    <a:lumMod val="75000"/>
                  </a:schemeClr>
                </a:solidFill>
              </a:rPr>
              <a:t>		1.Data Field – To store the data.</a:t>
            </a:r>
          </a:p>
          <a:p>
            <a:pPr algn="just">
              <a:buNone/>
            </a:pPr>
            <a:r>
              <a:rPr lang="en-US" dirty="0" smtClean="0">
                <a:solidFill>
                  <a:schemeClr val="accent2">
                    <a:lumMod val="75000"/>
                  </a:schemeClr>
                </a:solidFill>
              </a:rPr>
              <a:t>		2.Address Field – To store the address of the 				    next node.</a:t>
            </a:r>
          </a:p>
          <a:p>
            <a:pPr algn="just">
              <a:buNone/>
            </a:pPr>
            <a:endParaRPr lang="en-US" dirty="0">
              <a:solidFill>
                <a:schemeClr val="accent2">
                  <a:lumMod val="75000"/>
                </a:schemeClr>
              </a:solidFill>
            </a:endParaRPr>
          </a:p>
        </p:txBody>
      </p:sp>
      <p:graphicFrame>
        <p:nvGraphicFramePr>
          <p:cNvPr id="13" name="Table 12"/>
          <p:cNvGraphicFramePr>
            <a:graphicFrameLocks noGrp="1"/>
          </p:cNvGraphicFramePr>
          <p:nvPr/>
        </p:nvGraphicFramePr>
        <p:xfrm>
          <a:off x="2209800" y="5181600"/>
          <a:ext cx="4800600" cy="838200"/>
        </p:xfrm>
        <a:graphic>
          <a:graphicData uri="http://schemas.openxmlformats.org/drawingml/2006/table">
            <a:tbl>
              <a:tblPr firstRow="1" bandRow="1">
                <a:tableStyleId>{5C22544A-7EE6-4342-B048-85BDC9FD1C3A}</a:tableStyleId>
              </a:tblPr>
              <a:tblGrid>
                <a:gridCol w="2400300"/>
                <a:gridCol w="2400300"/>
              </a:tblGrid>
              <a:tr h="838200">
                <a:tc>
                  <a:txBody>
                    <a:bodyPr/>
                    <a:lstStyle/>
                    <a:p>
                      <a:pPr algn="ctr"/>
                      <a:r>
                        <a:rPr lang="en-US" sz="2800" b="1" dirty="0" smtClean="0">
                          <a:solidFill>
                            <a:srgbClr val="FFC000"/>
                          </a:solidFill>
                        </a:rPr>
                        <a:t>Data</a:t>
                      </a:r>
                      <a:r>
                        <a:rPr lang="en-US" sz="2800" b="1" baseline="0" dirty="0" smtClean="0">
                          <a:solidFill>
                            <a:srgbClr val="FFC000"/>
                          </a:solidFill>
                        </a:rPr>
                        <a:t> Field</a:t>
                      </a:r>
                      <a:endParaRPr lang="en-US" sz="2800" b="1" dirty="0">
                        <a:solidFill>
                          <a:srgbClr val="FFC000"/>
                        </a:solidFill>
                      </a:endParaRPr>
                    </a:p>
                  </a:txBody>
                  <a:tcPr anchor="ctr"/>
                </a:tc>
                <a:tc>
                  <a:txBody>
                    <a:bodyPr/>
                    <a:lstStyle/>
                    <a:p>
                      <a:pPr algn="ctr"/>
                      <a:r>
                        <a:rPr lang="en-US" sz="2800" b="1" dirty="0" smtClean="0">
                          <a:solidFill>
                            <a:srgbClr val="FFC000"/>
                          </a:solidFill>
                        </a:rPr>
                        <a:t>Address Field</a:t>
                      </a:r>
                      <a:endParaRPr lang="en-US" sz="2800" b="1" dirty="0">
                        <a:solidFill>
                          <a:srgbClr val="FFC000"/>
                        </a:solidFill>
                      </a:endParaRPr>
                    </a:p>
                  </a:txBody>
                  <a:tcPr anchor="ct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b="1" u="sng" dirty="0" smtClean="0">
                <a:solidFill>
                  <a:schemeClr val="accent4">
                    <a:lumMod val="75000"/>
                  </a:schemeClr>
                </a:solidFill>
              </a:rPr>
              <a:t>Types of Linked List</a:t>
            </a:r>
            <a:r>
              <a:rPr lang="en-US" b="1" dirty="0"/>
              <a:t>	</a:t>
            </a:r>
            <a:endParaRPr lang="en-US" dirty="0"/>
          </a:p>
        </p:txBody>
      </p:sp>
      <p:sp>
        <p:nvSpPr>
          <p:cNvPr id="3" name="Content Placeholder 2"/>
          <p:cNvSpPr>
            <a:spLocks noGrp="1"/>
          </p:cNvSpPr>
          <p:nvPr>
            <p:ph idx="1"/>
          </p:nvPr>
        </p:nvSpPr>
        <p:spPr>
          <a:xfrm>
            <a:off x="228600" y="1676400"/>
            <a:ext cx="8915400" cy="4114800"/>
          </a:xfrm>
        </p:spPr>
        <p:txBody>
          <a:bodyPr>
            <a:normAutofit/>
          </a:bodyPr>
          <a:lstStyle/>
          <a:p>
            <a:pPr>
              <a:buNone/>
            </a:pPr>
            <a:r>
              <a:rPr lang="en-US" b="1" dirty="0" smtClean="0">
                <a:solidFill>
                  <a:schemeClr val="accent4">
                    <a:lumMod val="75000"/>
                  </a:schemeClr>
                </a:solidFill>
              </a:rPr>
              <a:t> 		</a:t>
            </a:r>
            <a:r>
              <a:rPr lang="en-US" b="1" dirty="0" smtClean="0">
                <a:solidFill>
                  <a:schemeClr val="accent2">
                    <a:lumMod val="75000"/>
                  </a:schemeClr>
                </a:solidFill>
              </a:rPr>
              <a:t>1. Single Linked List</a:t>
            </a:r>
          </a:p>
          <a:p>
            <a:pPr>
              <a:buNone/>
            </a:pPr>
            <a:r>
              <a:rPr lang="en-US" b="1" dirty="0" smtClean="0">
                <a:solidFill>
                  <a:schemeClr val="accent2">
                    <a:lumMod val="75000"/>
                  </a:schemeClr>
                </a:solidFill>
              </a:rPr>
              <a:t>		2. Doubly Linked List</a:t>
            </a:r>
          </a:p>
          <a:p>
            <a:pPr>
              <a:buNone/>
            </a:pPr>
            <a:r>
              <a:rPr lang="en-US" b="1" dirty="0" smtClean="0">
                <a:solidFill>
                  <a:schemeClr val="accent2">
                    <a:lumMod val="75000"/>
                  </a:schemeClr>
                </a:solidFill>
              </a:rPr>
              <a:t>		3. Circular Linked List</a:t>
            </a:r>
          </a:p>
          <a:p>
            <a:pPr>
              <a:buNone/>
            </a:pPr>
            <a:r>
              <a:rPr lang="en-US" b="1" dirty="0" smtClean="0">
                <a:solidFill>
                  <a:schemeClr val="accent2">
                    <a:lumMod val="75000"/>
                  </a:schemeClr>
                </a:solidFill>
              </a:rPr>
              <a:t>			(</a:t>
            </a:r>
            <a:r>
              <a:rPr lang="en-US" b="1" dirty="0" err="1" smtClean="0">
                <a:solidFill>
                  <a:schemeClr val="accent2">
                    <a:lumMod val="75000"/>
                  </a:schemeClr>
                </a:solidFill>
              </a:rPr>
              <a:t>i</a:t>
            </a:r>
            <a:r>
              <a:rPr lang="en-US" b="1" dirty="0" smtClean="0">
                <a:solidFill>
                  <a:schemeClr val="accent2">
                    <a:lumMod val="75000"/>
                  </a:schemeClr>
                </a:solidFill>
              </a:rPr>
              <a:t>) Circular Singly Linked List</a:t>
            </a:r>
          </a:p>
          <a:p>
            <a:pPr>
              <a:buNone/>
            </a:pPr>
            <a:r>
              <a:rPr lang="en-US" b="1" dirty="0" smtClean="0">
                <a:solidFill>
                  <a:schemeClr val="accent2">
                    <a:lumMod val="75000"/>
                  </a:schemeClr>
                </a:solidFill>
              </a:rPr>
              <a:t>			(ii) Circular Doubly Linked List</a:t>
            </a:r>
          </a:p>
          <a:p>
            <a:pPr>
              <a:buNone/>
            </a:pPr>
            <a:r>
              <a:rPr lang="en-US" b="1" dirty="0" smtClean="0">
                <a:solidFill>
                  <a:schemeClr val="accent2">
                    <a:lumMod val="75000"/>
                  </a:schemeClr>
                </a:solidFill>
              </a:rPr>
              <a:t>		</a:t>
            </a:r>
            <a:endParaRPr lang="en-US" dirty="0">
              <a:solidFill>
                <a:schemeClr val="accent2">
                  <a:lumMod val="75000"/>
                </a:scheme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u="sng" dirty="0" smtClean="0">
                <a:solidFill>
                  <a:srgbClr val="7030A0"/>
                </a:solidFill>
              </a:rPr>
              <a:t>Singly Linked List</a:t>
            </a:r>
            <a:endParaRPr lang="en-US" b="1" u="sng" dirty="0">
              <a:solidFill>
                <a:srgbClr val="7030A0"/>
              </a:solidFill>
            </a:endParaRPr>
          </a:p>
        </p:txBody>
      </p:sp>
      <p:sp>
        <p:nvSpPr>
          <p:cNvPr id="3" name="Content Placeholder 2"/>
          <p:cNvSpPr>
            <a:spLocks noGrp="1"/>
          </p:cNvSpPr>
          <p:nvPr>
            <p:ph idx="1"/>
          </p:nvPr>
        </p:nvSpPr>
        <p:spPr>
          <a:xfrm>
            <a:off x="152400" y="1112837"/>
            <a:ext cx="8839200" cy="5516563"/>
          </a:xfrm>
        </p:spPr>
        <p:txBody>
          <a:bodyPr>
            <a:normAutofit/>
          </a:bodyPr>
          <a:lstStyle/>
          <a:p>
            <a:pPr>
              <a:buFont typeface="Wingdings" pitchFamily="2" charset="2"/>
              <a:buChar char="Ø"/>
            </a:pPr>
            <a:r>
              <a:rPr lang="en-US" sz="2800" dirty="0" smtClean="0"/>
              <a:t>It’s a Dynamic Data structure.</a:t>
            </a:r>
          </a:p>
          <a:p>
            <a:pPr>
              <a:buFont typeface="Wingdings" pitchFamily="2" charset="2"/>
              <a:buChar char="Ø"/>
            </a:pPr>
            <a:r>
              <a:rPr lang="en-US" sz="2800" dirty="0" smtClean="0"/>
              <a:t>A node in a singly linked list has two fields namely: </a:t>
            </a:r>
          </a:p>
          <a:p>
            <a:pPr>
              <a:buNone/>
            </a:pPr>
            <a:r>
              <a:rPr lang="en-US" sz="2800" dirty="0" smtClean="0"/>
              <a:t>	</a:t>
            </a:r>
            <a:r>
              <a:rPr lang="en-US" sz="2800" dirty="0" smtClean="0">
                <a:solidFill>
                  <a:schemeClr val="accent2">
                    <a:lumMod val="50000"/>
                  </a:schemeClr>
                </a:solidFill>
              </a:rPr>
              <a:t>Data Field    – For holding the data</a:t>
            </a:r>
          </a:p>
          <a:p>
            <a:pPr>
              <a:buNone/>
            </a:pPr>
            <a:r>
              <a:rPr lang="en-US" sz="2800" dirty="0" smtClean="0">
                <a:solidFill>
                  <a:schemeClr val="accent2">
                    <a:lumMod val="50000"/>
                  </a:schemeClr>
                </a:solidFill>
              </a:rPr>
              <a:t>	Linked Field – For holding the address of next node </a:t>
            </a:r>
          </a:p>
          <a:p>
            <a:pPr>
              <a:buFont typeface="Wingdings" pitchFamily="2" charset="2"/>
              <a:buChar char="Ø"/>
            </a:pPr>
            <a:r>
              <a:rPr lang="en-US" sz="2800" dirty="0" smtClean="0"/>
              <a:t>There exists a single link between each node.</a:t>
            </a:r>
          </a:p>
          <a:p>
            <a:pPr>
              <a:buFont typeface="Wingdings" pitchFamily="2" charset="2"/>
              <a:buChar char="Ø"/>
            </a:pPr>
            <a:r>
              <a:rPr lang="en-US" sz="2800" dirty="0" smtClean="0"/>
              <a:t>The first node is indicated using a head pointer and the last node is indicated using a last pointer.</a:t>
            </a:r>
          </a:p>
          <a:p>
            <a:pPr>
              <a:buFont typeface="Wingdings" pitchFamily="2" charset="2"/>
              <a:buChar char="Ø"/>
            </a:pPr>
            <a:r>
              <a:rPr lang="en-US" sz="2800" dirty="0" smtClean="0"/>
              <a:t>The last nodes link field is filled with NULL pointer to indicate the termination of linked list.</a:t>
            </a:r>
          </a:p>
          <a:p>
            <a:pPr>
              <a:buFont typeface="Wingdings" pitchFamily="2" charset="2"/>
              <a:buChar char="Ø"/>
            </a:pPr>
            <a:r>
              <a:rPr lang="en-US" sz="2800" dirty="0" smtClean="0"/>
              <a:t>Traversal in a SLL is possible only in one direction(From head to last).</a:t>
            </a:r>
          </a:p>
          <a:p>
            <a:pPr>
              <a:buFont typeface="Wingdings" pitchFamily="2" charset="2"/>
              <a:buChar char="Ø"/>
            </a:pPr>
            <a:endParaRPr lang="en-US" sz="28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10600" cy="5638800"/>
          </a:xfrm>
        </p:spPr>
        <p:txBody>
          <a:bodyPr>
            <a:normAutofit/>
          </a:bodyPr>
          <a:lstStyle/>
          <a:p>
            <a:pPr algn="ctr">
              <a:buNone/>
            </a:pPr>
            <a:r>
              <a:rPr lang="en-US" b="1" dirty="0" smtClean="0">
                <a:solidFill>
                  <a:schemeClr val="accent4">
                    <a:lumMod val="75000"/>
                  </a:schemeClr>
                </a:solidFill>
              </a:rPr>
              <a:t> 		 Single Linked List – Node</a:t>
            </a:r>
          </a:p>
          <a:p>
            <a:pPr>
              <a:buNone/>
            </a:pPr>
            <a:endParaRPr lang="en-US" b="1" dirty="0" smtClean="0">
              <a:solidFill>
                <a:schemeClr val="accent4">
                  <a:lumMod val="75000"/>
                </a:schemeClr>
              </a:solidFill>
            </a:endParaRPr>
          </a:p>
          <a:p>
            <a:pPr>
              <a:buNone/>
            </a:pPr>
            <a:endParaRPr lang="en-US" b="1" dirty="0" smtClean="0">
              <a:solidFill>
                <a:schemeClr val="accent4">
                  <a:lumMod val="75000"/>
                </a:schemeClr>
              </a:solidFill>
            </a:endParaRPr>
          </a:p>
          <a:p>
            <a:pPr>
              <a:buNone/>
            </a:pPr>
            <a:endParaRPr lang="en-US" b="1" dirty="0" smtClean="0">
              <a:solidFill>
                <a:schemeClr val="accent4">
                  <a:lumMod val="75000"/>
                </a:schemeClr>
              </a:solidFill>
            </a:endParaRPr>
          </a:p>
          <a:p>
            <a:pPr>
              <a:buNone/>
            </a:pPr>
            <a:r>
              <a:rPr lang="en-US" b="1" dirty="0" smtClean="0">
                <a:solidFill>
                  <a:schemeClr val="accent4">
                    <a:lumMod val="75000"/>
                  </a:schemeClr>
                </a:solidFill>
              </a:rPr>
              <a:t>		</a:t>
            </a:r>
          </a:p>
          <a:p>
            <a:pPr>
              <a:buNone/>
            </a:pPr>
            <a:endParaRPr lang="en-US" b="1" dirty="0" smtClean="0">
              <a:solidFill>
                <a:schemeClr val="accent4">
                  <a:lumMod val="75000"/>
                </a:schemeClr>
              </a:solidFill>
            </a:endParaRPr>
          </a:p>
          <a:p>
            <a:pPr>
              <a:buNone/>
            </a:pPr>
            <a:endParaRPr lang="en-US" b="1" dirty="0" smtClean="0">
              <a:solidFill>
                <a:schemeClr val="accent4">
                  <a:lumMod val="75000"/>
                </a:schemeClr>
              </a:solidFill>
            </a:endParaRPr>
          </a:p>
          <a:p>
            <a:pPr>
              <a:buNone/>
            </a:pPr>
            <a:r>
              <a:rPr lang="en-US" b="1" dirty="0" smtClean="0">
                <a:solidFill>
                  <a:schemeClr val="accent4">
                    <a:lumMod val="75000"/>
                  </a:schemeClr>
                </a:solidFill>
              </a:rPr>
              <a:t>		</a:t>
            </a:r>
          </a:p>
          <a:p>
            <a:pPr>
              <a:buNone/>
            </a:pPr>
            <a:r>
              <a:rPr lang="en-US" b="1" dirty="0" smtClean="0">
                <a:solidFill>
                  <a:schemeClr val="accent4">
                    <a:lumMod val="75000"/>
                  </a:schemeClr>
                </a:solidFill>
              </a:rPr>
              <a:t>		</a:t>
            </a:r>
            <a:endParaRPr lang="en-US" dirty="0">
              <a:solidFill>
                <a:schemeClr val="accent2">
                  <a:lumMod val="75000"/>
                </a:schemeClr>
              </a:solidFill>
            </a:endParaRPr>
          </a:p>
        </p:txBody>
      </p:sp>
      <p:graphicFrame>
        <p:nvGraphicFramePr>
          <p:cNvPr id="13" name="Table 12"/>
          <p:cNvGraphicFramePr>
            <a:graphicFrameLocks noGrp="1"/>
          </p:cNvGraphicFramePr>
          <p:nvPr/>
        </p:nvGraphicFramePr>
        <p:xfrm>
          <a:off x="2590800" y="2819400"/>
          <a:ext cx="4495800" cy="990600"/>
        </p:xfrm>
        <a:graphic>
          <a:graphicData uri="http://schemas.openxmlformats.org/drawingml/2006/table">
            <a:tbl>
              <a:tblPr firstRow="1" bandRow="1">
                <a:tableStyleId>{5C22544A-7EE6-4342-B048-85BDC9FD1C3A}</a:tableStyleId>
              </a:tblPr>
              <a:tblGrid>
                <a:gridCol w="2247900"/>
                <a:gridCol w="2247900"/>
              </a:tblGrid>
              <a:tr h="990600">
                <a:tc>
                  <a:txBody>
                    <a:bodyPr/>
                    <a:lstStyle/>
                    <a:p>
                      <a:pPr algn="ctr"/>
                      <a:r>
                        <a:rPr lang="en-US" sz="2800" b="1" dirty="0" smtClean="0">
                          <a:solidFill>
                            <a:srgbClr val="FFC000"/>
                          </a:solidFill>
                        </a:rPr>
                        <a:t>Data</a:t>
                      </a:r>
                      <a:r>
                        <a:rPr lang="en-US" sz="2800" b="1" baseline="0" dirty="0" smtClean="0">
                          <a:solidFill>
                            <a:srgbClr val="FFC000"/>
                          </a:solidFill>
                        </a:rPr>
                        <a:t> Field</a:t>
                      </a:r>
                      <a:endParaRPr lang="en-US" sz="2800" b="1" dirty="0">
                        <a:solidFill>
                          <a:srgbClr val="FFC000"/>
                        </a:solidFill>
                      </a:endParaRPr>
                    </a:p>
                  </a:txBody>
                  <a:tcPr anchor="ctr"/>
                </a:tc>
                <a:tc>
                  <a:txBody>
                    <a:bodyPr/>
                    <a:lstStyle/>
                    <a:p>
                      <a:pPr algn="ctr"/>
                      <a:r>
                        <a:rPr lang="en-US" sz="2800" b="1" dirty="0" smtClean="0">
                          <a:solidFill>
                            <a:srgbClr val="FFC000"/>
                          </a:solidFill>
                        </a:rPr>
                        <a:t>Address Field</a:t>
                      </a:r>
                      <a:endParaRPr lang="en-US" sz="2800" b="1" dirty="0">
                        <a:solidFill>
                          <a:srgbClr val="FFC000"/>
                        </a:solidFill>
                      </a:endParaRPr>
                    </a:p>
                  </a:txBody>
                  <a:tcPr anchor="ct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534400" cy="6248400"/>
          </a:xfrm>
        </p:spPr>
        <p:txBody>
          <a:bodyPr>
            <a:normAutofit fontScale="92500" lnSpcReduction="20000"/>
          </a:bodyPr>
          <a:lstStyle/>
          <a:p>
            <a:pPr>
              <a:buNone/>
            </a:pPr>
            <a:r>
              <a:rPr lang="en-US" b="1" dirty="0" smtClean="0">
                <a:solidFill>
                  <a:schemeClr val="accent4">
                    <a:lumMod val="75000"/>
                  </a:schemeClr>
                </a:solidFill>
              </a:rPr>
              <a:t> 		 </a:t>
            </a:r>
          </a:p>
          <a:p>
            <a:pPr algn="ctr">
              <a:buNone/>
            </a:pPr>
            <a:r>
              <a:rPr lang="en-US" b="1" dirty="0" smtClean="0">
                <a:solidFill>
                  <a:schemeClr val="accent4">
                    <a:lumMod val="75000"/>
                  </a:schemeClr>
                </a:solidFill>
              </a:rPr>
              <a:t>Single Linked List - Representation</a:t>
            </a:r>
          </a:p>
          <a:p>
            <a:pPr>
              <a:buNone/>
            </a:pPr>
            <a:endParaRPr lang="en-US" b="1" dirty="0" smtClean="0">
              <a:solidFill>
                <a:schemeClr val="accent4">
                  <a:lumMod val="75000"/>
                </a:schemeClr>
              </a:solidFill>
            </a:endParaRPr>
          </a:p>
          <a:p>
            <a:pPr>
              <a:buNone/>
            </a:pPr>
            <a:endParaRPr lang="en-US" b="1" dirty="0" smtClean="0">
              <a:solidFill>
                <a:schemeClr val="accent4">
                  <a:lumMod val="75000"/>
                </a:schemeClr>
              </a:solidFill>
            </a:endParaRPr>
          </a:p>
          <a:p>
            <a:pPr>
              <a:buNone/>
            </a:pPr>
            <a:endParaRPr lang="en-US" sz="2200" b="1" dirty="0" smtClean="0">
              <a:solidFill>
                <a:schemeClr val="accent4">
                  <a:lumMod val="75000"/>
                </a:schemeClr>
              </a:solidFill>
            </a:endParaRPr>
          </a:p>
          <a:p>
            <a:pPr>
              <a:buNone/>
            </a:pPr>
            <a:endParaRPr lang="en-US" sz="2200" b="1" dirty="0" smtClean="0">
              <a:solidFill>
                <a:schemeClr val="accent4">
                  <a:lumMod val="75000"/>
                </a:schemeClr>
              </a:solidFill>
            </a:endParaRPr>
          </a:p>
          <a:p>
            <a:pPr>
              <a:buNone/>
            </a:pPr>
            <a:r>
              <a:rPr lang="en-US" sz="2200" b="1" dirty="0" smtClean="0">
                <a:solidFill>
                  <a:schemeClr val="accent4">
                    <a:lumMod val="75000"/>
                  </a:schemeClr>
                </a:solidFill>
              </a:rPr>
              <a:t>             </a:t>
            </a:r>
            <a:r>
              <a:rPr lang="en-US" sz="2600" b="1" dirty="0" smtClean="0">
                <a:solidFill>
                  <a:schemeClr val="accent4">
                    <a:lumMod val="75000"/>
                  </a:schemeClr>
                </a:solidFill>
              </a:rPr>
              <a:t>   </a:t>
            </a:r>
            <a:r>
              <a:rPr lang="en-US" b="1" dirty="0" smtClean="0">
                <a:solidFill>
                  <a:schemeClr val="accent4">
                    <a:lumMod val="75000"/>
                  </a:schemeClr>
                </a:solidFill>
              </a:rPr>
              <a:t>        </a:t>
            </a:r>
          </a:p>
          <a:p>
            <a:pPr>
              <a:buNone/>
            </a:pPr>
            <a:r>
              <a:rPr lang="en-US" b="1" dirty="0" smtClean="0">
                <a:solidFill>
                  <a:schemeClr val="accent4">
                    <a:lumMod val="75000"/>
                  </a:schemeClr>
                </a:solidFill>
              </a:rPr>
              <a:t>   </a:t>
            </a:r>
          </a:p>
          <a:p>
            <a:pPr>
              <a:buNone/>
            </a:pPr>
            <a:endParaRPr lang="en-US" b="1" dirty="0" smtClean="0">
              <a:solidFill>
                <a:schemeClr val="accent4">
                  <a:lumMod val="75000"/>
                </a:schemeClr>
              </a:solidFill>
            </a:endParaRPr>
          </a:p>
          <a:p>
            <a:pPr>
              <a:buNone/>
            </a:pPr>
            <a:endParaRPr lang="en-US" b="1" dirty="0" smtClean="0">
              <a:solidFill>
                <a:schemeClr val="accent4">
                  <a:lumMod val="75000"/>
                </a:schemeClr>
              </a:solidFill>
            </a:endParaRPr>
          </a:p>
          <a:p>
            <a:pPr>
              <a:buNone/>
            </a:pPr>
            <a:endParaRPr lang="en-US" b="1" dirty="0" smtClean="0">
              <a:solidFill>
                <a:schemeClr val="accent4">
                  <a:lumMod val="75000"/>
                </a:schemeClr>
              </a:solidFill>
            </a:endParaRPr>
          </a:p>
          <a:p>
            <a:pPr>
              <a:buNone/>
            </a:pPr>
            <a:endParaRPr lang="en-US" b="1" dirty="0" smtClean="0">
              <a:solidFill>
                <a:schemeClr val="accent4">
                  <a:lumMod val="75000"/>
                </a:schemeClr>
              </a:solidFill>
            </a:endParaRPr>
          </a:p>
          <a:p>
            <a:pPr>
              <a:buNone/>
            </a:pPr>
            <a:endParaRPr lang="en-US" b="1" dirty="0" smtClean="0">
              <a:solidFill>
                <a:schemeClr val="accent4">
                  <a:lumMod val="75000"/>
                </a:schemeClr>
              </a:solidFill>
            </a:endParaRPr>
          </a:p>
          <a:p>
            <a:pPr>
              <a:buNone/>
            </a:pPr>
            <a:r>
              <a:rPr lang="en-US" b="1" dirty="0" smtClean="0">
                <a:solidFill>
                  <a:schemeClr val="accent4">
                    <a:lumMod val="75000"/>
                  </a:schemeClr>
                </a:solidFill>
              </a:rPr>
              <a:t>		</a:t>
            </a:r>
            <a:endParaRPr lang="en-US" dirty="0">
              <a:solidFill>
                <a:schemeClr val="accent2">
                  <a:lumMod val="75000"/>
                </a:schemeClr>
              </a:solidFill>
            </a:endParaRPr>
          </a:p>
        </p:txBody>
      </p:sp>
      <p:graphicFrame>
        <p:nvGraphicFramePr>
          <p:cNvPr id="13" name="Table 12"/>
          <p:cNvGraphicFramePr>
            <a:graphicFrameLocks noGrp="1"/>
          </p:cNvGraphicFramePr>
          <p:nvPr/>
        </p:nvGraphicFramePr>
        <p:xfrm>
          <a:off x="1676400" y="3200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10</a:t>
                      </a:r>
                      <a:endParaRPr lang="en-US" dirty="0"/>
                    </a:p>
                  </a:txBody>
                  <a:tcPr/>
                </a:tc>
                <a:tc>
                  <a:txBody>
                    <a:bodyPr/>
                    <a:lstStyle/>
                    <a:p>
                      <a:r>
                        <a:rPr lang="en-US" dirty="0" smtClean="0"/>
                        <a:t>2000</a:t>
                      </a:r>
                      <a:endParaRPr lang="en-US" dirty="0"/>
                    </a:p>
                  </a:txBody>
                  <a:tcPr/>
                </a:tc>
              </a:tr>
            </a:tbl>
          </a:graphicData>
        </a:graphic>
      </p:graphicFrame>
      <p:graphicFrame>
        <p:nvGraphicFramePr>
          <p:cNvPr id="14" name="Table 13"/>
          <p:cNvGraphicFramePr>
            <a:graphicFrameLocks noGrp="1"/>
          </p:cNvGraphicFramePr>
          <p:nvPr/>
        </p:nvGraphicFramePr>
        <p:xfrm>
          <a:off x="3733800" y="3200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t>3000</a:t>
                      </a:r>
                      <a:endParaRPr lang="en-US" dirty="0"/>
                    </a:p>
                  </a:txBody>
                  <a:tcPr/>
                </a:tc>
              </a:tr>
            </a:tbl>
          </a:graphicData>
        </a:graphic>
      </p:graphicFrame>
      <p:graphicFrame>
        <p:nvGraphicFramePr>
          <p:cNvPr id="15" name="Table 14"/>
          <p:cNvGraphicFramePr>
            <a:graphicFrameLocks noGrp="1"/>
          </p:cNvGraphicFramePr>
          <p:nvPr/>
        </p:nvGraphicFramePr>
        <p:xfrm>
          <a:off x="5791200" y="3200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30</a:t>
                      </a:r>
                      <a:endParaRPr lang="en-US" dirty="0"/>
                    </a:p>
                  </a:txBody>
                  <a:tcPr/>
                </a:tc>
                <a:tc>
                  <a:txBody>
                    <a:bodyPr/>
                    <a:lstStyle/>
                    <a:p>
                      <a:r>
                        <a:rPr lang="en-US" dirty="0" smtClean="0"/>
                        <a:t>NULL</a:t>
                      </a:r>
                      <a:endParaRPr lang="en-US" dirty="0"/>
                    </a:p>
                  </a:txBody>
                  <a:tcPr/>
                </a:tc>
              </a:tr>
            </a:tbl>
          </a:graphicData>
        </a:graphic>
      </p:graphicFrame>
      <p:cxnSp>
        <p:nvCxnSpPr>
          <p:cNvPr id="16" name="Straight Arrow Connector 15"/>
          <p:cNvCxnSpPr/>
          <p:nvPr/>
        </p:nvCxnSpPr>
        <p:spPr>
          <a:xfrm>
            <a:off x="3276600" y="3429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334000" y="3429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2057400" y="3733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7086600" y="3733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286000" y="3733800"/>
            <a:ext cx="838200" cy="369332"/>
          </a:xfrm>
          <a:prstGeom prst="rect">
            <a:avLst/>
          </a:prstGeom>
          <a:noFill/>
        </p:spPr>
        <p:txBody>
          <a:bodyPr wrap="square" rtlCol="0">
            <a:spAutoFit/>
          </a:bodyPr>
          <a:lstStyle/>
          <a:p>
            <a:r>
              <a:rPr lang="en-US" b="1" dirty="0" smtClean="0">
                <a:solidFill>
                  <a:srgbClr val="7030A0"/>
                </a:solidFill>
              </a:rPr>
              <a:t>1000</a:t>
            </a:r>
            <a:endParaRPr lang="en-US" b="1" dirty="0">
              <a:solidFill>
                <a:srgbClr val="7030A0"/>
              </a:solidFill>
            </a:endParaRPr>
          </a:p>
        </p:txBody>
      </p:sp>
      <p:sp>
        <p:nvSpPr>
          <p:cNvPr id="21" name="TextBox 20"/>
          <p:cNvSpPr txBox="1"/>
          <p:nvPr/>
        </p:nvSpPr>
        <p:spPr>
          <a:xfrm>
            <a:off x="4114800" y="3733800"/>
            <a:ext cx="838200" cy="369332"/>
          </a:xfrm>
          <a:prstGeom prst="rect">
            <a:avLst/>
          </a:prstGeom>
          <a:noFill/>
        </p:spPr>
        <p:txBody>
          <a:bodyPr wrap="square" rtlCol="0">
            <a:spAutoFit/>
          </a:bodyPr>
          <a:lstStyle/>
          <a:p>
            <a:r>
              <a:rPr lang="en-US" b="1" dirty="0" smtClean="0">
                <a:solidFill>
                  <a:srgbClr val="7030A0"/>
                </a:solidFill>
              </a:rPr>
              <a:t>2000</a:t>
            </a:r>
            <a:endParaRPr lang="en-US" b="1" dirty="0">
              <a:solidFill>
                <a:srgbClr val="7030A0"/>
              </a:solidFill>
            </a:endParaRPr>
          </a:p>
        </p:txBody>
      </p:sp>
      <p:sp>
        <p:nvSpPr>
          <p:cNvPr id="22" name="TextBox 21"/>
          <p:cNvSpPr txBox="1"/>
          <p:nvPr/>
        </p:nvSpPr>
        <p:spPr>
          <a:xfrm>
            <a:off x="6172200" y="3733800"/>
            <a:ext cx="838200" cy="369332"/>
          </a:xfrm>
          <a:prstGeom prst="rect">
            <a:avLst/>
          </a:prstGeom>
          <a:noFill/>
        </p:spPr>
        <p:txBody>
          <a:bodyPr wrap="square" rtlCol="0">
            <a:spAutoFit/>
          </a:bodyPr>
          <a:lstStyle/>
          <a:p>
            <a:r>
              <a:rPr lang="en-US" b="1" dirty="0" smtClean="0">
                <a:solidFill>
                  <a:srgbClr val="7030A0"/>
                </a:solidFill>
              </a:rPr>
              <a:t>3000</a:t>
            </a:r>
            <a:endParaRPr lang="en-US" b="1" dirty="0">
              <a:solidFill>
                <a:srgbClr val="7030A0"/>
              </a:solidFill>
            </a:endParaRPr>
          </a:p>
        </p:txBody>
      </p:sp>
      <p:sp>
        <p:nvSpPr>
          <p:cNvPr id="23" name="TextBox 22"/>
          <p:cNvSpPr txBox="1"/>
          <p:nvPr/>
        </p:nvSpPr>
        <p:spPr>
          <a:xfrm>
            <a:off x="1752600" y="4050268"/>
            <a:ext cx="838200" cy="369332"/>
          </a:xfrm>
          <a:prstGeom prst="rect">
            <a:avLst/>
          </a:prstGeom>
          <a:noFill/>
        </p:spPr>
        <p:txBody>
          <a:bodyPr wrap="square" rtlCol="0">
            <a:spAutoFit/>
          </a:bodyPr>
          <a:lstStyle/>
          <a:p>
            <a:r>
              <a:rPr lang="en-US" b="1" dirty="0" smtClean="0">
                <a:solidFill>
                  <a:srgbClr val="C00000"/>
                </a:solidFill>
              </a:rPr>
              <a:t>head</a:t>
            </a:r>
            <a:endParaRPr lang="en-US" b="1" dirty="0">
              <a:solidFill>
                <a:srgbClr val="C00000"/>
              </a:solidFill>
            </a:endParaRPr>
          </a:p>
        </p:txBody>
      </p:sp>
      <p:sp>
        <p:nvSpPr>
          <p:cNvPr id="24" name="TextBox 23"/>
          <p:cNvSpPr txBox="1"/>
          <p:nvPr/>
        </p:nvSpPr>
        <p:spPr>
          <a:xfrm>
            <a:off x="6781800" y="4038600"/>
            <a:ext cx="838200" cy="369332"/>
          </a:xfrm>
          <a:prstGeom prst="rect">
            <a:avLst/>
          </a:prstGeom>
          <a:noFill/>
        </p:spPr>
        <p:txBody>
          <a:bodyPr wrap="square" rtlCol="0">
            <a:spAutoFit/>
          </a:bodyPr>
          <a:lstStyle/>
          <a:p>
            <a:r>
              <a:rPr lang="en-US" b="1" dirty="0" smtClean="0">
                <a:solidFill>
                  <a:srgbClr val="C00000"/>
                </a:solidFill>
              </a:rPr>
              <a:t>Last</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b="1" u="sng" dirty="0" smtClean="0">
                <a:solidFill>
                  <a:schemeClr val="accent4">
                    <a:lumMod val="75000"/>
                  </a:schemeClr>
                </a:solidFill>
              </a:rPr>
              <a:t>Linked List</a:t>
            </a:r>
            <a:endParaRPr lang="en-US" dirty="0"/>
          </a:p>
        </p:txBody>
      </p:sp>
      <p:sp>
        <p:nvSpPr>
          <p:cNvPr id="3" name="Content Placeholder 2"/>
          <p:cNvSpPr>
            <a:spLocks noGrp="1"/>
          </p:cNvSpPr>
          <p:nvPr>
            <p:ph idx="1"/>
          </p:nvPr>
        </p:nvSpPr>
        <p:spPr>
          <a:xfrm>
            <a:off x="-685800" y="1143000"/>
            <a:ext cx="10058400" cy="5334000"/>
          </a:xfrm>
        </p:spPr>
        <p:txBody>
          <a:bodyPr>
            <a:normAutofit/>
          </a:bodyPr>
          <a:lstStyle/>
          <a:p>
            <a:pPr>
              <a:buNone/>
            </a:pPr>
            <a:r>
              <a:rPr lang="en-US" b="1" dirty="0" smtClean="0"/>
              <a:t>           </a:t>
            </a:r>
            <a:r>
              <a:rPr lang="en-US" b="1" u="sng" dirty="0" smtClean="0">
                <a:solidFill>
                  <a:schemeClr val="accent2">
                    <a:lumMod val="75000"/>
                  </a:schemeClr>
                </a:solidFill>
              </a:rPr>
              <a:t>Operations carried out in a Linked List :</a:t>
            </a:r>
            <a:r>
              <a:rPr lang="en-US" dirty="0" smtClean="0">
                <a:solidFill>
                  <a:schemeClr val="accent2">
                    <a:lumMod val="75000"/>
                  </a:schemeClr>
                </a:solidFill>
              </a:rPr>
              <a:t>	</a:t>
            </a:r>
          </a:p>
          <a:p>
            <a:pPr>
              <a:buNone/>
            </a:pPr>
            <a:endParaRPr lang="en-US" dirty="0" smtClean="0">
              <a:solidFill>
                <a:schemeClr val="accent2">
                  <a:lumMod val="75000"/>
                </a:schemeClr>
              </a:solidFill>
            </a:endParaRPr>
          </a:p>
          <a:p>
            <a:pPr>
              <a:buNone/>
            </a:pPr>
            <a:r>
              <a:rPr lang="en-US" dirty="0" smtClean="0">
                <a:solidFill>
                  <a:schemeClr val="accent2">
                    <a:lumMod val="75000"/>
                  </a:schemeClr>
                </a:solidFill>
              </a:rPr>
              <a:t>		1.Creating a Linked List – Creation( )</a:t>
            </a:r>
          </a:p>
          <a:p>
            <a:pPr>
              <a:buNone/>
            </a:pPr>
            <a:r>
              <a:rPr lang="en-US" dirty="0" smtClean="0">
                <a:solidFill>
                  <a:schemeClr val="accent2">
                    <a:lumMod val="75000"/>
                  </a:schemeClr>
                </a:solidFill>
              </a:rPr>
              <a:t>		2.Inserting a node on to Linked List – Insert( )</a:t>
            </a:r>
          </a:p>
          <a:p>
            <a:pPr>
              <a:buNone/>
            </a:pPr>
            <a:r>
              <a:rPr lang="en-US" dirty="0" smtClean="0">
                <a:solidFill>
                  <a:schemeClr val="accent2">
                    <a:lumMod val="75000"/>
                  </a:schemeClr>
                </a:solidFill>
              </a:rPr>
              <a:t>		3.Deleting a node from Linked List – Delete( )</a:t>
            </a:r>
          </a:p>
          <a:p>
            <a:pPr>
              <a:buNone/>
            </a:pPr>
            <a:r>
              <a:rPr lang="en-US" dirty="0" smtClean="0">
                <a:solidFill>
                  <a:schemeClr val="accent2">
                    <a:lumMod val="75000"/>
                  </a:schemeClr>
                </a:solidFill>
              </a:rPr>
              <a:t>		4.Modifying elements from Linked List – Modify( )</a:t>
            </a:r>
          </a:p>
          <a:p>
            <a:pPr>
              <a:buNone/>
            </a:pPr>
            <a:r>
              <a:rPr lang="en-US" dirty="0" smtClean="0">
                <a:solidFill>
                  <a:schemeClr val="accent2">
                    <a:lumMod val="75000"/>
                  </a:schemeClr>
                </a:solidFill>
              </a:rPr>
              <a:t>		5.Displaying the elements of a Linked List – Display( )           </a:t>
            </a:r>
          </a:p>
          <a:p>
            <a:pPr>
              <a:buNone/>
            </a:pPr>
            <a:r>
              <a:rPr lang="en-US" dirty="0" smtClean="0">
                <a:solidFill>
                  <a:schemeClr val="accent2">
                    <a:lumMod val="75000"/>
                  </a:schemeClr>
                </a:solidFill>
              </a:rPr>
              <a:t>		6.Finding an element from the Display( ) – Find( )</a:t>
            </a:r>
          </a:p>
          <a:p>
            <a:pPr>
              <a:buNone/>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u="sng" dirty="0" smtClean="0">
                <a:solidFill>
                  <a:schemeClr val="accent4">
                    <a:lumMod val="75000"/>
                  </a:schemeClr>
                </a:solidFill>
              </a:rPr>
              <a:t>Declaration for a SLL</a:t>
            </a:r>
            <a:endParaRPr lang="en-US" b="1" u="sng" dirty="0">
              <a:solidFill>
                <a:schemeClr val="accent4">
                  <a:lumMod val="75000"/>
                </a:schemeClr>
              </a:solidFill>
            </a:endParaRPr>
          </a:p>
        </p:txBody>
      </p:sp>
      <p:sp>
        <p:nvSpPr>
          <p:cNvPr id="3" name="Content Placeholder 2"/>
          <p:cNvSpPr>
            <a:spLocks noGrp="1"/>
          </p:cNvSpPr>
          <p:nvPr>
            <p:ph idx="1"/>
          </p:nvPr>
        </p:nvSpPr>
        <p:spPr>
          <a:xfrm>
            <a:off x="228600" y="1600200"/>
            <a:ext cx="8686800" cy="4800600"/>
          </a:xfrm>
        </p:spPr>
        <p:txBody>
          <a:bodyPr>
            <a:normAutofit fontScale="92500"/>
          </a:bodyPr>
          <a:lstStyle/>
          <a:p>
            <a:pPr>
              <a:buNone/>
            </a:pPr>
            <a:r>
              <a:rPr lang="en-US" dirty="0" err="1" smtClean="0">
                <a:solidFill>
                  <a:schemeClr val="accent2">
                    <a:lumMod val="50000"/>
                  </a:schemeClr>
                </a:solidFill>
              </a:rPr>
              <a:t>struct</a:t>
            </a:r>
            <a:r>
              <a:rPr lang="en-US" dirty="0" smtClean="0">
                <a:solidFill>
                  <a:schemeClr val="accent2">
                    <a:lumMod val="50000"/>
                  </a:schemeClr>
                </a:solidFill>
              </a:rPr>
              <a:t> node</a:t>
            </a:r>
          </a:p>
          <a:p>
            <a:pPr>
              <a:buNone/>
            </a:pPr>
            <a:r>
              <a:rPr lang="en-US" dirty="0" smtClean="0">
                <a:solidFill>
                  <a:schemeClr val="accent2">
                    <a:lumMod val="50000"/>
                  </a:schemeClr>
                </a:solidFill>
              </a:rPr>
              <a:t>{</a:t>
            </a:r>
          </a:p>
          <a:p>
            <a:pPr>
              <a:buNone/>
            </a:pPr>
            <a:r>
              <a:rPr lang="en-US" dirty="0" smtClean="0">
                <a:solidFill>
                  <a:schemeClr val="accent2">
                    <a:lumMod val="50000"/>
                  </a:schemeClr>
                </a:solidFill>
              </a:rPr>
              <a:t>       </a:t>
            </a:r>
            <a:r>
              <a:rPr lang="en-US" dirty="0" err="1" smtClean="0">
                <a:solidFill>
                  <a:schemeClr val="accent2">
                    <a:lumMod val="50000"/>
                  </a:schemeClr>
                </a:solidFill>
              </a:rPr>
              <a:t>int</a:t>
            </a:r>
            <a:r>
              <a:rPr lang="en-US" dirty="0" smtClean="0">
                <a:solidFill>
                  <a:schemeClr val="accent2">
                    <a:lumMod val="50000"/>
                  </a:schemeClr>
                </a:solidFill>
              </a:rPr>
              <a:t> data; </a:t>
            </a:r>
            <a:r>
              <a:rPr lang="en-US" dirty="0" smtClean="0">
                <a:solidFill>
                  <a:srgbClr val="7030A0"/>
                </a:solidFill>
              </a:rPr>
              <a:t>// Data Field</a:t>
            </a:r>
          </a:p>
          <a:p>
            <a:pPr>
              <a:buNone/>
            </a:pPr>
            <a:r>
              <a:rPr lang="en-US" dirty="0" smtClean="0">
                <a:solidFill>
                  <a:schemeClr val="accent2">
                    <a:lumMod val="50000"/>
                  </a:schemeClr>
                </a:solidFill>
              </a:rPr>
              <a:t>       node *link; </a:t>
            </a:r>
            <a:r>
              <a:rPr lang="en-US" dirty="0" smtClean="0">
                <a:solidFill>
                  <a:srgbClr val="7030A0"/>
                </a:solidFill>
              </a:rPr>
              <a:t>// Address or link field</a:t>
            </a:r>
          </a:p>
          <a:p>
            <a:pPr>
              <a:buNone/>
            </a:pPr>
            <a:r>
              <a:rPr lang="en-US" dirty="0" smtClean="0">
                <a:solidFill>
                  <a:schemeClr val="accent2">
                    <a:lumMod val="50000"/>
                  </a:schemeClr>
                </a:solidFill>
              </a:rPr>
              <a:t>}*head=NULL,*</a:t>
            </a:r>
            <a:r>
              <a:rPr lang="en-US" dirty="0" err="1" smtClean="0">
                <a:solidFill>
                  <a:schemeClr val="accent2">
                    <a:lumMod val="50000"/>
                  </a:schemeClr>
                </a:solidFill>
              </a:rPr>
              <a:t>newnode</a:t>
            </a:r>
            <a:r>
              <a:rPr lang="en-US" dirty="0" smtClean="0">
                <a:solidFill>
                  <a:schemeClr val="accent2">
                    <a:lumMod val="50000"/>
                  </a:schemeClr>
                </a:solidFill>
              </a:rPr>
              <a:t>,*last,*</a:t>
            </a:r>
            <a:r>
              <a:rPr lang="en-US" dirty="0" err="1" smtClean="0">
                <a:solidFill>
                  <a:schemeClr val="accent2">
                    <a:lumMod val="50000"/>
                  </a:schemeClr>
                </a:solidFill>
              </a:rPr>
              <a:t>delnode</a:t>
            </a:r>
            <a:r>
              <a:rPr lang="en-US" dirty="0" smtClean="0">
                <a:solidFill>
                  <a:schemeClr val="accent2">
                    <a:lumMod val="50000"/>
                  </a:schemeClr>
                </a:solidFill>
              </a:rPr>
              <a:t>,*</a:t>
            </a:r>
            <a:r>
              <a:rPr lang="en-US" dirty="0" err="1" smtClean="0">
                <a:solidFill>
                  <a:schemeClr val="accent2">
                    <a:lumMod val="50000"/>
                  </a:schemeClr>
                </a:solidFill>
              </a:rPr>
              <a:t>prev</a:t>
            </a:r>
            <a:r>
              <a:rPr lang="en-US" dirty="0" smtClean="0">
                <a:solidFill>
                  <a:schemeClr val="accent2">
                    <a:lumMod val="50000"/>
                  </a:schemeClr>
                </a:solidFill>
              </a:rPr>
              <a:t>,*temp;</a:t>
            </a:r>
          </a:p>
          <a:p>
            <a:pPr>
              <a:buNone/>
            </a:pPr>
            <a:endParaRPr lang="en-US" dirty="0" smtClean="0">
              <a:solidFill>
                <a:schemeClr val="accent2">
                  <a:lumMod val="50000"/>
                </a:schemeClr>
              </a:solidFill>
            </a:endParaRPr>
          </a:p>
          <a:p>
            <a:pPr>
              <a:buNone/>
            </a:pPr>
            <a:r>
              <a:rPr lang="en-US" dirty="0" smtClean="0">
                <a:solidFill>
                  <a:schemeClr val="accent2">
                    <a:lumMod val="50000"/>
                  </a:schemeClr>
                </a:solidFill>
              </a:rPr>
              <a:t>	</a:t>
            </a:r>
            <a:r>
              <a:rPr lang="en-US" dirty="0" smtClean="0">
                <a:solidFill>
                  <a:srgbClr val="7030A0"/>
                </a:solidFill>
              </a:rPr>
              <a:t>Where node is a user defined data type which is capable of holding data and address of next node.</a:t>
            </a:r>
          </a:p>
          <a:p>
            <a:pPr>
              <a:buNone/>
            </a:pPr>
            <a:endParaRPr lang="en-US" dirty="0">
              <a:solidFill>
                <a:schemeClr val="accent2">
                  <a:lumMod val="50000"/>
                </a:schemeClr>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u="sng" dirty="0" smtClean="0">
                <a:solidFill>
                  <a:srgbClr val="7030A0"/>
                </a:solidFill>
              </a:rPr>
              <a:t>Singly Linked List</a:t>
            </a:r>
            <a:endParaRPr lang="en-US" b="1" u="sng" dirty="0">
              <a:solidFill>
                <a:srgbClr val="7030A0"/>
              </a:solidFill>
            </a:endParaRPr>
          </a:p>
        </p:txBody>
      </p:sp>
      <p:sp>
        <p:nvSpPr>
          <p:cNvPr id="3" name="Content Placeholder 2"/>
          <p:cNvSpPr>
            <a:spLocks noGrp="1"/>
          </p:cNvSpPr>
          <p:nvPr>
            <p:ph idx="1"/>
          </p:nvPr>
        </p:nvSpPr>
        <p:spPr>
          <a:xfrm>
            <a:off x="152400" y="1112837"/>
            <a:ext cx="8839200" cy="5516563"/>
          </a:xfrm>
        </p:spPr>
        <p:txBody>
          <a:bodyPr>
            <a:normAutofit/>
          </a:bodyPr>
          <a:lstStyle/>
          <a:p>
            <a:pPr>
              <a:buFont typeface="Wingdings" pitchFamily="2" charset="2"/>
              <a:buChar char="Ø"/>
            </a:pPr>
            <a:r>
              <a:rPr lang="en-US" sz="2800" dirty="0" smtClean="0">
                <a:solidFill>
                  <a:schemeClr val="accent2">
                    <a:lumMod val="50000"/>
                  </a:schemeClr>
                </a:solidFill>
              </a:rPr>
              <a:t>To create a new node in a SLL we can define two basic functions </a:t>
            </a:r>
          </a:p>
          <a:p>
            <a:pPr>
              <a:buNone/>
            </a:pPr>
            <a:r>
              <a:rPr lang="en-US" sz="2800" dirty="0" smtClean="0">
                <a:solidFill>
                  <a:schemeClr val="accent2">
                    <a:lumMod val="50000"/>
                  </a:schemeClr>
                </a:solidFill>
              </a:rPr>
              <a:t>		</a:t>
            </a:r>
            <a:r>
              <a:rPr lang="en-US" sz="2800" dirty="0" err="1" smtClean="0">
                <a:solidFill>
                  <a:srgbClr val="7030A0"/>
                </a:solidFill>
              </a:rPr>
              <a:t>getnode</a:t>
            </a:r>
            <a:r>
              <a:rPr lang="en-US" sz="2800" dirty="0" smtClean="0">
                <a:solidFill>
                  <a:srgbClr val="7030A0"/>
                </a:solidFill>
              </a:rPr>
              <a:t>( ) </a:t>
            </a:r>
            <a:r>
              <a:rPr lang="en-US" sz="2800" dirty="0" smtClean="0">
                <a:solidFill>
                  <a:schemeClr val="accent2">
                    <a:lumMod val="50000"/>
                  </a:schemeClr>
                </a:solidFill>
              </a:rPr>
              <a:t>– for allocating the memory for a 					node dynamically.</a:t>
            </a:r>
          </a:p>
          <a:p>
            <a:pPr>
              <a:buNone/>
            </a:pPr>
            <a:r>
              <a:rPr lang="en-US" sz="2800" dirty="0" smtClean="0">
                <a:solidFill>
                  <a:schemeClr val="accent2">
                    <a:lumMod val="50000"/>
                  </a:schemeClr>
                </a:solidFill>
              </a:rPr>
              <a:t>		</a:t>
            </a:r>
            <a:r>
              <a:rPr lang="en-US" sz="2800" dirty="0" err="1" smtClean="0">
                <a:solidFill>
                  <a:srgbClr val="7030A0"/>
                </a:solidFill>
              </a:rPr>
              <a:t>readnode</a:t>
            </a:r>
            <a:r>
              <a:rPr lang="en-US" sz="2800" dirty="0" smtClean="0">
                <a:solidFill>
                  <a:srgbClr val="7030A0"/>
                </a:solidFill>
              </a:rPr>
              <a:t>( )</a:t>
            </a:r>
            <a:r>
              <a:rPr lang="en-US" sz="2800" dirty="0" smtClean="0">
                <a:solidFill>
                  <a:schemeClr val="accent2">
                    <a:lumMod val="50000"/>
                  </a:schemeClr>
                </a:solidFill>
              </a:rPr>
              <a:t>- for reading data and assigning a NULL 			value in link field.</a:t>
            </a:r>
          </a:p>
          <a:p>
            <a:pPr>
              <a:buNone/>
            </a:pPr>
            <a:endParaRPr lang="en-US" sz="2800" dirty="0" smtClean="0">
              <a:solidFill>
                <a:schemeClr val="accent2">
                  <a:lumMod val="50000"/>
                </a:schemeClr>
              </a:solidFill>
            </a:endParaRPr>
          </a:p>
          <a:p>
            <a:pPr>
              <a:buFont typeface="Wingdings" pitchFamily="2" charset="2"/>
              <a:buChar char="Ø"/>
            </a:pPr>
            <a:r>
              <a:rPr lang="en-US" sz="2800" dirty="0" smtClean="0">
                <a:solidFill>
                  <a:schemeClr val="accent2">
                    <a:lumMod val="50000"/>
                  </a:schemeClr>
                </a:solidFill>
              </a:rPr>
              <a:t>Whenever we need to create a new node we can call the functions </a:t>
            </a:r>
            <a:r>
              <a:rPr lang="en-US" sz="2800" dirty="0" err="1" smtClean="0">
                <a:solidFill>
                  <a:schemeClr val="accent2">
                    <a:lumMod val="50000"/>
                  </a:schemeClr>
                </a:solidFill>
              </a:rPr>
              <a:t>getnode</a:t>
            </a:r>
            <a:r>
              <a:rPr lang="en-US" sz="2800" dirty="0" smtClean="0">
                <a:solidFill>
                  <a:schemeClr val="accent2">
                    <a:lumMod val="50000"/>
                  </a:schemeClr>
                </a:solidFill>
              </a:rPr>
              <a:t>( ) and </a:t>
            </a:r>
            <a:r>
              <a:rPr lang="en-US" sz="2800" dirty="0" err="1" smtClean="0">
                <a:solidFill>
                  <a:schemeClr val="accent2">
                    <a:lumMod val="50000"/>
                  </a:schemeClr>
                </a:solidFill>
              </a:rPr>
              <a:t>readnode</a:t>
            </a:r>
            <a:r>
              <a:rPr lang="en-US" sz="2800" dirty="0" smtClean="0">
                <a:solidFill>
                  <a:schemeClr val="accent2">
                    <a:lumMod val="50000"/>
                  </a:schemeClr>
                </a:solidFill>
              </a:rPr>
              <a:t>( ).</a:t>
            </a:r>
          </a:p>
          <a:p>
            <a:pPr>
              <a:buFont typeface="Wingdings" pitchFamily="2" charset="2"/>
              <a:buChar char="Ø"/>
            </a:pPr>
            <a:endParaRPr lang="en-US" sz="2800" dirty="0" smtClean="0">
              <a:solidFill>
                <a:schemeClr val="accent2">
                  <a:lumMod val="50000"/>
                </a:schemeClr>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lnSpcReduction="10000"/>
          </a:bodyPr>
          <a:lstStyle/>
          <a:p>
            <a:pPr algn="ctr">
              <a:buNone/>
            </a:pPr>
            <a:r>
              <a:rPr lang="en-US" b="1" u="sng" dirty="0" smtClean="0">
                <a:solidFill>
                  <a:srgbClr val="7030A0"/>
                </a:solidFill>
              </a:rPr>
              <a:t>Creating a new node</a:t>
            </a:r>
          </a:p>
          <a:p>
            <a:pPr>
              <a:buNone/>
            </a:pPr>
            <a:r>
              <a:rPr lang="en-US" dirty="0" err="1" smtClean="0">
                <a:solidFill>
                  <a:srgbClr val="7030A0"/>
                </a:solidFill>
              </a:rPr>
              <a:t>getnode</a:t>
            </a:r>
            <a:r>
              <a:rPr lang="en-US" dirty="0" smtClean="0">
                <a:solidFill>
                  <a:srgbClr val="7030A0"/>
                </a:solidFill>
              </a:rPr>
              <a:t>()</a:t>
            </a:r>
          </a:p>
          <a:p>
            <a:pPr>
              <a:buNone/>
            </a:pPr>
            <a:r>
              <a:rPr lang="en-US" dirty="0" smtClean="0">
                <a:solidFill>
                  <a:schemeClr val="accent2">
                    <a:lumMod val="50000"/>
                  </a:schemeClr>
                </a:solidFill>
              </a:rPr>
              <a:t>     {</a:t>
            </a:r>
          </a:p>
          <a:p>
            <a:pPr>
              <a:buNone/>
            </a:pPr>
            <a:r>
              <a:rPr lang="en-US" dirty="0" smtClean="0">
                <a:solidFill>
                  <a:schemeClr val="accent2">
                    <a:lumMod val="50000"/>
                  </a:schemeClr>
                </a:solidFill>
              </a:rPr>
              <a:t>          </a:t>
            </a:r>
            <a:r>
              <a:rPr lang="en-US" dirty="0" err="1" smtClean="0">
                <a:solidFill>
                  <a:schemeClr val="accent2">
                    <a:lumMod val="50000"/>
                  </a:schemeClr>
                </a:solidFill>
              </a:rPr>
              <a:t>newnode</a:t>
            </a:r>
            <a:r>
              <a:rPr lang="en-US" dirty="0" smtClean="0">
                <a:solidFill>
                  <a:schemeClr val="accent2">
                    <a:lumMod val="50000"/>
                  </a:schemeClr>
                </a:solidFill>
              </a:rPr>
              <a:t>=(node*)</a:t>
            </a:r>
            <a:r>
              <a:rPr lang="en-US" dirty="0" err="1" smtClean="0">
                <a:solidFill>
                  <a:schemeClr val="accent2">
                    <a:lumMod val="50000"/>
                  </a:schemeClr>
                </a:solidFill>
              </a:rPr>
              <a:t>malloc</a:t>
            </a:r>
            <a:r>
              <a:rPr lang="en-US" dirty="0" smtClean="0">
                <a:solidFill>
                  <a:schemeClr val="accent2">
                    <a:lumMod val="50000"/>
                  </a:schemeClr>
                </a:solidFill>
              </a:rPr>
              <a:t>(</a:t>
            </a:r>
            <a:r>
              <a:rPr lang="en-US" dirty="0" err="1" smtClean="0">
                <a:solidFill>
                  <a:schemeClr val="accent2">
                    <a:lumMod val="50000"/>
                  </a:schemeClr>
                </a:solidFill>
              </a:rPr>
              <a:t>sizeof</a:t>
            </a:r>
            <a:r>
              <a:rPr lang="en-US" dirty="0" smtClean="0">
                <a:solidFill>
                  <a:schemeClr val="accent2">
                    <a:lumMod val="50000"/>
                  </a:schemeClr>
                </a:solidFill>
              </a:rPr>
              <a:t>(node));</a:t>
            </a:r>
          </a:p>
          <a:p>
            <a:pPr>
              <a:buNone/>
            </a:pPr>
            <a:r>
              <a:rPr lang="en-US" dirty="0" smtClean="0">
                <a:solidFill>
                  <a:schemeClr val="accent2">
                    <a:lumMod val="50000"/>
                  </a:schemeClr>
                </a:solidFill>
              </a:rPr>
              <a:t>     }</a:t>
            </a:r>
          </a:p>
          <a:p>
            <a:pPr>
              <a:buNone/>
            </a:pPr>
            <a:endParaRPr lang="en-US" dirty="0" smtClean="0">
              <a:solidFill>
                <a:schemeClr val="accent2">
                  <a:lumMod val="50000"/>
                </a:schemeClr>
              </a:solidFill>
            </a:endParaRPr>
          </a:p>
          <a:p>
            <a:pPr>
              <a:buNone/>
            </a:pPr>
            <a:r>
              <a:rPr lang="en-US" dirty="0" err="1" smtClean="0">
                <a:solidFill>
                  <a:srgbClr val="7030A0"/>
                </a:solidFill>
              </a:rPr>
              <a:t>readnode</a:t>
            </a:r>
            <a:r>
              <a:rPr lang="en-US" dirty="0" smtClean="0">
                <a:solidFill>
                  <a:srgbClr val="7030A0"/>
                </a:solidFill>
              </a:rPr>
              <a:t>()</a:t>
            </a:r>
          </a:p>
          <a:p>
            <a:pPr>
              <a:buNone/>
            </a:pPr>
            <a:r>
              <a:rPr lang="en-US" dirty="0" smtClean="0">
                <a:solidFill>
                  <a:schemeClr val="accent2">
                    <a:lumMod val="50000"/>
                  </a:schemeClr>
                </a:solidFill>
              </a:rPr>
              <a:t>     {</a:t>
            </a:r>
          </a:p>
          <a:p>
            <a:pPr>
              <a:buNone/>
            </a:pPr>
            <a:r>
              <a:rPr lang="en-US" dirty="0" smtClean="0">
                <a:solidFill>
                  <a:schemeClr val="accent2">
                    <a:lumMod val="50000"/>
                  </a:schemeClr>
                </a:solidFill>
              </a:rPr>
              <a:t>		Read </a:t>
            </a:r>
            <a:r>
              <a:rPr lang="en-US" dirty="0" err="1" smtClean="0">
                <a:solidFill>
                  <a:schemeClr val="accent2">
                    <a:lumMod val="50000"/>
                  </a:schemeClr>
                </a:solidFill>
              </a:rPr>
              <a:t>newnode</a:t>
            </a:r>
            <a:r>
              <a:rPr lang="en-US" dirty="0" smtClean="0">
                <a:solidFill>
                  <a:schemeClr val="accent2">
                    <a:lumMod val="50000"/>
                  </a:schemeClr>
                </a:solidFill>
              </a:rPr>
              <a:t>-&gt;data;</a:t>
            </a:r>
          </a:p>
          <a:p>
            <a:pPr>
              <a:buNone/>
            </a:pPr>
            <a:r>
              <a:rPr lang="en-US" dirty="0" smtClean="0">
                <a:solidFill>
                  <a:schemeClr val="accent2">
                    <a:lumMod val="50000"/>
                  </a:schemeClr>
                </a:solidFill>
              </a:rPr>
              <a:t>          </a:t>
            </a:r>
            <a:r>
              <a:rPr lang="en-US" dirty="0" err="1" smtClean="0">
                <a:solidFill>
                  <a:schemeClr val="accent2">
                    <a:lumMod val="50000"/>
                  </a:schemeClr>
                </a:solidFill>
              </a:rPr>
              <a:t>newnode</a:t>
            </a:r>
            <a:r>
              <a:rPr lang="en-US" dirty="0" smtClean="0">
                <a:solidFill>
                  <a:schemeClr val="accent2">
                    <a:lumMod val="50000"/>
                  </a:schemeClr>
                </a:solidFill>
              </a:rPr>
              <a:t>-&gt;link=NULL;</a:t>
            </a:r>
          </a:p>
          <a:p>
            <a:pPr>
              <a:buNone/>
            </a:pPr>
            <a:r>
              <a:rPr lang="en-US" dirty="0" smtClean="0">
                <a:solidFill>
                  <a:schemeClr val="accent2">
                    <a:lumMod val="50000"/>
                  </a:schemeClr>
                </a:solidFill>
              </a:rPr>
              <a:t>     }</a:t>
            </a:r>
            <a:endParaRPr lang="en-US" dirty="0">
              <a:solidFill>
                <a:schemeClr val="accent2">
                  <a:lumMod val="50000"/>
                </a:schemeClr>
              </a:solidFill>
            </a:endParaRPr>
          </a:p>
        </p:txBody>
      </p:sp>
      <p:graphicFrame>
        <p:nvGraphicFramePr>
          <p:cNvPr id="4" name="Table 3"/>
          <p:cNvGraphicFramePr>
            <a:graphicFrameLocks noGrp="1"/>
          </p:cNvGraphicFramePr>
          <p:nvPr/>
        </p:nvGraphicFramePr>
        <p:xfrm>
          <a:off x="5486400" y="2819400"/>
          <a:ext cx="3429000" cy="762000"/>
        </p:xfrm>
        <a:graphic>
          <a:graphicData uri="http://schemas.openxmlformats.org/drawingml/2006/table">
            <a:tbl>
              <a:tblPr firstRow="1" bandRow="1">
                <a:tableStyleId>{5C22544A-7EE6-4342-B048-85BDC9FD1C3A}</a:tableStyleId>
              </a:tblPr>
              <a:tblGrid>
                <a:gridCol w="1714500"/>
                <a:gridCol w="1714500"/>
              </a:tblGrid>
              <a:tr h="762000">
                <a:tc>
                  <a:txBody>
                    <a:bodyPr/>
                    <a:lstStyle/>
                    <a:p>
                      <a:pPr algn="ctr"/>
                      <a:r>
                        <a:rPr lang="en-US" sz="2000" b="1" dirty="0" smtClean="0">
                          <a:solidFill>
                            <a:schemeClr val="accent6">
                              <a:lumMod val="20000"/>
                              <a:lumOff val="80000"/>
                            </a:schemeClr>
                          </a:solidFill>
                        </a:rPr>
                        <a:t>Data</a:t>
                      </a:r>
                      <a:r>
                        <a:rPr lang="en-US" sz="2000" b="1" baseline="0" dirty="0" smtClean="0">
                          <a:solidFill>
                            <a:schemeClr val="accent6">
                              <a:lumMod val="20000"/>
                              <a:lumOff val="80000"/>
                            </a:schemeClr>
                          </a:solidFill>
                        </a:rPr>
                        <a:t> Field</a:t>
                      </a:r>
                      <a:endParaRPr lang="en-US" sz="2000" b="1" dirty="0">
                        <a:solidFill>
                          <a:schemeClr val="accent6">
                            <a:lumMod val="20000"/>
                            <a:lumOff val="80000"/>
                          </a:schemeClr>
                        </a:solidFill>
                      </a:endParaRPr>
                    </a:p>
                  </a:txBody>
                  <a:tcPr anchor="ctr"/>
                </a:tc>
                <a:tc>
                  <a:txBody>
                    <a:bodyPr/>
                    <a:lstStyle/>
                    <a:p>
                      <a:pPr algn="ctr"/>
                      <a:r>
                        <a:rPr lang="en-US" sz="2000" b="1" dirty="0" smtClean="0">
                          <a:solidFill>
                            <a:schemeClr val="accent6">
                              <a:lumMod val="20000"/>
                              <a:lumOff val="80000"/>
                            </a:schemeClr>
                          </a:solidFill>
                        </a:rPr>
                        <a:t>Address Field</a:t>
                      </a:r>
                      <a:endParaRPr lang="en-US" sz="2000" b="1" dirty="0">
                        <a:solidFill>
                          <a:schemeClr val="accent6">
                            <a:lumMod val="20000"/>
                            <a:lumOff val="80000"/>
                          </a:schemeClr>
                        </a:solidFill>
                      </a:endParaRPr>
                    </a:p>
                  </a:txBody>
                  <a:tcPr anchor="ctr"/>
                </a:tc>
              </a:tr>
            </a:tbl>
          </a:graphicData>
        </a:graphic>
      </p:graphicFrame>
      <p:graphicFrame>
        <p:nvGraphicFramePr>
          <p:cNvPr id="5" name="Table 4"/>
          <p:cNvGraphicFramePr>
            <a:graphicFrameLocks noGrp="1"/>
          </p:cNvGraphicFramePr>
          <p:nvPr/>
        </p:nvGraphicFramePr>
        <p:xfrm>
          <a:off x="5492260" y="4876800"/>
          <a:ext cx="3429000" cy="762000"/>
        </p:xfrm>
        <a:graphic>
          <a:graphicData uri="http://schemas.openxmlformats.org/drawingml/2006/table">
            <a:tbl>
              <a:tblPr firstRow="1" bandRow="1">
                <a:tableStyleId>{5C22544A-7EE6-4342-B048-85BDC9FD1C3A}</a:tableStyleId>
              </a:tblPr>
              <a:tblGrid>
                <a:gridCol w="1714500"/>
                <a:gridCol w="1714500"/>
              </a:tblGrid>
              <a:tr h="762000">
                <a:tc>
                  <a:txBody>
                    <a:bodyPr/>
                    <a:lstStyle/>
                    <a:p>
                      <a:pPr algn="ctr"/>
                      <a:r>
                        <a:rPr lang="en-US" sz="2000" b="1" dirty="0" smtClean="0">
                          <a:solidFill>
                            <a:schemeClr val="accent6">
                              <a:lumMod val="20000"/>
                              <a:lumOff val="80000"/>
                            </a:schemeClr>
                          </a:solidFill>
                        </a:rPr>
                        <a:t>10</a:t>
                      </a:r>
                      <a:endParaRPr lang="en-US" sz="2000" b="1" dirty="0">
                        <a:solidFill>
                          <a:schemeClr val="accent6">
                            <a:lumMod val="20000"/>
                            <a:lumOff val="80000"/>
                          </a:schemeClr>
                        </a:solidFill>
                      </a:endParaRPr>
                    </a:p>
                  </a:txBody>
                  <a:tcPr anchor="ctr"/>
                </a:tc>
                <a:tc>
                  <a:txBody>
                    <a:bodyPr/>
                    <a:lstStyle/>
                    <a:p>
                      <a:pPr algn="ctr"/>
                      <a:r>
                        <a:rPr lang="en-US" sz="2000" b="1" dirty="0" smtClean="0">
                          <a:solidFill>
                            <a:schemeClr val="accent6">
                              <a:lumMod val="20000"/>
                              <a:lumOff val="80000"/>
                            </a:schemeClr>
                          </a:solidFill>
                        </a:rPr>
                        <a:t>NULL</a:t>
                      </a:r>
                      <a:endParaRPr lang="en-US" sz="2000" b="1" dirty="0">
                        <a:solidFill>
                          <a:schemeClr val="accent6">
                            <a:lumMod val="20000"/>
                            <a:lumOff val="80000"/>
                          </a:schemeClr>
                        </a:solidFill>
                      </a:endParaRPr>
                    </a:p>
                  </a:txBody>
                  <a:tcPr anchor="ctr"/>
                </a:tc>
              </a:tr>
            </a:tbl>
          </a:graphicData>
        </a:graphic>
      </p:graphicFrame>
      <p:cxnSp>
        <p:nvCxnSpPr>
          <p:cNvPr id="6" name="Straight Arrow Connector 5"/>
          <p:cNvCxnSpPr/>
          <p:nvPr/>
        </p:nvCxnSpPr>
        <p:spPr>
          <a:xfrm flipV="1">
            <a:off x="6324600" y="5779532"/>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019800" y="6096000"/>
            <a:ext cx="1143000" cy="369332"/>
          </a:xfrm>
          <a:prstGeom prst="rect">
            <a:avLst/>
          </a:prstGeom>
          <a:noFill/>
        </p:spPr>
        <p:txBody>
          <a:bodyPr wrap="square" rtlCol="0">
            <a:spAutoFit/>
          </a:bodyPr>
          <a:lstStyle/>
          <a:p>
            <a:r>
              <a:rPr lang="en-US" b="1" dirty="0" err="1" smtClean="0">
                <a:solidFill>
                  <a:srgbClr val="C00000"/>
                </a:solidFill>
              </a:rPr>
              <a:t>newnode</a:t>
            </a:r>
            <a:endParaRPr lang="en-US" b="1" dirty="0">
              <a:solidFill>
                <a:srgbClr val="C00000"/>
              </a:solidFill>
            </a:endParaRPr>
          </a:p>
        </p:txBody>
      </p:sp>
      <p:sp>
        <p:nvSpPr>
          <p:cNvPr id="8" name="TextBox 7"/>
          <p:cNvSpPr txBox="1"/>
          <p:nvPr/>
        </p:nvSpPr>
        <p:spPr>
          <a:xfrm>
            <a:off x="6858000" y="5650468"/>
            <a:ext cx="1143000" cy="369332"/>
          </a:xfrm>
          <a:prstGeom prst="rect">
            <a:avLst/>
          </a:prstGeom>
          <a:noFill/>
        </p:spPr>
        <p:txBody>
          <a:bodyPr wrap="square" rtlCol="0">
            <a:spAutoFit/>
          </a:bodyPr>
          <a:lstStyle/>
          <a:p>
            <a:r>
              <a:rPr lang="en-US" b="1" dirty="0" smtClean="0">
                <a:solidFill>
                  <a:srgbClr val="C00000"/>
                </a:solidFill>
              </a:rPr>
              <a:t>1000</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3200" b="1" u="sng" dirty="0" smtClean="0">
                <a:solidFill>
                  <a:srgbClr val="7030A0"/>
                </a:solidFill>
              </a:rPr>
              <a:t>Creating a SLL</a:t>
            </a:r>
            <a:endParaRPr lang="en-US" sz="3200" b="1" u="sng" dirty="0">
              <a:solidFill>
                <a:srgbClr val="7030A0"/>
              </a:solidFill>
            </a:endParaRPr>
          </a:p>
        </p:txBody>
      </p:sp>
      <p:sp>
        <p:nvSpPr>
          <p:cNvPr id="3" name="Content Placeholder 2"/>
          <p:cNvSpPr>
            <a:spLocks noGrp="1"/>
          </p:cNvSpPr>
          <p:nvPr>
            <p:ph idx="1"/>
          </p:nvPr>
        </p:nvSpPr>
        <p:spPr>
          <a:xfrm>
            <a:off x="76200" y="-76200"/>
            <a:ext cx="4724400" cy="6248400"/>
          </a:xfrm>
        </p:spPr>
        <p:txBody>
          <a:bodyPr>
            <a:noAutofit/>
          </a:bodyPr>
          <a:lstStyle/>
          <a:p>
            <a:pPr>
              <a:buNone/>
            </a:pPr>
            <a:r>
              <a:rPr lang="en-US" sz="2000" b="1" dirty="0" smtClean="0">
                <a:solidFill>
                  <a:srgbClr val="7030A0"/>
                </a:solidFill>
              </a:rPr>
              <a:t>create()</a:t>
            </a:r>
          </a:p>
          <a:p>
            <a:pPr>
              <a:buNone/>
            </a:pPr>
            <a:r>
              <a:rPr lang="en-US" sz="2000" b="1" dirty="0" smtClean="0">
                <a:solidFill>
                  <a:schemeClr val="accent2">
                    <a:lumMod val="50000"/>
                  </a:schemeClr>
                </a:solidFill>
              </a:rPr>
              <a:t>     {         </a:t>
            </a:r>
          </a:p>
          <a:p>
            <a:pPr>
              <a:buNone/>
            </a:pPr>
            <a:r>
              <a:rPr lang="en-US" sz="2000" b="1" dirty="0" smtClean="0">
                <a:solidFill>
                  <a:schemeClr val="accent2">
                    <a:lumMod val="50000"/>
                  </a:schemeClr>
                </a:solidFill>
              </a:rPr>
              <a:t>               </a:t>
            </a:r>
            <a:r>
              <a:rPr lang="en-US" sz="2000" b="1" dirty="0" err="1" smtClean="0">
                <a:solidFill>
                  <a:schemeClr val="accent2">
                    <a:lumMod val="50000"/>
                  </a:schemeClr>
                </a:solidFill>
              </a:rPr>
              <a:t>int</a:t>
            </a:r>
            <a:r>
              <a:rPr lang="en-US" sz="2000" b="1" dirty="0" smtClean="0">
                <a:solidFill>
                  <a:schemeClr val="accent2">
                    <a:lumMod val="50000"/>
                  </a:schemeClr>
                </a:solidFill>
              </a:rPr>
              <a:t> c;</a:t>
            </a:r>
          </a:p>
          <a:p>
            <a:pPr>
              <a:buNone/>
            </a:pPr>
            <a:r>
              <a:rPr lang="en-US" sz="2000" b="1" dirty="0" smtClean="0">
                <a:solidFill>
                  <a:schemeClr val="accent2">
                    <a:lumMod val="50000"/>
                  </a:schemeClr>
                </a:solidFill>
              </a:rPr>
              <a:t>                if(head!=NULL)</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print  “Linked List is already created“;</a:t>
            </a:r>
          </a:p>
          <a:p>
            <a:pPr>
              <a:buNone/>
            </a:pPr>
            <a:r>
              <a:rPr lang="en-US" sz="2000" b="1" dirty="0" smtClean="0">
                <a:solidFill>
                  <a:schemeClr val="accent2">
                    <a:lumMod val="50000"/>
                  </a:schemeClr>
                </a:solidFill>
              </a:rPr>
              <a:t>                    return(0);</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else</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do</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if(head==NULL)</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a:t>
            </a:r>
            <a:r>
              <a:rPr lang="en-US" sz="2000" b="1" dirty="0" err="1" smtClean="0">
                <a:solidFill>
                  <a:schemeClr val="accent2">
                    <a:lumMod val="50000"/>
                  </a:schemeClr>
                </a:solidFill>
              </a:rPr>
              <a:t>getnode</a:t>
            </a:r>
            <a:r>
              <a:rPr lang="en-US" sz="2000" b="1" dirty="0" smtClean="0">
                <a:solidFill>
                  <a:schemeClr val="accent2">
                    <a:lumMod val="50000"/>
                  </a:schemeClr>
                </a:solidFill>
              </a:rPr>
              <a:t>();</a:t>
            </a:r>
          </a:p>
          <a:p>
            <a:pPr>
              <a:buNone/>
            </a:pPr>
            <a:r>
              <a:rPr lang="en-US" sz="2000" b="1" dirty="0" smtClean="0">
                <a:solidFill>
                  <a:schemeClr val="accent2">
                    <a:lumMod val="50000"/>
                  </a:schemeClr>
                </a:solidFill>
              </a:rPr>
              <a:t>                    </a:t>
            </a:r>
            <a:r>
              <a:rPr lang="en-US" sz="2000" b="1" dirty="0" err="1" smtClean="0">
                <a:solidFill>
                  <a:schemeClr val="accent2">
                    <a:lumMod val="50000"/>
                  </a:schemeClr>
                </a:solidFill>
              </a:rPr>
              <a:t>readnode</a:t>
            </a:r>
            <a:r>
              <a:rPr lang="en-US" sz="2000" b="1" dirty="0" smtClean="0">
                <a:solidFill>
                  <a:schemeClr val="accent2">
                    <a:lumMod val="50000"/>
                  </a:schemeClr>
                </a:solidFill>
              </a:rPr>
              <a:t>();</a:t>
            </a:r>
          </a:p>
          <a:p>
            <a:pPr>
              <a:buNone/>
            </a:pPr>
            <a:r>
              <a:rPr lang="en-US" sz="2000" b="1" dirty="0" smtClean="0">
                <a:solidFill>
                  <a:schemeClr val="accent2">
                    <a:lumMod val="50000"/>
                  </a:schemeClr>
                </a:solidFill>
              </a:rPr>
              <a:t>                    head=last=</a:t>
            </a:r>
            <a:r>
              <a:rPr lang="en-US" sz="2000" b="1" dirty="0" err="1" smtClean="0">
                <a:solidFill>
                  <a:schemeClr val="accent2">
                    <a:lumMod val="50000"/>
                  </a:schemeClr>
                </a:solidFill>
              </a:rPr>
              <a:t>newnode</a:t>
            </a:r>
            <a:r>
              <a:rPr lang="en-US" sz="2000" b="1" dirty="0" smtClean="0">
                <a:solidFill>
                  <a:schemeClr val="accent2">
                    <a:lumMod val="50000"/>
                  </a:schemeClr>
                </a:solidFill>
              </a:rPr>
              <a:t>;</a:t>
            </a:r>
          </a:p>
          <a:p>
            <a:pPr>
              <a:buNone/>
            </a:pPr>
            <a:r>
              <a:rPr lang="en-US" sz="2000" b="1" dirty="0" smtClean="0">
                <a:solidFill>
                  <a:schemeClr val="accent2">
                    <a:lumMod val="50000"/>
                  </a:schemeClr>
                </a:solidFill>
              </a:rPr>
              <a:t>                    }</a:t>
            </a:r>
          </a:p>
        </p:txBody>
      </p:sp>
      <p:sp>
        <p:nvSpPr>
          <p:cNvPr id="4" name="Content Placeholder 2"/>
          <p:cNvSpPr txBox="1">
            <a:spLocks/>
          </p:cNvSpPr>
          <p:nvPr/>
        </p:nvSpPr>
        <p:spPr>
          <a:xfrm>
            <a:off x="4495800" y="76200"/>
            <a:ext cx="4724400" cy="5638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rPr>
              <a:t>                 else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r>
              <a:rPr kumimoji="0" lang="en-US" sz="24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getnode</a:t>
            </a:r>
            <a:r>
              <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r>
              <a:rPr kumimoji="0" lang="en-US" sz="24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readnode</a:t>
            </a:r>
            <a:r>
              <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rPr>
              <a:t>                        last-&gt;link=</a:t>
            </a:r>
            <a:r>
              <a:rPr kumimoji="0" lang="en-US" sz="24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newnode</a:t>
            </a:r>
            <a:r>
              <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rPr>
              <a:t>                        last=last-&gt;link;</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rPr>
              <a:t>                 print “Press 1 to add another node:";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rPr>
              <a:t>                 read c;</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rPr>
              <a:t>                }while(c==1);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rPr>
              <a:t>                return(0);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endParaRPr kumimoji="0" lang="en-US" sz="2400" b="1"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cxnSp>
        <p:nvCxnSpPr>
          <p:cNvPr id="6" name="Straight Connector 5"/>
          <p:cNvCxnSpPr/>
          <p:nvPr/>
        </p:nvCxnSpPr>
        <p:spPr>
          <a:xfrm>
            <a:off x="4800600" y="533400"/>
            <a:ext cx="0" cy="63246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8305800" cy="6095999"/>
          </a:xfrm>
        </p:spPr>
        <p:txBody>
          <a:bodyPr>
            <a:normAutofit fontScale="90000"/>
          </a:bodyPr>
          <a:lstStyle/>
          <a:p>
            <a:pPr algn="l"/>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b="1" u="sng" dirty="0" smtClean="0">
                <a:solidFill>
                  <a:srgbClr val="7030A0"/>
                </a:solidFill>
              </a:rPr>
              <a:t>Stack Operations:</a:t>
            </a:r>
            <a:r>
              <a:rPr lang="en-US" dirty="0" smtClean="0">
                <a:solidFill>
                  <a:schemeClr val="accent2">
                    <a:lumMod val="50000"/>
                  </a:schemeClr>
                </a:solidFill>
              </a:rPr>
              <a:t/>
            </a:r>
            <a:br>
              <a:rPr lang="en-US" dirty="0" smtClean="0">
                <a:solidFill>
                  <a:schemeClr val="accent2">
                    <a:lumMod val="50000"/>
                  </a:schemeClr>
                </a:solidFill>
              </a:rPr>
            </a:br>
            <a:r>
              <a:rPr lang="en-US" dirty="0" smtClean="0"/>
              <a:t/>
            </a:r>
            <a:br>
              <a:rPr lang="en-US" dirty="0" smtClean="0"/>
            </a:br>
            <a:r>
              <a:rPr lang="en-US" dirty="0" smtClean="0">
                <a:solidFill>
                  <a:srgbClr val="7030A0"/>
                </a:solidFill>
              </a:rPr>
              <a:t>1.Push( ) </a:t>
            </a:r>
            <a:r>
              <a:rPr lang="en-US" dirty="0" smtClean="0">
                <a:solidFill>
                  <a:schemeClr val="accent2">
                    <a:lumMod val="50000"/>
                  </a:schemeClr>
                </a:solidFill>
              </a:rPr>
              <a:t>– Inserting the element at the top of the stack (Inserting a new node at the end of the linked list)</a:t>
            </a:r>
            <a:br>
              <a:rPr lang="en-US" dirty="0" smtClean="0">
                <a:solidFill>
                  <a:schemeClr val="accent2">
                    <a:lumMod val="50000"/>
                  </a:schemeClr>
                </a:solidFill>
              </a:rPr>
            </a:br>
            <a:r>
              <a:rPr lang="en-US" dirty="0">
                <a:solidFill>
                  <a:schemeClr val="accent2">
                    <a:lumMod val="50000"/>
                  </a:schemeClr>
                </a:solidFill>
              </a:rPr>
              <a:t/>
            </a:r>
            <a:br>
              <a:rPr lang="en-US" dirty="0">
                <a:solidFill>
                  <a:schemeClr val="accent2">
                    <a:lumMod val="50000"/>
                  </a:schemeClr>
                </a:solidFill>
              </a:rPr>
            </a:br>
            <a:r>
              <a:rPr lang="en-US" dirty="0" smtClean="0">
                <a:solidFill>
                  <a:srgbClr val="7030A0"/>
                </a:solidFill>
              </a:rPr>
              <a:t>2.Pop( ) </a:t>
            </a:r>
            <a:r>
              <a:rPr lang="en-US" dirty="0" smtClean="0">
                <a:solidFill>
                  <a:schemeClr val="accent2">
                    <a:lumMod val="50000"/>
                  </a:schemeClr>
                </a:solidFill>
              </a:rPr>
              <a:t>– Deleting the top most element from the stack (Deleting the last node from the linked list)</a:t>
            </a: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3600" b="1" u="sng" dirty="0" smtClean="0">
                <a:solidFill>
                  <a:srgbClr val="7030A0"/>
                </a:solidFill>
              </a:rPr>
              <a:t>Inserting as last node in SLL</a:t>
            </a:r>
            <a:endParaRPr lang="en-US" sz="3600" b="1" u="sng" dirty="0">
              <a:solidFill>
                <a:srgbClr val="7030A0"/>
              </a:solidFill>
            </a:endParaRPr>
          </a:p>
        </p:txBody>
      </p:sp>
      <p:sp>
        <p:nvSpPr>
          <p:cNvPr id="3" name="Content Placeholder 2"/>
          <p:cNvSpPr>
            <a:spLocks noGrp="1"/>
          </p:cNvSpPr>
          <p:nvPr>
            <p:ph idx="1"/>
          </p:nvPr>
        </p:nvSpPr>
        <p:spPr>
          <a:xfrm>
            <a:off x="228600" y="685800"/>
            <a:ext cx="4267200" cy="5029200"/>
          </a:xfrm>
        </p:spPr>
        <p:txBody>
          <a:bodyPr>
            <a:noAutofit/>
          </a:bodyPr>
          <a:lstStyle/>
          <a:p>
            <a:pPr>
              <a:buNone/>
            </a:pPr>
            <a:r>
              <a:rPr lang="en-US" sz="2000" b="1" dirty="0" err="1" smtClean="0">
                <a:solidFill>
                  <a:schemeClr val="accent2">
                    <a:lumMod val="50000"/>
                  </a:schemeClr>
                </a:solidFill>
              </a:rPr>
              <a:t>i</a:t>
            </a:r>
            <a:r>
              <a:rPr lang="en-US" sz="2000" b="1" dirty="0" err="1" smtClean="0">
                <a:solidFill>
                  <a:schemeClr val="accent4">
                    <a:lumMod val="50000"/>
                  </a:schemeClr>
                </a:solidFill>
              </a:rPr>
              <a:t>nsertlast</a:t>
            </a:r>
            <a:r>
              <a:rPr lang="en-US" sz="2000" b="1" dirty="0" smtClean="0">
                <a:solidFill>
                  <a:schemeClr val="accent4">
                    <a:lumMod val="50000"/>
                  </a:schemeClr>
                </a:solidFill>
              </a:rPr>
              <a:t>()</a:t>
            </a:r>
          </a:p>
          <a:p>
            <a:pPr>
              <a:buNone/>
            </a:pPr>
            <a:r>
              <a:rPr lang="en-US" sz="2000" b="1" dirty="0" smtClean="0">
                <a:solidFill>
                  <a:schemeClr val="accent2">
                    <a:lumMod val="50000"/>
                  </a:schemeClr>
                </a:solidFill>
              </a:rPr>
              <a:t>{</a:t>
            </a:r>
          </a:p>
          <a:p>
            <a:pPr>
              <a:buNone/>
            </a:pPr>
            <a:r>
              <a:rPr lang="en-US" sz="2000" b="1" dirty="0" smtClean="0">
                <a:solidFill>
                  <a:schemeClr val="accent2">
                    <a:lumMod val="50000"/>
                  </a:schemeClr>
                </a:solidFill>
              </a:rPr>
              <a:t>    </a:t>
            </a:r>
            <a:r>
              <a:rPr lang="en-US" sz="2000" b="1" dirty="0" err="1" smtClean="0">
                <a:solidFill>
                  <a:schemeClr val="accent2">
                    <a:lumMod val="50000"/>
                  </a:schemeClr>
                </a:solidFill>
              </a:rPr>
              <a:t>getnode</a:t>
            </a:r>
            <a:r>
              <a:rPr lang="en-US" sz="2000" b="1" dirty="0" smtClean="0">
                <a:solidFill>
                  <a:schemeClr val="accent2">
                    <a:lumMod val="50000"/>
                  </a:schemeClr>
                </a:solidFill>
              </a:rPr>
              <a:t>();</a:t>
            </a:r>
          </a:p>
          <a:p>
            <a:pPr>
              <a:buNone/>
            </a:pPr>
            <a:r>
              <a:rPr lang="en-US" sz="2000" b="1" dirty="0" smtClean="0">
                <a:solidFill>
                  <a:schemeClr val="accent2">
                    <a:lumMod val="50000"/>
                  </a:schemeClr>
                </a:solidFill>
              </a:rPr>
              <a:t>    if(</a:t>
            </a:r>
            <a:r>
              <a:rPr lang="en-US" sz="2000" b="1" dirty="0" err="1" smtClean="0">
                <a:solidFill>
                  <a:schemeClr val="accent2">
                    <a:lumMod val="50000"/>
                  </a:schemeClr>
                </a:solidFill>
              </a:rPr>
              <a:t>newnode</a:t>
            </a:r>
            <a:r>
              <a:rPr lang="en-US" sz="2000" b="1" dirty="0" smtClean="0">
                <a:solidFill>
                  <a:schemeClr val="accent2">
                    <a:lumMod val="50000"/>
                  </a:schemeClr>
                </a:solidFill>
              </a:rPr>
              <a:t>==NULL)</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print “Memory Insufficient";</a:t>
            </a:r>
          </a:p>
          <a:p>
            <a:pPr>
              <a:buNone/>
            </a:pPr>
            <a:r>
              <a:rPr lang="en-US" sz="2000" b="1" dirty="0" smtClean="0">
                <a:solidFill>
                  <a:schemeClr val="accent2">
                    <a:lumMod val="50000"/>
                  </a:schemeClr>
                </a:solidFill>
              </a:rPr>
              <a:t>      return(0);</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a:t>
            </a:r>
            <a:r>
              <a:rPr lang="en-US" sz="2000" b="1" dirty="0" err="1" smtClean="0">
                <a:solidFill>
                  <a:schemeClr val="accent2">
                    <a:lumMod val="50000"/>
                  </a:schemeClr>
                </a:solidFill>
              </a:rPr>
              <a:t>readnode</a:t>
            </a:r>
            <a:r>
              <a:rPr lang="en-US" sz="2000" b="1" dirty="0" smtClean="0">
                <a:solidFill>
                  <a:schemeClr val="accent2">
                    <a:lumMod val="50000"/>
                  </a:schemeClr>
                </a:solidFill>
              </a:rPr>
              <a:t>();</a:t>
            </a:r>
          </a:p>
          <a:p>
            <a:pPr>
              <a:buNone/>
            </a:pPr>
            <a:r>
              <a:rPr lang="en-US" sz="2000" b="1" dirty="0" smtClean="0">
                <a:solidFill>
                  <a:schemeClr val="accent2">
                    <a:lumMod val="50000"/>
                  </a:schemeClr>
                </a:solidFill>
              </a:rPr>
              <a:t>   if(head==NULL)</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head=last=</a:t>
            </a:r>
            <a:r>
              <a:rPr lang="en-US" sz="2000" b="1" dirty="0" err="1" smtClean="0">
                <a:solidFill>
                  <a:schemeClr val="accent2">
                    <a:lumMod val="50000"/>
                  </a:schemeClr>
                </a:solidFill>
              </a:rPr>
              <a:t>newnode</a:t>
            </a:r>
            <a:r>
              <a:rPr lang="en-US" sz="2000" b="1" dirty="0" smtClean="0">
                <a:solidFill>
                  <a:schemeClr val="accent2">
                    <a:lumMod val="50000"/>
                  </a:schemeClr>
                </a:solidFill>
              </a:rPr>
              <a:t>;</a:t>
            </a:r>
          </a:p>
          <a:p>
            <a:pPr>
              <a:buNone/>
            </a:pPr>
            <a:r>
              <a:rPr lang="en-US" sz="2000" b="1" dirty="0" smtClean="0">
                <a:solidFill>
                  <a:schemeClr val="accent2">
                    <a:lumMod val="50000"/>
                  </a:schemeClr>
                </a:solidFill>
              </a:rPr>
              <a:t>       return(0);</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last-&gt;link=</a:t>
            </a:r>
            <a:r>
              <a:rPr lang="en-US" sz="2000" b="1" dirty="0" err="1" smtClean="0">
                <a:solidFill>
                  <a:schemeClr val="accent2">
                    <a:lumMod val="50000"/>
                  </a:schemeClr>
                </a:solidFill>
              </a:rPr>
              <a:t>newnode</a:t>
            </a:r>
            <a:r>
              <a:rPr lang="en-US" sz="2000" b="1" dirty="0" smtClean="0">
                <a:solidFill>
                  <a:schemeClr val="accent2">
                    <a:lumMod val="50000"/>
                  </a:schemeClr>
                </a:solidFill>
              </a:rPr>
              <a:t>;</a:t>
            </a:r>
          </a:p>
          <a:p>
            <a:pPr>
              <a:buNone/>
            </a:pPr>
            <a:r>
              <a:rPr lang="en-US" sz="2000" b="1" dirty="0" smtClean="0">
                <a:solidFill>
                  <a:schemeClr val="accent2">
                    <a:lumMod val="50000"/>
                  </a:schemeClr>
                </a:solidFill>
              </a:rPr>
              <a:t>    last=last-&gt;link;</a:t>
            </a:r>
          </a:p>
          <a:p>
            <a:pPr>
              <a:buNone/>
            </a:pPr>
            <a:r>
              <a:rPr lang="en-US" sz="2000" b="1" dirty="0" smtClean="0">
                <a:solidFill>
                  <a:schemeClr val="accent2">
                    <a:lumMod val="50000"/>
                  </a:schemeClr>
                </a:solidFill>
              </a:rPr>
              <a:t>}</a:t>
            </a:r>
            <a:endParaRPr lang="en-US" sz="2000" b="1" dirty="0">
              <a:solidFill>
                <a:schemeClr val="accent2">
                  <a:lumMod val="50000"/>
                </a:schemeClr>
              </a:solidFill>
            </a:endParaRPr>
          </a:p>
        </p:txBody>
      </p:sp>
      <p:graphicFrame>
        <p:nvGraphicFramePr>
          <p:cNvPr id="4" name="Table 3"/>
          <p:cNvGraphicFramePr>
            <a:graphicFrameLocks noGrp="1"/>
          </p:cNvGraphicFramePr>
          <p:nvPr/>
        </p:nvGraphicFramePr>
        <p:xfrm>
          <a:off x="3352800" y="3200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10</a:t>
                      </a:r>
                      <a:endParaRPr lang="en-US" dirty="0"/>
                    </a:p>
                  </a:txBody>
                  <a:tcPr/>
                </a:tc>
                <a:tc>
                  <a:txBody>
                    <a:bodyPr/>
                    <a:lstStyle/>
                    <a:p>
                      <a:r>
                        <a:rPr lang="en-US" dirty="0" smtClean="0"/>
                        <a:t>2000</a:t>
                      </a:r>
                      <a:endParaRPr lang="en-US" dirty="0"/>
                    </a:p>
                  </a:txBody>
                  <a:tcPr/>
                </a:tc>
              </a:tr>
            </a:tbl>
          </a:graphicData>
        </a:graphic>
      </p:graphicFrame>
      <p:graphicFrame>
        <p:nvGraphicFramePr>
          <p:cNvPr id="5" name="Table 4"/>
          <p:cNvGraphicFramePr>
            <a:graphicFrameLocks noGrp="1"/>
          </p:cNvGraphicFramePr>
          <p:nvPr/>
        </p:nvGraphicFramePr>
        <p:xfrm>
          <a:off x="5410200" y="3200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t>3000</a:t>
                      </a:r>
                      <a:endParaRPr lang="en-US" dirty="0"/>
                    </a:p>
                  </a:txBody>
                  <a:tcPr/>
                </a:tc>
              </a:tr>
            </a:tbl>
          </a:graphicData>
        </a:graphic>
      </p:graphicFrame>
      <p:graphicFrame>
        <p:nvGraphicFramePr>
          <p:cNvPr id="6" name="Table 5"/>
          <p:cNvGraphicFramePr>
            <a:graphicFrameLocks noGrp="1"/>
          </p:cNvGraphicFramePr>
          <p:nvPr/>
        </p:nvGraphicFramePr>
        <p:xfrm>
          <a:off x="7467600" y="3200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30</a:t>
                      </a:r>
                      <a:endParaRPr lang="en-US" dirty="0"/>
                    </a:p>
                  </a:txBody>
                  <a:tcPr/>
                </a:tc>
                <a:tc>
                  <a:txBody>
                    <a:bodyPr/>
                    <a:lstStyle/>
                    <a:p>
                      <a:r>
                        <a:rPr lang="en-US" dirty="0" smtClean="0"/>
                        <a:t>NULL</a:t>
                      </a:r>
                      <a:endParaRPr lang="en-US" dirty="0"/>
                    </a:p>
                  </a:txBody>
                  <a:tcPr/>
                </a:tc>
              </a:tr>
            </a:tbl>
          </a:graphicData>
        </a:graphic>
      </p:graphicFrame>
      <p:cxnSp>
        <p:nvCxnSpPr>
          <p:cNvPr id="8" name="Straight Arrow Connector 7"/>
          <p:cNvCxnSpPr/>
          <p:nvPr/>
        </p:nvCxnSpPr>
        <p:spPr>
          <a:xfrm>
            <a:off x="4953000" y="3429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7010400" y="3429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733800" y="3733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763000" y="3733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962400" y="3733800"/>
            <a:ext cx="838200" cy="369332"/>
          </a:xfrm>
          <a:prstGeom prst="rect">
            <a:avLst/>
          </a:prstGeom>
          <a:noFill/>
        </p:spPr>
        <p:txBody>
          <a:bodyPr wrap="square" rtlCol="0">
            <a:spAutoFit/>
          </a:bodyPr>
          <a:lstStyle/>
          <a:p>
            <a:r>
              <a:rPr lang="en-US" b="1" dirty="0" smtClean="0">
                <a:solidFill>
                  <a:srgbClr val="7030A0"/>
                </a:solidFill>
              </a:rPr>
              <a:t>1000</a:t>
            </a:r>
            <a:endParaRPr lang="en-US" b="1" dirty="0">
              <a:solidFill>
                <a:srgbClr val="7030A0"/>
              </a:solidFill>
            </a:endParaRPr>
          </a:p>
        </p:txBody>
      </p:sp>
      <p:sp>
        <p:nvSpPr>
          <p:cNvPr id="15" name="TextBox 14"/>
          <p:cNvSpPr txBox="1"/>
          <p:nvPr/>
        </p:nvSpPr>
        <p:spPr>
          <a:xfrm>
            <a:off x="5791200" y="3733800"/>
            <a:ext cx="838200" cy="369332"/>
          </a:xfrm>
          <a:prstGeom prst="rect">
            <a:avLst/>
          </a:prstGeom>
          <a:noFill/>
        </p:spPr>
        <p:txBody>
          <a:bodyPr wrap="square" rtlCol="0">
            <a:spAutoFit/>
          </a:bodyPr>
          <a:lstStyle/>
          <a:p>
            <a:r>
              <a:rPr lang="en-US" b="1" dirty="0" smtClean="0">
                <a:solidFill>
                  <a:srgbClr val="7030A0"/>
                </a:solidFill>
              </a:rPr>
              <a:t>2000</a:t>
            </a:r>
            <a:endParaRPr lang="en-US" b="1" dirty="0">
              <a:solidFill>
                <a:srgbClr val="7030A0"/>
              </a:solidFill>
            </a:endParaRPr>
          </a:p>
        </p:txBody>
      </p:sp>
      <p:sp>
        <p:nvSpPr>
          <p:cNvPr id="16" name="TextBox 15"/>
          <p:cNvSpPr txBox="1"/>
          <p:nvPr/>
        </p:nvSpPr>
        <p:spPr>
          <a:xfrm>
            <a:off x="7848600" y="3733800"/>
            <a:ext cx="838200" cy="369332"/>
          </a:xfrm>
          <a:prstGeom prst="rect">
            <a:avLst/>
          </a:prstGeom>
          <a:noFill/>
        </p:spPr>
        <p:txBody>
          <a:bodyPr wrap="square" rtlCol="0">
            <a:spAutoFit/>
          </a:bodyPr>
          <a:lstStyle/>
          <a:p>
            <a:r>
              <a:rPr lang="en-US" b="1" dirty="0" smtClean="0">
                <a:solidFill>
                  <a:srgbClr val="7030A0"/>
                </a:solidFill>
              </a:rPr>
              <a:t>3000</a:t>
            </a:r>
            <a:endParaRPr lang="en-US" b="1" dirty="0">
              <a:solidFill>
                <a:srgbClr val="7030A0"/>
              </a:solidFill>
            </a:endParaRPr>
          </a:p>
        </p:txBody>
      </p:sp>
      <p:sp>
        <p:nvSpPr>
          <p:cNvPr id="17" name="TextBox 16"/>
          <p:cNvSpPr txBox="1"/>
          <p:nvPr/>
        </p:nvSpPr>
        <p:spPr>
          <a:xfrm>
            <a:off x="3429000" y="4050268"/>
            <a:ext cx="838200" cy="369332"/>
          </a:xfrm>
          <a:prstGeom prst="rect">
            <a:avLst/>
          </a:prstGeom>
          <a:noFill/>
        </p:spPr>
        <p:txBody>
          <a:bodyPr wrap="square" rtlCol="0">
            <a:spAutoFit/>
          </a:bodyPr>
          <a:lstStyle/>
          <a:p>
            <a:r>
              <a:rPr lang="en-US" b="1" dirty="0" smtClean="0">
                <a:solidFill>
                  <a:srgbClr val="C00000"/>
                </a:solidFill>
              </a:rPr>
              <a:t>head</a:t>
            </a:r>
            <a:endParaRPr lang="en-US" b="1" dirty="0">
              <a:solidFill>
                <a:srgbClr val="C00000"/>
              </a:solidFill>
            </a:endParaRPr>
          </a:p>
        </p:txBody>
      </p:sp>
      <p:sp>
        <p:nvSpPr>
          <p:cNvPr id="18" name="TextBox 17"/>
          <p:cNvSpPr txBox="1"/>
          <p:nvPr/>
        </p:nvSpPr>
        <p:spPr>
          <a:xfrm>
            <a:off x="8458200" y="4038600"/>
            <a:ext cx="838200" cy="369332"/>
          </a:xfrm>
          <a:prstGeom prst="rect">
            <a:avLst/>
          </a:prstGeom>
          <a:noFill/>
        </p:spPr>
        <p:txBody>
          <a:bodyPr wrap="square" rtlCol="0">
            <a:spAutoFit/>
          </a:bodyPr>
          <a:lstStyle/>
          <a:p>
            <a:r>
              <a:rPr lang="en-US" b="1" dirty="0" smtClean="0">
                <a:solidFill>
                  <a:srgbClr val="C00000"/>
                </a:solidFill>
              </a:rPr>
              <a:t>Last</a:t>
            </a:r>
            <a:endParaRPr lang="en-US" b="1" dirty="0">
              <a:solidFill>
                <a:srgbClr val="C00000"/>
              </a:solidFill>
            </a:endParaRPr>
          </a:p>
        </p:txBody>
      </p:sp>
      <p:sp>
        <p:nvSpPr>
          <p:cNvPr id="19" name="TextBox 18"/>
          <p:cNvSpPr txBox="1"/>
          <p:nvPr/>
        </p:nvSpPr>
        <p:spPr>
          <a:xfrm>
            <a:off x="5791200" y="2590800"/>
            <a:ext cx="2057400" cy="369332"/>
          </a:xfrm>
          <a:prstGeom prst="rect">
            <a:avLst/>
          </a:prstGeom>
          <a:noFill/>
        </p:spPr>
        <p:txBody>
          <a:bodyPr wrap="square" rtlCol="0">
            <a:spAutoFit/>
          </a:bodyPr>
          <a:lstStyle/>
          <a:p>
            <a:r>
              <a:rPr lang="en-US" b="1" dirty="0" smtClean="0">
                <a:solidFill>
                  <a:srgbClr val="C00000"/>
                </a:solidFill>
              </a:rPr>
              <a:t>Before Insertion</a:t>
            </a:r>
            <a:endParaRPr lang="en-US" b="1" dirty="0">
              <a:solidFill>
                <a:srgbClr val="C00000"/>
              </a:solidFill>
            </a:endParaRPr>
          </a:p>
        </p:txBody>
      </p:sp>
      <p:graphicFrame>
        <p:nvGraphicFramePr>
          <p:cNvPr id="20" name="Table 19"/>
          <p:cNvGraphicFramePr>
            <a:graphicFrameLocks noGrp="1"/>
          </p:cNvGraphicFramePr>
          <p:nvPr/>
        </p:nvGraphicFramePr>
        <p:xfrm>
          <a:off x="1143000" y="5486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10</a:t>
                      </a:r>
                      <a:endParaRPr lang="en-US" dirty="0"/>
                    </a:p>
                  </a:txBody>
                  <a:tcPr/>
                </a:tc>
                <a:tc>
                  <a:txBody>
                    <a:bodyPr/>
                    <a:lstStyle/>
                    <a:p>
                      <a:r>
                        <a:rPr lang="en-US" dirty="0" smtClean="0"/>
                        <a:t>2000</a:t>
                      </a:r>
                      <a:endParaRPr lang="en-US" dirty="0"/>
                    </a:p>
                  </a:txBody>
                  <a:tcPr/>
                </a:tc>
              </a:tr>
            </a:tbl>
          </a:graphicData>
        </a:graphic>
      </p:graphicFrame>
      <p:graphicFrame>
        <p:nvGraphicFramePr>
          <p:cNvPr id="21" name="Table 20"/>
          <p:cNvGraphicFramePr>
            <a:graphicFrameLocks noGrp="1"/>
          </p:cNvGraphicFramePr>
          <p:nvPr/>
        </p:nvGraphicFramePr>
        <p:xfrm>
          <a:off x="3200400" y="5486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t>3000</a:t>
                      </a:r>
                      <a:endParaRPr lang="en-US" dirty="0"/>
                    </a:p>
                  </a:txBody>
                  <a:tcPr/>
                </a:tc>
              </a:tr>
            </a:tbl>
          </a:graphicData>
        </a:graphic>
      </p:graphicFrame>
      <p:graphicFrame>
        <p:nvGraphicFramePr>
          <p:cNvPr id="22" name="Table 21"/>
          <p:cNvGraphicFramePr>
            <a:graphicFrameLocks noGrp="1"/>
          </p:cNvGraphicFramePr>
          <p:nvPr/>
        </p:nvGraphicFramePr>
        <p:xfrm>
          <a:off x="5257800" y="5486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30</a:t>
                      </a:r>
                      <a:endParaRPr lang="en-US" dirty="0"/>
                    </a:p>
                  </a:txBody>
                  <a:tcPr/>
                </a:tc>
                <a:tc>
                  <a:txBody>
                    <a:bodyPr/>
                    <a:lstStyle/>
                    <a:p>
                      <a:r>
                        <a:rPr lang="en-US" dirty="0" smtClean="0"/>
                        <a:t>4000</a:t>
                      </a:r>
                      <a:endParaRPr lang="en-US" dirty="0"/>
                    </a:p>
                  </a:txBody>
                  <a:tcPr/>
                </a:tc>
              </a:tr>
            </a:tbl>
          </a:graphicData>
        </a:graphic>
      </p:graphicFrame>
      <p:cxnSp>
        <p:nvCxnSpPr>
          <p:cNvPr id="23" name="Straight Arrow Connector 22"/>
          <p:cNvCxnSpPr/>
          <p:nvPr/>
        </p:nvCxnSpPr>
        <p:spPr>
          <a:xfrm>
            <a:off x="2743200" y="5715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800600" y="5715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1524000" y="6019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752600" y="6019800"/>
            <a:ext cx="838200" cy="369332"/>
          </a:xfrm>
          <a:prstGeom prst="rect">
            <a:avLst/>
          </a:prstGeom>
          <a:noFill/>
        </p:spPr>
        <p:txBody>
          <a:bodyPr wrap="square" rtlCol="0">
            <a:spAutoFit/>
          </a:bodyPr>
          <a:lstStyle/>
          <a:p>
            <a:r>
              <a:rPr lang="en-US" b="1" dirty="0" smtClean="0">
                <a:solidFill>
                  <a:srgbClr val="7030A0"/>
                </a:solidFill>
              </a:rPr>
              <a:t>1000</a:t>
            </a:r>
            <a:endParaRPr lang="en-US" b="1" dirty="0">
              <a:solidFill>
                <a:srgbClr val="7030A0"/>
              </a:solidFill>
            </a:endParaRPr>
          </a:p>
        </p:txBody>
      </p:sp>
      <p:sp>
        <p:nvSpPr>
          <p:cNvPr id="28" name="TextBox 27"/>
          <p:cNvSpPr txBox="1"/>
          <p:nvPr/>
        </p:nvSpPr>
        <p:spPr>
          <a:xfrm>
            <a:off x="3581400" y="6019800"/>
            <a:ext cx="838200" cy="369332"/>
          </a:xfrm>
          <a:prstGeom prst="rect">
            <a:avLst/>
          </a:prstGeom>
          <a:noFill/>
        </p:spPr>
        <p:txBody>
          <a:bodyPr wrap="square" rtlCol="0">
            <a:spAutoFit/>
          </a:bodyPr>
          <a:lstStyle/>
          <a:p>
            <a:r>
              <a:rPr lang="en-US" b="1" dirty="0" smtClean="0">
                <a:solidFill>
                  <a:srgbClr val="7030A0"/>
                </a:solidFill>
              </a:rPr>
              <a:t>2000</a:t>
            </a:r>
            <a:endParaRPr lang="en-US" b="1" dirty="0">
              <a:solidFill>
                <a:srgbClr val="7030A0"/>
              </a:solidFill>
            </a:endParaRPr>
          </a:p>
        </p:txBody>
      </p:sp>
      <p:sp>
        <p:nvSpPr>
          <p:cNvPr id="29" name="TextBox 28"/>
          <p:cNvSpPr txBox="1"/>
          <p:nvPr/>
        </p:nvSpPr>
        <p:spPr>
          <a:xfrm>
            <a:off x="5791200" y="6019800"/>
            <a:ext cx="838200" cy="369332"/>
          </a:xfrm>
          <a:prstGeom prst="rect">
            <a:avLst/>
          </a:prstGeom>
          <a:noFill/>
        </p:spPr>
        <p:txBody>
          <a:bodyPr wrap="square" rtlCol="0">
            <a:spAutoFit/>
          </a:bodyPr>
          <a:lstStyle/>
          <a:p>
            <a:r>
              <a:rPr lang="en-US" b="1" dirty="0" smtClean="0">
                <a:solidFill>
                  <a:srgbClr val="7030A0"/>
                </a:solidFill>
              </a:rPr>
              <a:t>3000</a:t>
            </a:r>
            <a:endParaRPr lang="en-US" b="1" dirty="0">
              <a:solidFill>
                <a:srgbClr val="7030A0"/>
              </a:solidFill>
            </a:endParaRPr>
          </a:p>
        </p:txBody>
      </p:sp>
      <p:sp>
        <p:nvSpPr>
          <p:cNvPr id="30" name="TextBox 29"/>
          <p:cNvSpPr txBox="1"/>
          <p:nvPr/>
        </p:nvSpPr>
        <p:spPr>
          <a:xfrm>
            <a:off x="1219200" y="6336268"/>
            <a:ext cx="838200" cy="369332"/>
          </a:xfrm>
          <a:prstGeom prst="rect">
            <a:avLst/>
          </a:prstGeom>
          <a:noFill/>
        </p:spPr>
        <p:txBody>
          <a:bodyPr wrap="square" rtlCol="0">
            <a:spAutoFit/>
          </a:bodyPr>
          <a:lstStyle/>
          <a:p>
            <a:r>
              <a:rPr lang="en-US" b="1" dirty="0" smtClean="0">
                <a:solidFill>
                  <a:srgbClr val="C00000"/>
                </a:solidFill>
              </a:rPr>
              <a:t>head</a:t>
            </a:r>
            <a:endParaRPr lang="en-US" b="1" dirty="0">
              <a:solidFill>
                <a:srgbClr val="C00000"/>
              </a:solidFill>
            </a:endParaRPr>
          </a:p>
        </p:txBody>
      </p:sp>
      <p:sp>
        <p:nvSpPr>
          <p:cNvPr id="32" name="TextBox 31"/>
          <p:cNvSpPr txBox="1"/>
          <p:nvPr/>
        </p:nvSpPr>
        <p:spPr>
          <a:xfrm>
            <a:off x="4876800" y="4876800"/>
            <a:ext cx="2057400" cy="369332"/>
          </a:xfrm>
          <a:prstGeom prst="rect">
            <a:avLst/>
          </a:prstGeom>
          <a:noFill/>
        </p:spPr>
        <p:txBody>
          <a:bodyPr wrap="square" rtlCol="0">
            <a:spAutoFit/>
          </a:bodyPr>
          <a:lstStyle/>
          <a:p>
            <a:r>
              <a:rPr lang="en-US" b="1" dirty="0" smtClean="0">
                <a:solidFill>
                  <a:srgbClr val="C00000"/>
                </a:solidFill>
              </a:rPr>
              <a:t>After Insertion</a:t>
            </a:r>
            <a:endParaRPr lang="en-US" b="1" dirty="0">
              <a:solidFill>
                <a:srgbClr val="C00000"/>
              </a:solidFill>
            </a:endParaRPr>
          </a:p>
        </p:txBody>
      </p:sp>
      <p:graphicFrame>
        <p:nvGraphicFramePr>
          <p:cNvPr id="33" name="Table 32"/>
          <p:cNvGraphicFramePr>
            <a:graphicFrameLocks noGrp="1"/>
          </p:cNvGraphicFramePr>
          <p:nvPr/>
        </p:nvGraphicFramePr>
        <p:xfrm>
          <a:off x="7315200" y="5486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40</a:t>
                      </a:r>
                      <a:endParaRPr lang="en-US" dirty="0"/>
                    </a:p>
                  </a:txBody>
                  <a:tcPr>
                    <a:solidFill>
                      <a:schemeClr val="accent2">
                        <a:lumMod val="75000"/>
                      </a:schemeClr>
                    </a:solidFill>
                  </a:tcPr>
                </a:tc>
                <a:tc>
                  <a:txBody>
                    <a:bodyPr/>
                    <a:lstStyle/>
                    <a:p>
                      <a:r>
                        <a:rPr lang="en-US" dirty="0" smtClean="0"/>
                        <a:t>NULL</a:t>
                      </a:r>
                      <a:endParaRPr lang="en-US" dirty="0"/>
                    </a:p>
                  </a:txBody>
                  <a:tcPr/>
                </a:tc>
              </a:tr>
            </a:tbl>
          </a:graphicData>
        </a:graphic>
      </p:graphicFrame>
      <p:cxnSp>
        <p:nvCxnSpPr>
          <p:cNvPr id="34" name="Straight Arrow Connector 33"/>
          <p:cNvCxnSpPr/>
          <p:nvPr/>
        </p:nvCxnSpPr>
        <p:spPr>
          <a:xfrm>
            <a:off x="6858000" y="5715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8610600" y="6031468"/>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96200" y="6031468"/>
            <a:ext cx="838200" cy="369332"/>
          </a:xfrm>
          <a:prstGeom prst="rect">
            <a:avLst/>
          </a:prstGeom>
          <a:noFill/>
        </p:spPr>
        <p:txBody>
          <a:bodyPr wrap="square" rtlCol="0">
            <a:spAutoFit/>
          </a:bodyPr>
          <a:lstStyle/>
          <a:p>
            <a:r>
              <a:rPr lang="en-US" b="1" dirty="0" smtClean="0">
                <a:solidFill>
                  <a:srgbClr val="7030A0"/>
                </a:solidFill>
              </a:rPr>
              <a:t>4000</a:t>
            </a:r>
            <a:endParaRPr lang="en-US" b="1" dirty="0">
              <a:solidFill>
                <a:srgbClr val="7030A0"/>
              </a:solidFill>
            </a:endParaRPr>
          </a:p>
        </p:txBody>
      </p:sp>
      <p:sp>
        <p:nvSpPr>
          <p:cNvPr id="37" name="TextBox 36"/>
          <p:cNvSpPr txBox="1"/>
          <p:nvPr/>
        </p:nvSpPr>
        <p:spPr>
          <a:xfrm>
            <a:off x="8305800" y="6336268"/>
            <a:ext cx="838200" cy="369332"/>
          </a:xfrm>
          <a:prstGeom prst="rect">
            <a:avLst/>
          </a:prstGeom>
          <a:noFill/>
        </p:spPr>
        <p:txBody>
          <a:bodyPr wrap="square" rtlCol="0">
            <a:spAutoFit/>
          </a:bodyPr>
          <a:lstStyle/>
          <a:p>
            <a:r>
              <a:rPr lang="en-US" b="1" dirty="0" smtClean="0">
                <a:solidFill>
                  <a:srgbClr val="C00000"/>
                </a:solidFill>
              </a:rPr>
              <a:t>Last</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3600" b="1" u="sng" dirty="0" smtClean="0">
                <a:solidFill>
                  <a:srgbClr val="7030A0"/>
                </a:solidFill>
              </a:rPr>
              <a:t>Inserting as First node in SLL</a:t>
            </a:r>
            <a:endParaRPr lang="en-US" sz="3600" dirty="0"/>
          </a:p>
        </p:txBody>
      </p:sp>
      <p:sp>
        <p:nvSpPr>
          <p:cNvPr id="3" name="Content Placeholder 2"/>
          <p:cNvSpPr>
            <a:spLocks noGrp="1"/>
          </p:cNvSpPr>
          <p:nvPr>
            <p:ph idx="1"/>
          </p:nvPr>
        </p:nvSpPr>
        <p:spPr>
          <a:xfrm>
            <a:off x="153650" y="-106180"/>
            <a:ext cx="3505200" cy="4800600"/>
          </a:xfrm>
        </p:spPr>
        <p:txBody>
          <a:bodyPr>
            <a:noAutofit/>
          </a:bodyPr>
          <a:lstStyle/>
          <a:p>
            <a:pPr>
              <a:buNone/>
            </a:pPr>
            <a:r>
              <a:rPr lang="en-US" sz="2000" b="1" dirty="0" err="1" smtClean="0">
                <a:solidFill>
                  <a:schemeClr val="accent4">
                    <a:lumMod val="50000"/>
                  </a:schemeClr>
                </a:solidFill>
              </a:rPr>
              <a:t>int</a:t>
            </a:r>
            <a:r>
              <a:rPr lang="en-US" sz="2000" b="1" dirty="0" smtClean="0">
                <a:solidFill>
                  <a:schemeClr val="accent4">
                    <a:lumMod val="50000"/>
                  </a:schemeClr>
                </a:solidFill>
              </a:rPr>
              <a:t> </a:t>
            </a:r>
            <a:r>
              <a:rPr lang="en-US" sz="2000" b="1" dirty="0" err="1" smtClean="0">
                <a:solidFill>
                  <a:schemeClr val="accent4">
                    <a:lumMod val="50000"/>
                  </a:schemeClr>
                </a:solidFill>
              </a:rPr>
              <a:t>insertfirst</a:t>
            </a:r>
            <a:r>
              <a:rPr lang="en-US" sz="2000" b="1" dirty="0" smtClean="0">
                <a:solidFill>
                  <a:schemeClr val="accent4">
                    <a:lumMod val="50000"/>
                  </a:schemeClr>
                </a:solidFill>
              </a:rPr>
              <a:t>()</a:t>
            </a:r>
          </a:p>
          <a:p>
            <a:pPr>
              <a:buNone/>
            </a:pPr>
            <a:r>
              <a:rPr lang="en-US" sz="2000" b="1" dirty="0" smtClean="0">
                <a:solidFill>
                  <a:schemeClr val="accent2">
                    <a:lumMod val="50000"/>
                  </a:schemeClr>
                </a:solidFill>
              </a:rPr>
              <a:t>{</a:t>
            </a:r>
          </a:p>
          <a:p>
            <a:pPr>
              <a:buNone/>
            </a:pPr>
            <a:r>
              <a:rPr lang="en-US" sz="2000" b="1" dirty="0" smtClean="0">
                <a:solidFill>
                  <a:schemeClr val="accent2">
                    <a:lumMod val="50000"/>
                  </a:schemeClr>
                </a:solidFill>
              </a:rPr>
              <a:t>    </a:t>
            </a:r>
            <a:r>
              <a:rPr lang="en-US" sz="2000" b="1" dirty="0" err="1" smtClean="0">
                <a:solidFill>
                  <a:schemeClr val="accent2">
                    <a:lumMod val="50000"/>
                  </a:schemeClr>
                </a:solidFill>
              </a:rPr>
              <a:t>getnode</a:t>
            </a:r>
            <a:r>
              <a:rPr lang="en-US" sz="2000" b="1" dirty="0" smtClean="0">
                <a:solidFill>
                  <a:schemeClr val="accent2">
                    <a:lumMod val="50000"/>
                  </a:schemeClr>
                </a:solidFill>
              </a:rPr>
              <a:t>();</a:t>
            </a:r>
          </a:p>
          <a:p>
            <a:pPr>
              <a:buNone/>
            </a:pPr>
            <a:r>
              <a:rPr lang="en-US" sz="2000" b="1" dirty="0" smtClean="0">
                <a:solidFill>
                  <a:schemeClr val="accent2">
                    <a:lumMod val="50000"/>
                  </a:schemeClr>
                </a:solidFill>
              </a:rPr>
              <a:t>    if(</a:t>
            </a:r>
            <a:r>
              <a:rPr lang="en-US" sz="2000" b="1" dirty="0" err="1" smtClean="0">
                <a:solidFill>
                  <a:schemeClr val="accent2">
                    <a:lumMod val="50000"/>
                  </a:schemeClr>
                </a:solidFill>
              </a:rPr>
              <a:t>newnode</a:t>
            </a:r>
            <a:r>
              <a:rPr lang="en-US" sz="2000" b="1" dirty="0" smtClean="0">
                <a:solidFill>
                  <a:schemeClr val="accent2">
                    <a:lumMod val="50000"/>
                  </a:schemeClr>
                </a:solidFill>
              </a:rPr>
              <a:t>==NULL)</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print “No Memory";</a:t>
            </a:r>
          </a:p>
          <a:p>
            <a:pPr>
              <a:buNone/>
            </a:pPr>
            <a:r>
              <a:rPr lang="en-US" sz="2000" b="1" dirty="0" smtClean="0">
                <a:solidFill>
                  <a:schemeClr val="accent2">
                    <a:lumMod val="50000"/>
                  </a:schemeClr>
                </a:solidFill>
              </a:rPr>
              <a:t>         return(0);</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a:t>
            </a:r>
            <a:r>
              <a:rPr lang="en-US" sz="2000" b="1" dirty="0" err="1" smtClean="0">
                <a:solidFill>
                  <a:schemeClr val="accent2">
                    <a:lumMod val="50000"/>
                  </a:schemeClr>
                </a:solidFill>
              </a:rPr>
              <a:t>readnode</a:t>
            </a:r>
            <a:r>
              <a:rPr lang="en-US" sz="2000" b="1" dirty="0" smtClean="0">
                <a:solidFill>
                  <a:schemeClr val="accent2">
                    <a:lumMod val="50000"/>
                  </a:schemeClr>
                </a:solidFill>
              </a:rPr>
              <a:t>();</a:t>
            </a:r>
          </a:p>
          <a:p>
            <a:pPr>
              <a:buNone/>
            </a:pPr>
            <a:r>
              <a:rPr lang="en-US" sz="2000" b="1" dirty="0" smtClean="0">
                <a:solidFill>
                  <a:schemeClr val="accent2">
                    <a:lumMod val="50000"/>
                  </a:schemeClr>
                </a:solidFill>
              </a:rPr>
              <a:t>if(head==NULL)</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head=last=</a:t>
            </a:r>
            <a:r>
              <a:rPr lang="en-US" sz="2000" b="1" dirty="0" err="1" smtClean="0">
                <a:solidFill>
                  <a:schemeClr val="accent2">
                    <a:lumMod val="50000"/>
                  </a:schemeClr>
                </a:solidFill>
              </a:rPr>
              <a:t>newnode</a:t>
            </a:r>
            <a:r>
              <a:rPr lang="en-US" sz="2000" b="1" dirty="0" smtClean="0">
                <a:solidFill>
                  <a:schemeClr val="accent2">
                    <a:lumMod val="50000"/>
                  </a:schemeClr>
                </a:solidFill>
              </a:rPr>
              <a:t>;</a:t>
            </a:r>
          </a:p>
          <a:p>
            <a:pPr>
              <a:buNone/>
            </a:pPr>
            <a:r>
              <a:rPr lang="en-US" sz="2000" b="1" dirty="0" smtClean="0">
                <a:solidFill>
                  <a:schemeClr val="accent2">
                    <a:lumMod val="50000"/>
                  </a:schemeClr>
                </a:solidFill>
              </a:rPr>
              <a:t>        return(0);</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a:t>
            </a:r>
            <a:r>
              <a:rPr lang="en-US" sz="2000" b="1" dirty="0" err="1" smtClean="0">
                <a:solidFill>
                  <a:schemeClr val="accent2">
                    <a:lumMod val="50000"/>
                  </a:schemeClr>
                </a:solidFill>
              </a:rPr>
              <a:t>newnode</a:t>
            </a:r>
            <a:r>
              <a:rPr lang="en-US" sz="2000" b="1" dirty="0" smtClean="0">
                <a:solidFill>
                  <a:schemeClr val="accent2">
                    <a:lumMod val="50000"/>
                  </a:schemeClr>
                </a:solidFill>
              </a:rPr>
              <a:t>-&gt;link=head;</a:t>
            </a:r>
          </a:p>
          <a:p>
            <a:pPr>
              <a:buNone/>
            </a:pPr>
            <a:r>
              <a:rPr lang="en-US" sz="2000" b="1" dirty="0" smtClean="0">
                <a:solidFill>
                  <a:schemeClr val="accent2">
                    <a:lumMod val="50000"/>
                  </a:schemeClr>
                </a:solidFill>
              </a:rPr>
              <a:t>    head=</a:t>
            </a:r>
            <a:r>
              <a:rPr lang="en-US" sz="2000" b="1" dirty="0" err="1" smtClean="0">
                <a:solidFill>
                  <a:schemeClr val="accent2">
                    <a:lumMod val="50000"/>
                  </a:schemeClr>
                </a:solidFill>
              </a:rPr>
              <a:t>newnode</a:t>
            </a:r>
            <a:r>
              <a:rPr lang="en-US" sz="2000" b="1" dirty="0" smtClean="0">
                <a:solidFill>
                  <a:schemeClr val="accent2">
                    <a:lumMod val="50000"/>
                  </a:schemeClr>
                </a:solidFill>
              </a:rPr>
              <a:t>;</a:t>
            </a:r>
          </a:p>
          <a:p>
            <a:pPr>
              <a:buNone/>
            </a:pPr>
            <a:r>
              <a:rPr lang="en-US" sz="2000" b="1" dirty="0" smtClean="0">
                <a:solidFill>
                  <a:schemeClr val="accent2">
                    <a:lumMod val="50000"/>
                  </a:schemeClr>
                </a:solidFill>
              </a:rPr>
              <a:t>}</a:t>
            </a:r>
            <a:endParaRPr lang="en-US" sz="2000" b="1" dirty="0">
              <a:solidFill>
                <a:schemeClr val="accent2">
                  <a:lumMod val="50000"/>
                </a:schemeClr>
              </a:solidFill>
            </a:endParaRPr>
          </a:p>
        </p:txBody>
      </p:sp>
      <p:graphicFrame>
        <p:nvGraphicFramePr>
          <p:cNvPr id="4" name="Table 3"/>
          <p:cNvGraphicFramePr>
            <a:graphicFrameLocks noGrp="1"/>
          </p:cNvGraphicFramePr>
          <p:nvPr/>
        </p:nvGraphicFramePr>
        <p:xfrm>
          <a:off x="3352800" y="3200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10</a:t>
                      </a:r>
                      <a:endParaRPr lang="en-US" dirty="0"/>
                    </a:p>
                  </a:txBody>
                  <a:tcPr/>
                </a:tc>
                <a:tc>
                  <a:txBody>
                    <a:bodyPr/>
                    <a:lstStyle/>
                    <a:p>
                      <a:r>
                        <a:rPr lang="en-US" dirty="0" smtClean="0"/>
                        <a:t>2000</a:t>
                      </a:r>
                      <a:endParaRPr lang="en-US" dirty="0"/>
                    </a:p>
                  </a:txBody>
                  <a:tcPr/>
                </a:tc>
              </a:tr>
            </a:tbl>
          </a:graphicData>
        </a:graphic>
      </p:graphicFrame>
      <p:graphicFrame>
        <p:nvGraphicFramePr>
          <p:cNvPr id="5" name="Table 4"/>
          <p:cNvGraphicFramePr>
            <a:graphicFrameLocks noGrp="1"/>
          </p:cNvGraphicFramePr>
          <p:nvPr/>
        </p:nvGraphicFramePr>
        <p:xfrm>
          <a:off x="5410200" y="3200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t>3000</a:t>
                      </a:r>
                      <a:endParaRPr lang="en-US" dirty="0"/>
                    </a:p>
                  </a:txBody>
                  <a:tcPr/>
                </a:tc>
              </a:tr>
            </a:tbl>
          </a:graphicData>
        </a:graphic>
      </p:graphicFrame>
      <p:graphicFrame>
        <p:nvGraphicFramePr>
          <p:cNvPr id="6" name="Table 5"/>
          <p:cNvGraphicFramePr>
            <a:graphicFrameLocks noGrp="1"/>
          </p:cNvGraphicFramePr>
          <p:nvPr/>
        </p:nvGraphicFramePr>
        <p:xfrm>
          <a:off x="7467600" y="3200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30</a:t>
                      </a:r>
                      <a:endParaRPr lang="en-US" dirty="0"/>
                    </a:p>
                  </a:txBody>
                  <a:tcPr/>
                </a:tc>
                <a:tc>
                  <a:txBody>
                    <a:bodyPr/>
                    <a:lstStyle/>
                    <a:p>
                      <a:r>
                        <a:rPr lang="en-US" dirty="0" smtClean="0"/>
                        <a:t>NULL</a:t>
                      </a:r>
                      <a:endParaRPr lang="en-US" dirty="0"/>
                    </a:p>
                  </a:txBody>
                  <a:tcPr/>
                </a:tc>
              </a:tr>
            </a:tbl>
          </a:graphicData>
        </a:graphic>
      </p:graphicFrame>
      <p:cxnSp>
        <p:nvCxnSpPr>
          <p:cNvPr id="7" name="Straight Arrow Connector 6"/>
          <p:cNvCxnSpPr/>
          <p:nvPr/>
        </p:nvCxnSpPr>
        <p:spPr>
          <a:xfrm>
            <a:off x="4953000" y="3429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7010400" y="3429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3733800" y="3733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8763000" y="3733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962400" y="3733800"/>
            <a:ext cx="838200" cy="369332"/>
          </a:xfrm>
          <a:prstGeom prst="rect">
            <a:avLst/>
          </a:prstGeom>
          <a:noFill/>
        </p:spPr>
        <p:txBody>
          <a:bodyPr wrap="square" rtlCol="0">
            <a:spAutoFit/>
          </a:bodyPr>
          <a:lstStyle/>
          <a:p>
            <a:r>
              <a:rPr lang="en-US" b="1" dirty="0" smtClean="0">
                <a:solidFill>
                  <a:srgbClr val="7030A0"/>
                </a:solidFill>
              </a:rPr>
              <a:t>1000</a:t>
            </a:r>
            <a:endParaRPr lang="en-US" b="1" dirty="0">
              <a:solidFill>
                <a:srgbClr val="7030A0"/>
              </a:solidFill>
            </a:endParaRPr>
          </a:p>
        </p:txBody>
      </p:sp>
      <p:sp>
        <p:nvSpPr>
          <p:cNvPr id="12" name="TextBox 11"/>
          <p:cNvSpPr txBox="1"/>
          <p:nvPr/>
        </p:nvSpPr>
        <p:spPr>
          <a:xfrm>
            <a:off x="5791200" y="3733800"/>
            <a:ext cx="838200" cy="369332"/>
          </a:xfrm>
          <a:prstGeom prst="rect">
            <a:avLst/>
          </a:prstGeom>
          <a:noFill/>
        </p:spPr>
        <p:txBody>
          <a:bodyPr wrap="square" rtlCol="0">
            <a:spAutoFit/>
          </a:bodyPr>
          <a:lstStyle/>
          <a:p>
            <a:r>
              <a:rPr lang="en-US" b="1" dirty="0" smtClean="0">
                <a:solidFill>
                  <a:srgbClr val="7030A0"/>
                </a:solidFill>
              </a:rPr>
              <a:t>2000</a:t>
            </a:r>
            <a:endParaRPr lang="en-US" b="1" dirty="0">
              <a:solidFill>
                <a:srgbClr val="7030A0"/>
              </a:solidFill>
            </a:endParaRPr>
          </a:p>
        </p:txBody>
      </p:sp>
      <p:sp>
        <p:nvSpPr>
          <p:cNvPr id="13" name="TextBox 12"/>
          <p:cNvSpPr txBox="1"/>
          <p:nvPr/>
        </p:nvSpPr>
        <p:spPr>
          <a:xfrm>
            <a:off x="7848600" y="3733800"/>
            <a:ext cx="838200" cy="369332"/>
          </a:xfrm>
          <a:prstGeom prst="rect">
            <a:avLst/>
          </a:prstGeom>
          <a:noFill/>
        </p:spPr>
        <p:txBody>
          <a:bodyPr wrap="square" rtlCol="0">
            <a:spAutoFit/>
          </a:bodyPr>
          <a:lstStyle/>
          <a:p>
            <a:r>
              <a:rPr lang="en-US" b="1" dirty="0" smtClean="0">
                <a:solidFill>
                  <a:srgbClr val="7030A0"/>
                </a:solidFill>
              </a:rPr>
              <a:t>3000</a:t>
            </a:r>
            <a:endParaRPr lang="en-US" b="1" dirty="0">
              <a:solidFill>
                <a:srgbClr val="7030A0"/>
              </a:solidFill>
            </a:endParaRPr>
          </a:p>
        </p:txBody>
      </p:sp>
      <p:sp>
        <p:nvSpPr>
          <p:cNvPr id="14" name="TextBox 13"/>
          <p:cNvSpPr txBox="1"/>
          <p:nvPr/>
        </p:nvSpPr>
        <p:spPr>
          <a:xfrm>
            <a:off x="3429000" y="4050268"/>
            <a:ext cx="838200" cy="369332"/>
          </a:xfrm>
          <a:prstGeom prst="rect">
            <a:avLst/>
          </a:prstGeom>
          <a:noFill/>
        </p:spPr>
        <p:txBody>
          <a:bodyPr wrap="square" rtlCol="0">
            <a:spAutoFit/>
          </a:bodyPr>
          <a:lstStyle/>
          <a:p>
            <a:r>
              <a:rPr lang="en-US" b="1" dirty="0" smtClean="0">
                <a:solidFill>
                  <a:srgbClr val="C00000"/>
                </a:solidFill>
              </a:rPr>
              <a:t>head</a:t>
            </a:r>
            <a:endParaRPr lang="en-US" b="1" dirty="0">
              <a:solidFill>
                <a:srgbClr val="C00000"/>
              </a:solidFill>
            </a:endParaRPr>
          </a:p>
        </p:txBody>
      </p:sp>
      <p:sp>
        <p:nvSpPr>
          <p:cNvPr id="15" name="TextBox 14"/>
          <p:cNvSpPr txBox="1"/>
          <p:nvPr/>
        </p:nvSpPr>
        <p:spPr>
          <a:xfrm>
            <a:off x="8458200" y="4038600"/>
            <a:ext cx="838200" cy="369332"/>
          </a:xfrm>
          <a:prstGeom prst="rect">
            <a:avLst/>
          </a:prstGeom>
          <a:noFill/>
        </p:spPr>
        <p:txBody>
          <a:bodyPr wrap="square" rtlCol="0">
            <a:spAutoFit/>
          </a:bodyPr>
          <a:lstStyle/>
          <a:p>
            <a:r>
              <a:rPr lang="en-US" b="1" dirty="0" smtClean="0">
                <a:solidFill>
                  <a:srgbClr val="C00000"/>
                </a:solidFill>
              </a:rPr>
              <a:t>Last</a:t>
            </a:r>
            <a:endParaRPr lang="en-US" b="1" dirty="0">
              <a:solidFill>
                <a:srgbClr val="C00000"/>
              </a:solidFill>
            </a:endParaRPr>
          </a:p>
        </p:txBody>
      </p:sp>
      <p:sp>
        <p:nvSpPr>
          <p:cNvPr id="16" name="TextBox 15"/>
          <p:cNvSpPr txBox="1"/>
          <p:nvPr/>
        </p:nvSpPr>
        <p:spPr>
          <a:xfrm>
            <a:off x="5791200" y="2590800"/>
            <a:ext cx="2057400" cy="369332"/>
          </a:xfrm>
          <a:prstGeom prst="rect">
            <a:avLst/>
          </a:prstGeom>
          <a:noFill/>
        </p:spPr>
        <p:txBody>
          <a:bodyPr wrap="square" rtlCol="0">
            <a:spAutoFit/>
          </a:bodyPr>
          <a:lstStyle/>
          <a:p>
            <a:r>
              <a:rPr lang="en-US" b="1" dirty="0" smtClean="0">
                <a:solidFill>
                  <a:srgbClr val="C00000"/>
                </a:solidFill>
              </a:rPr>
              <a:t>Before Insertion</a:t>
            </a:r>
            <a:endParaRPr lang="en-US" b="1" dirty="0">
              <a:solidFill>
                <a:srgbClr val="C00000"/>
              </a:solidFill>
            </a:endParaRPr>
          </a:p>
        </p:txBody>
      </p:sp>
      <p:graphicFrame>
        <p:nvGraphicFramePr>
          <p:cNvPr id="17" name="Table 16"/>
          <p:cNvGraphicFramePr>
            <a:graphicFrameLocks noGrp="1"/>
          </p:cNvGraphicFramePr>
          <p:nvPr/>
        </p:nvGraphicFramePr>
        <p:xfrm>
          <a:off x="3352800" y="572999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10</a:t>
                      </a:r>
                      <a:endParaRPr lang="en-US" dirty="0"/>
                    </a:p>
                  </a:txBody>
                  <a:tcPr/>
                </a:tc>
                <a:tc>
                  <a:txBody>
                    <a:bodyPr/>
                    <a:lstStyle/>
                    <a:p>
                      <a:r>
                        <a:rPr lang="en-US" dirty="0" smtClean="0"/>
                        <a:t>2000</a:t>
                      </a:r>
                      <a:endParaRPr lang="en-US" dirty="0"/>
                    </a:p>
                  </a:txBody>
                  <a:tcPr/>
                </a:tc>
              </a:tr>
            </a:tbl>
          </a:graphicData>
        </a:graphic>
      </p:graphicFrame>
      <p:graphicFrame>
        <p:nvGraphicFramePr>
          <p:cNvPr id="18" name="Table 17"/>
          <p:cNvGraphicFramePr>
            <a:graphicFrameLocks noGrp="1"/>
          </p:cNvGraphicFramePr>
          <p:nvPr/>
        </p:nvGraphicFramePr>
        <p:xfrm>
          <a:off x="5410200" y="572999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t>3000</a:t>
                      </a:r>
                      <a:endParaRPr lang="en-US" dirty="0"/>
                    </a:p>
                  </a:txBody>
                  <a:tcPr/>
                </a:tc>
              </a:tr>
            </a:tbl>
          </a:graphicData>
        </a:graphic>
      </p:graphicFrame>
      <p:graphicFrame>
        <p:nvGraphicFramePr>
          <p:cNvPr id="19" name="Table 18"/>
          <p:cNvGraphicFramePr>
            <a:graphicFrameLocks noGrp="1"/>
          </p:cNvGraphicFramePr>
          <p:nvPr/>
        </p:nvGraphicFramePr>
        <p:xfrm>
          <a:off x="7467600" y="572999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30</a:t>
                      </a:r>
                      <a:endParaRPr lang="en-US" dirty="0"/>
                    </a:p>
                  </a:txBody>
                  <a:tcPr/>
                </a:tc>
                <a:tc>
                  <a:txBody>
                    <a:bodyPr/>
                    <a:lstStyle/>
                    <a:p>
                      <a:r>
                        <a:rPr lang="en-US" dirty="0" smtClean="0"/>
                        <a:t>NULL</a:t>
                      </a:r>
                      <a:endParaRPr lang="en-US" dirty="0"/>
                    </a:p>
                  </a:txBody>
                  <a:tcPr/>
                </a:tc>
              </a:tr>
            </a:tbl>
          </a:graphicData>
        </a:graphic>
      </p:graphicFrame>
      <p:cxnSp>
        <p:nvCxnSpPr>
          <p:cNvPr id="20" name="Straight Arrow Connector 19"/>
          <p:cNvCxnSpPr/>
          <p:nvPr/>
        </p:nvCxnSpPr>
        <p:spPr>
          <a:xfrm>
            <a:off x="4953000" y="595859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010400" y="595859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1752600" y="626339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962400" y="6263390"/>
            <a:ext cx="838200" cy="369332"/>
          </a:xfrm>
          <a:prstGeom prst="rect">
            <a:avLst/>
          </a:prstGeom>
          <a:noFill/>
        </p:spPr>
        <p:txBody>
          <a:bodyPr wrap="square" rtlCol="0">
            <a:spAutoFit/>
          </a:bodyPr>
          <a:lstStyle/>
          <a:p>
            <a:r>
              <a:rPr lang="en-US" b="1" dirty="0" smtClean="0">
                <a:solidFill>
                  <a:srgbClr val="7030A0"/>
                </a:solidFill>
              </a:rPr>
              <a:t>1000</a:t>
            </a:r>
            <a:endParaRPr lang="en-US" b="1" dirty="0">
              <a:solidFill>
                <a:srgbClr val="7030A0"/>
              </a:solidFill>
            </a:endParaRPr>
          </a:p>
        </p:txBody>
      </p:sp>
      <p:sp>
        <p:nvSpPr>
          <p:cNvPr id="24" name="TextBox 23"/>
          <p:cNvSpPr txBox="1"/>
          <p:nvPr/>
        </p:nvSpPr>
        <p:spPr>
          <a:xfrm>
            <a:off x="5791200" y="6263390"/>
            <a:ext cx="838200" cy="369332"/>
          </a:xfrm>
          <a:prstGeom prst="rect">
            <a:avLst/>
          </a:prstGeom>
          <a:noFill/>
        </p:spPr>
        <p:txBody>
          <a:bodyPr wrap="square" rtlCol="0">
            <a:spAutoFit/>
          </a:bodyPr>
          <a:lstStyle/>
          <a:p>
            <a:r>
              <a:rPr lang="en-US" b="1" dirty="0" smtClean="0">
                <a:solidFill>
                  <a:srgbClr val="7030A0"/>
                </a:solidFill>
              </a:rPr>
              <a:t>2000</a:t>
            </a:r>
            <a:endParaRPr lang="en-US" b="1" dirty="0">
              <a:solidFill>
                <a:srgbClr val="7030A0"/>
              </a:solidFill>
            </a:endParaRPr>
          </a:p>
        </p:txBody>
      </p:sp>
      <p:sp>
        <p:nvSpPr>
          <p:cNvPr id="25" name="TextBox 24"/>
          <p:cNvSpPr txBox="1"/>
          <p:nvPr/>
        </p:nvSpPr>
        <p:spPr>
          <a:xfrm>
            <a:off x="8001000" y="6263390"/>
            <a:ext cx="838200" cy="369332"/>
          </a:xfrm>
          <a:prstGeom prst="rect">
            <a:avLst/>
          </a:prstGeom>
          <a:noFill/>
        </p:spPr>
        <p:txBody>
          <a:bodyPr wrap="square" rtlCol="0">
            <a:spAutoFit/>
          </a:bodyPr>
          <a:lstStyle/>
          <a:p>
            <a:r>
              <a:rPr lang="en-US" b="1" dirty="0" smtClean="0">
                <a:solidFill>
                  <a:srgbClr val="7030A0"/>
                </a:solidFill>
              </a:rPr>
              <a:t>3000</a:t>
            </a:r>
            <a:endParaRPr lang="en-US" b="1" dirty="0">
              <a:solidFill>
                <a:srgbClr val="7030A0"/>
              </a:solidFill>
            </a:endParaRPr>
          </a:p>
        </p:txBody>
      </p:sp>
      <p:sp>
        <p:nvSpPr>
          <p:cNvPr id="26" name="TextBox 25"/>
          <p:cNvSpPr txBox="1"/>
          <p:nvPr/>
        </p:nvSpPr>
        <p:spPr>
          <a:xfrm>
            <a:off x="1447800" y="6579858"/>
            <a:ext cx="838200" cy="369332"/>
          </a:xfrm>
          <a:prstGeom prst="rect">
            <a:avLst/>
          </a:prstGeom>
          <a:noFill/>
        </p:spPr>
        <p:txBody>
          <a:bodyPr wrap="square" rtlCol="0">
            <a:spAutoFit/>
          </a:bodyPr>
          <a:lstStyle/>
          <a:p>
            <a:r>
              <a:rPr lang="en-US" b="1" dirty="0" smtClean="0">
                <a:solidFill>
                  <a:srgbClr val="C00000"/>
                </a:solidFill>
              </a:rPr>
              <a:t>head</a:t>
            </a:r>
            <a:endParaRPr lang="en-US" b="1" dirty="0">
              <a:solidFill>
                <a:srgbClr val="C00000"/>
              </a:solidFill>
            </a:endParaRPr>
          </a:p>
        </p:txBody>
      </p:sp>
      <p:sp>
        <p:nvSpPr>
          <p:cNvPr id="27" name="TextBox 26"/>
          <p:cNvSpPr txBox="1"/>
          <p:nvPr/>
        </p:nvSpPr>
        <p:spPr>
          <a:xfrm>
            <a:off x="4953000" y="5120390"/>
            <a:ext cx="2057400" cy="369332"/>
          </a:xfrm>
          <a:prstGeom prst="rect">
            <a:avLst/>
          </a:prstGeom>
          <a:noFill/>
        </p:spPr>
        <p:txBody>
          <a:bodyPr wrap="square" rtlCol="0">
            <a:spAutoFit/>
          </a:bodyPr>
          <a:lstStyle/>
          <a:p>
            <a:r>
              <a:rPr lang="en-US" b="1" dirty="0" smtClean="0">
                <a:solidFill>
                  <a:srgbClr val="C00000"/>
                </a:solidFill>
              </a:rPr>
              <a:t>After Insertion</a:t>
            </a:r>
            <a:endParaRPr lang="en-US" b="1" dirty="0">
              <a:solidFill>
                <a:srgbClr val="C00000"/>
              </a:solidFill>
            </a:endParaRPr>
          </a:p>
        </p:txBody>
      </p:sp>
      <p:cxnSp>
        <p:nvCxnSpPr>
          <p:cNvPr id="30" name="Straight Arrow Connector 29"/>
          <p:cNvCxnSpPr/>
          <p:nvPr/>
        </p:nvCxnSpPr>
        <p:spPr>
          <a:xfrm flipV="1">
            <a:off x="8839200" y="626339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828800" y="6198858"/>
            <a:ext cx="838200" cy="369332"/>
          </a:xfrm>
          <a:prstGeom prst="rect">
            <a:avLst/>
          </a:prstGeom>
          <a:noFill/>
        </p:spPr>
        <p:txBody>
          <a:bodyPr wrap="square" rtlCol="0">
            <a:spAutoFit/>
          </a:bodyPr>
          <a:lstStyle/>
          <a:p>
            <a:r>
              <a:rPr lang="en-US" b="1" dirty="0" smtClean="0">
                <a:solidFill>
                  <a:srgbClr val="7030A0"/>
                </a:solidFill>
              </a:rPr>
              <a:t>4000</a:t>
            </a:r>
            <a:endParaRPr lang="en-US" b="1" dirty="0">
              <a:solidFill>
                <a:srgbClr val="7030A0"/>
              </a:solidFill>
            </a:endParaRPr>
          </a:p>
        </p:txBody>
      </p:sp>
      <p:sp>
        <p:nvSpPr>
          <p:cNvPr id="32" name="TextBox 31"/>
          <p:cNvSpPr txBox="1"/>
          <p:nvPr/>
        </p:nvSpPr>
        <p:spPr>
          <a:xfrm>
            <a:off x="8534400" y="6568190"/>
            <a:ext cx="838200" cy="369332"/>
          </a:xfrm>
          <a:prstGeom prst="rect">
            <a:avLst/>
          </a:prstGeom>
          <a:noFill/>
        </p:spPr>
        <p:txBody>
          <a:bodyPr wrap="square" rtlCol="0">
            <a:spAutoFit/>
          </a:bodyPr>
          <a:lstStyle/>
          <a:p>
            <a:r>
              <a:rPr lang="en-US" b="1" dirty="0" smtClean="0">
                <a:solidFill>
                  <a:srgbClr val="C00000"/>
                </a:solidFill>
              </a:rPr>
              <a:t>Last</a:t>
            </a:r>
            <a:endParaRPr lang="en-US" b="1" dirty="0">
              <a:solidFill>
                <a:srgbClr val="C00000"/>
              </a:solidFill>
            </a:endParaRPr>
          </a:p>
        </p:txBody>
      </p:sp>
      <p:graphicFrame>
        <p:nvGraphicFramePr>
          <p:cNvPr id="33" name="Table 32"/>
          <p:cNvGraphicFramePr>
            <a:graphicFrameLocks noGrp="1"/>
          </p:cNvGraphicFramePr>
          <p:nvPr/>
        </p:nvGraphicFramePr>
        <p:xfrm>
          <a:off x="1295400" y="572999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40</a:t>
                      </a:r>
                      <a:endParaRPr lang="en-US" dirty="0"/>
                    </a:p>
                  </a:txBody>
                  <a:tcPr>
                    <a:solidFill>
                      <a:schemeClr val="accent2">
                        <a:lumMod val="50000"/>
                      </a:schemeClr>
                    </a:solidFill>
                  </a:tcPr>
                </a:tc>
                <a:tc>
                  <a:txBody>
                    <a:bodyPr/>
                    <a:lstStyle/>
                    <a:p>
                      <a:r>
                        <a:rPr lang="en-US" dirty="0" smtClean="0"/>
                        <a:t>1000</a:t>
                      </a:r>
                      <a:endParaRPr lang="en-US" dirty="0"/>
                    </a:p>
                  </a:txBody>
                  <a:tcPr/>
                </a:tc>
              </a:tr>
            </a:tbl>
          </a:graphicData>
        </a:graphic>
      </p:graphicFrame>
      <p:cxnSp>
        <p:nvCxnSpPr>
          <p:cNvPr id="34" name="Straight Arrow Connector 33"/>
          <p:cNvCxnSpPr/>
          <p:nvPr/>
        </p:nvCxnSpPr>
        <p:spPr>
          <a:xfrm>
            <a:off x="2895600" y="595859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133600" y="6427458"/>
            <a:ext cx="1143000" cy="369332"/>
          </a:xfrm>
          <a:prstGeom prst="rect">
            <a:avLst/>
          </a:prstGeom>
          <a:noFill/>
        </p:spPr>
        <p:txBody>
          <a:bodyPr wrap="square" rtlCol="0">
            <a:spAutoFit/>
          </a:bodyPr>
          <a:lstStyle/>
          <a:p>
            <a:r>
              <a:rPr lang="en-US" b="1" dirty="0" err="1" smtClean="0">
                <a:solidFill>
                  <a:srgbClr val="C00000"/>
                </a:solidFill>
              </a:rPr>
              <a:t>newnode</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219200" y="15240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10</a:t>
                      </a:r>
                      <a:endParaRPr lang="en-US" dirty="0"/>
                    </a:p>
                  </a:txBody>
                  <a:tcPr/>
                </a:tc>
                <a:tc>
                  <a:txBody>
                    <a:bodyPr/>
                    <a:lstStyle/>
                    <a:p>
                      <a:r>
                        <a:rPr lang="en-US" dirty="0" smtClean="0"/>
                        <a:t>2000</a:t>
                      </a:r>
                      <a:endParaRPr lang="en-US" dirty="0"/>
                    </a:p>
                  </a:txBody>
                  <a:tcPr/>
                </a:tc>
              </a:tr>
            </a:tbl>
          </a:graphicData>
        </a:graphic>
      </p:graphicFrame>
      <p:graphicFrame>
        <p:nvGraphicFramePr>
          <p:cNvPr id="5" name="Table 4"/>
          <p:cNvGraphicFramePr>
            <a:graphicFrameLocks noGrp="1"/>
          </p:cNvGraphicFramePr>
          <p:nvPr/>
        </p:nvGraphicFramePr>
        <p:xfrm>
          <a:off x="3276600" y="15240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t>3000</a:t>
                      </a:r>
                      <a:endParaRPr lang="en-US" dirty="0"/>
                    </a:p>
                  </a:txBody>
                  <a:tcPr/>
                </a:tc>
              </a:tr>
            </a:tbl>
          </a:graphicData>
        </a:graphic>
      </p:graphicFrame>
      <p:graphicFrame>
        <p:nvGraphicFramePr>
          <p:cNvPr id="6" name="Table 5"/>
          <p:cNvGraphicFramePr>
            <a:graphicFrameLocks noGrp="1"/>
          </p:cNvGraphicFramePr>
          <p:nvPr/>
        </p:nvGraphicFramePr>
        <p:xfrm>
          <a:off x="5334000" y="15240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30</a:t>
                      </a:r>
                      <a:endParaRPr lang="en-US" dirty="0"/>
                    </a:p>
                  </a:txBody>
                  <a:tcPr/>
                </a:tc>
                <a:tc>
                  <a:txBody>
                    <a:bodyPr/>
                    <a:lstStyle/>
                    <a:p>
                      <a:r>
                        <a:rPr lang="en-US" dirty="0" smtClean="0"/>
                        <a:t>NULL</a:t>
                      </a:r>
                      <a:endParaRPr lang="en-US" dirty="0"/>
                    </a:p>
                  </a:txBody>
                  <a:tcPr/>
                </a:tc>
              </a:tr>
            </a:tbl>
          </a:graphicData>
        </a:graphic>
      </p:graphicFrame>
      <p:cxnSp>
        <p:nvCxnSpPr>
          <p:cNvPr id="7" name="Straight Arrow Connector 6"/>
          <p:cNvCxnSpPr/>
          <p:nvPr/>
        </p:nvCxnSpPr>
        <p:spPr>
          <a:xfrm>
            <a:off x="2819400" y="1752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876800" y="1752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1600200" y="2057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6629400" y="2057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828800" y="2057400"/>
            <a:ext cx="838200" cy="369332"/>
          </a:xfrm>
          <a:prstGeom prst="rect">
            <a:avLst/>
          </a:prstGeom>
          <a:noFill/>
        </p:spPr>
        <p:txBody>
          <a:bodyPr wrap="square" rtlCol="0">
            <a:spAutoFit/>
          </a:bodyPr>
          <a:lstStyle/>
          <a:p>
            <a:r>
              <a:rPr lang="en-US" b="1" dirty="0" smtClean="0">
                <a:solidFill>
                  <a:srgbClr val="7030A0"/>
                </a:solidFill>
              </a:rPr>
              <a:t>1000</a:t>
            </a:r>
            <a:endParaRPr lang="en-US" b="1" dirty="0">
              <a:solidFill>
                <a:srgbClr val="7030A0"/>
              </a:solidFill>
            </a:endParaRPr>
          </a:p>
        </p:txBody>
      </p:sp>
      <p:sp>
        <p:nvSpPr>
          <p:cNvPr id="12" name="TextBox 11"/>
          <p:cNvSpPr txBox="1"/>
          <p:nvPr/>
        </p:nvSpPr>
        <p:spPr>
          <a:xfrm>
            <a:off x="3657600" y="2057400"/>
            <a:ext cx="838200" cy="369332"/>
          </a:xfrm>
          <a:prstGeom prst="rect">
            <a:avLst/>
          </a:prstGeom>
          <a:noFill/>
        </p:spPr>
        <p:txBody>
          <a:bodyPr wrap="square" rtlCol="0">
            <a:spAutoFit/>
          </a:bodyPr>
          <a:lstStyle/>
          <a:p>
            <a:r>
              <a:rPr lang="en-US" b="1" dirty="0" smtClean="0">
                <a:solidFill>
                  <a:srgbClr val="7030A0"/>
                </a:solidFill>
              </a:rPr>
              <a:t>2000</a:t>
            </a:r>
            <a:endParaRPr lang="en-US" b="1" dirty="0">
              <a:solidFill>
                <a:srgbClr val="7030A0"/>
              </a:solidFill>
            </a:endParaRPr>
          </a:p>
        </p:txBody>
      </p:sp>
      <p:sp>
        <p:nvSpPr>
          <p:cNvPr id="13" name="TextBox 12"/>
          <p:cNvSpPr txBox="1"/>
          <p:nvPr/>
        </p:nvSpPr>
        <p:spPr>
          <a:xfrm>
            <a:off x="5715000" y="2057400"/>
            <a:ext cx="838200" cy="369332"/>
          </a:xfrm>
          <a:prstGeom prst="rect">
            <a:avLst/>
          </a:prstGeom>
          <a:noFill/>
        </p:spPr>
        <p:txBody>
          <a:bodyPr wrap="square" rtlCol="0">
            <a:spAutoFit/>
          </a:bodyPr>
          <a:lstStyle/>
          <a:p>
            <a:r>
              <a:rPr lang="en-US" b="1" dirty="0" smtClean="0">
                <a:solidFill>
                  <a:srgbClr val="7030A0"/>
                </a:solidFill>
              </a:rPr>
              <a:t>3000</a:t>
            </a:r>
            <a:endParaRPr lang="en-US" b="1" dirty="0">
              <a:solidFill>
                <a:srgbClr val="7030A0"/>
              </a:solidFill>
            </a:endParaRPr>
          </a:p>
        </p:txBody>
      </p:sp>
      <p:sp>
        <p:nvSpPr>
          <p:cNvPr id="14" name="TextBox 13"/>
          <p:cNvSpPr txBox="1"/>
          <p:nvPr/>
        </p:nvSpPr>
        <p:spPr>
          <a:xfrm>
            <a:off x="1295400" y="2373868"/>
            <a:ext cx="838200" cy="369332"/>
          </a:xfrm>
          <a:prstGeom prst="rect">
            <a:avLst/>
          </a:prstGeom>
          <a:noFill/>
        </p:spPr>
        <p:txBody>
          <a:bodyPr wrap="square" rtlCol="0">
            <a:spAutoFit/>
          </a:bodyPr>
          <a:lstStyle/>
          <a:p>
            <a:r>
              <a:rPr lang="en-US" b="1" dirty="0" smtClean="0">
                <a:solidFill>
                  <a:srgbClr val="C00000"/>
                </a:solidFill>
              </a:rPr>
              <a:t>head</a:t>
            </a:r>
            <a:endParaRPr lang="en-US" b="1" dirty="0">
              <a:solidFill>
                <a:srgbClr val="C00000"/>
              </a:solidFill>
            </a:endParaRPr>
          </a:p>
        </p:txBody>
      </p:sp>
      <p:sp>
        <p:nvSpPr>
          <p:cNvPr id="15" name="TextBox 14"/>
          <p:cNvSpPr txBox="1"/>
          <p:nvPr/>
        </p:nvSpPr>
        <p:spPr>
          <a:xfrm>
            <a:off x="6324600" y="2362200"/>
            <a:ext cx="838200" cy="369332"/>
          </a:xfrm>
          <a:prstGeom prst="rect">
            <a:avLst/>
          </a:prstGeom>
          <a:noFill/>
        </p:spPr>
        <p:txBody>
          <a:bodyPr wrap="square" rtlCol="0">
            <a:spAutoFit/>
          </a:bodyPr>
          <a:lstStyle/>
          <a:p>
            <a:r>
              <a:rPr lang="en-US" b="1" dirty="0" smtClean="0">
                <a:solidFill>
                  <a:srgbClr val="C00000"/>
                </a:solidFill>
              </a:rPr>
              <a:t>Last</a:t>
            </a:r>
            <a:endParaRPr lang="en-US" b="1" dirty="0">
              <a:solidFill>
                <a:srgbClr val="C00000"/>
              </a:solidFill>
            </a:endParaRPr>
          </a:p>
        </p:txBody>
      </p:sp>
      <p:sp>
        <p:nvSpPr>
          <p:cNvPr id="16" name="TextBox 15"/>
          <p:cNvSpPr txBox="1"/>
          <p:nvPr/>
        </p:nvSpPr>
        <p:spPr>
          <a:xfrm>
            <a:off x="3657600" y="914400"/>
            <a:ext cx="2057400" cy="369332"/>
          </a:xfrm>
          <a:prstGeom prst="rect">
            <a:avLst/>
          </a:prstGeom>
          <a:noFill/>
        </p:spPr>
        <p:txBody>
          <a:bodyPr wrap="square" rtlCol="0">
            <a:spAutoFit/>
          </a:bodyPr>
          <a:lstStyle/>
          <a:p>
            <a:r>
              <a:rPr lang="en-US" b="1" dirty="0" smtClean="0">
                <a:solidFill>
                  <a:srgbClr val="C00000"/>
                </a:solidFill>
              </a:rPr>
              <a:t>Before Insertion</a:t>
            </a:r>
            <a:endParaRPr lang="en-US" b="1" dirty="0">
              <a:solidFill>
                <a:srgbClr val="C00000"/>
              </a:solidFill>
            </a:endParaRPr>
          </a:p>
        </p:txBody>
      </p:sp>
      <p:graphicFrame>
        <p:nvGraphicFramePr>
          <p:cNvPr id="17" name="Table 16"/>
          <p:cNvGraphicFramePr>
            <a:graphicFrameLocks noGrp="1"/>
          </p:cNvGraphicFramePr>
          <p:nvPr/>
        </p:nvGraphicFramePr>
        <p:xfrm>
          <a:off x="1143000" y="4507468"/>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10</a:t>
                      </a:r>
                      <a:endParaRPr lang="en-US" dirty="0"/>
                    </a:p>
                  </a:txBody>
                  <a:tcPr/>
                </a:tc>
                <a:tc>
                  <a:txBody>
                    <a:bodyPr/>
                    <a:lstStyle/>
                    <a:p>
                      <a:r>
                        <a:rPr lang="en-US" dirty="0" smtClean="0"/>
                        <a:t>2000</a:t>
                      </a:r>
                      <a:endParaRPr lang="en-US" dirty="0"/>
                    </a:p>
                  </a:txBody>
                  <a:tcPr/>
                </a:tc>
              </a:tr>
            </a:tbl>
          </a:graphicData>
        </a:graphic>
      </p:graphicFrame>
      <p:graphicFrame>
        <p:nvGraphicFramePr>
          <p:cNvPr id="18" name="Table 17"/>
          <p:cNvGraphicFramePr>
            <a:graphicFrameLocks noGrp="1"/>
          </p:cNvGraphicFramePr>
          <p:nvPr/>
        </p:nvGraphicFramePr>
        <p:xfrm>
          <a:off x="3200400" y="4507468"/>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solidFill>
                            <a:schemeClr val="accent4">
                              <a:lumMod val="50000"/>
                            </a:schemeClr>
                          </a:solidFill>
                        </a:rPr>
                        <a:t>4000</a:t>
                      </a:r>
                      <a:endParaRPr lang="en-US" dirty="0">
                        <a:solidFill>
                          <a:schemeClr val="accent4">
                            <a:lumMod val="50000"/>
                          </a:schemeClr>
                        </a:solidFill>
                      </a:endParaRPr>
                    </a:p>
                  </a:txBody>
                  <a:tcPr/>
                </a:tc>
              </a:tr>
            </a:tbl>
          </a:graphicData>
        </a:graphic>
      </p:graphicFrame>
      <p:graphicFrame>
        <p:nvGraphicFramePr>
          <p:cNvPr id="19" name="Table 18"/>
          <p:cNvGraphicFramePr>
            <a:graphicFrameLocks noGrp="1"/>
          </p:cNvGraphicFramePr>
          <p:nvPr/>
        </p:nvGraphicFramePr>
        <p:xfrm>
          <a:off x="7315200" y="4507468"/>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30</a:t>
                      </a:r>
                      <a:endParaRPr lang="en-US" dirty="0"/>
                    </a:p>
                  </a:txBody>
                  <a:tcPr/>
                </a:tc>
                <a:tc>
                  <a:txBody>
                    <a:bodyPr/>
                    <a:lstStyle/>
                    <a:p>
                      <a:r>
                        <a:rPr lang="en-US" dirty="0" smtClean="0"/>
                        <a:t>NULL</a:t>
                      </a:r>
                      <a:endParaRPr lang="en-US" dirty="0"/>
                    </a:p>
                  </a:txBody>
                  <a:tcPr/>
                </a:tc>
              </a:tr>
            </a:tbl>
          </a:graphicData>
        </a:graphic>
      </p:graphicFrame>
      <p:cxnSp>
        <p:nvCxnSpPr>
          <p:cNvPr id="20" name="Straight Arrow Connector 19"/>
          <p:cNvCxnSpPr/>
          <p:nvPr/>
        </p:nvCxnSpPr>
        <p:spPr>
          <a:xfrm>
            <a:off x="2743200" y="4736068"/>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1447800" y="5040868"/>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600200" y="4964668"/>
            <a:ext cx="838200" cy="369332"/>
          </a:xfrm>
          <a:prstGeom prst="rect">
            <a:avLst/>
          </a:prstGeom>
          <a:noFill/>
        </p:spPr>
        <p:txBody>
          <a:bodyPr wrap="square" rtlCol="0">
            <a:spAutoFit/>
          </a:bodyPr>
          <a:lstStyle/>
          <a:p>
            <a:r>
              <a:rPr lang="en-US" b="1" dirty="0" smtClean="0">
                <a:solidFill>
                  <a:srgbClr val="7030A0"/>
                </a:solidFill>
              </a:rPr>
              <a:t>1000</a:t>
            </a:r>
            <a:endParaRPr lang="en-US" b="1" dirty="0">
              <a:solidFill>
                <a:srgbClr val="7030A0"/>
              </a:solidFill>
            </a:endParaRPr>
          </a:p>
        </p:txBody>
      </p:sp>
      <p:sp>
        <p:nvSpPr>
          <p:cNvPr id="24" name="TextBox 23"/>
          <p:cNvSpPr txBox="1"/>
          <p:nvPr/>
        </p:nvSpPr>
        <p:spPr>
          <a:xfrm>
            <a:off x="3581400" y="5040868"/>
            <a:ext cx="838200" cy="369332"/>
          </a:xfrm>
          <a:prstGeom prst="rect">
            <a:avLst/>
          </a:prstGeom>
          <a:noFill/>
        </p:spPr>
        <p:txBody>
          <a:bodyPr wrap="square" rtlCol="0">
            <a:spAutoFit/>
          </a:bodyPr>
          <a:lstStyle/>
          <a:p>
            <a:r>
              <a:rPr lang="en-US" b="1" dirty="0" smtClean="0">
                <a:solidFill>
                  <a:srgbClr val="7030A0"/>
                </a:solidFill>
              </a:rPr>
              <a:t>2000</a:t>
            </a:r>
            <a:endParaRPr lang="en-US" b="1" dirty="0">
              <a:solidFill>
                <a:srgbClr val="7030A0"/>
              </a:solidFill>
            </a:endParaRPr>
          </a:p>
        </p:txBody>
      </p:sp>
      <p:sp>
        <p:nvSpPr>
          <p:cNvPr id="25" name="TextBox 24"/>
          <p:cNvSpPr txBox="1"/>
          <p:nvPr/>
        </p:nvSpPr>
        <p:spPr>
          <a:xfrm>
            <a:off x="7620000" y="4953000"/>
            <a:ext cx="838200" cy="369332"/>
          </a:xfrm>
          <a:prstGeom prst="rect">
            <a:avLst/>
          </a:prstGeom>
          <a:noFill/>
        </p:spPr>
        <p:txBody>
          <a:bodyPr wrap="square" rtlCol="0">
            <a:spAutoFit/>
          </a:bodyPr>
          <a:lstStyle/>
          <a:p>
            <a:r>
              <a:rPr lang="en-US" b="1" dirty="0" smtClean="0">
                <a:solidFill>
                  <a:srgbClr val="7030A0"/>
                </a:solidFill>
              </a:rPr>
              <a:t>3000</a:t>
            </a:r>
            <a:endParaRPr lang="en-US" b="1" dirty="0">
              <a:solidFill>
                <a:srgbClr val="7030A0"/>
              </a:solidFill>
            </a:endParaRPr>
          </a:p>
        </p:txBody>
      </p:sp>
      <p:sp>
        <p:nvSpPr>
          <p:cNvPr id="26" name="TextBox 25"/>
          <p:cNvSpPr txBox="1"/>
          <p:nvPr/>
        </p:nvSpPr>
        <p:spPr>
          <a:xfrm>
            <a:off x="1143000" y="5357336"/>
            <a:ext cx="838200" cy="369332"/>
          </a:xfrm>
          <a:prstGeom prst="rect">
            <a:avLst/>
          </a:prstGeom>
          <a:noFill/>
        </p:spPr>
        <p:txBody>
          <a:bodyPr wrap="square" rtlCol="0">
            <a:spAutoFit/>
          </a:bodyPr>
          <a:lstStyle/>
          <a:p>
            <a:r>
              <a:rPr lang="en-US" b="1" dirty="0" smtClean="0">
                <a:solidFill>
                  <a:srgbClr val="C00000"/>
                </a:solidFill>
              </a:rPr>
              <a:t>head</a:t>
            </a:r>
            <a:endParaRPr lang="en-US" b="1" dirty="0">
              <a:solidFill>
                <a:srgbClr val="C00000"/>
              </a:solidFill>
            </a:endParaRPr>
          </a:p>
        </p:txBody>
      </p:sp>
      <p:sp>
        <p:nvSpPr>
          <p:cNvPr id="27" name="TextBox 26"/>
          <p:cNvSpPr txBox="1"/>
          <p:nvPr/>
        </p:nvSpPr>
        <p:spPr>
          <a:xfrm>
            <a:off x="3352800" y="3897868"/>
            <a:ext cx="3886200" cy="369332"/>
          </a:xfrm>
          <a:prstGeom prst="rect">
            <a:avLst/>
          </a:prstGeom>
          <a:noFill/>
        </p:spPr>
        <p:txBody>
          <a:bodyPr wrap="square" rtlCol="0">
            <a:spAutoFit/>
          </a:bodyPr>
          <a:lstStyle/>
          <a:p>
            <a:r>
              <a:rPr lang="en-US" b="1" dirty="0" smtClean="0">
                <a:solidFill>
                  <a:srgbClr val="C00000"/>
                </a:solidFill>
              </a:rPr>
              <a:t>After Insertion – </a:t>
            </a:r>
            <a:r>
              <a:rPr lang="en-US" b="1" dirty="0" smtClean="0">
                <a:solidFill>
                  <a:schemeClr val="accent4">
                    <a:lumMod val="50000"/>
                  </a:schemeClr>
                </a:solidFill>
              </a:rPr>
              <a:t>where x=20</a:t>
            </a:r>
            <a:endParaRPr lang="en-US" b="1" dirty="0">
              <a:solidFill>
                <a:schemeClr val="accent4">
                  <a:lumMod val="50000"/>
                </a:schemeClr>
              </a:solidFill>
            </a:endParaRPr>
          </a:p>
        </p:txBody>
      </p:sp>
      <p:cxnSp>
        <p:nvCxnSpPr>
          <p:cNvPr id="28" name="Straight Arrow Connector 27"/>
          <p:cNvCxnSpPr/>
          <p:nvPr/>
        </p:nvCxnSpPr>
        <p:spPr>
          <a:xfrm flipV="1">
            <a:off x="8382000" y="5040868"/>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486400" y="5334000"/>
            <a:ext cx="838200" cy="369332"/>
          </a:xfrm>
          <a:prstGeom prst="rect">
            <a:avLst/>
          </a:prstGeom>
          <a:noFill/>
        </p:spPr>
        <p:txBody>
          <a:bodyPr wrap="square" rtlCol="0">
            <a:spAutoFit/>
          </a:bodyPr>
          <a:lstStyle/>
          <a:p>
            <a:r>
              <a:rPr lang="en-US" b="1" dirty="0" smtClean="0">
                <a:solidFill>
                  <a:srgbClr val="7030A0"/>
                </a:solidFill>
              </a:rPr>
              <a:t>4000</a:t>
            </a:r>
            <a:endParaRPr lang="en-US" b="1" dirty="0">
              <a:solidFill>
                <a:srgbClr val="7030A0"/>
              </a:solidFill>
            </a:endParaRPr>
          </a:p>
        </p:txBody>
      </p:sp>
      <p:sp>
        <p:nvSpPr>
          <p:cNvPr id="30" name="TextBox 29"/>
          <p:cNvSpPr txBox="1"/>
          <p:nvPr/>
        </p:nvSpPr>
        <p:spPr>
          <a:xfrm>
            <a:off x="8077200" y="5345668"/>
            <a:ext cx="838200" cy="369332"/>
          </a:xfrm>
          <a:prstGeom prst="rect">
            <a:avLst/>
          </a:prstGeom>
          <a:noFill/>
        </p:spPr>
        <p:txBody>
          <a:bodyPr wrap="square" rtlCol="0">
            <a:spAutoFit/>
          </a:bodyPr>
          <a:lstStyle/>
          <a:p>
            <a:r>
              <a:rPr lang="en-US" b="1" dirty="0" smtClean="0">
                <a:solidFill>
                  <a:srgbClr val="C00000"/>
                </a:solidFill>
              </a:rPr>
              <a:t>Last</a:t>
            </a:r>
            <a:endParaRPr lang="en-US" b="1" dirty="0">
              <a:solidFill>
                <a:srgbClr val="C00000"/>
              </a:solidFill>
            </a:endParaRPr>
          </a:p>
        </p:txBody>
      </p:sp>
      <p:graphicFrame>
        <p:nvGraphicFramePr>
          <p:cNvPr id="31" name="Table 30"/>
          <p:cNvGraphicFramePr>
            <a:graphicFrameLocks noGrp="1"/>
          </p:cNvGraphicFramePr>
          <p:nvPr/>
        </p:nvGraphicFramePr>
        <p:xfrm>
          <a:off x="5257800" y="48768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40</a:t>
                      </a:r>
                      <a:endParaRPr lang="en-US" dirty="0"/>
                    </a:p>
                  </a:txBody>
                  <a:tcPr>
                    <a:solidFill>
                      <a:schemeClr val="accent2">
                        <a:lumMod val="50000"/>
                      </a:schemeClr>
                    </a:solidFill>
                  </a:tcPr>
                </a:tc>
                <a:tc>
                  <a:txBody>
                    <a:bodyPr/>
                    <a:lstStyle/>
                    <a:p>
                      <a:r>
                        <a:rPr lang="en-US" dirty="0" smtClean="0"/>
                        <a:t>3000</a:t>
                      </a:r>
                      <a:endParaRPr lang="en-US" dirty="0"/>
                    </a:p>
                  </a:txBody>
                  <a:tcPr/>
                </a:tc>
              </a:tr>
            </a:tbl>
          </a:graphicData>
        </a:graphic>
      </p:graphicFrame>
      <p:sp>
        <p:nvSpPr>
          <p:cNvPr id="33" name="TextBox 32"/>
          <p:cNvSpPr txBox="1"/>
          <p:nvPr/>
        </p:nvSpPr>
        <p:spPr>
          <a:xfrm>
            <a:off x="5943600" y="5638800"/>
            <a:ext cx="1219200" cy="369332"/>
          </a:xfrm>
          <a:prstGeom prst="rect">
            <a:avLst/>
          </a:prstGeom>
          <a:noFill/>
        </p:spPr>
        <p:txBody>
          <a:bodyPr wrap="square" rtlCol="0">
            <a:spAutoFit/>
          </a:bodyPr>
          <a:lstStyle/>
          <a:p>
            <a:r>
              <a:rPr lang="en-US" b="1" dirty="0" err="1" smtClean="0">
                <a:solidFill>
                  <a:srgbClr val="C00000"/>
                </a:solidFill>
              </a:rPr>
              <a:t>newnode</a:t>
            </a:r>
            <a:endParaRPr lang="en-US" b="1" dirty="0">
              <a:solidFill>
                <a:srgbClr val="C00000"/>
              </a:solidFill>
            </a:endParaRPr>
          </a:p>
        </p:txBody>
      </p:sp>
      <p:cxnSp>
        <p:nvCxnSpPr>
          <p:cNvPr id="34" name="Straight Arrow Connector 33"/>
          <p:cNvCxnSpPr/>
          <p:nvPr/>
        </p:nvCxnSpPr>
        <p:spPr>
          <a:xfrm flipV="1">
            <a:off x="6324600" y="53340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p:nvPr/>
        </p:nvCxnSpPr>
        <p:spPr>
          <a:xfrm>
            <a:off x="4800600" y="4724400"/>
            <a:ext cx="457200" cy="3048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flipV="1">
            <a:off x="6858000" y="4724400"/>
            <a:ext cx="457200" cy="3048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209800" y="0"/>
            <a:ext cx="5638800" cy="523220"/>
          </a:xfrm>
          <a:prstGeom prst="rect">
            <a:avLst/>
          </a:prstGeom>
          <a:noFill/>
        </p:spPr>
        <p:txBody>
          <a:bodyPr wrap="square" rtlCol="0">
            <a:spAutoFit/>
          </a:bodyPr>
          <a:lstStyle/>
          <a:p>
            <a:r>
              <a:rPr lang="en-US" sz="2800" b="1" u="sng" dirty="0" smtClean="0">
                <a:solidFill>
                  <a:srgbClr val="7030A0"/>
                </a:solidFill>
              </a:rPr>
              <a:t>Insert Middle operation in a SLL</a:t>
            </a:r>
            <a:endParaRPr lang="en-US" sz="2800" b="1" u="sng" dirty="0">
              <a:solidFill>
                <a:srgbClr val="7030A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4724400" cy="6400800"/>
          </a:xfrm>
        </p:spPr>
        <p:txBody>
          <a:bodyPr>
            <a:noAutofit/>
          </a:bodyPr>
          <a:lstStyle/>
          <a:p>
            <a:pPr>
              <a:buNone/>
            </a:pPr>
            <a:r>
              <a:rPr lang="en-US" sz="1900" b="1" dirty="0" err="1" smtClean="0">
                <a:solidFill>
                  <a:schemeClr val="accent4">
                    <a:lumMod val="50000"/>
                  </a:schemeClr>
                </a:solidFill>
              </a:rPr>
              <a:t>insertmiddle</a:t>
            </a:r>
            <a:r>
              <a:rPr lang="en-US" sz="1900" b="1" dirty="0" smtClean="0">
                <a:solidFill>
                  <a:schemeClr val="accent4">
                    <a:lumMod val="50000"/>
                  </a:schemeClr>
                </a:solidFill>
              </a:rPr>
              <a:t>()</a:t>
            </a:r>
          </a:p>
          <a:p>
            <a:pPr>
              <a:buNone/>
            </a:pPr>
            <a:r>
              <a:rPr lang="en-US" sz="1900" b="1" dirty="0" smtClean="0">
                <a:solidFill>
                  <a:schemeClr val="accent2">
                    <a:lumMod val="50000"/>
                  </a:schemeClr>
                </a:solidFill>
              </a:rPr>
              <a:t>{</a:t>
            </a:r>
          </a:p>
          <a:p>
            <a:pPr>
              <a:buNone/>
            </a:pPr>
            <a:r>
              <a:rPr lang="en-US" sz="1900" b="1" dirty="0" smtClean="0">
                <a:solidFill>
                  <a:schemeClr val="accent2">
                    <a:lumMod val="50000"/>
                  </a:schemeClr>
                </a:solidFill>
              </a:rPr>
              <a:t>    </a:t>
            </a:r>
            <a:r>
              <a:rPr lang="en-US" sz="1900" b="1" dirty="0" err="1" smtClean="0">
                <a:solidFill>
                  <a:schemeClr val="accent2">
                    <a:lumMod val="50000"/>
                  </a:schemeClr>
                </a:solidFill>
              </a:rPr>
              <a:t>int</a:t>
            </a:r>
            <a:r>
              <a:rPr lang="en-US" sz="1900" b="1" dirty="0" smtClean="0">
                <a:solidFill>
                  <a:schemeClr val="accent2">
                    <a:lumMod val="50000"/>
                  </a:schemeClr>
                </a:solidFill>
              </a:rPr>
              <a:t> x;</a:t>
            </a:r>
          </a:p>
          <a:p>
            <a:pPr>
              <a:buNone/>
            </a:pPr>
            <a:r>
              <a:rPr lang="en-US" sz="1900" b="1" dirty="0" smtClean="0">
                <a:solidFill>
                  <a:schemeClr val="accent2">
                    <a:lumMod val="50000"/>
                  </a:schemeClr>
                </a:solidFill>
              </a:rPr>
              <a:t>    </a:t>
            </a:r>
            <a:r>
              <a:rPr lang="en-US" sz="1900" b="1" dirty="0" err="1" smtClean="0">
                <a:solidFill>
                  <a:schemeClr val="accent2">
                    <a:lumMod val="50000"/>
                  </a:schemeClr>
                </a:solidFill>
              </a:rPr>
              <a:t>getnode</a:t>
            </a:r>
            <a:r>
              <a:rPr lang="en-US" sz="1900" b="1" dirty="0" smtClean="0">
                <a:solidFill>
                  <a:schemeClr val="accent2">
                    <a:lumMod val="50000"/>
                  </a:schemeClr>
                </a:solidFill>
              </a:rPr>
              <a:t>();</a:t>
            </a:r>
          </a:p>
          <a:p>
            <a:pPr>
              <a:buNone/>
            </a:pPr>
            <a:r>
              <a:rPr lang="en-US" sz="1900" b="1" dirty="0" smtClean="0">
                <a:solidFill>
                  <a:schemeClr val="accent2">
                    <a:lumMod val="50000"/>
                  </a:schemeClr>
                </a:solidFill>
              </a:rPr>
              <a:t>    if(</a:t>
            </a:r>
            <a:r>
              <a:rPr lang="en-US" sz="1900" b="1" dirty="0" err="1" smtClean="0">
                <a:solidFill>
                  <a:schemeClr val="accent2">
                    <a:lumMod val="50000"/>
                  </a:schemeClr>
                </a:solidFill>
              </a:rPr>
              <a:t>newnode</a:t>
            </a:r>
            <a:r>
              <a:rPr lang="en-US" sz="1900" b="1" dirty="0" smtClean="0">
                <a:solidFill>
                  <a:schemeClr val="accent2">
                    <a:lumMod val="50000"/>
                  </a:schemeClr>
                </a:solidFill>
              </a:rPr>
              <a:t>==NULL)</a:t>
            </a:r>
          </a:p>
          <a:p>
            <a:pPr>
              <a:buNone/>
            </a:pPr>
            <a:r>
              <a:rPr lang="en-US" sz="1900" b="1" dirty="0" smtClean="0">
                <a:solidFill>
                  <a:schemeClr val="accent2">
                    <a:lumMod val="50000"/>
                  </a:schemeClr>
                </a:solidFill>
              </a:rPr>
              <a:t>    {</a:t>
            </a:r>
          </a:p>
          <a:p>
            <a:pPr>
              <a:buNone/>
            </a:pPr>
            <a:r>
              <a:rPr lang="en-US" sz="1900" b="1" dirty="0" smtClean="0">
                <a:solidFill>
                  <a:schemeClr val="accent2">
                    <a:lumMod val="50000"/>
                  </a:schemeClr>
                </a:solidFill>
              </a:rPr>
              <a:t>                     </a:t>
            </a:r>
            <a:r>
              <a:rPr lang="en-US" sz="1900" b="1" dirty="0" err="1" smtClean="0">
                <a:solidFill>
                  <a:schemeClr val="accent2">
                    <a:lumMod val="50000"/>
                  </a:schemeClr>
                </a:solidFill>
              </a:rPr>
              <a:t>printf</a:t>
            </a:r>
            <a:r>
              <a:rPr lang="en-US" sz="1900" b="1" dirty="0" smtClean="0">
                <a:solidFill>
                  <a:schemeClr val="accent2">
                    <a:lumMod val="50000"/>
                  </a:schemeClr>
                </a:solidFill>
              </a:rPr>
              <a:t>("\</a:t>
            </a:r>
            <a:r>
              <a:rPr lang="en-US" sz="1900" b="1" dirty="0" err="1" smtClean="0">
                <a:solidFill>
                  <a:schemeClr val="accent2">
                    <a:lumMod val="50000"/>
                  </a:schemeClr>
                </a:solidFill>
              </a:rPr>
              <a:t>nNo</a:t>
            </a:r>
            <a:r>
              <a:rPr lang="en-US" sz="1900" b="1" dirty="0" smtClean="0">
                <a:solidFill>
                  <a:schemeClr val="accent2">
                    <a:lumMod val="50000"/>
                  </a:schemeClr>
                </a:solidFill>
              </a:rPr>
              <a:t> Memory");</a:t>
            </a:r>
          </a:p>
          <a:p>
            <a:pPr>
              <a:buNone/>
            </a:pPr>
            <a:r>
              <a:rPr lang="en-US" sz="1900" b="1" dirty="0" smtClean="0">
                <a:solidFill>
                  <a:schemeClr val="accent2">
                    <a:lumMod val="50000"/>
                  </a:schemeClr>
                </a:solidFill>
              </a:rPr>
              <a:t>                     return(0);</a:t>
            </a:r>
          </a:p>
          <a:p>
            <a:pPr>
              <a:buNone/>
            </a:pPr>
            <a:r>
              <a:rPr lang="en-US" sz="1900" b="1" dirty="0" smtClean="0">
                <a:solidFill>
                  <a:schemeClr val="accent2">
                    <a:lumMod val="50000"/>
                  </a:schemeClr>
                </a:solidFill>
              </a:rPr>
              <a:t>    }</a:t>
            </a:r>
          </a:p>
          <a:p>
            <a:pPr>
              <a:buNone/>
            </a:pPr>
            <a:r>
              <a:rPr lang="en-US" sz="1900" b="1" dirty="0" smtClean="0">
                <a:solidFill>
                  <a:schemeClr val="accent2">
                    <a:lumMod val="50000"/>
                  </a:schemeClr>
                </a:solidFill>
              </a:rPr>
              <a:t>    </a:t>
            </a:r>
            <a:r>
              <a:rPr lang="en-US" sz="1900" b="1" dirty="0" err="1" smtClean="0">
                <a:solidFill>
                  <a:schemeClr val="accent2">
                    <a:lumMod val="50000"/>
                  </a:schemeClr>
                </a:solidFill>
              </a:rPr>
              <a:t>readnode</a:t>
            </a:r>
            <a:r>
              <a:rPr lang="en-US" sz="1900" b="1" dirty="0" smtClean="0">
                <a:solidFill>
                  <a:schemeClr val="accent2">
                    <a:lumMod val="50000"/>
                  </a:schemeClr>
                </a:solidFill>
              </a:rPr>
              <a:t>();</a:t>
            </a:r>
          </a:p>
          <a:p>
            <a:pPr>
              <a:buNone/>
            </a:pPr>
            <a:r>
              <a:rPr lang="en-US" sz="1900" b="1" dirty="0" smtClean="0">
                <a:solidFill>
                  <a:schemeClr val="accent2">
                    <a:lumMod val="50000"/>
                  </a:schemeClr>
                </a:solidFill>
              </a:rPr>
              <a:t>    if(head==NULL)</a:t>
            </a:r>
          </a:p>
          <a:p>
            <a:pPr>
              <a:buNone/>
            </a:pPr>
            <a:r>
              <a:rPr lang="en-US" sz="1900" b="1" dirty="0" smtClean="0">
                <a:solidFill>
                  <a:schemeClr val="accent2">
                    <a:lumMod val="50000"/>
                  </a:schemeClr>
                </a:solidFill>
              </a:rPr>
              <a:t>    {</a:t>
            </a:r>
          </a:p>
          <a:p>
            <a:pPr>
              <a:buNone/>
            </a:pPr>
            <a:r>
              <a:rPr lang="en-US" sz="1900" b="1" dirty="0" smtClean="0">
                <a:solidFill>
                  <a:schemeClr val="accent2">
                    <a:lumMod val="50000"/>
                  </a:schemeClr>
                </a:solidFill>
              </a:rPr>
              <a:t>                 head=last=</a:t>
            </a:r>
            <a:r>
              <a:rPr lang="en-US" sz="1900" b="1" dirty="0" err="1" smtClean="0">
                <a:solidFill>
                  <a:schemeClr val="accent2">
                    <a:lumMod val="50000"/>
                  </a:schemeClr>
                </a:solidFill>
              </a:rPr>
              <a:t>newnode</a:t>
            </a:r>
            <a:r>
              <a:rPr lang="en-US" sz="1900" b="1" dirty="0" smtClean="0">
                <a:solidFill>
                  <a:schemeClr val="accent2">
                    <a:lumMod val="50000"/>
                  </a:schemeClr>
                </a:solidFill>
              </a:rPr>
              <a:t>;</a:t>
            </a:r>
          </a:p>
          <a:p>
            <a:pPr>
              <a:buNone/>
            </a:pPr>
            <a:r>
              <a:rPr lang="en-US" sz="1900" b="1" dirty="0" smtClean="0">
                <a:solidFill>
                  <a:schemeClr val="accent2">
                    <a:lumMod val="50000"/>
                  </a:schemeClr>
                </a:solidFill>
              </a:rPr>
              <a:t>                 return(0);</a:t>
            </a:r>
          </a:p>
          <a:p>
            <a:pPr>
              <a:buNone/>
            </a:pPr>
            <a:r>
              <a:rPr lang="en-US" sz="1900" b="1" dirty="0" smtClean="0">
                <a:solidFill>
                  <a:schemeClr val="accent2">
                    <a:lumMod val="50000"/>
                  </a:schemeClr>
                </a:solidFill>
              </a:rPr>
              <a:t>    } </a:t>
            </a:r>
          </a:p>
          <a:p>
            <a:pPr>
              <a:buNone/>
            </a:pPr>
            <a:r>
              <a:rPr lang="en-US" sz="1900" b="1" dirty="0" smtClean="0">
                <a:solidFill>
                  <a:schemeClr val="accent2">
                    <a:lumMod val="50000"/>
                  </a:schemeClr>
                </a:solidFill>
              </a:rPr>
              <a:t>    print ”Enter the node after which you want to insert the new node:";</a:t>
            </a:r>
          </a:p>
          <a:p>
            <a:pPr>
              <a:buNone/>
            </a:pPr>
            <a:r>
              <a:rPr lang="en-US" sz="1900" b="1" dirty="0" smtClean="0">
                <a:solidFill>
                  <a:schemeClr val="accent2">
                    <a:lumMod val="50000"/>
                  </a:schemeClr>
                </a:solidFill>
              </a:rPr>
              <a:t>    read x;</a:t>
            </a:r>
          </a:p>
          <a:p>
            <a:pPr>
              <a:buNone/>
            </a:pPr>
            <a:r>
              <a:rPr lang="en-US" sz="1900" b="1" dirty="0" smtClean="0">
                <a:solidFill>
                  <a:schemeClr val="accent2">
                    <a:lumMod val="50000"/>
                  </a:schemeClr>
                </a:solidFill>
              </a:rPr>
              <a:t>    temp=head;</a:t>
            </a:r>
          </a:p>
        </p:txBody>
      </p:sp>
      <p:sp>
        <p:nvSpPr>
          <p:cNvPr id="7" name="TextBox 6"/>
          <p:cNvSpPr txBox="1"/>
          <p:nvPr/>
        </p:nvSpPr>
        <p:spPr>
          <a:xfrm>
            <a:off x="5181600" y="1066800"/>
            <a:ext cx="3733800" cy="4401205"/>
          </a:xfrm>
          <a:prstGeom prst="rect">
            <a:avLst/>
          </a:prstGeom>
          <a:noFill/>
        </p:spPr>
        <p:txBody>
          <a:bodyPr wrap="square" rtlCol="0">
            <a:spAutoFit/>
          </a:bodyPr>
          <a:lstStyle/>
          <a:p>
            <a:r>
              <a:rPr lang="en-US" sz="2000" b="1" dirty="0" smtClean="0">
                <a:solidFill>
                  <a:schemeClr val="accent2">
                    <a:lumMod val="50000"/>
                  </a:schemeClr>
                </a:solidFill>
              </a:rPr>
              <a:t>while(temp!=NULL)</a:t>
            </a:r>
          </a:p>
          <a:p>
            <a:r>
              <a:rPr lang="en-US" sz="2000" b="1" dirty="0" smtClean="0">
                <a:solidFill>
                  <a:schemeClr val="accent2">
                    <a:lumMod val="50000"/>
                  </a:schemeClr>
                </a:solidFill>
              </a:rPr>
              <a:t>{</a:t>
            </a:r>
          </a:p>
          <a:p>
            <a:r>
              <a:rPr lang="en-US" sz="2000" b="1" dirty="0" smtClean="0">
                <a:solidFill>
                  <a:schemeClr val="accent2">
                    <a:lumMod val="50000"/>
                  </a:schemeClr>
                </a:solidFill>
              </a:rPr>
              <a:t>   if(temp-&gt;data==x)</a:t>
            </a:r>
          </a:p>
          <a:p>
            <a:r>
              <a:rPr lang="en-US" sz="2000" b="1" dirty="0" smtClean="0">
                <a:solidFill>
                  <a:schemeClr val="accent2">
                    <a:lumMod val="50000"/>
                  </a:schemeClr>
                </a:solidFill>
              </a:rPr>
              <a:t>   {</a:t>
            </a:r>
          </a:p>
          <a:p>
            <a:r>
              <a:rPr lang="en-US" sz="2000" b="1" dirty="0" smtClean="0">
                <a:solidFill>
                  <a:schemeClr val="accent2">
                    <a:lumMod val="50000"/>
                  </a:schemeClr>
                </a:solidFill>
              </a:rPr>
              <a:t>             </a:t>
            </a:r>
            <a:r>
              <a:rPr lang="en-US" sz="2000" b="1" dirty="0" err="1" smtClean="0">
                <a:solidFill>
                  <a:schemeClr val="accent2">
                    <a:lumMod val="50000"/>
                  </a:schemeClr>
                </a:solidFill>
              </a:rPr>
              <a:t>newnode</a:t>
            </a:r>
            <a:r>
              <a:rPr lang="en-US" sz="2000" b="1" dirty="0" smtClean="0">
                <a:solidFill>
                  <a:schemeClr val="accent2">
                    <a:lumMod val="50000"/>
                  </a:schemeClr>
                </a:solidFill>
              </a:rPr>
              <a:t>-&gt;link=temp-&gt;link;</a:t>
            </a:r>
          </a:p>
          <a:p>
            <a:r>
              <a:rPr lang="en-US" sz="2000" b="1" dirty="0" smtClean="0">
                <a:solidFill>
                  <a:schemeClr val="accent2">
                    <a:lumMod val="50000"/>
                  </a:schemeClr>
                </a:solidFill>
              </a:rPr>
              <a:t>             temp-&gt;link=</a:t>
            </a:r>
            <a:r>
              <a:rPr lang="en-US" sz="2000" b="1" dirty="0" err="1" smtClean="0">
                <a:solidFill>
                  <a:schemeClr val="accent2">
                    <a:lumMod val="50000"/>
                  </a:schemeClr>
                </a:solidFill>
              </a:rPr>
              <a:t>newnode</a:t>
            </a:r>
            <a:r>
              <a:rPr lang="en-US" sz="2000" b="1" dirty="0" smtClean="0">
                <a:solidFill>
                  <a:schemeClr val="accent2">
                    <a:lumMod val="50000"/>
                  </a:schemeClr>
                </a:solidFill>
              </a:rPr>
              <a:t>;</a:t>
            </a:r>
          </a:p>
          <a:p>
            <a:r>
              <a:rPr lang="en-US" sz="2000" b="1" dirty="0" smtClean="0">
                <a:solidFill>
                  <a:schemeClr val="accent2">
                    <a:lumMod val="50000"/>
                  </a:schemeClr>
                </a:solidFill>
              </a:rPr>
              <a:t>             return(0);</a:t>
            </a:r>
          </a:p>
          <a:p>
            <a:r>
              <a:rPr lang="en-US" sz="2000" b="1" dirty="0" smtClean="0">
                <a:solidFill>
                  <a:schemeClr val="accent2">
                    <a:lumMod val="50000"/>
                  </a:schemeClr>
                </a:solidFill>
              </a:rPr>
              <a:t>    }</a:t>
            </a:r>
          </a:p>
          <a:p>
            <a:r>
              <a:rPr lang="en-US" sz="2000" b="1" dirty="0" smtClean="0">
                <a:solidFill>
                  <a:schemeClr val="accent2">
                    <a:lumMod val="50000"/>
                  </a:schemeClr>
                </a:solidFill>
              </a:rPr>
              <a:t>    else</a:t>
            </a:r>
          </a:p>
          <a:p>
            <a:r>
              <a:rPr lang="en-US" sz="2000" b="1" dirty="0" smtClean="0">
                <a:solidFill>
                  <a:schemeClr val="accent2">
                    <a:lumMod val="50000"/>
                  </a:schemeClr>
                </a:solidFill>
              </a:rPr>
              <a:t>             temp=temp-&gt;link;</a:t>
            </a:r>
          </a:p>
          <a:p>
            <a:r>
              <a:rPr lang="en-US" sz="2000" b="1" dirty="0" smtClean="0">
                <a:solidFill>
                  <a:schemeClr val="accent2">
                    <a:lumMod val="50000"/>
                  </a:schemeClr>
                </a:solidFill>
              </a:rPr>
              <a:t>    }</a:t>
            </a:r>
          </a:p>
          <a:p>
            <a:r>
              <a:rPr lang="en-US" sz="2000" b="1" dirty="0" smtClean="0">
                <a:solidFill>
                  <a:schemeClr val="accent2">
                    <a:lumMod val="50000"/>
                  </a:schemeClr>
                </a:solidFill>
              </a:rPr>
              <a:t>    return(0);</a:t>
            </a:r>
          </a:p>
          <a:p>
            <a:r>
              <a:rPr lang="en-US" sz="2000" b="1" dirty="0" smtClean="0">
                <a:solidFill>
                  <a:schemeClr val="accent2">
                    <a:lumMod val="50000"/>
                  </a:schemeClr>
                </a:solidFill>
              </a:rPr>
              <a:t>}</a:t>
            </a:r>
            <a:endParaRPr lang="en-US" sz="2000" b="1" dirty="0">
              <a:solidFill>
                <a:schemeClr val="accent2">
                  <a:lumMod val="50000"/>
                </a:schemeClr>
              </a:solidFill>
            </a:endParaRPr>
          </a:p>
        </p:txBody>
      </p:sp>
      <p:cxnSp>
        <p:nvCxnSpPr>
          <p:cNvPr id="9" name="Straight Connector 8"/>
          <p:cNvCxnSpPr/>
          <p:nvPr/>
        </p:nvCxnSpPr>
        <p:spPr>
          <a:xfrm>
            <a:off x="5029200" y="457200"/>
            <a:ext cx="0" cy="633478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209800" y="0"/>
            <a:ext cx="5638800" cy="523220"/>
          </a:xfrm>
          <a:prstGeom prst="rect">
            <a:avLst/>
          </a:prstGeom>
          <a:noFill/>
        </p:spPr>
        <p:txBody>
          <a:bodyPr wrap="square" rtlCol="0">
            <a:spAutoFit/>
          </a:bodyPr>
          <a:lstStyle/>
          <a:p>
            <a:r>
              <a:rPr lang="en-US" sz="2800" b="1" u="sng" dirty="0" smtClean="0">
                <a:solidFill>
                  <a:srgbClr val="7030A0"/>
                </a:solidFill>
              </a:rPr>
              <a:t>Insert Middle operation in a SLL</a:t>
            </a:r>
            <a:endParaRPr lang="en-US" sz="2800" b="1" u="sng" dirty="0">
              <a:solidFill>
                <a:srgbClr val="7030A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u="sng" dirty="0" smtClean="0">
                <a:solidFill>
                  <a:srgbClr val="7030A0"/>
                </a:solidFill>
              </a:rPr>
              <a:t>Deleting the First node in SLL</a:t>
            </a:r>
            <a:endParaRPr lang="en-US" dirty="0"/>
          </a:p>
        </p:txBody>
      </p:sp>
      <p:graphicFrame>
        <p:nvGraphicFramePr>
          <p:cNvPr id="4" name="Table 3"/>
          <p:cNvGraphicFramePr>
            <a:graphicFrameLocks noGrp="1"/>
          </p:cNvGraphicFramePr>
          <p:nvPr/>
        </p:nvGraphicFramePr>
        <p:xfrm>
          <a:off x="1447800" y="2057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10</a:t>
                      </a:r>
                      <a:endParaRPr lang="en-US" dirty="0"/>
                    </a:p>
                  </a:txBody>
                  <a:tcPr/>
                </a:tc>
                <a:tc>
                  <a:txBody>
                    <a:bodyPr/>
                    <a:lstStyle/>
                    <a:p>
                      <a:r>
                        <a:rPr lang="en-US" dirty="0" smtClean="0"/>
                        <a:t>2000</a:t>
                      </a:r>
                      <a:endParaRPr lang="en-US" dirty="0"/>
                    </a:p>
                  </a:txBody>
                  <a:tcPr/>
                </a:tc>
              </a:tr>
            </a:tbl>
          </a:graphicData>
        </a:graphic>
      </p:graphicFrame>
      <p:graphicFrame>
        <p:nvGraphicFramePr>
          <p:cNvPr id="5" name="Table 4"/>
          <p:cNvGraphicFramePr>
            <a:graphicFrameLocks noGrp="1"/>
          </p:cNvGraphicFramePr>
          <p:nvPr/>
        </p:nvGraphicFramePr>
        <p:xfrm>
          <a:off x="3505200" y="2057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t>3000</a:t>
                      </a:r>
                      <a:endParaRPr lang="en-US" dirty="0"/>
                    </a:p>
                  </a:txBody>
                  <a:tcPr/>
                </a:tc>
              </a:tr>
            </a:tbl>
          </a:graphicData>
        </a:graphic>
      </p:graphicFrame>
      <p:graphicFrame>
        <p:nvGraphicFramePr>
          <p:cNvPr id="6" name="Table 5"/>
          <p:cNvGraphicFramePr>
            <a:graphicFrameLocks noGrp="1"/>
          </p:cNvGraphicFramePr>
          <p:nvPr/>
        </p:nvGraphicFramePr>
        <p:xfrm>
          <a:off x="5562600" y="2057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30</a:t>
                      </a:r>
                      <a:endParaRPr lang="en-US" dirty="0"/>
                    </a:p>
                  </a:txBody>
                  <a:tcPr/>
                </a:tc>
                <a:tc>
                  <a:txBody>
                    <a:bodyPr/>
                    <a:lstStyle/>
                    <a:p>
                      <a:r>
                        <a:rPr lang="en-US" dirty="0" smtClean="0"/>
                        <a:t>NULL</a:t>
                      </a:r>
                      <a:endParaRPr lang="en-US" dirty="0"/>
                    </a:p>
                  </a:txBody>
                  <a:tcPr/>
                </a:tc>
              </a:tr>
            </a:tbl>
          </a:graphicData>
        </a:graphic>
      </p:graphicFrame>
      <p:cxnSp>
        <p:nvCxnSpPr>
          <p:cNvPr id="7" name="Straight Arrow Connector 6"/>
          <p:cNvCxnSpPr/>
          <p:nvPr/>
        </p:nvCxnSpPr>
        <p:spPr>
          <a:xfrm>
            <a:off x="3048000" y="2286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105400" y="2286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1828800" y="2590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6858000" y="2590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057400" y="2590800"/>
            <a:ext cx="838200" cy="369332"/>
          </a:xfrm>
          <a:prstGeom prst="rect">
            <a:avLst/>
          </a:prstGeom>
          <a:noFill/>
        </p:spPr>
        <p:txBody>
          <a:bodyPr wrap="square" rtlCol="0">
            <a:spAutoFit/>
          </a:bodyPr>
          <a:lstStyle/>
          <a:p>
            <a:r>
              <a:rPr lang="en-US" b="1" dirty="0" smtClean="0">
                <a:solidFill>
                  <a:srgbClr val="7030A0"/>
                </a:solidFill>
              </a:rPr>
              <a:t>1000</a:t>
            </a:r>
            <a:endParaRPr lang="en-US" b="1" dirty="0">
              <a:solidFill>
                <a:srgbClr val="7030A0"/>
              </a:solidFill>
            </a:endParaRPr>
          </a:p>
        </p:txBody>
      </p:sp>
      <p:sp>
        <p:nvSpPr>
          <p:cNvPr id="12" name="TextBox 11"/>
          <p:cNvSpPr txBox="1"/>
          <p:nvPr/>
        </p:nvSpPr>
        <p:spPr>
          <a:xfrm>
            <a:off x="3886200" y="2590800"/>
            <a:ext cx="838200" cy="369332"/>
          </a:xfrm>
          <a:prstGeom prst="rect">
            <a:avLst/>
          </a:prstGeom>
          <a:noFill/>
        </p:spPr>
        <p:txBody>
          <a:bodyPr wrap="square" rtlCol="0">
            <a:spAutoFit/>
          </a:bodyPr>
          <a:lstStyle/>
          <a:p>
            <a:r>
              <a:rPr lang="en-US" b="1" dirty="0" smtClean="0">
                <a:solidFill>
                  <a:srgbClr val="7030A0"/>
                </a:solidFill>
              </a:rPr>
              <a:t>2000</a:t>
            </a:r>
            <a:endParaRPr lang="en-US" b="1" dirty="0">
              <a:solidFill>
                <a:srgbClr val="7030A0"/>
              </a:solidFill>
            </a:endParaRPr>
          </a:p>
        </p:txBody>
      </p:sp>
      <p:sp>
        <p:nvSpPr>
          <p:cNvPr id="13" name="TextBox 12"/>
          <p:cNvSpPr txBox="1"/>
          <p:nvPr/>
        </p:nvSpPr>
        <p:spPr>
          <a:xfrm>
            <a:off x="5943600" y="2590800"/>
            <a:ext cx="838200" cy="369332"/>
          </a:xfrm>
          <a:prstGeom prst="rect">
            <a:avLst/>
          </a:prstGeom>
          <a:noFill/>
        </p:spPr>
        <p:txBody>
          <a:bodyPr wrap="square" rtlCol="0">
            <a:spAutoFit/>
          </a:bodyPr>
          <a:lstStyle/>
          <a:p>
            <a:r>
              <a:rPr lang="en-US" b="1" dirty="0" smtClean="0">
                <a:solidFill>
                  <a:srgbClr val="7030A0"/>
                </a:solidFill>
              </a:rPr>
              <a:t>3000</a:t>
            </a:r>
            <a:endParaRPr lang="en-US" b="1" dirty="0">
              <a:solidFill>
                <a:srgbClr val="7030A0"/>
              </a:solidFill>
            </a:endParaRPr>
          </a:p>
        </p:txBody>
      </p:sp>
      <p:sp>
        <p:nvSpPr>
          <p:cNvPr id="14" name="TextBox 13"/>
          <p:cNvSpPr txBox="1"/>
          <p:nvPr/>
        </p:nvSpPr>
        <p:spPr>
          <a:xfrm>
            <a:off x="1524000" y="2907268"/>
            <a:ext cx="838200" cy="369332"/>
          </a:xfrm>
          <a:prstGeom prst="rect">
            <a:avLst/>
          </a:prstGeom>
          <a:noFill/>
        </p:spPr>
        <p:txBody>
          <a:bodyPr wrap="square" rtlCol="0">
            <a:spAutoFit/>
          </a:bodyPr>
          <a:lstStyle/>
          <a:p>
            <a:r>
              <a:rPr lang="en-US" b="1" dirty="0" smtClean="0">
                <a:solidFill>
                  <a:srgbClr val="C00000"/>
                </a:solidFill>
              </a:rPr>
              <a:t>head</a:t>
            </a:r>
            <a:endParaRPr lang="en-US" b="1" dirty="0">
              <a:solidFill>
                <a:srgbClr val="C00000"/>
              </a:solidFill>
            </a:endParaRPr>
          </a:p>
        </p:txBody>
      </p:sp>
      <p:sp>
        <p:nvSpPr>
          <p:cNvPr id="15" name="TextBox 14"/>
          <p:cNvSpPr txBox="1"/>
          <p:nvPr/>
        </p:nvSpPr>
        <p:spPr>
          <a:xfrm>
            <a:off x="6553200" y="2895600"/>
            <a:ext cx="838200" cy="369332"/>
          </a:xfrm>
          <a:prstGeom prst="rect">
            <a:avLst/>
          </a:prstGeom>
          <a:noFill/>
        </p:spPr>
        <p:txBody>
          <a:bodyPr wrap="square" rtlCol="0">
            <a:spAutoFit/>
          </a:bodyPr>
          <a:lstStyle/>
          <a:p>
            <a:r>
              <a:rPr lang="en-US" b="1" dirty="0" smtClean="0">
                <a:solidFill>
                  <a:srgbClr val="C00000"/>
                </a:solidFill>
              </a:rPr>
              <a:t>Last</a:t>
            </a:r>
            <a:endParaRPr lang="en-US" b="1" dirty="0">
              <a:solidFill>
                <a:srgbClr val="C00000"/>
              </a:solidFill>
            </a:endParaRPr>
          </a:p>
        </p:txBody>
      </p:sp>
      <p:sp>
        <p:nvSpPr>
          <p:cNvPr id="16" name="TextBox 15"/>
          <p:cNvSpPr txBox="1"/>
          <p:nvPr/>
        </p:nvSpPr>
        <p:spPr>
          <a:xfrm>
            <a:off x="3886200" y="1447800"/>
            <a:ext cx="2057400" cy="369332"/>
          </a:xfrm>
          <a:prstGeom prst="rect">
            <a:avLst/>
          </a:prstGeom>
          <a:noFill/>
        </p:spPr>
        <p:txBody>
          <a:bodyPr wrap="square" rtlCol="0">
            <a:spAutoFit/>
          </a:bodyPr>
          <a:lstStyle/>
          <a:p>
            <a:r>
              <a:rPr lang="en-US" b="1" dirty="0" smtClean="0">
                <a:solidFill>
                  <a:srgbClr val="C00000"/>
                </a:solidFill>
              </a:rPr>
              <a:t>Before Deletion</a:t>
            </a:r>
            <a:endParaRPr lang="en-US" b="1" dirty="0">
              <a:solidFill>
                <a:srgbClr val="C00000"/>
              </a:solidFill>
            </a:endParaRPr>
          </a:p>
        </p:txBody>
      </p:sp>
      <p:graphicFrame>
        <p:nvGraphicFramePr>
          <p:cNvPr id="18" name="Table 17"/>
          <p:cNvGraphicFramePr>
            <a:graphicFrameLocks noGrp="1"/>
          </p:cNvGraphicFramePr>
          <p:nvPr/>
        </p:nvGraphicFramePr>
        <p:xfrm>
          <a:off x="3505200" y="44958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t>3000</a:t>
                      </a:r>
                      <a:endParaRPr lang="en-US" dirty="0"/>
                    </a:p>
                  </a:txBody>
                  <a:tcPr/>
                </a:tc>
              </a:tr>
            </a:tbl>
          </a:graphicData>
        </a:graphic>
      </p:graphicFrame>
      <p:graphicFrame>
        <p:nvGraphicFramePr>
          <p:cNvPr id="19" name="Table 18"/>
          <p:cNvGraphicFramePr>
            <a:graphicFrameLocks noGrp="1"/>
          </p:cNvGraphicFramePr>
          <p:nvPr/>
        </p:nvGraphicFramePr>
        <p:xfrm>
          <a:off x="5562600" y="44958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30</a:t>
                      </a:r>
                      <a:endParaRPr lang="en-US" dirty="0"/>
                    </a:p>
                  </a:txBody>
                  <a:tcPr/>
                </a:tc>
                <a:tc>
                  <a:txBody>
                    <a:bodyPr/>
                    <a:lstStyle/>
                    <a:p>
                      <a:r>
                        <a:rPr lang="en-US" dirty="0" smtClean="0"/>
                        <a:t>NULL</a:t>
                      </a:r>
                      <a:endParaRPr lang="en-US" dirty="0"/>
                    </a:p>
                  </a:txBody>
                  <a:tcPr/>
                </a:tc>
              </a:tr>
            </a:tbl>
          </a:graphicData>
        </a:graphic>
      </p:graphicFrame>
      <p:cxnSp>
        <p:nvCxnSpPr>
          <p:cNvPr id="21" name="Straight Arrow Connector 20"/>
          <p:cNvCxnSpPr/>
          <p:nvPr/>
        </p:nvCxnSpPr>
        <p:spPr>
          <a:xfrm>
            <a:off x="5105400" y="4724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3810000" y="5029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6858000" y="5029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886200" y="5029200"/>
            <a:ext cx="838200" cy="369332"/>
          </a:xfrm>
          <a:prstGeom prst="rect">
            <a:avLst/>
          </a:prstGeom>
          <a:noFill/>
        </p:spPr>
        <p:txBody>
          <a:bodyPr wrap="square" rtlCol="0">
            <a:spAutoFit/>
          </a:bodyPr>
          <a:lstStyle/>
          <a:p>
            <a:r>
              <a:rPr lang="en-US" b="1" dirty="0" smtClean="0">
                <a:solidFill>
                  <a:srgbClr val="7030A0"/>
                </a:solidFill>
              </a:rPr>
              <a:t>2000</a:t>
            </a:r>
            <a:endParaRPr lang="en-US" b="1" dirty="0">
              <a:solidFill>
                <a:srgbClr val="7030A0"/>
              </a:solidFill>
            </a:endParaRPr>
          </a:p>
        </p:txBody>
      </p:sp>
      <p:sp>
        <p:nvSpPr>
          <p:cNvPr id="26" name="TextBox 25"/>
          <p:cNvSpPr txBox="1"/>
          <p:nvPr/>
        </p:nvSpPr>
        <p:spPr>
          <a:xfrm>
            <a:off x="5943600" y="5029200"/>
            <a:ext cx="838200" cy="369332"/>
          </a:xfrm>
          <a:prstGeom prst="rect">
            <a:avLst/>
          </a:prstGeom>
          <a:noFill/>
        </p:spPr>
        <p:txBody>
          <a:bodyPr wrap="square" rtlCol="0">
            <a:spAutoFit/>
          </a:bodyPr>
          <a:lstStyle/>
          <a:p>
            <a:r>
              <a:rPr lang="en-US" b="1" dirty="0" smtClean="0">
                <a:solidFill>
                  <a:srgbClr val="7030A0"/>
                </a:solidFill>
              </a:rPr>
              <a:t>3000</a:t>
            </a:r>
            <a:endParaRPr lang="en-US" b="1" dirty="0">
              <a:solidFill>
                <a:srgbClr val="7030A0"/>
              </a:solidFill>
            </a:endParaRPr>
          </a:p>
        </p:txBody>
      </p:sp>
      <p:sp>
        <p:nvSpPr>
          <p:cNvPr id="27" name="TextBox 26"/>
          <p:cNvSpPr txBox="1"/>
          <p:nvPr/>
        </p:nvSpPr>
        <p:spPr>
          <a:xfrm>
            <a:off x="3505200" y="5345668"/>
            <a:ext cx="838200" cy="369332"/>
          </a:xfrm>
          <a:prstGeom prst="rect">
            <a:avLst/>
          </a:prstGeom>
          <a:noFill/>
        </p:spPr>
        <p:txBody>
          <a:bodyPr wrap="square" rtlCol="0">
            <a:spAutoFit/>
          </a:bodyPr>
          <a:lstStyle/>
          <a:p>
            <a:r>
              <a:rPr lang="en-US" b="1" dirty="0" smtClean="0">
                <a:solidFill>
                  <a:srgbClr val="C00000"/>
                </a:solidFill>
              </a:rPr>
              <a:t>head</a:t>
            </a:r>
            <a:endParaRPr lang="en-US" b="1" dirty="0">
              <a:solidFill>
                <a:srgbClr val="C00000"/>
              </a:solidFill>
            </a:endParaRPr>
          </a:p>
        </p:txBody>
      </p:sp>
      <p:sp>
        <p:nvSpPr>
          <p:cNvPr id="28" name="TextBox 27"/>
          <p:cNvSpPr txBox="1"/>
          <p:nvPr/>
        </p:nvSpPr>
        <p:spPr>
          <a:xfrm>
            <a:off x="6553200" y="5334000"/>
            <a:ext cx="838200" cy="369332"/>
          </a:xfrm>
          <a:prstGeom prst="rect">
            <a:avLst/>
          </a:prstGeom>
          <a:noFill/>
        </p:spPr>
        <p:txBody>
          <a:bodyPr wrap="square" rtlCol="0">
            <a:spAutoFit/>
          </a:bodyPr>
          <a:lstStyle/>
          <a:p>
            <a:r>
              <a:rPr lang="en-US" b="1" dirty="0" smtClean="0">
                <a:solidFill>
                  <a:srgbClr val="C00000"/>
                </a:solidFill>
              </a:rPr>
              <a:t>Last</a:t>
            </a:r>
            <a:endParaRPr lang="en-US" b="1" dirty="0">
              <a:solidFill>
                <a:srgbClr val="C00000"/>
              </a:solidFill>
            </a:endParaRPr>
          </a:p>
        </p:txBody>
      </p:sp>
      <p:sp>
        <p:nvSpPr>
          <p:cNvPr id="29" name="TextBox 28"/>
          <p:cNvSpPr txBox="1"/>
          <p:nvPr/>
        </p:nvSpPr>
        <p:spPr>
          <a:xfrm>
            <a:off x="3886200" y="3886200"/>
            <a:ext cx="2057400" cy="369332"/>
          </a:xfrm>
          <a:prstGeom prst="rect">
            <a:avLst/>
          </a:prstGeom>
          <a:noFill/>
        </p:spPr>
        <p:txBody>
          <a:bodyPr wrap="square" rtlCol="0">
            <a:spAutoFit/>
          </a:bodyPr>
          <a:lstStyle/>
          <a:p>
            <a:r>
              <a:rPr lang="en-US" b="1" dirty="0" smtClean="0">
                <a:solidFill>
                  <a:srgbClr val="C00000"/>
                </a:solidFill>
              </a:rPr>
              <a:t>Before Deletion</a:t>
            </a:r>
            <a:endParaRPr lang="en-US" b="1" dirty="0">
              <a:solidFill>
                <a:srgbClr val="C00000"/>
              </a:solidFill>
            </a:endParaRPr>
          </a:p>
        </p:txBody>
      </p:sp>
      <p:graphicFrame>
        <p:nvGraphicFramePr>
          <p:cNvPr id="30" name="Table 29"/>
          <p:cNvGraphicFramePr>
            <a:graphicFrameLocks noGrp="1"/>
          </p:cNvGraphicFramePr>
          <p:nvPr/>
        </p:nvGraphicFramePr>
        <p:xfrm>
          <a:off x="457200" y="57150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10</a:t>
                      </a:r>
                      <a:endParaRPr lang="en-US" dirty="0"/>
                    </a:p>
                  </a:txBody>
                  <a:tcPr>
                    <a:solidFill>
                      <a:schemeClr val="accent2">
                        <a:lumMod val="50000"/>
                      </a:schemeClr>
                    </a:solidFill>
                  </a:tcPr>
                </a:tc>
                <a:tc>
                  <a:txBody>
                    <a:bodyPr/>
                    <a:lstStyle/>
                    <a:p>
                      <a:r>
                        <a:rPr lang="en-US" dirty="0" smtClean="0"/>
                        <a:t>2000</a:t>
                      </a:r>
                      <a:endParaRPr lang="en-US" dirty="0"/>
                    </a:p>
                  </a:txBody>
                  <a:tcPr/>
                </a:tc>
              </a:tr>
            </a:tbl>
          </a:graphicData>
        </a:graphic>
      </p:graphicFrame>
      <p:sp>
        <p:nvSpPr>
          <p:cNvPr id="31" name="TextBox 30"/>
          <p:cNvSpPr txBox="1"/>
          <p:nvPr/>
        </p:nvSpPr>
        <p:spPr>
          <a:xfrm>
            <a:off x="457200" y="5181600"/>
            <a:ext cx="2057400" cy="369332"/>
          </a:xfrm>
          <a:prstGeom prst="rect">
            <a:avLst/>
          </a:prstGeom>
          <a:noFill/>
        </p:spPr>
        <p:txBody>
          <a:bodyPr wrap="square" rtlCol="0">
            <a:spAutoFit/>
          </a:bodyPr>
          <a:lstStyle/>
          <a:p>
            <a:r>
              <a:rPr lang="en-US" b="1" dirty="0" smtClean="0">
                <a:solidFill>
                  <a:srgbClr val="C00000"/>
                </a:solidFill>
              </a:rPr>
              <a:t>Deleted Node</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3600" b="1" u="sng" dirty="0" smtClean="0">
                <a:solidFill>
                  <a:srgbClr val="7030A0"/>
                </a:solidFill>
              </a:rPr>
              <a:t>Deleting the First node in SLL</a:t>
            </a:r>
            <a:endParaRPr lang="en-US" sz="3600" dirty="0"/>
          </a:p>
        </p:txBody>
      </p:sp>
      <p:sp>
        <p:nvSpPr>
          <p:cNvPr id="3" name="Content Placeholder 2"/>
          <p:cNvSpPr>
            <a:spLocks noGrp="1"/>
          </p:cNvSpPr>
          <p:nvPr>
            <p:ph idx="1"/>
          </p:nvPr>
        </p:nvSpPr>
        <p:spPr>
          <a:xfrm>
            <a:off x="76200" y="381000"/>
            <a:ext cx="4419600" cy="5715000"/>
          </a:xfrm>
        </p:spPr>
        <p:txBody>
          <a:bodyPr>
            <a:noAutofit/>
          </a:bodyPr>
          <a:lstStyle/>
          <a:p>
            <a:pPr>
              <a:buNone/>
            </a:pPr>
            <a:r>
              <a:rPr lang="en-US" sz="2200" b="1" dirty="0" err="1" smtClean="0">
                <a:solidFill>
                  <a:schemeClr val="accent4">
                    <a:lumMod val="50000"/>
                  </a:schemeClr>
                </a:solidFill>
              </a:rPr>
              <a:t>delfirst</a:t>
            </a:r>
            <a:r>
              <a:rPr lang="en-US" sz="2200" b="1" dirty="0" smtClean="0">
                <a:solidFill>
                  <a:schemeClr val="accent4">
                    <a:lumMod val="50000"/>
                  </a:schemeClr>
                </a:solidFill>
              </a:rPr>
              <a:t>()</a:t>
            </a:r>
          </a:p>
          <a:p>
            <a:pPr>
              <a:buNone/>
            </a:pPr>
            <a:r>
              <a:rPr lang="en-US" sz="2200" b="1" dirty="0" smtClean="0">
                <a:solidFill>
                  <a:schemeClr val="accent2">
                    <a:lumMod val="50000"/>
                  </a:schemeClr>
                </a:solidFill>
              </a:rPr>
              <a:t>{</a:t>
            </a:r>
          </a:p>
          <a:p>
            <a:pPr>
              <a:buNone/>
            </a:pPr>
            <a:r>
              <a:rPr lang="en-US" sz="2200" b="1" dirty="0" smtClean="0">
                <a:solidFill>
                  <a:schemeClr val="accent2">
                    <a:lumMod val="50000"/>
                  </a:schemeClr>
                </a:solidFill>
              </a:rPr>
              <a:t>    if(head==NULL)</a:t>
            </a:r>
          </a:p>
          <a:p>
            <a:pPr>
              <a:buNone/>
            </a:pPr>
            <a:r>
              <a:rPr lang="en-US" sz="2200" b="1" dirty="0" smtClean="0">
                <a:solidFill>
                  <a:schemeClr val="accent2">
                    <a:lumMod val="50000"/>
                  </a:schemeClr>
                </a:solidFill>
              </a:rPr>
              <a:t>    {</a:t>
            </a:r>
          </a:p>
          <a:p>
            <a:pPr>
              <a:buNone/>
            </a:pPr>
            <a:r>
              <a:rPr lang="en-US" sz="2200" b="1" dirty="0" smtClean="0">
                <a:solidFill>
                  <a:schemeClr val="accent2">
                    <a:lumMod val="50000"/>
                  </a:schemeClr>
                </a:solidFill>
              </a:rPr>
              <a:t>      </a:t>
            </a:r>
            <a:r>
              <a:rPr lang="en-US" sz="2200" b="1" dirty="0" err="1" smtClean="0">
                <a:solidFill>
                  <a:schemeClr val="accent2">
                    <a:lumMod val="50000"/>
                  </a:schemeClr>
                </a:solidFill>
              </a:rPr>
              <a:t>print”SLL</a:t>
            </a:r>
            <a:r>
              <a:rPr lang="en-US" sz="2200" b="1" dirty="0" smtClean="0">
                <a:solidFill>
                  <a:schemeClr val="accent2">
                    <a:lumMod val="50000"/>
                  </a:schemeClr>
                </a:solidFill>
              </a:rPr>
              <a:t> is empty:";</a:t>
            </a:r>
          </a:p>
          <a:p>
            <a:pPr>
              <a:buNone/>
            </a:pPr>
            <a:r>
              <a:rPr lang="en-US" sz="2200" b="1" dirty="0" smtClean="0">
                <a:solidFill>
                  <a:schemeClr val="accent2">
                    <a:lumMod val="50000"/>
                  </a:schemeClr>
                </a:solidFill>
              </a:rPr>
              <a:t>      return(0);</a:t>
            </a:r>
          </a:p>
          <a:p>
            <a:pPr>
              <a:buNone/>
            </a:pPr>
            <a:r>
              <a:rPr lang="en-US" sz="2200" b="1" dirty="0" smtClean="0">
                <a:solidFill>
                  <a:schemeClr val="accent2">
                    <a:lumMod val="50000"/>
                  </a:schemeClr>
                </a:solidFill>
              </a:rPr>
              <a:t>    }</a:t>
            </a:r>
          </a:p>
          <a:p>
            <a:pPr>
              <a:buNone/>
            </a:pPr>
            <a:r>
              <a:rPr lang="en-US" sz="2200" b="1" dirty="0" smtClean="0">
                <a:solidFill>
                  <a:schemeClr val="accent2">
                    <a:lumMod val="50000"/>
                  </a:schemeClr>
                </a:solidFill>
              </a:rPr>
              <a:t>    else if(head==last)</a:t>
            </a:r>
          </a:p>
          <a:p>
            <a:pPr>
              <a:buNone/>
            </a:pPr>
            <a:r>
              <a:rPr lang="en-US" sz="2200" b="1" dirty="0" smtClean="0">
                <a:solidFill>
                  <a:schemeClr val="accent2">
                    <a:lumMod val="50000"/>
                  </a:schemeClr>
                </a:solidFill>
              </a:rPr>
              <a:t>    {</a:t>
            </a:r>
          </a:p>
          <a:p>
            <a:pPr>
              <a:buNone/>
            </a:pPr>
            <a:r>
              <a:rPr lang="en-US" sz="2200" b="1" dirty="0" smtClean="0">
                <a:solidFill>
                  <a:schemeClr val="accent2">
                    <a:lumMod val="50000"/>
                  </a:schemeClr>
                </a:solidFill>
              </a:rPr>
              <a:t>    </a:t>
            </a:r>
            <a:r>
              <a:rPr lang="en-US" sz="2200" b="1" dirty="0" err="1" smtClean="0">
                <a:solidFill>
                  <a:schemeClr val="accent2">
                    <a:lumMod val="50000"/>
                  </a:schemeClr>
                </a:solidFill>
              </a:rPr>
              <a:t>delnode</a:t>
            </a:r>
            <a:r>
              <a:rPr lang="en-US" sz="2200" b="1" dirty="0" smtClean="0">
                <a:solidFill>
                  <a:schemeClr val="accent2">
                    <a:lumMod val="50000"/>
                  </a:schemeClr>
                </a:solidFill>
              </a:rPr>
              <a:t>=head;</a:t>
            </a:r>
          </a:p>
          <a:p>
            <a:pPr>
              <a:buNone/>
            </a:pPr>
            <a:r>
              <a:rPr lang="en-US" sz="2200" b="1" dirty="0" smtClean="0">
                <a:solidFill>
                  <a:schemeClr val="accent2">
                    <a:lumMod val="50000"/>
                  </a:schemeClr>
                </a:solidFill>
              </a:rPr>
              <a:t>    </a:t>
            </a:r>
            <a:r>
              <a:rPr lang="en-US" sz="2200" b="1" dirty="0" err="1" smtClean="0">
                <a:solidFill>
                  <a:schemeClr val="accent2">
                    <a:lumMod val="50000"/>
                  </a:schemeClr>
                </a:solidFill>
              </a:rPr>
              <a:t>print”Deleted</a:t>
            </a:r>
            <a:r>
              <a:rPr lang="en-US" sz="2200" b="1" dirty="0" smtClean="0">
                <a:solidFill>
                  <a:schemeClr val="accent2">
                    <a:lumMod val="50000"/>
                  </a:schemeClr>
                </a:solidFill>
              </a:rPr>
              <a:t> node is </a:t>
            </a:r>
            <a:r>
              <a:rPr lang="en-US" sz="2200" b="1" dirty="0" err="1" smtClean="0">
                <a:solidFill>
                  <a:schemeClr val="accent2">
                    <a:lumMod val="50000"/>
                  </a:schemeClr>
                </a:solidFill>
              </a:rPr>
              <a:t>delnode</a:t>
            </a:r>
            <a:r>
              <a:rPr lang="en-US" sz="2200" b="1" dirty="0" smtClean="0">
                <a:solidFill>
                  <a:schemeClr val="accent2">
                    <a:lumMod val="50000"/>
                  </a:schemeClr>
                </a:solidFill>
              </a:rPr>
              <a:t>-&gt;data;</a:t>
            </a:r>
          </a:p>
          <a:p>
            <a:pPr>
              <a:buNone/>
            </a:pPr>
            <a:r>
              <a:rPr lang="en-US" sz="2200" b="1" dirty="0" smtClean="0">
                <a:solidFill>
                  <a:schemeClr val="accent2">
                    <a:lumMod val="50000"/>
                  </a:schemeClr>
                </a:solidFill>
              </a:rPr>
              <a:t>    head=last=NULL;</a:t>
            </a:r>
          </a:p>
          <a:p>
            <a:pPr>
              <a:buNone/>
            </a:pPr>
            <a:r>
              <a:rPr lang="en-US" sz="2200" b="1" dirty="0" smtClean="0">
                <a:solidFill>
                  <a:schemeClr val="accent2">
                    <a:lumMod val="50000"/>
                  </a:schemeClr>
                </a:solidFill>
              </a:rPr>
              <a:t>    free(</a:t>
            </a:r>
            <a:r>
              <a:rPr lang="en-US" sz="2200" b="1" dirty="0" err="1" smtClean="0">
                <a:solidFill>
                  <a:schemeClr val="accent2">
                    <a:lumMod val="50000"/>
                  </a:schemeClr>
                </a:solidFill>
              </a:rPr>
              <a:t>delnode</a:t>
            </a:r>
            <a:r>
              <a:rPr lang="en-US" sz="2200" b="1" dirty="0" smtClean="0">
                <a:solidFill>
                  <a:schemeClr val="accent2">
                    <a:lumMod val="50000"/>
                  </a:schemeClr>
                </a:solidFill>
              </a:rPr>
              <a:t>);</a:t>
            </a:r>
          </a:p>
          <a:p>
            <a:pPr>
              <a:buNone/>
            </a:pPr>
            <a:r>
              <a:rPr lang="en-US" sz="2200" b="1" dirty="0" smtClean="0">
                <a:solidFill>
                  <a:schemeClr val="accent2">
                    <a:lumMod val="50000"/>
                  </a:schemeClr>
                </a:solidFill>
              </a:rPr>
              <a:t>    return(0);</a:t>
            </a:r>
          </a:p>
          <a:p>
            <a:pPr>
              <a:buNone/>
            </a:pPr>
            <a:r>
              <a:rPr lang="en-US" sz="2200" b="1" dirty="0" smtClean="0">
                <a:solidFill>
                  <a:schemeClr val="accent2">
                    <a:lumMod val="50000"/>
                  </a:schemeClr>
                </a:solidFill>
              </a:rPr>
              <a:t>}</a:t>
            </a:r>
          </a:p>
        </p:txBody>
      </p:sp>
      <p:sp>
        <p:nvSpPr>
          <p:cNvPr id="35" name="Content Placeholder 2"/>
          <p:cNvSpPr txBox="1">
            <a:spLocks/>
          </p:cNvSpPr>
          <p:nvPr/>
        </p:nvSpPr>
        <p:spPr>
          <a:xfrm>
            <a:off x="4876800" y="609600"/>
            <a:ext cx="4419600" cy="5715000"/>
          </a:xfrm>
          <a:prstGeom prst="rect">
            <a:avLst/>
          </a:prstGeom>
        </p:spPr>
        <p:txBody>
          <a:bodyPr vert="horz" lIns="91440" tIns="45720" rIns="91440" bIns="45720" rtlCol="0">
            <a:noAutofit/>
          </a:bodyPr>
          <a:lstStyle/>
          <a:p>
            <a:pPr>
              <a:buNone/>
            </a:pPr>
            <a:r>
              <a:rPr lang="en-US" sz="2400" b="1" dirty="0" smtClean="0">
                <a:solidFill>
                  <a:schemeClr val="accent2">
                    <a:lumMod val="50000"/>
                  </a:schemeClr>
                </a:solidFill>
              </a:rPr>
              <a:t>else</a:t>
            </a:r>
          </a:p>
          <a:p>
            <a:pPr>
              <a:buNone/>
            </a:pPr>
            <a:r>
              <a:rPr lang="en-US" sz="2400" b="1" dirty="0" smtClean="0">
                <a:solidFill>
                  <a:schemeClr val="accent2">
                    <a:lumMod val="50000"/>
                  </a:schemeClr>
                </a:solidFill>
              </a:rPr>
              <a:t> {</a:t>
            </a:r>
          </a:p>
          <a:p>
            <a:pPr>
              <a:buNone/>
            </a:pPr>
            <a:r>
              <a:rPr lang="en-US" sz="2400" b="1" dirty="0" smtClean="0">
                <a:solidFill>
                  <a:schemeClr val="accent2">
                    <a:lumMod val="50000"/>
                  </a:schemeClr>
                </a:solidFill>
              </a:rPr>
              <a:t>     </a:t>
            </a:r>
            <a:r>
              <a:rPr lang="en-US" sz="2400" b="1" dirty="0" err="1" smtClean="0">
                <a:solidFill>
                  <a:schemeClr val="accent2">
                    <a:lumMod val="50000"/>
                  </a:schemeClr>
                </a:solidFill>
              </a:rPr>
              <a:t>delnode</a:t>
            </a:r>
            <a:r>
              <a:rPr lang="en-US" sz="2400" b="1" dirty="0" smtClean="0">
                <a:solidFill>
                  <a:schemeClr val="accent2">
                    <a:lumMod val="50000"/>
                  </a:schemeClr>
                </a:solidFill>
              </a:rPr>
              <a:t>=head;</a:t>
            </a:r>
          </a:p>
          <a:p>
            <a:pPr>
              <a:buNone/>
            </a:pPr>
            <a:r>
              <a:rPr lang="en-US" sz="2400" b="1" dirty="0" smtClean="0">
                <a:solidFill>
                  <a:schemeClr val="accent2">
                    <a:lumMod val="50000"/>
                  </a:schemeClr>
                </a:solidFill>
              </a:rPr>
              <a:t>     </a:t>
            </a:r>
            <a:r>
              <a:rPr lang="en-US" sz="2400" b="1" dirty="0" err="1" smtClean="0">
                <a:solidFill>
                  <a:schemeClr val="accent2">
                    <a:lumMod val="50000"/>
                  </a:schemeClr>
                </a:solidFill>
              </a:rPr>
              <a:t>print”Deleted</a:t>
            </a:r>
            <a:r>
              <a:rPr lang="en-US" sz="2400" b="1" dirty="0" smtClean="0">
                <a:solidFill>
                  <a:schemeClr val="accent2">
                    <a:lumMod val="50000"/>
                  </a:schemeClr>
                </a:solidFill>
              </a:rPr>
              <a:t> node is </a:t>
            </a:r>
            <a:r>
              <a:rPr lang="en-US" sz="2400" b="1" dirty="0" err="1" smtClean="0">
                <a:solidFill>
                  <a:schemeClr val="accent2">
                    <a:lumMod val="50000"/>
                  </a:schemeClr>
                </a:solidFill>
              </a:rPr>
              <a:t>delnode</a:t>
            </a:r>
            <a:r>
              <a:rPr lang="en-US" sz="2400" b="1" dirty="0" smtClean="0">
                <a:solidFill>
                  <a:schemeClr val="accent2">
                    <a:lumMod val="50000"/>
                  </a:schemeClr>
                </a:solidFill>
              </a:rPr>
              <a:t>-&gt;data;</a:t>
            </a:r>
          </a:p>
          <a:p>
            <a:pPr>
              <a:buNone/>
            </a:pPr>
            <a:r>
              <a:rPr lang="en-US" sz="2400" b="1" dirty="0" smtClean="0">
                <a:solidFill>
                  <a:schemeClr val="accent2">
                    <a:lumMod val="50000"/>
                  </a:schemeClr>
                </a:solidFill>
              </a:rPr>
              <a:t>     head=head-&gt;link;</a:t>
            </a:r>
          </a:p>
          <a:p>
            <a:pPr>
              <a:buNone/>
            </a:pPr>
            <a:r>
              <a:rPr lang="en-US" sz="2400" b="1" dirty="0" smtClean="0">
                <a:solidFill>
                  <a:schemeClr val="accent2">
                    <a:lumMod val="50000"/>
                  </a:schemeClr>
                </a:solidFill>
              </a:rPr>
              <a:t>     free(</a:t>
            </a:r>
            <a:r>
              <a:rPr lang="en-US" sz="2400" b="1" dirty="0" err="1" smtClean="0">
                <a:solidFill>
                  <a:schemeClr val="accent2">
                    <a:lumMod val="50000"/>
                  </a:schemeClr>
                </a:solidFill>
              </a:rPr>
              <a:t>delnode</a:t>
            </a:r>
            <a:r>
              <a:rPr lang="en-US" sz="2400" b="1" dirty="0" smtClean="0">
                <a:solidFill>
                  <a:schemeClr val="accent2">
                    <a:lumMod val="50000"/>
                  </a:schemeClr>
                </a:solidFill>
              </a:rPr>
              <a:t>);</a:t>
            </a:r>
          </a:p>
          <a:p>
            <a:pPr>
              <a:buNone/>
            </a:pPr>
            <a:r>
              <a:rPr lang="en-US" sz="2400" b="1" dirty="0" smtClean="0">
                <a:solidFill>
                  <a:schemeClr val="accent2">
                    <a:lumMod val="50000"/>
                  </a:schemeClr>
                </a:solidFill>
              </a:rPr>
              <a:t>     return(0);</a:t>
            </a:r>
          </a:p>
          <a:p>
            <a:pPr>
              <a:buNone/>
            </a:pPr>
            <a:r>
              <a:rPr lang="en-US" sz="2400" b="1" dirty="0" smtClean="0">
                <a:solidFill>
                  <a:schemeClr val="accent2">
                    <a:lumMod val="50000"/>
                  </a:schemeClr>
                </a:solidFill>
              </a:rPr>
              <a:t>}</a:t>
            </a:r>
          </a:p>
          <a:p>
            <a:pPr>
              <a:buNone/>
            </a:pPr>
            <a:r>
              <a:rPr lang="en-US" sz="2400" b="1" dirty="0" smtClean="0">
                <a:solidFill>
                  <a:schemeClr val="accent2">
                    <a:lumMod val="50000"/>
                  </a:schemeClr>
                </a:solidFill>
              </a:rPr>
              <a:t>}</a:t>
            </a:r>
            <a:endParaRPr lang="en-US" sz="2400" b="1" dirty="0">
              <a:solidFill>
                <a:schemeClr val="accent2">
                  <a:lumMod val="50000"/>
                </a:schemeClr>
              </a:solidFill>
            </a:endParaRPr>
          </a:p>
        </p:txBody>
      </p:sp>
      <p:cxnSp>
        <p:nvCxnSpPr>
          <p:cNvPr id="37" name="Straight Connector 36"/>
          <p:cNvCxnSpPr/>
          <p:nvPr/>
        </p:nvCxnSpPr>
        <p:spPr>
          <a:xfrm>
            <a:off x="4343400" y="547468"/>
            <a:ext cx="0" cy="62484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3600" b="1" u="sng" dirty="0" smtClean="0">
                <a:solidFill>
                  <a:srgbClr val="7030A0"/>
                </a:solidFill>
              </a:rPr>
              <a:t>Deleting the last node in SLL</a:t>
            </a:r>
            <a:endParaRPr lang="en-US" sz="3600" dirty="0"/>
          </a:p>
        </p:txBody>
      </p:sp>
      <p:graphicFrame>
        <p:nvGraphicFramePr>
          <p:cNvPr id="4" name="Table 3"/>
          <p:cNvGraphicFramePr>
            <a:graphicFrameLocks noGrp="1"/>
          </p:cNvGraphicFramePr>
          <p:nvPr/>
        </p:nvGraphicFramePr>
        <p:xfrm>
          <a:off x="1066800" y="2057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10</a:t>
                      </a:r>
                      <a:endParaRPr lang="en-US" dirty="0"/>
                    </a:p>
                  </a:txBody>
                  <a:tcPr/>
                </a:tc>
                <a:tc>
                  <a:txBody>
                    <a:bodyPr/>
                    <a:lstStyle/>
                    <a:p>
                      <a:r>
                        <a:rPr lang="en-US" dirty="0" smtClean="0"/>
                        <a:t>2000</a:t>
                      </a:r>
                      <a:endParaRPr lang="en-US" dirty="0"/>
                    </a:p>
                  </a:txBody>
                  <a:tcPr/>
                </a:tc>
              </a:tr>
            </a:tbl>
          </a:graphicData>
        </a:graphic>
      </p:graphicFrame>
      <p:graphicFrame>
        <p:nvGraphicFramePr>
          <p:cNvPr id="5" name="Table 4"/>
          <p:cNvGraphicFramePr>
            <a:graphicFrameLocks noGrp="1"/>
          </p:cNvGraphicFramePr>
          <p:nvPr/>
        </p:nvGraphicFramePr>
        <p:xfrm>
          <a:off x="3124200" y="2057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t>3000</a:t>
                      </a:r>
                      <a:endParaRPr lang="en-US" dirty="0"/>
                    </a:p>
                  </a:txBody>
                  <a:tcPr/>
                </a:tc>
              </a:tr>
            </a:tbl>
          </a:graphicData>
        </a:graphic>
      </p:graphicFrame>
      <p:graphicFrame>
        <p:nvGraphicFramePr>
          <p:cNvPr id="6" name="Table 5"/>
          <p:cNvGraphicFramePr>
            <a:graphicFrameLocks noGrp="1"/>
          </p:cNvGraphicFramePr>
          <p:nvPr/>
        </p:nvGraphicFramePr>
        <p:xfrm>
          <a:off x="5181600" y="2057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30</a:t>
                      </a:r>
                      <a:endParaRPr lang="en-US" dirty="0"/>
                    </a:p>
                  </a:txBody>
                  <a:tcPr/>
                </a:tc>
                <a:tc>
                  <a:txBody>
                    <a:bodyPr/>
                    <a:lstStyle/>
                    <a:p>
                      <a:r>
                        <a:rPr lang="en-US" dirty="0" smtClean="0"/>
                        <a:t>NULL</a:t>
                      </a:r>
                      <a:endParaRPr lang="en-US" dirty="0"/>
                    </a:p>
                  </a:txBody>
                  <a:tcPr/>
                </a:tc>
              </a:tr>
            </a:tbl>
          </a:graphicData>
        </a:graphic>
      </p:graphicFrame>
      <p:cxnSp>
        <p:nvCxnSpPr>
          <p:cNvPr id="7" name="Straight Arrow Connector 6"/>
          <p:cNvCxnSpPr/>
          <p:nvPr/>
        </p:nvCxnSpPr>
        <p:spPr>
          <a:xfrm>
            <a:off x="2667000" y="2286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724400" y="2286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1447800" y="2590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6477000" y="2590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676400" y="2590800"/>
            <a:ext cx="838200" cy="369332"/>
          </a:xfrm>
          <a:prstGeom prst="rect">
            <a:avLst/>
          </a:prstGeom>
          <a:noFill/>
        </p:spPr>
        <p:txBody>
          <a:bodyPr wrap="square" rtlCol="0">
            <a:spAutoFit/>
          </a:bodyPr>
          <a:lstStyle/>
          <a:p>
            <a:r>
              <a:rPr lang="en-US" b="1" dirty="0" smtClean="0">
                <a:solidFill>
                  <a:srgbClr val="7030A0"/>
                </a:solidFill>
              </a:rPr>
              <a:t>1000</a:t>
            </a:r>
            <a:endParaRPr lang="en-US" b="1" dirty="0">
              <a:solidFill>
                <a:srgbClr val="7030A0"/>
              </a:solidFill>
            </a:endParaRPr>
          </a:p>
        </p:txBody>
      </p:sp>
      <p:sp>
        <p:nvSpPr>
          <p:cNvPr id="12" name="TextBox 11"/>
          <p:cNvSpPr txBox="1"/>
          <p:nvPr/>
        </p:nvSpPr>
        <p:spPr>
          <a:xfrm>
            <a:off x="3505200" y="2590800"/>
            <a:ext cx="838200" cy="369332"/>
          </a:xfrm>
          <a:prstGeom prst="rect">
            <a:avLst/>
          </a:prstGeom>
          <a:noFill/>
        </p:spPr>
        <p:txBody>
          <a:bodyPr wrap="square" rtlCol="0">
            <a:spAutoFit/>
          </a:bodyPr>
          <a:lstStyle/>
          <a:p>
            <a:r>
              <a:rPr lang="en-US" b="1" dirty="0" smtClean="0">
                <a:solidFill>
                  <a:srgbClr val="7030A0"/>
                </a:solidFill>
              </a:rPr>
              <a:t>2000</a:t>
            </a:r>
            <a:endParaRPr lang="en-US" b="1" dirty="0">
              <a:solidFill>
                <a:srgbClr val="7030A0"/>
              </a:solidFill>
            </a:endParaRPr>
          </a:p>
        </p:txBody>
      </p:sp>
      <p:sp>
        <p:nvSpPr>
          <p:cNvPr id="13" name="TextBox 12"/>
          <p:cNvSpPr txBox="1"/>
          <p:nvPr/>
        </p:nvSpPr>
        <p:spPr>
          <a:xfrm>
            <a:off x="5562600" y="2590800"/>
            <a:ext cx="838200" cy="369332"/>
          </a:xfrm>
          <a:prstGeom prst="rect">
            <a:avLst/>
          </a:prstGeom>
          <a:noFill/>
        </p:spPr>
        <p:txBody>
          <a:bodyPr wrap="square" rtlCol="0">
            <a:spAutoFit/>
          </a:bodyPr>
          <a:lstStyle/>
          <a:p>
            <a:r>
              <a:rPr lang="en-US" b="1" dirty="0" smtClean="0">
                <a:solidFill>
                  <a:srgbClr val="7030A0"/>
                </a:solidFill>
              </a:rPr>
              <a:t>3000</a:t>
            </a:r>
            <a:endParaRPr lang="en-US" b="1" dirty="0">
              <a:solidFill>
                <a:srgbClr val="7030A0"/>
              </a:solidFill>
            </a:endParaRPr>
          </a:p>
        </p:txBody>
      </p:sp>
      <p:sp>
        <p:nvSpPr>
          <p:cNvPr id="14" name="TextBox 13"/>
          <p:cNvSpPr txBox="1"/>
          <p:nvPr/>
        </p:nvSpPr>
        <p:spPr>
          <a:xfrm>
            <a:off x="1143000" y="2907268"/>
            <a:ext cx="838200" cy="369332"/>
          </a:xfrm>
          <a:prstGeom prst="rect">
            <a:avLst/>
          </a:prstGeom>
          <a:noFill/>
        </p:spPr>
        <p:txBody>
          <a:bodyPr wrap="square" rtlCol="0">
            <a:spAutoFit/>
          </a:bodyPr>
          <a:lstStyle/>
          <a:p>
            <a:r>
              <a:rPr lang="en-US" b="1" dirty="0" smtClean="0">
                <a:solidFill>
                  <a:srgbClr val="C00000"/>
                </a:solidFill>
              </a:rPr>
              <a:t>head</a:t>
            </a:r>
            <a:endParaRPr lang="en-US" b="1" dirty="0">
              <a:solidFill>
                <a:srgbClr val="C00000"/>
              </a:solidFill>
            </a:endParaRPr>
          </a:p>
        </p:txBody>
      </p:sp>
      <p:sp>
        <p:nvSpPr>
          <p:cNvPr id="15" name="TextBox 14"/>
          <p:cNvSpPr txBox="1"/>
          <p:nvPr/>
        </p:nvSpPr>
        <p:spPr>
          <a:xfrm>
            <a:off x="6172200" y="2895600"/>
            <a:ext cx="838200" cy="369332"/>
          </a:xfrm>
          <a:prstGeom prst="rect">
            <a:avLst/>
          </a:prstGeom>
          <a:noFill/>
        </p:spPr>
        <p:txBody>
          <a:bodyPr wrap="square" rtlCol="0">
            <a:spAutoFit/>
          </a:bodyPr>
          <a:lstStyle/>
          <a:p>
            <a:r>
              <a:rPr lang="en-US" b="1" dirty="0" smtClean="0">
                <a:solidFill>
                  <a:srgbClr val="C00000"/>
                </a:solidFill>
              </a:rPr>
              <a:t>Last</a:t>
            </a:r>
            <a:endParaRPr lang="en-US" b="1" dirty="0">
              <a:solidFill>
                <a:srgbClr val="C00000"/>
              </a:solidFill>
            </a:endParaRPr>
          </a:p>
        </p:txBody>
      </p:sp>
      <p:sp>
        <p:nvSpPr>
          <p:cNvPr id="16" name="TextBox 15"/>
          <p:cNvSpPr txBox="1"/>
          <p:nvPr/>
        </p:nvSpPr>
        <p:spPr>
          <a:xfrm>
            <a:off x="3505200" y="1447800"/>
            <a:ext cx="2057400" cy="369332"/>
          </a:xfrm>
          <a:prstGeom prst="rect">
            <a:avLst/>
          </a:prstGeom>
          <a:noFill/>
        </p:spPr>
        <p:txBody>
          <a:bodyPr wrap="square" rtlCol="0">
            <a:spAutoFit/>
          </a:bodyPr>
          <a:lstStyle/>
          <a:p>
            <a:r>
              <a:rPr lang="en-US" b="1" dirty="0" smtClean="0">
                <a:solidFill>
                  <a:srgbClr val="C00000"/>
                </a:solidFill>
              </a:rPr>
              <a:t>Before Deletion</a:t>
            </a:r>
            <a:endParaRPr lang="en-US" b="1" dirty="0">
              <a:solidFill>
                <a:srgbClr val="C00000"/>
              </a:solidFill>
            </a:endParaRPr>
          </a:p>
        </p:txBody>
      </p:sp>
      <p:sp>
        <p:nvSpPr>
          <p:cNvPr id="27" name="TextBox 26"/>
          <p:cNvSpPr txBox="1"/>
          <p:nvPr/>
        </p:nvSpPr>
        <p:spPr>
          <a:xfrm>
            <a:off x="3429000" y="4050268"/>
            <a:ext cx="2057400" cy="369332"/>
          </a:xfrm>
          <a:prstGeom prst="rect">
            <a:avLst/>
          </a:prstGeom>
          <a:noFill/>
        </p:spPr>
        <p:txBody>
          <a:bodyPr wrap="square" rtlCol="0">
            <a:spAutoFit/>
          </a:bodyPr>
          <a:lstStyle/>
          <a:p>
            <a:r>
              <a:rPr lang="en-US" b="1" dirty="0" smtClean="0">
                <a:solidFill>
                  <a:srgbClr val="C00000"/>
                </a:solidFill>
              </a:rPr>
              <a:t>After Deletion</a:t>
            </a:r>
            <a:endParaRPr lang="en-US" b="1" dirty="0">
              <a:solidFill>
                <a:srgbClr val="C00000"/>
              </a:solidFill>
            </a:endParaRPr>
          </a:p>
        </p:txBody>
      </p:sp>
      <p:graphicFrame>
        <p:nvGraphicFramePr>
          <p:cNvPr id="28" name="Table 27"/>
          <p:cNvGraphicFramePr>
            <a:graphicFrameLocks noGrp="1"/>
          </p:cNvGraphicFramePr>
          <p:nvPr/>
        </p:nvGraphicFramePr>
        <p:xfrm>
          <a:off x="2514600" y="48006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10</a:t>
                      </a:r>
                      <a:endParaRPr lang="en-US" dirty="0"/>
                    </a:p>
                  </a:txBody>
                  <a:tcPr/>
                </a:tc>
                <a:tc>
                  <a:txBody>
                    <a:bodyPr/>
                    <a:lstStyle/>
                    <a:p>
                      <a:r>
                        <a:rPr lang="en-US" dirty="0" smtClean="0"/>
                        <a:t>2000</a:t>
                      </a:r>
                      <a:endParaRPr lang="en-US" dirty="0"/>
                    </a:p>
                  </a:txBody>
                  <a:tcPr/>
                </a:tc>
              </a:tr>
            </a:tbl>
          </a:graphicData>
        </a:graphic>
      </p:graphicFrame>
      <p:graphicFrame>
        <p:nvGraphicFramePr>
          <p:cNvPr id="29" name="Table 28"/>
          <p:cNvGraphicFramePr>
            <a:graphicFrameLocks noGrp="1"/>
          </p:cNvGraphicFramePr>
          <p:nvPr/>
        </p:nvGraphicFramePr>
        <p:xfrm>
          <a:off x="4572000" y="48006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t>NULL</a:t>
                      </a:r>
                      <a:endParaRPr lang="en-US" dirty="0"/>
                    </a:p>
                  </a:txBody>
                  <a:tcPr/>
                </a:tc>
              </a:tr>
            </a:tbl>
          </a:graphicData>
        </a:graphic>
      </p:graphicFrame>
      <p:cxnSp>
        <p:nvCxnSpPr>
          <p:cNvPr id="33" name="Straight Arrow Connector 32"/>
          <p:cNvCxnSpPr/>
          <p:nvPr/>
        </p:nvCxnSpPr>
        <p:spPr>
          <a:xfrm>
            <a:off x="4114800" y="50292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2895600" y="53340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124200" y="5334000"/>
            <a:ext cx="838200" cy="369332"/>
          </a:xfrm>
          <a:prstGeom prst="rect">
            <a:avLst/>
          </a:prstGeom>
          <a:noFill/>
        </p:spPr>
        <p:txBody>
          <a:bodyPr wrap="square" rtlCol="0">
            <a:spAutoFit/>
          </a:bodyPr>
          <a:lstStyle/>
          <a:p>
            <a:r>
              <a:rPr lang="en-US" b="1" dirty="0" smtClean="0">
                <a:solidFill>
                  <a:srgbClr val="7030A0"/>
                </a:solidFill>
              </a:rPr>
              <a:t>1000</a:t>
            </a:r>
            <a:endParaRPr lang="en-US" b="1" dirty="0">
              <a:solidFill>
                <a:srgbClr val="7030A0"/>
              </a:solidFill>
            </a:endParaRPr>
          </a:p>
        </p:txBody>
      </p:sp>
      <p:sp>
        <p:nvSpPr>
          <p:cNvPr id="38" name="TextBox 37"/>
          <p:cNvSpPr txBox="1"/>
          <p:nvPr/>
        </p:nvSpPr>
        <p:spPr>
          <a:xfrm>
            <a:off x="4953000" y="5334000"/>
            <a:ext cx="838200" cy="369332"/>
          </a:xfrm>
          <a:prstGeom prst="rect">
            <a:avLst/>
          </a:prstGeom>
          <a:noFill/>
        </p:spPr>
        <p:txBody>
          <a:bodyPr wrap="square" rtlCol="0">
            <a:spAutoFit/>
          </a:bodyPr>
          <a:lstStyle/>
          <a:p>
            <a:r>
              <a:rPr lang="en-US" b="1" dirty="0" smtClean="0">
                <a:solidFill>
                  <a:srgbClr val="7030A0"/>
                </a:solidFill>
              </a:rPr>
              <a:t>2000</a:t>
            </a:r>
            <a:endParaRPr lang="en-US" b="1" dirty="0">
              <a:solidFill>
                <a:srgbClr val="7030A0"/>
              </a:solidFill>
            </a:endParaRPr>
          </a:p>
        </p:txBody>
      </p:sp>
      <p:sp>
        <p:nvSpPr>
          <p:cNvPr id="40" name="TextBox 39"/>
          <p:cNvSpPr txBox="1"/>
          <p:nvPr/>
        </p:nvSpPr>
        <p:spPr>
          <a:xfrm>
            <a:off x="2590800" y="5650468"/>
            <a:ext cx="838200" cy="369332"/>
          </a:xfrm>
          <a:prstGeom prst="rect">
            <a:avLst/>
          </a:prstGeom>
          <a:noFill/>
        </p:spPr>
        <p:txBody>
          <a:bodyPr wrap="square" rtlCol="0">
            <a:spAutoFit/>
          </a:bodyPr>
          <a:lstStyle/>
          <a:p>
            <a:r>
              <a:rPr lang="en-US" b="1" dirty="0" smtClean="0">
                <a:solidFill>
                  <a:srgbClr val="C00000"/>
                </a:solidFill>
              </a:rPr>
              <a:t>head</a:t>
            </a:r>
            <a:endParaRPr lang="en-US" b="1" dirty="0">
              <a:solidFill>
                <a:srgbClr val="C00000"/>
              </a:solidFill>
            </a:endParaRPr>
          </a:p>
        </p:txBody>
      </p:sp>
      <p:sp>
        <p:nvSpPr>
          <p:cNvPr id="41" name="TextBox 40"/>
          <p:cNvSpPr txBox="1"/>
          <p:nvPr/>
        </p:nvSpPr>
        <p:spPr>
          <a:xfrm>
            <a:off x="5410200" y="5638800"/>
            <a:ext cx="838200" cy="369332"/>
          </a:xfrm>
          <a:prstGeom prst="rect">
            <a:avLst/>
          </a:prstGeom>
          <a:noFill/>
        </p:spPr>
        <p:txBody>
          <a:bodyPr wrap="square" rtlCol="0">
            <a:spAutoFit/>
          </a:bodyPr>
          <a:lstStyle/>
          <a:p>
            <a:r>
              <a:rPr lang="en-US" b="1" dirty="0" smtClean="0">
                <a:solidFill>
                  <a:srgbClr val="C00000"/>
                </a:solidFill>
              </a:rPr>
              <a:t>Last</a:t>
            </a:r>
            <a:endParaRPr lang="en-US" b="1" dirty="0">
              <a:solidFill>
                <a:srgbClr val="C00000"/>
              </a:solidFill>
            </a:endParaRPr>
          </a:p>
        </p:txBody>
      </p:sp>
      <p:cxnSp>
        <p:nvCxnSpPr>
          <p:cNvPr id="43" name="Straight Arrow Connector 42"/>
          <p:cNvCxnSpPr/>
          <p:nvPr/>
        </p:nvCxnSpPr>
        <p:spPr>
          <a:xfrm flipV="1">
            <a:off x="5638800" y="53340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6" name="Table 25"/>
          <p:cNvGraphicFramePr>
            <a:graphicFrameLocks noGrp="1"/>
          </p:cNvGraphicFramePr>
          <p:nvPr/>
        </p:nvGraphicFramePr>
        <p:xfrm>
          <a:off x="6934200" y="59436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30</a:t>
                      </a:r>
                      <a:endParaRPr lang="en-US" dirty="0"/>
                    </a:p>
                  </a:txBody>
                  <a:tcPr>
                    <a:solidFill>
                      <a:schemeClr val="accent2">
                        <a:lumMod val="50000"/>
                      </a:schemeClr>
                    </a:solidFill>
                  </a:tcPr>
                </a:tc>
                <a:tc>
                  <a:txBody>
                    <a:bodyPr/>
                    <a:lstStyle/>
                    <a:p>
                      <a:r>
                        <a:rPr lang="en-US" dirty="0" smtClean="0"/>
                        <a:t>NULL</a:t>
                      </a:r>
                      <a:endParaRPr lang="en-US" dirty="0"/>
                    </a:p>
                  </a:txBody>
                  <a:tcPr/>
                </a:tc>
              </a:tr>
            </a:tbl>
          </a:graphicData>
        </a:graphic>
      </p:graphicFrame>
      <p:sp>
        <p:nvSpPr>
          <p:cNvPr id="30" name="TextBox 29"/>
          <p:cNvSpPr txBox="1"/>
          <p:nvPr/>
        </p:nvSpPr>
        <p:spPr>
          <a:xfrm>
            <a:off x="6858000" y="5498068"/>
            <a:ext cx="2057400" cy="369332"/>
          </a:xfrm>
          <a:prstGeom prst="rect">
            <a:avLst/>
          </a:prstGeom>
          <a:noFill/>
        </p:spPr>
        <p:txBody>
          <a:bodyPr wrap="square" rtlCol="0">
            <a:spAutoFit/>
          </a:bodyPr>
          <a:lstStyle/>
          <a:p>
            <a:r>
              <a:rPr lang="en-US" b="1" dirty="0" smtClean="0">
                <a:solidFill>
                  <a:srgbClr val="C00000"/>
                </a:solidFill>
              </a:rPr>
              <a:t>Deleted Node</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z="2800" b="1" u="sng" dirty="0" smtClean="0">
                <a:solidFill>
                  <a:srgbClr val="7030A0"/>
                </a:solidFill>
              </a:rPr>
              <a:t>Deleting the last node in SLL</a:t>
            </a:r>
            <a:endParaRPr lang="en-US" sz="2800" dirty="0"/>
          </a:p>
        </p:txBody>
      </p:sp>
      <p:sp>
        <p:nvSpPr>
          <p:cNvPr id="3" name="Content Placeholder 2"/>
          <p:cNvSpPr>
            <a:spLocks noGrp="1"/>
          </p:cNvSpPr>
          <p:nvPr>
            <p:ph idx="1"/>
          </p:nvPr>
        </p:nvSpPr>
        <p:spPr>
          <a:xfrm>
            <a:off x="76200" y="76200"/>
            <a:ext cx="4419600" cy="5715000"/>
          </a:xfrm>
        </p:spPr>
        <p:txBody>
          <a:bodyPr>
            <a:noAutofit/>
          </a:bodyPr>
          <a:lstStyle/>
          <a:p>
            <a:pPr>
              <a:buNone/>
            </a:pPr>
            <a:r>
              <a:rPr lang="en-US" sz="2300" b="1" dirty="0" err="1" smtClean="0">
                <a:solidFill>
                  <a:srgbClr val="7030A0"/>
                </a:solidFill>
              </a:rPr>
              <a:t>int</a:t>
            </a:r>
            <a:r>
              <a:rPr lang="en-US" sz="2300" b="1" dirty="0" smtClean="0">
                <a:solidFill>
                  <a:srgbClr val="7030A0"/>
                </a:solidFill>
              </a:rPr>
              <a:t> </a:t>
            </a:r>
            <a:r>
              <a:rPr lang="en-US" sz="2300" b="1" dirty="0" err="1" smtClean="0">
                <a:solidFill>
                  <a:srgbClr val="7030A0"/>
                </a:solidFill>
              </a:rPr>
              <a:t>dellast</a:t>
            </a:r>
            <a:r>
              <a:rPr lang="en-US" sz="2300" b="1" dirty="0" smtClean="0">
                <a:solidFill>
                  <a:srgbClr val="7030A0"/>
                </a:solidFill>
              </a:rPr>
              <a:t>()</a:t>
            </a:r>
          </a:p>
          <a:p>
            <a:pPr>
              <a:buNone/>
            </a:pPr>
            <a:r>
              <a:rPr lang="en-US" sz="2300" b="1" dirty="0" smtClean="0">
                <a:solidFill>
                  <a:schemeClr val="accent2">
                    <a:lumMod val="50000"/>
                  </a:schemeClr>
                </a:solidFill>
              </a:rPr>
              <a:t>{</a:t>
            </a:r>
          </a:p>
          <a:p>
            <a:pPr>
              <a:buNone/>
            </a:pPr>
            <a:r>
              <a:rPr lang="en-US" sz="2300" b="1" dirty="0" smtClean="0">
                <a:solidFill>
                  <a:schemeClr val="accent2">
                    <a:lumMod val="50000"/>
                  </a:schemeClr>
                </a:solidFill>
              </a:rPr>
              <a:t>    if(head==NULL)</a:t>
            </a:r>
          </a:p>
          <a:p>
            <a:pPr>
              <a:buNone/>
            </a:pPr>
            <a:r>
              <a:rPr lang="en-US" sz="2300" b="1" dirty="0" smtClean="0">
                <a:solidFill>
                  <a:schemeClr val="accent2">
                    <a:lumMod val="50000"/>
                  </a:schemeClr>
                </a:solidFill>
              </a:rPr>
              <a:t>    {</a:t>
            </a:r>
          </a:p>
          <a:p>
            <a:pPr>
              <a:buNone/>
            </a:pPr>
            <a:r>
              <a:rPr lang="en-US" sz="2300" b="1" dirty="0" smtClean="0">
                <a:solidFill>
                  <a:schemeClr val="accent2">
                    <a:lumMod val="50000"/>
                  </a:schemeClr>
                </a:solidFill>
              </a:rPr>
              <a:t>                  </a:t>
            </a:r>
            <a:r>
              <a:rPr lang="en-US" sz="2300" b="1" dirty="0" err="1" smtClean="0">
                <a:solidFill>
                  <a:schemeClr val="accent2">
                    <a:lumMod val="50000"/>
                  </a:schemeClr>
                </a:solidFill>
              </a:rPr>
              <a:t>printf</a:t>
            </a:r>
            <a:r>
              <a:rPr lang="en-US" sz="2300" b="1" dirty="0" smtClean="0">
                <a:solidFill>
                  <a:schemeClr val="accent2">
                    <a:lumMod val="50000"/>
                  </a:schemeClr>
                </a:solidFill>
              </a:rPr>
              <a:t>("\</a:t>
            </a:r>
            <a:r>
              <a:rPr lang="en-US" sz="2300" b="1" dirty="0" err="1" smtClean="0">
                <a:solidFill>
                  <a:schemeClr val="accent2">
                    <a:lumMod val="50000"/>
                  </a:schemeClr>
                </a:solidFill>
              </a:rPr>
              <a:t>nSLL</a:t>
            </a:r>
            <a:r>
              <a:rPr lang="en-US" sz="2300" b="1" dirty="0" smtClean="0">
                <a:solidFill>
                  <a:schemeClr val="accent2">
                    <a:lumMod val="50000"/>
                  </a:schemeClr>
                </a:solidFill>
              </a:rPr>
              <a:t> is empty:");</a:t>
            </a:r>
          </a:p>
          <a:p>
            <a:pPr>
              <a:buNone/>
            </a:pPr>
            <a:r>
              <a:rPr lang="en-US" sz="2300" b="1" dirty="0" smtClean="0">
                <a:solidFill>
                  <a:schemeClr val="accent2">
                    <a:lumMod val="50000"/>
                  </a:schemeClr>
                </a:solidFill>
              </a:rPr>
              <a:t>                  return(0);</a:t>
            </a:r>
          </a:p>
          <a:p>
            <a:pPr>
              <a:buNone/>
            </a:pPr>
            <a:r>
              <a:rPr lang="en-US" sz="2300" b="1" dirty="0" smtClean="0">
                <a:solidFill>
                  <a:schemeClr val="accent2">
                    <a:lumMod val="50000"/>
                  </a:schemeClr>
                </a:solidFill>
              </a:rPr>
              <a:t>    }</a:t>
            </a:r>
          </a:p>
          <a:p>
            <a:pPr>
              <a:buNone/>
            </a:pPr>
            <a:r>
              <a:rPr lang="en-US" sz="2300" b="1" dirty="0" smtClean="0">
                <a:solidFill>
                  <a:schemeClr val="accent2">
                    <a:lumMod val="50000"/>
                  </a:schemeClr>
                </a:solidFill>
              </a:rPr>
              <a:t>    else if(head==last)</a:t>
            </a:r>
          </a:p>
          <a:p>
            <a:pPr>
              <a:buNone/>
            </a:pPr>
            <a:r>
              <a:rPr lang="en-US" sz="2300" b="1" dirty="0" smtClean="0">
                <a:solidFill>
                  <a:schemeClr val="accent2">
                    <a:lumMod val="50000"/>
                  </a:schemeClr>
                </a:solidFill>
              </a:rPr>
              <a:t>    {</a:t>
            </a:r>
          </a:p>
          <a:p>
            <a:pPr>
              <a:buNone/>
            </a:pPr>
            <a:r>
              <a:rPr lang="en-US" sz="2300" b="1" dirty="0" smtClean="0">
                <a:solidFill>
                  <a:schemeClr val="accent2">
                    <a:lumMod val="50000"/>
                  </a:schemeClr>
                </a:solidFill>
              </a:rPr>
              <a:t>         </a:t>
            </a:r>
            <a:r>
              <a:rPr lang="en-US" sz="2300" b="1" dirty="0" err="1" smtClean="0">
                <a:solidFill>
                  <a:schemeClr val="accent2">
                    <a:lumMod val="50000"/>
                  </a:schemeClr>
                </a:solidFill>
              </a:rPr>
              <a:t>delnode</a:t>
            </a:r>
            <a:r>
              <a:rPr lang="en-US" sz="2300" b="1" dirty="0" smtClean="0">
                <a:solidFill>
                  <a:schemeClr val="accent2">
                    <a:lumMod val="50000"/>
                  </a:schemeClr>
                </a:solidFill>
              </a:rPr>
              <a:t>=head;</a:t>
            </a:r>
          </a:p>
          <a:p>
            <a:pPr>
              <a:buNone/>
            </a:pPr>
            <a:r>
              <a:rPr lang="en-US" sz="2300" b="1" dirty="0" smtClean="0">
                <a:solidFill>
                  <a:schemeClr val="accent2">
                    <a:lumMod val="50000"/>
                  </a:schemeClr>
                </a:solidFill>
              </a:rPr>
              <a:t>         </a:t>
            </a:r>
            <a:r>
              <a:rPr lang="en-US" sz="2300" b="1" dirty="0" err="1" smtClean="0">
                <a:solidFill>
                  <a:schemeClr val="accent2">
                    <a:lumMod val="50000"/>
                  </a:schemeClr>
                </a:solidFill>
              </a:rPr>
              <a:t>print”Deleted</a:t>
            </a:r>
            <a:r>
              <a:rPr lang="en-US" sz="2300" b="1" dirty="0" smtClean="0">
                <a:solidFill>
                  <a:schemeClr val="accent2">
                    <a:lumMod val="50000"/>
                  </a:schemeClr>
                </a:solidFill>
              </a:rPr>
              <a:t> node is  </a:t>
            </a:r>
            <a:r>
              <a:rPr lang="en-US" sz="2300" b="1" dirty="0" err="1" smtClean="0">
                <a:solidFill>
                  <a:schemeClr val="accent2">
                    <a:lumMod val="50000"/>
                  </a:schemeClr>
                </a:solidFill>
              </a:rPr>
              <a:t>delnode</a:t>
            </a:r>
            <a:r>
              <a:rPr lang="en-US" sz="2300" b="1" dirty="0" smtClean="0">
                <a:solidFill>
                  <a:schemeClr val="accent2">
                    <a:lumMod val="50000"/>
                  </a:schemeClr>
                </a:solidFill>
              </a:rPr>
              <a:t>-&gt;data;</a:t>
            </a:r>
          </a:p>
          <a:p>
            <a:pPr>
              <a:buNone/>
            </a:pPr>
            <a:r>
              <a:rPr lang="en-US" sz="2300" b="1" dirty="0" smtClean="0">
                <a:solidFill>
                  <a:schemeClr val="accent2">
                    <a:lumMod val="50000"/>
                  </a:schemeClr>
                </a:solidFill>
              </a:rPr>
              <a:t>         head=last=NULL;</a:t>
            </a:r>
          </a:p>
          <a:p>
            <a:pPr>
              <a:buNone/>
            </a:pPr>
            <a:r>
              <a:rPr lang="en-US" sz="2300" b="1" dirty="0" smtClean="0">
                <a:solidFill>
                  <a:schemeClr val="accent2">
                    <a:lumMod val="50000"/>
                  </a:schemeClr>
                </a:solidFill>
              </a:rPr>
              <a:t>         free(</a:t>
            </a:r>
            <a:r>
              <a:rPr lang="en-US" sz="2300" b="1" dirty="0" err="1" smtClean="0">
                <a:solidFill>
                  <a:schemeClr val="accent2">
                    <a:lumMod val="50000"/>
                  </a:schemeClr>
                </a:solidFill>
              </a:rPr>
              <a:t>delnode</a:t>
            </a:r>
            <a:r>
              <a:rPr lang="en-US" sz="2300" b="1" dirty="0" smtClean="0">
                <a:solidFill>
                  <a:schemeClr val="accent2">
                    <a:lumMod val="50000"/>
                  </a:schemeClr>
                </a:solidFill>
              </a:rPr>
              <a:t>);</a:t>
            </a:r>
          </a:p>
          <a:p>
            <a:pPr>
              <a:buNone/>
            </a:pPr>
            <a:r>
              <a:rPr lang="en-US" sz="2300" b="1" dirty="0" smtClean="0">
                <a:solidFill>
                  <a:schemeClr val="accent2">
                    <a:lumMod val="50000"/>
                  </a:schemeClr>
                </a:solidFill>
              </a:rPr>
              <a:t>         return(0);   }</a:t>
            </a:r>
          </a:p>
        </p:txBody>
      </p:sp>
      <p:sp>
        <p:nvSpPr>
          <p:cNvPr id="44" name="Content Placeholder 2"/>
          <p:cNvSpPr txBox="1">
            <a:spLocks/>
          </p:cNvSpPr>
          <p:nvPr/>
        </p:nvSpPr>
        <p:spPr>
          <a:xfrm>
            <a:off x="4800600" y="533400"/>
            <a:ext cx="4343400" cy="57150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else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last=head;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while(last-&gt;link!=NULL)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r>
              <a:rPr kumimoji="0" lang="en-US" sz="20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prev</a:t>
            </a: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=last;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last=last-&gt;link;</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r>
              <a:rPr kumimoji="0" lang="en-US" sz="20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delnode</a:t>
            </a: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=last;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print "\</a:t>
            </a:r>
            <a:r>
              <a:rPr kumimoji="0" lang="en-US" sz="20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nDeleted</a:t>
            </a: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node is  </a:t>
            </a:r>
            <a:r>
              <a:rPr kumimoji="0" lang="en-US" sz="20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delnode</a:t>
            </a: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-&gt;data;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last=</a:t>
            </a:r>
            <a:r>
              <a:rPr kumimoji="0" lang="en-US" sz="20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prev</a:t>
            </a: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last-&gt;link=NULL;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free(</a:t>
            </a:r>
            <a:r>
              <a:rPr kumimoji="0" lang="en-US" sz="20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delnode</a:t>
            </a: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return(0);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a:t>
            </a:r>
            <a:endParaRPr kumimoji="0" lang="en-US" sz="2000" b="1"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cxnSp>
        <p:nvCxnSpPr>
          <p:cNvPr id="46" name="Straight Connector 45"/>
          <p:cNvCxnSpPr/>
          <p:nvPr/>
        </p:nvCxnSpPr>
        <p:spPr>
          <a:xfrm>
            <a:off x="4572000" y="609600"/>
            <a:ext cx="0" cy="62484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sz="4000" b="1" u="sng" dirty="0" smtClean="0">
                <a:solidFill>
                  <a:srgbClr val="7030A0"/>
                </a:solidFill>
              </a:rPr>
              <a:t>Deleting any node other than first and  last node in SLL</a:t>
            </a:r>
            <a:endParaRPr lang="en-US" dirty="0"/>
          </a:p>
        </p:txBody>
      </p:sp>
      <p:graphicFrame>
        <p:nvGraphicFramePr>
          <p:cNvPr id="4" name="Table 3"/>
          <p:cNvGraphicFramePr>
            <a:graphicFrameLocks noGrp="1"/>
          </p:cNvGraphicFramePr>
          <p:nvPr/>
        </p:nvGraphicFramePr>
        <p:xfrm>
          <a:off x="685800" y="2057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10</a:t>
                      </a:r>
                      <a:endParaRPr lang="en-US" dirty="0"/>
                    </a:p>
                  </a:txBody>
                  <a:tcPr/>
                </a:tc>
                <a:tc>
                  <a:txBody>
                    <a:bodyPr/>
                    <a:lstStyle/>
                    <a:p>
                      <a:r>
                        <a:rPr lang="en-US" dirty="0" smtClean="0"/>
                        <a:t>2000</a:t>
                      </a:r>
                      <a:endParaRPr lang="en-US" dirty="0"/>
                    </a:p>
                  </a:txBody>
                  <a:tcPr/>
                </a:tc>
              </a:tr>
            </a:tbl>
          </a:graphicData>
        </a:graphic>
      </p:graphicFrame>
      <p:graphicFrame>
        <p:nvGraphicFramePr>
          <p:cNvPr id="5" name="Table 4"/>
          <p:cNvGraphicFramePr>
            <a:graphicFrameLocks noGrp="1"/>
          </p:cNvGraphicFramePr>
          <p:nvPr/>
        </p:nvGraphicFramePr>
        <p:xfrm>
          <a:off x="2743200" y="2057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t>3000</a:t>
                      </a:r>
                      <a:endParaRPr lang="en-US" dirty="0"/>
                    </a:p>
                  </a:txBody>
                  <a:tcPr/>
                </a:tc>
              </a:tr>
            </a:tbl>
          </a:graphicData>
        </a:graphic>
      </p:graphicFrame>
      <p:graphicFrame>
        <p:nvGraphicFramePr>
          <p:cNvPr id="6" name="Table 5"/>
          <p:cNvGraphicFramePr>
            <a:graphicFrameLocks noGrp="1"/>
          </p:cNvGraphicFramePr>
          <p:nvPr/>
        </p:nvGraphicFramePr>
        <p:xfrm>
          <a:off x="4800600" y="2057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30</a:t>
                      </a:r>
                      <a:endParaRPr lang="en-US" dirty="0"/>
                    </a:p>
                  </a:txBody>
                  <a:tcPr/>
                </a:tc>
                <a:tc>
                  <a:txBody>
                    <a:bodyPr/>
                    <a:lstStyle/>
                    <a:p>
                      <a:r>
                        <a:rPr lang="en-US" dirty="0" smtClean="0"/>
                        <a:t>4000</a:t>
                      </a:r>
                      <a:endParaRPr lang="en-US" dirty="0"/>
                    </a:p>
                  </a:txBody>
                  <a:tcPr/>
                </a:tc>
              </a:tr>
            </a:tbl>
          </a:graphicData>
        </a:graphic>
      </p:graphicFrame>
      <p:cxnSp>
        <p:nvCxnSpPr>
          <p:cNvPr id="7" name="Straight Arrow Connector 6"/>
          <p:cNvCxnSpPr/>
          <p:nvPr/>
        </p:nvCxnSpPr>
        <p:spPr>
          <a:xfrm>
            <a:off x="2286000" y="2286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343400" y="2286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1066800" y="2590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295400" y="2590800"/>
            <a:ext cx="838200" cy="369332"/>
          </a:xfrm>
          <a:prstGeom prst="rect">
            <a:avLst/>
          </a:prstGeom>
          <a:noFill/>
        </p:spPr>
        <p:txBody>
          <a:bodyPr wrap="square" rtlCol="0">
            <a:spAutoFit/>
          </a:bodyPr>
          <a:lstStyle/>
          <a:p>
            <a:r>
              <a:rPr lang="en-US" b="1" dirty="0" smtClean="0">
                <a:solidFill>
                  <a:srgbClr val="7030A0"/>
                </a:solidFill>
              </a:rPr>
              <a:t>1000</a:t>
            </a:r>
            <a:endParaRPr lang="en-US" b="1" dirty="0">
              <a:solidFill>
                <a:srgbClr val="7030A0"/>
              </a:solidFill>
            </a:endParaRPr>
          </a:p>
        </p:txBody>
      </p:sp>
      <p:sp>
        <p:nvSpPr>
          <p:cNvPr id="12" name="TextBox 11"/>
          <p:cNvSpPr txBox="1"/>
          <p:nvPr/>
        </p:nvSpPr>
        <p:spPr>
          <a:xfrm>
            <a:off x="3124200" y="2590800"/>
            <a:ext cx="838200" cy="369332"/>
          </a:xfrm>
          <a:prstGeom prst="rect">
            <a:avLst/>
          </a:prstGeom>
          <a:noFill/>
        </p:spPr>
        <p:txBody>
          <a:bodyPr wrap="square" rtlCol="0">
            <a:spAutoFit/>
          </a:bodyPr>
          <a:lstStyle/>
          <a:p>
            <a:r>
              <a:rPr lang="en-US" b="1" dirty="0" smtClean="0">
                <a:solidFill>
                  <a:srgbClr val="7030A0"/>
                </a:solidFill>
              </a:rPr>
              <a:t>2000</a:t>
            </a:r>
            <a:endParaRPr lang="en-US" b="1" dirty="0">
              <a:solidFill>
                <a:srgbClr val="7030A0"/>
              </a:solidFill>
            </a:endParaRPr>
          </a:p>
        </p:txBody>
      </p:sp>
      <p:sp>
        <p:nvSpPr>
          <p:cNvPr id="13" name="TextBox 12"/>
          <p:cNvSpPr txBox="1"/>
          <p:nvPr/>
        </p:nvSpPr>
        <p:spPr>
          <a:xfrm>
            <a:off x="5181600" y="2590800"/>
            <a:ext cx="838200" cy="369332"/>
          </a:xfrm>
          <a:prstGeom prst="rect">
            <a:avLst/>
          </a:prstGeom>
          <a:noFill/>
        </p:spPr>
        <p:txBody>
          <a:bodyPr wrap="square" rtlCol="0">
            <a:spAutoFit/>
          </a:bodyPr>
          <a:lstStyle/>
          <a:p>
            <a:r>
              <a:rPr lang="en-US" b="1" dirty="0" smtClean="0">
                <a:solidFill>
                  <a:srgbClr val="7030A0"/>
                </a:solidFill>
              </a:rPr>
              <a:t>3000</a:t>
            </a:r>
            <a:endParaRPr lang="en-US" b="1" dirty="0">
              <a:solidFill>
                <a:srgbClr val="7030A0"/>
              </a:solidFill>
            </a:endParaRPr>
          </a:p>
        </p:txBody>
      </p:sp>
      <p:sp>
        <p:nvSpPr>
          <p:cNvPr id="14" name="TextBox 13"/>
          <p:cNvSpPr txBox="1"/>
          <p:nvPr/>
        </p:nvSpPr>
        <p:spPr>
          <a:xfrm>
            <a:off x="762000" y="2907268"/>
            <a:ext cx="838200" cy="369332"/>
          </a:xfrm>
          <a:prstGeom prst="rect">
            <a:avLst/>
          </a:prstGeom>
          <a:noFill/>
        </p:spPr>
        <p:txBody>
          <a:bodyPr wrap="square" rtlCol="0">
            <a:spAutoFit/>
          </a:bodyPr>
          <a:lstStyle/>
          <a:p>
            <a:r>
              <a:rPr lang="en-US" b="1" dirty="0" smtClean="0">
                <a:solidFill>
                  <a:srgbClr val="C00000"/>
                </a:solidFill>
              </a:rPr>
              <a:t>head</a:t>
            </a:r>
            <a:endParaRPr lang="en-US" b="1" dirty="0">
              <a:solidFill>
                <a:srgbClr val="C00000"/>
              </a:solidFill>
            </a:endParaRPr>
          </a:p>
        </p:txBody>
      </p:sp>
      <p:sp>
        <p:nvSpPr>
          <p:cNvPr id="16" name="TextBox 15"/>
          <p:cNvSpPr txBox="1"/>
          <p:nvPr/>
        </p:nvSpPr>
        <p:spPr>
          <a:xfrm>
            <a:off x="3124200" y="1447800"/>
            <a:ext cx="2057400" cy="369332"/>
          </a:xfrm>
          <a:prstGeom prst="rect">
            <a:avLst/>
          </a:prstGeom>
          <a:noFill/>
        </p:spPr>
        <p:txBody>
          <a:bodyPr wrap="square" rtlCol="0">
            <a:spAutoFit/>
          </a:bodyPr>
          <a:lstStyle/>
          <a:p>
            <a:r>
              <a:rPr lang="en-US" b="1" dirty="0" smtClean="0">
                <a:solidFill>
                  <a:srgbClr val="C00000"/>
                </a:solidFill>
              </a:rPr>
              <a:t>Before Deletion</a:t>
            </a:r>
            <a:endParaRPr lang="en-US" b="1" dirty="0">
              <a:solidFill>
                <a:srgbClr val="C00000"/>
              </a:solidFill>
            </a:endParaRPr>
          </a:p>
        </p:txBody>
      </p:sp>
      <p:graphicFrame>
        <p:nvGraphicFramePr>
          <p:cNvPr id="17" name="Table 16"/>
          <p:cNvGraphicFramePr>
            <a:graphicFrameLocks noGrp="1"/>
          </p:cNvGraphicFramePr>
          <p:nvPr/>
        </p:nvGraphicFramePr>
        <p:xfrm>
          <a:off x="6858000" y="2057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40</a:t>
                      </a:r>
                      <a:endParaRPr lang="en-US" dirty="0"/>
                    </a:p>
                  </a:txBody>
                  <a:tcPr/>
                </a:tc>
                <a:tc>
                  <a:txBody>
                    <a:bodyPr/>
                    <a:lstStyle/>
                    <a:p>
                      <a:r>
                        <a:rPr lang="en-US" dirty="0" smtClean="0"/>
                        <a:t>NULL</a:t>
                      </a:r>
                      <a:endParaRPr lang="en-US" dirty="0"/>
                    </a:p>
                  </a:txBody>
                  <a:tcPr/>
                </a:tc>
              </a:tr>
            </a:tbl>
          </a:graphicData>
        </a:graphic>
      </p:graphicFrame>
      <p:sp>
        <p:nvSpPr>
          <p:cNvPr id="18" name="TextBox 17"/>
          <p:cNvSpPr txBox="1"/>
          <p:nvPr/>
        </p:nvSpPr>
        <p:spPr>
          <a:xfrm>
            <a:off x="7848600" y="2514600"/>
            <a:ext cx="838200" cy="369332"/>
          </a:xfrm>
          <a:prstGeom prst="rect">
            <a:avLst/>
          </a:prstGeom>
          <a:noFill/>
        </p:spPr>
        <p:txBody>
          <a:bodyPr wrap="square" rtlCol="0">
            <a:spAutoFit/>
          </a:bodyPr>
          <a:lstStyle/>
          <a:p>
            <a:r>
              <a:rPr lang="en-US" b="1" dirty="0" smtClean="0">
                <a:solidFill>
                  <a:srgbClr val="7030A0"/>
                </a:solidFill>
              </a:rPr>
              <a:t>4000</a:t>
            </a:r>
            <a:endParaRPr lang="en-US" b="1" dirty="0">
              <a:solidFill>
                <a:srgbClr val="7030A0"/>
              </a:solidFill>
            </a:endParaRPr>
          </a:p>
        </p:txBody>
      </p:sp>
      <p:cxnSp>
        <p:nvCxnSpPr>
          <p:cNvPr id="19" name="Straight Arrow Connector 18"/>
          <p:cNvCxnSpPr/>
          <p:nvPr/>
        </p:nvCxnSpPr>
        <p:spPr>
          <a:xfrm flipV="1">
            <a:off x="7467600" y="25146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162800" y="2819400"/>
            <a:ext cx="838200" cy="369332"/>
          </a:xfrm>
          <a:prstGeom prst="rect">
            <a:avLst/>
          </a:prstGeom>
          <a:noFill/>
        </p:spPr>
        <p:txBody>
          <a:bodyPr wrap="square" rtlCol="0">
            <a:spAutoFit/>
          </a:bodyPr>
          <a:lstStyle/>
          <a:p>
            <a:r>
              <a:rPr lang="en-US" b="1" dirty="0" smtClean="0">
                <a:solidFill>
                  <a:srgbClr val="C00000"/>
                </a:solidFill>
              </a:rPr>
              <a:t>Last</a:t>
            </a:r>
            <a:endParaRPr lang="en-US" b="1" dirty="0">
              <a:solidFill>
                <a:srgbClr val="C00000"/>
              </a:solidFill>
            </a:endParaRPr>
          </a:p>
        </p:txBody>
      </p:sp>
      <p:cxnSp>
        <p:nvCxnSpPr>
          <p:cNvPr id="21" name="Straight Arrow Connector 20"/>
          <p:cNvCxnSpPr/>
          <p:nvPr/>
        </p:nvCxnSpPr>
        <p:spPr>
          <a:xfrm>
            <a:off x="6400800" y="2286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2" name="Table 21"/>
          <p:cNvGraphicFramePr>
            <a:graphicFrameLocks noGrp="1"/>
          </p:cNvGraphicFramePr>
          <p:nvPr/>
        </p:nvGraphicFramePr>
        <p:xfrm>
          <a:off x="838200" y="4343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10</a:t>
                      </a:r>
                      <a:endParaRPr lang="en-US" dirty="0"/>
                    </a:p>
                  </a:txBody>
                  <a:tcPr/>
                </a:tc>
                <a:tc>
                  <a:txBody>
                    <a:bodyPr/>
                    <a:lstStyle/>
                    <a:p>
                      <a:r>
                        <a:rPr lang="en-US" dirty="0" smtClean="0"/>
                        <a:t>2000</a:t>
                      </a:r>
                      <a:endParaRPr lang="en-US" dirty="0"/>
                    </a:p>
                  </a:txBody>
                  <a:tcPr/>
                </a:tc>
              </a:tr>
            </a:tbl>
          </a:graphicData>
        </a:graphic>
      </p:graphicFrame>
      <p:graphicFrame>
        <p:nvGraphicFramePr>
          <p:cNvPr id="23" name="Table 22"/>
          <p:cNvGraphicFramePr>
            <a:graphicFrameLocks noGrp="1"/>
          </p:cNvGraphicFramePr>
          <p:nvPr/>
        </p:nvGraphicFramePr>
        <p:xfrm>
          <a:off x="2895600" y="4343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t>4000</a:t>
                      </a:r>
                      <a:endParaRPr lang="en-US" dirty="0"/>
                    </a:p>
                  </a:txBody>
                  <a:tcPr/>
                </a:tc>
              </a:tr>
            </a:tbl>
          </a:graphicData>
        </a:graphic>
      </p:graphicFrame>
      <p:graphicFrame>
        <p:nvGraphicFramePr>
          <p:cNvPr id="24" name="Table 23"/>
          <p:cNvGraphicFramePr>
            <a:graphicFrameLocks noGrp="1"/>
          </p:cNvGraphicFramePr>
          <p:nvPr/>
        </p:nvGraphicFramePr>
        <p:xfrm>
          <a:off x="6934200" y="56388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30</a:t>
                      </a:r>
                      <a:endParaRPr lang="en-US" dirty="0"/>
                    </a:p>
                  </a:txBody>
                  <a:tcPr>
                    <a:solidFill>
                      <a:schemeClr val="accent2">
                        <a:lumMod val="50000"/>
                      </a:schemeClr>
                    </a:solidFill>
                  </a:tcPr>
                </a:tc>
                <a:tc>
                  <a:txBody>
                    <a:bodyPr/>
                    <a:lstStyle/>
                    <a:p>
                      <a:r>
                        <a:rPr lang="en-US" dirty="0" smtClean="0"/>
                        <a:t>NULL</a:t>
                      </a:r>
                      <a:endParaRPr lang="en-US" dirty="0"/>
                    </a:p>
                  </a:txBody>
                  <a:tcPr/>
                </a:tc>
              </a:tr>
            </a:tbl>
          </a:graphicData>
        </a:graphic>
      </p:graphicFrame>
      <p:cxnSp>
        <p:nvCxnSpPr>
          <p:cNvPr id="25" name="Straight Arrow Connector 24"/>
          <p:cNvCxnSpPr/>
          <p:nvPr/>
        </p:nvCxnSpPr>
        <p:spPr>
          <a:xfrm>
            <a:off x="2438400" y="4572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495800" y="4572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1219200" y="4876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47800" y="4876800"/>
            <a:ext cx="838200" cy="369332"/>
          </a:xfrm>
          <a:prstGeom prst="rect">
            <a:avLst/>
          </a:prstGeom>
          <a:noFill/>
        </p:spPr>
        <p:txBody>
          <a:bodyPr wrap="square" rtlCol="0">
            <a:spAutoFit/>
          </a:bodyPr>
          <a:lstStyle/>
          <a:p>
            <a:r>
              <a:rPr lang="en-US" b="1" dirty="0" smtClean="0">
                <a:solidFill>
                  <a:srgbClr val="7030A0"/>
                </a:solidFill>
              </a:rPr>
              <a:t>1000</a:t>
            </a:r>
            <a:endParaRPr lang="en-US" b="1" dirty="0">
              <a:solidFill>
                <a:srgbClr val="7030A0"/>
              </a:solidFill>
            </a:endParaRPr>
          </a:p>
        </p:txBody>
      </p:sp>
      <p:sp>
        <p:nvSpPr>
          <p:cNvPr id="29" name="TextBox 28"/>
          <p:cNvSpPr txBox="1"/>
          <p:nvPr/>
        </p:nvSpPr>
        <p:spPr>
          <a:xfrm>
            <a:off x="3276600" y="4876800"/>
            <a:ext cx="838200" cy="369332"/>
          </a:xfrm>
          <a:prstGeom prst="rect">
            <a:avLst/>
          </a:prstGeom>
          <a:noFill/>
        </p:spPr>
        <p:txBody>
          <a:bodyPr wrap="square" rtlCol="0">
            <a:spAutoFit/>
          </a:bodyPr>
          <a:lstStyle/>
          <a:p>
            <a:r>
              <a:rPr lang="en-US" b="1" dirty="0" smtClean="0">
                <a:solidFill>
                  <a:srgbClr val="7030A0"/>
                </a:solidFill>
              </a:rPr>
              <a:t>2000</a:t>
            </a:r>
            <a:endParaRPr lang="en-US" b="1" dirty="0">
              <a:solidFill>
                <a:srgbClr val="7030A0"/>
              </a:solidFill>
            </a:endParaRPr>
          </a:p>
        </p:txBody>
      </p:sp>
      <p:sp>
        <p:nvSpPr>
          <p:cNvPr id="30" name="TextBox 29"/>
          <p:cNvSpPr txBox="1"/>
          <p:nvPr/>
        </p:nvSpPr>
        <p:spPr>
          <a:xfrm>
            <a:off x="7315200" y="6172200"/>
            <a:ext cx="838200" cy="369332"/>
          </a:xfrm>
          <a:prstGeom prst="rect">
            <a:avLst/>
          </a:prstGeom>
          <a:noFill/>
        </p:spPr>
        <p:txBody>
          <a:bodyPr wrap="square" rtlCol="0">
            <a:spAutoFit/>
          </a:bodyPr>
          <a:lstStyle/>
          <a:p>
            <a:r>
              <a:rPr lang="en-US" b="1" dirty="0" smtClean="0">
                <a:solidFill>
                  <a:srgbClr val="7030A0"/>
                </a:solidFill>
              </a:rPr>
              <a:t>3000</a:t>
            </a:r>
            <a:endParaRPr lang="en-US" b="1" dirty="0">
              <a:solidFill>
                <a:srgbClr val="7030A0"/>
              </a:solidFill>
            </a:endParaRPr>
          </a:p>
        </p:txBody>
      </p:sp>
      <p:sp>
        <p:nvSpPr>
          <p:cNvPr id="31" name="TextBox 30"/>
          <p:cNvSpPr txBox="1"/>
          <p:nvPr/>
        </p:nvSpPr>
        <p:spPr>
          <a:xfrm>
            <a:off x="914400" y="5193268"/>
            <a:ext cx="838200" cy="369332"/>
          </a:xfrm>
          <a:prstGeom prst="rect">
            <a:avLst/>
          </a:prstGeom>
          <a:noFill/>
        </p:spPr>
        <p:txBody>
          <a:bodyPr wrap="square" rtlCol="0">
            <a:spAutoFit/>
          </a:bodyPr>
          <a:lstStyle/>
          <a:p>
            <a:r>
              <a:rPr lang="en-US" b="1" dirty="0" smtClean="0">
                <a:solidFill>
                  <a:srgbClr val="C00000"/>
                </a:solidFill>
              </a:rPr>
              <a:t>head</a:t>
            </a:r>
            <a:endParaRPr lang="en-US" b="1" dirty="0">
              <a:solidFill>
                <a:srgbClr val="C00000"/>
              </a:solidFill>
            </a:endParaRPr>
          </a:p>
        </p:txBody>
      </p:sp>
      <p:sp>
        <p:nvSpPr>
          <p:cNvPr id="32" name="TextBox 31"/>
          <p:cNvSpPr txBox="1"/>
          <p:nvPr/>
        </p:nvSpPr>
        <p:spPr>
          <a:xfrm>
            <a:off x="2286000" y="3733800"/>
            <a:ext cx="4038600" cy="369332"/>
          </a:xfrm>
          <a:prstGeom prst="rect">
            <a:avLst/>
          </a:prstGeom>
          <a:noFill/>
        </p:spPr>
        <p:txBody>
          <a:bodyPr wrap="square" rtlCol="0">
            <a:spAutoFit/>
          </a:bodyPr>
          <a:lstStyle/>
          <a:p>
            <a:r>
              <a:rPr lang="en-US" b="1" dirty="0" smtClean="0">
                <a:solidFill>
                  <a:srgbClr val="C00000"/>
                </a:solidFill>
              </a:rPr>
              <a:t>Before Deletion – </a:t>
            </a:r>
            <a:r>
              <a:rPr lang="en-US" b="1" dirty="0" smtClean="0">
                <a:solidFill>
                  <a:srgbClr val="7030A0"/>
                </a:solidFill>
              </a:rPr>
              <a:t>where x=30</a:t>
            </a:r>
            <a:endParaRPr lang="en-US" b="1" dirty="0">
              <a:solidFill>
                <a:srgbClr val="7030A0"/>
              </a:solidFill>
            </a:endParaRPr>
          </a:p>
        </p:txBody>
      </p:sp>
      <p:graphicFrame>
        <p:nvGraphicFramePr>
          <p:cNvPr id="33" name="Table 32"/>
          <p:cNvGraphicFramePr>
            <a:graphicFrameLocks noGrp="1"/>
          </p:cNvGraphicFramePr>
          <p:nvPr/>
        </p:nvGraphicFramePr>
        <p:xfrm>
          <a:off x="5029200" y="4343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40</a:t>
                      </a:r>
                      <a:endParaRPr lang="en-US" dirty="0"/>
                    </a:p>
                  </a:txBody>
                  <a:tcPr/>
                </a:tc>
                <a:tc>
                  <a:txBody>
                    <a:bodyPr/>
                    <a:lstStyle/>
                    <a:p>
                      <a:r>
                        <a:rPr lang="en-US" dirty="0" smtClean="0"/>
                        <a:t>NULL</a:t>
                      </a:r>
                      <a:endParaRPr lang="en-US" dirty="0"/>
                    </a:p>
                  </a:txBody>
                  <a:tcPr/>
                </a:tc>
              </a:tr>
            </a:tbl>
          </a:graphicData>
        </a:graphic>
      </p:graphicFrame>
      <p:sp>
        <p:nvSpPr>
          <p:cNvPr id="34" name="TextBox 33"/>
          <p:cNvSpPr txBox="1"/>
          <p:nvPr/>
        </p:nvSpPr>
        <p:spPr>
          <a:xfrm>
            <a:off x="6019800" y="4800600"/>
            <a:ext cx="838200" cy="369332"/>
          </a:xfrm>
          <a:prstGeom prst="rect">
            <a:avLst/>
          </a:prstGeom>
          <a:noFill/>
        </p:spPr>
        <p:txBody>
          <a:bodyPr wrap="square" rtlCol="0">
            <a:spAutoFit/>
          </a:bodyPr>
          <a:lstStyle/>
          <a:p>
            <a:r>
              <a:rPr lang="en-US" b="1" dirty="0" smtClean="0">
                <a:solidFill>
                  <a:srgbClr val="7030A0"/>
                </a:solidFill>
              </a:rPr>
              <a:t>4000</a:t>
            </a:r>
            <a:endParaRPr lang="en-US" b="1" dirty="0">
              <a:solidFill>
                <a:srgbClr val="7030A0"/>
              </a:solidFill>
            </a:endParaRPr>
          </a:p>
        </p:txBody>
      </p:sp>
      <p:cxnSp>
        <p:nvCxnSpPr>
          <p:cNvPr id="35" name="Straight Arrow Connector 34"/>
          <p:cNvCxnSpPr/>
          <p:nvPr/>
        </p:nvCxnSpPr>
        <p:spPr>
          <a:xfrm flipV="1">
            <a:off x="5638800" y="48006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334000" y="5105400"/>
            <a:ext cx="838200" cy="369332"/>
          </a:xfrm>
          <a:prstGeom prst="rect">
            <a:avLst/>
          </a:prstGeom>
          <a:noFill/>
        </p:spPr>
        <p:txBody>
          <a:bodyPr wrap="square" rtlCol="0">
            <a:spAutoFit/>
          </a:bodyPr>
          <a:lstStyle/>
          <a:p>
            <a:r>
              <a:rPr lang="en-US" b="1" dirty="0" smtClean="0">
                <a:solidFill>
                  <a:srgbClr val="C00000"/>
                </a:solidFill>
              </a:rPr>
              <a:t>Last</a:t>
            </a:r>
            <a:endParaRPr lang="en-US" b="1" dirty="0">
              <a:solidFill>
                <a:srgbClr val="C00000"/>
              </a:solidFill>
            </a:endParaRPr>
          </a:p>
        </p:txBody>
      </p:sp>
      <p:sp>
        <p:nvSpPr>
          <p:cNvPr id="38" name="TextBox 37"/>
          <p:cNvSpPr txBox="1"/>
          <p:nvPr/>
        </p:nvSpPr>
        <p:spPr>
          <a:xfrm>
            <a:off x="6858000" y="5117068"/>
            <a:ext cx="2057400" cy="369332"/>
          </a:xfrm>
          <a:prstGeom prst="rect">
            <a:avLst/>
          </a:prstGeom>
          <a:noFill/>
        </p:spPr>
        <p:txBody>
          <a:bodyPr wrap="square" rtlCol="0">
            <a:spAutoFit/>
          </a:bodyPr>
          <a:lstStyle/>
          <a:p>
            <a:r>
              <a:rPr lang="en-US" b="1" dirty="0" smtClean="0">
                <a:solidFill>
                  <a:srgbClr val="C00000"/>
                </a:solidFill>
              </a:rPr>
              <a:t>Deleted Node</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Autofit/>
          </a:bodyPr>
          <a:lstStyle/>
          <a:p>
            <a:r>
              <a:rPr lang="en-US" sz="2400" b="1" u="sng" dirty="0" smtClean="0">
                <a:solidFill>
                  <a:srgbClr val="7030A0"/>
                </a:solidFill>
              </a:rPr>
              <a:t>Deleting any node other than first and  last node in SLL</a:t>
            </a:r>
            <a:endParaRPr lang="en-US" sz="3200" dirty="0"/>
          </a:p>
        </p:txBody>
      </p:sp>
      <p:sp>
        <p:nvSpPr>
          <p:cNvPr id="3" name="Content Placeholder 2"/>
          <p:cNvSpPr>
            <a:spLocks noGrp="1"/>
          </p:cNvSpPr>
          <p:nvPr>
            <p:ph idx="1"/>
          </p:nvPr>
        </p:nvSpPr>
        <p:spPr>
          <a:xfrm>
            <a:off x="76200" y="685800"/>
            <a:ext cx="4419600" cy="5867400"/>
          </a:xfrm>
        </p:spPr>
        <p:txBody>
          <a:bodyPr>
            <a:noAutofit/>
          </a:bodyPr>
          <a:lstStyle/>
          <a:p>
            <a:pPr>
              <a:buNone/>
            </a:pPr>
            <a:r>
              <a:rPr lang="en-US" sz="1800" b="1" dirty="0" err="1" smtClean="0">
                <a:solidFill>
                  <a:srgbClr val="7030A0"/>
                </a:solidFill>
              </a:rPr>
              <a:t>delmiddle</a:t>
            </a:r>
            <a:r>
              <a:rPr lang="en-US" sz="1800" b="1" dirty="0" smtClean="0">
                <a:solidFill>
                  <a:srgbClr val="7030A0"/>
                </a:solidFill>
              </a:rPr>
              <a:t>()</a:t>
            </a:r>
          </a:p>
          <a:p>
            <a:pPr>
              <a:buNone/>
            </a:pPr>
            <a:r>
              <a:rPr lang="en-US" sz="1800" b="1" dirty="0" smtClean="0">
                <a:solidFill>
                  <a:schemeClr val="accent2">
                    <a:lumMod val="50000"/>
                  </a:schemeClr>
                </a:solidFill>
              </a:rPr>
              <a:t>{</a:t>
            </a:r>
          </a:p>
          <a:p>
            <a:pPr>
              <a:buNone/>
            </a:pPr>
            <a:r>
              <a:rPr lang="en-US" sz="1800" b="1" dirty="0" smtClean="0">
                <a:solidFill>
                  <a:schemeClr val="accent2">
                    <a:lumMod val="50000"/>
                  </a:schemeClr>
                </a:solidFill>
              </a:rPr>
              <a:t>    </a:t>
            </a:r>
            <a:r>
              <a:rPr lang="en-US" sz="1800" b="1" dirty="0" err="1" smtClean="0">
                <a:solidFill>
                  <a:schemeClr val="accent2">
                    <a:lumMod val="50000"/>
                  </a:schemeClr>
                </a:solidFill>
              </a:rPr>
              <a:t>int</a:t>
            </a:r>
            <a:r>
              <a:rPr lang="en-US" sz="1800" b="1" dirty="0" smtClean="0">
                <a:solidFill>
                  <a:schemeClr val="accent2">
                    <a:lumMod val="50000"/>
                  </a:schemeClr>
                </a:solidFill>
              </a:rPr>
              <a:t> x;</a:t>
            </a:r>
          </a:p>
          <a:p>
            <a:pPr>
              <a:buNone/>
            </a:pPr>
            <a:r>
              <a:rPr lang="en-US" sz="1800" b="1" dirty="0" smtClean="0">
                <a:solidFill>
                  <a:schemeClr val="accent2">
                    <a:lumMod val="50000"/>
                  </a:schemeClr>
                </a:solidFill>
              </a:rPr>
              <a:t>    if(head==NULL)</a:t>
            </a:r>
          </a:p>
          <a:p>
            <a:pPr>
              <a:buNone/>
            </a:pPr>
            <a:r>
              <a:rPr lang="en-US" sz="1800" b="1" dirty="0" smtClean="0">
                <a:solidFill>
                  <a:schemeClr val="accent2">
                    <a:lumMod val="50000"/>
                  </a:schemeClr>
                </a:solidFill>
              </a:rPr>
              <a:t>    {</a:t>
            </a:r>
          </a:p>
          <a:p>
            <a:pPr>
              <a:buNone/>
            </a:pPr>
            <a:r>
              <a:rPr lang="en-US" sz="1800" b="1" dirty="0" smtClean="0">
                <a:solidFill>
                  <a:schemeClr val="accent2">
                    <a:lumMod val="50000"/>
                  </a:schemeClr>
                </a:solidFill>
              </a:rPr>
              <a:t>                  </a:t>
            </a:r>
            <a:r>
              <a:rPr lang="en-US" sz="1800" b="1" dirty="0" err="1" smtClean="0">
                <a:solidFill>
                  <a:schemeClr val="accent2">
                    <a:lumMod val="50000"/>
                  </a:schemeClr>
                </a:solidFill>
              </a:rPr>
              <a:t>printf</a:t>
            </a:r>
            <a:r>
              <a:rPr lang="en-US" sz="1800" b="1" dirty="0" smtClean="0">
                <a:solidFill>
                  <a:schemeClr val="accent2">
                    <a:lumMod val="50000"/>
                  </a:schemeClr>
                </a:solidFill>
              </a:rPr>
              <a:t>("\</a:t>
            </a:r>
            <a:r>
              <a:rPr lang="en-US" sz="1800" b="1" dirty="0" err="1" smtClean="0">
                <a:solidFill>
                  <a:schemeClr val="accent2">
                    <a:lumMod val="50000"/>
                  </a:schemeClr>
                </a:solidFill>
              </a:rPr>
              <a:t>nSLL</a:t>
            </a:r>
            <a:r>
              <a:rPr lang="en-US" sz="1800" b="1" dirty="0" smtClean="0">
                <a:solidFill>
                  <a:schemeClr val="accent2">
                    <a:lumMod val="50000"/>
                  </a:schemeClr>
                </a:solidFill>
              </a:rPr>
              <a:t> is empty:");</a:t>
            </a:r>
          </a:p>
          <a:p>
            <a:pPr>
              <a:buNone/>
            </a:pPr>
            <a:r>
              <a:rPr lang="en-US" sz="1800" b="1" dirty="0" smtClean="0">
                <a:solidFill>
                  <a:schemeClr val="accent2">
                    <a:lumMod val="50000"/>
                  </a:schemeClr>
                </a:solidFill>
              </a:rPr>
              <a:t>                  return(0);</a:t>
            </a:r>
          </a:p>
          <a:p>
            <a:pPr>
              <a:buNone/>
            </a:pPr>
            <a:r>
              <a:rPr lang="en-US" sz="1800" b="1" dirty="0" smtClean="0">
                <a:solidFill>
                  <a:schemeClr val="accent2">
                    <a:lumMod val="50000"/>
                  </a:schemeClr>
                </a:solidFill>
              </a:rPr>
              <a:t>    }</a:t>
            </a:r>
          </a:p>
          <a:p>
            <a:pPr>
              <a:buNone/>
            </a:pPr>
            <a:r>
              <a:rPr lang="en-US" sz="1800" b="1" dirty="0" smtClean="0">
                <a:solidFill>
                  <a:schemeClr val="accent2">
                    <a:lumMod val="50000"/>
                  </a:schemeClr>
                </a:solidFill>
              </a:rPr>
              <a:t>    else if(head==last)</a:t>
            </a:r>
          </a:p>
          <a:p>
            <a:pPr>
              <a:buNone/>
            </a:pPr>
            <a:r>
              <a:rPr lang="en-US" sz="1800" b="1" dirty="0" smtClean="0">
                <a:solidFill>
                  <a:schemeClr val="accent2">
                    <a:lumMod val="50000"/>
                  </a:schemeClr>
                </a:solidFill>
              </a:rPr>
              <a:t>    {</a:t>
            </a:r>
          </a:p>
          <a:p>
            <a:pPr>
              <a:buNone/>
            </a:pPr>
            <a:r>
              <a:rPr lang="en-US" sz="1800" b="1" dirty="0" smtClean="0">
                <a:solidFill>
                  <a:schemeClr val="accent2">
                    <a:lumMod val="50000"/>
                  </a:schemeClr>
                </a:solidFill>
              </a:rPr>
              <a:t>         </a:t>
            </a:r>
            <a:r>
              <a:rPr lang="en-US" sz="1800" b="1" dirty="0" err="1" smtClean="0">
                <a:solidFill>
                  <a:schemeClr val="accent2">
                    <a:lumMod val="50000"/>
                  </a:schemeClr>
                </a:solidFill>
              </a:rPr>
              <a:t>delnode</a:t>
            </a:r>
            <a:r>
              <a:rPr lang="en-US" sz="1800" b="1" dirty="0" smtClean="0">
                <a:solidFill>
                  <a:schemeClr val="accent2">
                    <a:lumMod val="50000"/>
                  </a:schemeClr>
                </a:solidFill>
              </a:rPr>
              <a:t>=head;</a:t>
            </a:r>
          </a:p>
          <a:p>
            <a:pPr>
              <a:buNone/>
            </a:pPr>
            <a:r>
              <a:rPr lang="en-US" sz="1800" b="1" dirty="0" smtClean="0">
                <a:solidFill>
                  <a:schemeClr val="accent2">
                    <a:lumMod val="50000"/>
                  </a:schemeClr>
                </a:solidFill>
              </a:rPr>
              <a:t>         </a:t>
            </a:r>
            <a:r>
              <a:rPr lang="en-US" sz="1800" b="1" dirty="0" err="1" smtClean="0">
                <a:solidFill>
                  <a:schemeClr val="accent2">
                    <a:lumMod val="50000"/>
                  </a:schemeClr>
                </a:solidFill>
              </a:rPr>
              <a:t>print”Deleted</a:t>
            </a:r>
            <a:r>
              <a:rPr lang="en-US" sz="1800" b="1" dirty="0" smtClean="0">
                <a:solidFill>
                  <a:schemeClr val="accent2">
                    <a:lumMod val="50000"/>
                  </a:schemeClr>
                </a:solidFill>
              </a:rPr>
              <a:t> node is </a:t>
            </a:r>
            <a:r>
              <a:rPr lang="en-US" sz="1800" b="1" dirty="0" err="1" smtClean="0">
                <a:solidFill>
                  <a:schemeClr val="accent2">
                    <a:lumMod val="50000"/>
                  </a:schemeClr>
                </a:solidFill>
              </a:rPr>
              <a:t>delnode</a:t>
            </a:r>
            <a:r>
              <a:rPr lang="en-US" sz="1800" b="1" dirty="0" smtClean="0">
                <a:solidFill>
                  <a:schemeClr val="accent2">
                    <a:lumMod val="50000"/>
                  </a:schemeClr>
                </a:solidFill>
              </a:rPr>
              <a:t>-&gt;data);</a:t>
            </a:r>
          </a:p>
          <a:p>
            <a:pPr>
              <a:buNone/>
            </a:pPr>
            <a:r>
              <a:rPr lang="en-US" sz="1800" b="1" dirty="0" smtClean="0">
                <a:solidFill>
                  <a:schemeClr val="accent2">
                    <a:lumMod val="50000"/>
                  </a:schemeClr>
                </a:solidFill>
              </a:rPr>
              <a:t>         head=last=NULL;</a:t>
            </a:r>
          </a:p>
          <a:p>
            <a:pPr>
              <a:buNone/>
            </a:pPr>
            <a:r>
              <a:rPr lang="en-US" sz="1800" b="1" dirty="0" smtClean="0">
                <a:solidFill>
                  <a:schemeClr val="accent2">
                    <a:lumMod val="50000"/>
                  </a:schemeClr>
                </a:solidFill>
              </a:rPr>
              <a:t>         free(</a:t>
            </a:r>
            <a:r>
              <a:rPr lang="en-US" sz="1800" b="1" dirty="0" err="1" smtClean="0">
                <a:solidFill>
                  <a:schemeClr val="accent2">
                    <a:lumMod val="50000"/>
                  </a:schemeClr>
                </a:solidFill>
              </a:rPr>
              <a:t>delnode</a:t>
            </a:r>
            <a:r>
              <a:rPr lang="en-US" sz="1800" b="1" dirty="0" smtClean="0">
                <a:solidFill>
                  <a:schemeClr val="accent2">
                    <a:lumMod val="50000"/>
                  </a:schemeClr>
                </a:solidFill>
              </a:rPr>
              <a:t>);</a:t>
            </a:r>
          </a:p>
          <a:p>
            <a:pPr>
              <a:buNone/>
            </a:pPr>
            <a:r>
              <a:rPr lang="en-US" sz="1800" b="1" dirty="0" smtClean="0">
                <a:solidFill>
                  <a:schemeClr val="accent2">
                    <a:lumMod val="50000"/>
                  </a:schemeClr>
                </a:solidFill>
              </a:rPr>
              <a:t>         return(0);</a:t>
            </a:r>
          </a:p>
          <a:p>
            <a:pPr>
              <a:buNone/>
            </a:pPr>
            <a:r>
              <a:rPr lang="en-US" sz="1800" b="1" dirty="0" smtClean="0">
                <a:solidFill>
                  <a:schemeClr val="accent2">
                    <a:lumMod val="50000"/>
                  </a:schemeClr>
                </a:solidFill>
              </a:rPr>
              <a:t>}</a:t>
            </a:r>
          </a:p>
        </p:txBody>
      </p:sp>
      <p:sp>
        <p:nvSpPr>
          <p:cNvPr id="4" name="Content Placeholder 2"/>
          <p:cNvSpPr txBox="1">
            <a:spLocks/>
          </p:cNvSpPr>
          <p:nvPr/>
        </p:nvSpPr>
        <p:spPr>
          <a:xfrm>
            <a:off x="4648200" y="381000"/>
            <a:ext cx="4267200" cy="45259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else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temp=head;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r>
              <a:rPr kumimoji="0" lang="en-US" sz="16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printf</a:t>
            </a: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a:t>
            </a:r>
            <a:r>
              <a:rPr kumimoji="0" lang="en-US" sz="16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nEnter</a:t>
            </a: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the element which has to be deleted");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r>
              <a:rPr kumimoji="0" lang="en-US" sz="16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scanf</a:t>
            </a: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a:t>
            </a:r>
            <a:r>
              <a:rPr kumimoji="0" lang="en-US" sz="16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d",&amp;x</a:t>
            </a: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while(temp!=NULL)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if(temp-&gt;data==x)</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r>
              <a:rPr kumimoji="0" lang="en-US" sz="16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delnode</a:t>
            </a: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=temp;</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r>
              <a:rPr kumimoji="0" lang="en-US" sz="16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print“Deleted</a:t>
            </a: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node is </a:t>
            </a:r>
            <a:r>
              <a:rPr kumimoji="0" lang="en-US" sz="16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delnode</a:t>
            </a: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-&gt;data;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r>
              <a:rPr kumimoji="0" lang="en-US" sz="16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prev</a:t>
            </a: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-&gt;link=temp-&gt;link;</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free(</a:t>
            </a:r>
            <a:r>
              <a:rPr kumimoji="0" lang="en-US" sz="16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delnode</a:t>
            </a: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return(0);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else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r>
              <a:rPr kumimoji="0" lang="en-US" sz="16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prev</a:t>
            </a: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=temp;</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temp=temp-&gt;link;</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 } }</a:t>
            </a:r>
            <a:endParaRPr kumimoji="0" lang="en-US" sz="1600" b="1"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cxnSp>
        <p:nvCxnSpPr>
          <p:cNvPr id="6" name="Straight Connector 5"/>
          <p:cNvCxnSpPr/>
          <p:nvPr/>
        </p:nvCxnSpPr>
        <p:spPr>
          <a:xfrm>
            <a:off x="4343400" y="381000"/>
            <a:ext cx="76200" cy="6477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685800"/>
            <a:ext cx="8991600" cy="6095999"/>
          </a:xfrm>
        </p:spPr>
        <p:txBody>
          <a:bodyPr>
            <a:normAutofit fontScale="90000"/>
          </a:bodyPr>
          <a:lstStyle/>
          <a:p>
            <a:pPr algn="l"/>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b="1" dirty="0">
                <a:solidFill>
                  <a:srgbClr val="7030A0"/>
                </a:solidFill>
              </a:rPr>
              <a:t/>
            </a:r>
            <a:br>
              <a:rPr lang="en-US" b="1" dirty="0">
                <a:solidFill>
                  <a:srgbClr val="7030A0"/>
                </a:solidFill>
              </a:rPr>
            </a:br>
            <a:r>
              <a:rPr lang="en-US" b="1" dirty="0" smtClean="0">
                <a:solidFill>
                  <a:srgbClr val="7030A0"/>
                </a:solidFill>
              </a:rPr>
              <a:t>                     </a:t>
            </a:r>
            <a:r>
              <a:rPr lang="en-US" b="1" u="sng" dirty="0" smtClean="0">
                <a:solidFill>
                  <a:srgbClr val="7030A0"/>
                </a:solidFill>
              </a:rPr>
              <a:t>Stack Operations</a:t>
            </a:r>
            <a:r>
              <a:rPr lang="en-US" dirty="0" smtClean="0">
                <a:solidFill>
                  <a:schemeClr val="accent2">
                    <a:lumMod val="50000"/>
                  </a:schemeClr>
                </a:solidFill>
              </a:rPr>
              <a:t/>
            </a:r>
            <a:br>
              <a:rPr lang="en-US" dirty="0" smtClean="0">
                <a:solidFill>
                  <a:schemeClr val="accent2">
                    <a:lumMod val="50000"/>
                  </a:schemeClr>
                </a:solidFill>
              </a:rPr>
            </a:br>
            <a:r>
              <a:rPr lang="en-US" dirty="0" smtClean="0"/>
              <a:t/>
            </a:r>
            <a:br>
              <a:rPr lang="en-US" dirty="0" smtClean="0"/>
            </a:br>
            <a:r>
              <a:rPr lang="en-US" dirty="0" smtClean="0">
                <a:solidFill>
                  <a:srgbClr val="7030A0"/>
                </a:solidFill>
              </a:rPr>
              <a:t>Declarations:</a:t>
            </a:r>
            <a:r>
              <a:rPr lang="en-US" b="1" dirty="0" smtClean="0">
                <a:solidFill>
                  <a:schemeClr val="accent2">
                    <a:lumMod val="75000"/>
                  </a:schemeClr>
                </a:solidFill>
              </a:rPr>
              <a:t/>
            </a:r>
            <a:br>
              <a:rPr lang="en-US" b="1" dirty="0" smtClean="0">
                <a:solidFill>
                  <a:schemeClr val="accent2">
                    <a:lumMod val="75000"/>
                  </a:schemeClr>
                </a:solidFill>
              </a:rPr>
            </a:br>
            <a:r>
              <a:rPr lang="en-US" dirty="0" smtClean="0"/>
              <a:t/>
            </a:r>
            <a:br>
              <a:rPr lang="en-US" dirty="0" smtClean="0"/>
            </a:br>
            <a:r>
              <a:rPr lang="en-US" dirty="0" smtClean="0"/>
              <a:t> </a:t>
            </a:r>
            <a:r>
              <a:rPr lang="en-US" sz="3600" dirty="0" smtClean="0">
                <a:solidFill>
                  <a:schemeClr val="accent2">
                    <a:lumMod val="50000"/>
                  </a:schemeClr>
                </a:solidFill>
              </a:rPr>
              <a:t>strut node</a:t>
            </a:r>
            <a:br>
              <a:rPr lang="en-US" sz="3600" dirty="0" smtClean="0">
                <a:solidFill>
                  <a:schemeClr val="accent2">
                    <a:lumMod val="50000"/>
                  </a:schemeClr>
                </a:solidFill>
              </a:rPr>
            </a:br>
            <a:r>
              <a:rPr lang="en-US" sz="3600" dirty="0" smtClean="0">
                <a:solidFill>
                  <a:schemeClr val="accent2">
                    <a:lumMod val="50000"/>
                  </a:schemeClr>
                </a:solidFill>
              </a:rPr>
              <a:t>{</a:t>
            </a:r>
            <a:br>
              <a:rPr lang="en-US" sz="3600" dirty="0" smtClean="0">
                <a:solidFill>
                  <a:schemeClr val="accent2">
                    <a:lumMod val="50000"/>
                  </a:schemeClr>
                </a:solidFill>
              </a:rPr>
            </a:br>
            <a:r>
              <a:rPr lang="en-US" sz="3600" dirty="0" smtClean="0">
                <a:solidFill>
                  <a:schemeClr val="accent2">
                    <a:lumMod val="50000"/>
                  </a:schemeClr>
                </a:solidFill>
              </a:rPr>
              <a:t>       </a:t>
            </a:r>
            <a:r>
              <a:rPr lang="en-US" sz="3600" dirty="0" err="1" smtClean="0">
                <a:solidFill>
                  <a:schemeClr val="accent2">
                    <a:lumMod val="50000"/>
                  </a:schemeClr>
                </a:solidFill>
              </a:rPr>
              <a:t>int</a:t>
            </a:r>
            <a:r>
              <a:rPr lang="en-US" sz="3600" dirty="0" smtClean="0">
                <a:solidFill>
                  <a:schemeClr val="accent2">
                    <a:lumMod val="50000"/>
                  </a:schemeClr>
                </a:solidFill>
              </a:rPr>
              <a:t> data; </a:t>
            </a:r>
            <a:r>
              <a:rPr lang="en-US" sz="3600" dirty="0" smtClean="0">
                <a:solidFill>
                  <a:srgbClr val="7030A0"/>
                </a:solidFill>
              </a:rPr>
              <a:t>//Data Field</a:t>
            </a:r>
            <a:r>
              <a:rPr lang="en-US" sz="3600" dirty="0" smtClean="0">
                <a:solidFill>
                  <a:schemeClr val="accent2">
                    <a:lumMod val="50000"/>
                  </a:schemeClr>
                </a:solidFill>
              </a:rPr>
              <a:t/>
            </a:r>
            <a:br>
              <a:rPr lang="en-US" sz="3600" dirty="0" smtClean="0">
                <a:solidFill>
                  <a:schemeClr val="accent2">
                    <a:lumMod val="50000"/>
                  </a:schemeClr>
                </a:solidFill>
              </a:rPr>
            </a:br>
            <a:r>
              <a:rPr lang="en-US" sz="3600" dirty="0" smtClean="0">
                <a:solidFill>
                  <a:schemeClr val="accent2">
                    <a:lumMod val="50000"/>
                  </a:schemeClr>
                </a:solidFill>
              </a:rPr>
              <a:t>       node *link; </a:t>
            </a:r>
            <a:r>
              <a:rPr lang="en-US" sz="3600" dirty="0" smtClean="0">
                <a:solidFill>
                  <a:srgbClr val="7030A0"/>
                </a:solidFill>
              </a:rPr>
              <a:t>//Link Field</a:t>
            </a:r>
            <a:r>
              <a:rPr lang="en-US" sz="3600" dirty="0" smtClean="0">
                <a:solidFill>
                  <a:schemeClr val="accent2">
                    <a:lumMod val="50000"/>
                  </a:schemeClr>
                </a:solidFill>
              </a:rPr>
              <a:t/>
            </a:r>
            <a:br>
              <a:rPr lang="en-US" sz="3600" dirty="0" smtClean="0">
                <a:solidFill>
                  <a:schemeClr val="accent2">
                    <a:lumMod val="50000"/>
                  </a:schemeClr>
                </a:solidFill>
              </a:rPr>
            </a:br>
            <a:r>
              <a:rPr lang="en-US" sz="3600" dirty="0" smtClean="0">
                <a:solidFill>
                  <a:schemeClr val="accent2">
                    <a:lumMod val="50000"/>
                  </a:schemeClr>
                </a:solidFill>
              </a:rPr>
              <a:t>}*top,*head=NULL,*</a:t>
            </a:r>
            <a:r>
              <a:rPr lang="en-US" sz="3600" dirty="0" err="1" smtClean="0">
                <a:solidFill>
                  <a:schemeClr val="accent2">
                    <a:lumMod val="50000"/>
                  </a:schemeClr>
                </a:solidFill>
              </a:rPr>
              <a:t>prev</a:t>
            </a:r>
            <a:r>
              <a:rPr lang="en-US" sz="3600" dirty="0" smtClean="0">
                <a:solidFill>
                  <a:schemeClr val="accent2">
                    <a:lumMod val="50000"/>
                  </a:schemeClr>
                </a:solidFill>
              </a:rPr>
              <a:t>,*</a:t>
            </a:r>
            <a:r>
              <a:rPr lang="en-US" sz="3600" dirty="0" err="1" smtClean="0">
                <a:solidFill>
                  <a:schemeClr val="accent2">
                    <a:lumMod val="50000"/>
                  </a:schemeClr>
                </a:solidFill>
              </a:rPr>
              <a:t>delnode</a:t>
            </a:r>
            <a:r>
              <a:rPr lang="en-US" sz="3600" dirty="0" smtClean="0">
                <a:solidFill>
                  <a:schemeClr val="accent2">
                    <a:lumMod val="50000"/>
                  </a:schemeClr>
                </a:solidFill>
              </a:rPr>
              <a:t>,*</a:t>
            </a:r>
            <a:r>
              <a:rPr lang="en-US" sz="3600" dirty="0" err="1" smtClean="0">
                <a:solidFill>
                  <a:schemeClr val="accent2">
                    <a:lumMod val="50000"/>
                  </a:schemeClr>
                </a:solidFill>
              </a:rPr>
              <a:t>newnode</a:t>
            </a:r>
            <a:r>
              <a:rPr lang="en-US" sz="3600" dirty="0" smtClean="0">
                <a:solidFill>
                  <a:schemeClr val="accent2">
                    <a:lumMod val="50000"/>
                  </a:schemeClr>
                </a:solidFill>
              </a:rPr>
              <a:t>; </a:t>
            </a:r>
            <a:r>
              <a:rPr lang="en-US" sz="3600" dirty="0">
                <a:solidFill>
                  <a:schemeClr val="accent2">
                    <a:lumMod val="50000"/>
                  </a:schemeClr>
                </a:solidFill>
              </a:rPr>
              <a:t/>
            </a:r>
            <a:br>
              <a:rPr lang="en-US" sz="3600" dirty="0">
                <a:solidFill>
                  <a:schemeClr val="accent2">
                    <a:lumMod val="50000"/>
                  </a:schemeClr>
                </a:solidFill>
              </a:rPr>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3200" b="1" u="sng" dirty="0" smtClean="0">
                <a:solidFill>
                  <a:srgbClr val="7030A0"/>
                </a:solidFill>
              </a:rPr>
              <a:t>Traversal and display</a:t>
            </a:r>
            <a:endParaRPr lang="en-US" sz="3200" b="1" u="sng" dirty="0">
              <a:solidFill>
                <a:srgbClr val="7030A0"/>
              </a:solidFill>
            </a:endParaRPr>
          </a:p>
        </p:txBody>
      </p:sp>
      <p:sp>
        <p:nvSpPr>
          <p:cNvPr id="3" name="Content Placeholder 2"/>
          <p:cNvSpPr>
            <a:spLocks noGrp="1"/>
          </p:cNvSpPr>
          <p:nvPr>
            <p:ph idx="1"/>
          </p:nvPr>
        </p:nvSpPr>
        <p:spPr>
          <a:xfrm>
            <a:off x="228600" y="457200"/>
            <a:ext cx="3429000" cy="5135563"/>
          </a:xfrm>
        </p:spPr>
        <p:txBody>
          <a:bodyPr>
            <a:noAutofit/>
          </a:bodyPr>
          <a:lstStyle/>
          <a:p>
            <a:pPr>
              <a:buNone/>
            </a:pPr>
            <a:r>
              <a:rPr lang="en-US" sz="2000" b="1" dirty="0" smtClean="0">
                <a:solidFill>
                  <a:srgbClr val="7030A0"/>
                </a:solidFill>
              </a:rPr>
              <a:t>display()</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if(head==NULL)</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a:t>
            </a:r>
            <a:r>
              <a:rPr lang="en-US" sz="2000" b="1" dirty="0" err="1" smtClean="0">
                <a:solidFill>
                  <a:schemeClr val="accent2">
                    <a:lumMod val="50000"/>
                  </a:schemeClr>
                </a:solidFill>
              </a:rPr>
              <a:t>printf</a:t>
            </a:r>
            <a:r>
              <a:rPr lang="en-US" sz="2000" b="1" dirty="0" smtClean="0">
                <a:solidFill>
                  <a:schemeClr val="accent2">
                    <a:lumMod val="50000"/>
                  </a:schemeClr>
                </a:solidFill>
              </a:rPr>
              <a:t>("\</a:t>
            </a:r>
            <a:r>
              <a:rPr lang="en-US" sz="2000" b="1" dirty="0" err="1" smtClean="0">
                <a:solidFill>
                  <a:schemeClr val="accent2">
                    <a:lumMod val="50000"/>
                  </a:schemeClr>
                </a:solidFill>
              </a:rPr>
              <a:t>nSLL</a:t>
            </a:r>
            <a:r>
              <a:rPr lang="en-US" sz="2000" b="1" dirty="0" smtClean="0">
                <a:solidFill>
                  <a:schemeClr val="accent2">
                    <a:lumMod val="50000"/>
                  </a:schemeClr>
                </a:solidFill>
              </a:rPr>
              <a:t> is Empty");</a:t>
            </a:r>
          </a:p>
          <a:p>
            <a:pPr>
              <a:buNone/>
            </a:pPr>
            <a:r>
              <a:rPr lang="en-US" sz="2000" b="1" dirty="0" smtClean="0">
                <a:solidFill>
                  <a:schemeClr val="accent2">
                    <a:lumMod val="50000"/>
                  </a:schemeClr>
                </a:solidFill>
              </a:rPr>
              <a:t>           return(0);</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last=head;</a:t>
            </a:r>
          </a:p>
          <a:p>
            <a:pPr>
              <a:buNone/>
            </a:pPr>
            <a:r>
              <a:rPr lang="en-US" sz="2000" b="1" dirty="0" smtClean="0">
                <a:solidFill>
                  <a:schemeClr val="accent2">
                    <a:lumMod val="50000"/>
                  </a:schemeClr>
                </a:solidFill>
              </a:rPr>
              <a:t>           while(last!=NULL)</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print last-&gt;data;</a:t>
            </a:r>
          </a:p>
          <a:p>
            <a:pPr>
              <a:buNone/>
            </a:pPr>
            <a:r>
              <a:rPr lang="en-US" sz="2000" b="1" dirty="0" smtClean="0">
                <a:solidFill>
                  <a:schemeClr val="accent2">
                    <a:lumMod val="50000"/>
                  </a:schemeClr>
                </a:solidFill>
              </a:rPr>
              <a:t>            last=last-&gt;link;</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a:t>
            </a:r>
          </a:p>
        </p:txBody>
      </p:sp>
      <p:sp>
        <p:nvSpPr>
          <p:cNvPr id="4" name="TextBox 3"/>
          <p:cNvSpPr txBox="1"/>
          <p:nvPr/>
        </p:nvSpPr>
        <p:spPr>
          <a:xfrm>
            <a:off x="228600" y="5791200"/>
            <a:ext cx="8915400" cy="923330"/>
          </a:xfrm>
          <a:prstGeom prst="rect">
            <a:avLst/>
          </a:prstGeom>
          <a:noFill/>
        </p:spPr>
        <p:txBody>
          <a:bodyPr wrap="square" rtlCol="0">
            <a:spAutoFit/>
          </a:bodyPr>
          <a:lstStyle/>
          <a:p>
            <a:pPr>
              <a:buNone/>
            </a:pPr>
            <a:r>
              <a:rPr lang="en-US" b="1" dirty="0" smtClean="0">
                <a:solidFill>
                  <a:srgbClr val="7030A0"/>
                </a:solidFill>
              </a:rPr>
              <a:t>Traversal:</a:t>
            </a:r>
          </a:p>
          <a:p>
            <a:pPr>
              <a:buNone/>
            </a:pPr>
            <a:r>
              <a:rPr lang="en-US" b="1" dirty="0" smtClean="0">
                <a:solidFill>
                  <a:schemeClr val="accent2">
                    <a:lumMod val="50000"/>
                  </a:schemeClr>
                </a:solidFill>
              </a:rPr>
              <a:t>Visiting all the nodes in a linked list from head to last is called traversal                       </a:t>
            </a:r>
            <a:r>
              <a:rPr lang="en-US" b="1" dirty="0" smtClean="0">
                <a:solidFill>
                  <a:schemeClr val="accent2">
                    <a:lumMod val="50000"/>
                  </a:schemeClr>
                </a:solidFill>
                <a:hlinkClick r:id="rId2" action="ppaction://hlinksldjump"/>
              </a:rPr>
              <a:t>Stack</a:t>
            </a:r>
            <a:endParaRPr lang="en-US" b="1" dirty="0" smtClean="0">
              <a:solidFill>
                <a:schemeClr val="accent2">
                  <a:lumMod val="50000"/>
                </a:schemeClr>
              </a:solidFill>
            </a:endParaRPr>
          </a:p>
          <a:p>
            <a:endParaRPr lang="en-US" dirty="0"/>
          </a:p>
        </p:txBody>
      </p:sp>
      <p:graphicFrame>
        <p:nvGraphicFramePr>
          <p:cNvPr id="5" name="Table 4"/>
          <p:cNvGraphicFramePr>
            <a:graphicFrameLocks noGrp="1"/>
          </p:cNvGraphicFramePr>
          <p:nvPr/>
        </p:nvGraphicFramePr>
        <p:xfrm>
          <a:off x="3276600" y="25908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10</a:t>
                      </a:r>
                      <a:endParaRPr lang="en-US" dirty="0"/>
                    </a:p>
                  </a:txBody>
                  <a:tcPr/>
                </a:tc>
                <a:tc>
                  <a:txBody>
                    <a:bodyPr/>
                    <a:lstStyle/>
                    <a:p>
                      <a:r>
                        <a:rPr lang="en-US" dirty="0" smtClean="0"/>
                        <a:t>2000</a:t>
                      </a:r>
                      <a:endParaRPr lang="en-US" dirty="0"/>
                    </a:p>
                  </a:txBody>
                  <a:tcPr/>
                </a:tc>
              </a:tr>
            </a:tbl>
          </a:graphicData>
        </a:graphic>
      </p:graphicFrame>
      <p:graphicFrame>
        <p:nvGraphicFramePr>
          <p:cNvPr id="6" name="Table 5"/>
          <p:cNvGraphicFramePr>
            <a:graphicFrameLocks noGrp="1"/>
          </p:cNvGraphicFramePr>
          <p:nvPr/>
        </p:nvGraphicFramePr>
        <p:xfrm>
          <a:off x="5334000" y="25908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t>3000</a:t>
                      </a:r>
                      <a:endParaRPr lang="en-US" dirty="0"/>
                    </a:p>
                  </a:txBody>
                  <a:tcPr/>
                </a:tc>
              </a:tr>
            </a:tbl>
          </a:graphicData>
        </a:graphic>
      </p:graphicFrame>
      <p:graphicFrame>
        <p:nvGraphicFramePr>
          <p:cNvPr id="7" name="Table 6"/>
          <p:cNvGraphicFramePr>
            <a:graphicFrameLocks noGrp="1"/>
          </p:cNvGraphicFramePr>
          <p:nvPr/>
        </p:nvGraphicFramePr>
        <p:xfrm>
          <a:off x="7391400" y="25908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30</a:t>
                      </a:r>
                      <a:endParaRPr lang="en-US" dirty="0"/>
                    </a:p>
                  </a:txBody>
                  <a:tcPr/>
                </a:tc>
                <a:tc>
                  <a:txBody>
                    <a:bodyPr/>
                    <a:lstStyle/>
                    <a:p>
                      <a:r>
                        <a:rPr lang="en-US" dirty="0" smtClean="0"/>
                        <a:t>NULL</a:t>
                      </a:r>
                      <a:endParaRPr lang="en-US" dirty="0"/>
                    </a:p>
                  </a:txBody>
                  <a:tcPr/>
                </a:tc>
              </a:tr>
            </a:tbl>
          </a:graphicData>
        </a:graphic>
      </p:graphicFrame>
      <p:cxnSp>
        <p:nvCxnSpPr>
          <p:cNvPr id="8" name="Straight Arrow Connector 7"/>
          <p:cNvCxnSpPr/>
          <p:nvPr/>
        </p:nvCxnSpPr>
        <p:spPr>
          <a:xfrm>
            <a:off x="4876800" y="2819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934200" y="2819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657600" y="3124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8686800" y="3124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86200" y="3124200"/>
            <a:ext cx="838200" cy="369332"/>
          </a:xfrm>
          <a:prstGeom prst="rect">
            <a:avLst/>
          </a:prstGeom>
          <a:noFill/>
        </p:spPr>
        <p:txBody>
          <a:bodyPr wrap="square" rtlCol="0">
            <a:spAutoFit/>
          </a:bodyPr>
          <a:lstStyle/>
          <a:p>
            <a:r>
              <a:rPr lang="en-US" b="1" dirty="0" smtClean="0">
                <a:solidFill>
                  <a:srgbClr val="7030A0"/>
                </a:solidFill>
              </a:rPr>
              <a:t>1000</a:t>
            </a:r>
            <a:endParaRPr lang="en-US" b="1" dirty="0">
              <a:solidFill>
                <a:srgbClr val="7030A0"/>
              </a:solidFill>
            </a:endParaRPr>
          </a:p>
        </p:txBody>
      </p:sp>
      <p:sp>
        <p:nvSpPr>
          <p:cNvPr id="13" name="TextBox 12"/>
          <p:cNvSpPr txBox="1"/>
          <p:nvPr/>
        </p:nvSpPr>
        <p:spPr>
          <a:xfrm>
            <a:off x="5715000" y="3124200"/>
            <a:ext cx="838200" cy="369332"/>
          </a:xfrm>
          <a:prstGeom prst="rect">
            <a:avLst/>
          </a:prstGeom>
          <a:noFill/>
        </p:spPr>
        <p:txBody>
          <a:bodyPr wrap="square" rtlCol="0">
            <a:spAutoFit/>
          </a:bodyPr>
          <a:lstStyle/>
          <a:p>
            <a:r>
              <a:rPr lang="en-US" b="1" dirty="0" smtClean="0">
                <a:solidFill>
                  <a:srgbClr val="7030A0"/>
                </a:solidFill>
              </a:rPr>
              <a:t>2000</a:t>
            </a:r>
            <a:endParaRPr lang="en-US" b="1" dirty="0">
              <a:solidFill>
                <a:srgbClr val="7030A0"/>
              </a:solidFill>
            </a:endParaRPr>
          </a:p>
        </p:txBody>
      </p:sp>
      <p:sp>
        <p:nvSpPr>
          <p:cNvPr id="14" name="TextBox 13"/>
          <p:cNvSpPr txBox="1"/>
          <p:nvPr/>
        </p:nvSpPr>
        <p:spPr>
          <a:xfrm>
            <a:off x="7772400" y="3124200"/>
            <a:ext cx="838200" cy="369332"/>
          </a:xfrm>
          <a:prstGeom prst="rect">
            <a:avLst/>
          </a:prstGeom>
          <a:noFill/>
        </p:spPr>
        <p:txBody>
          <a:bodyPr wrap="square" rtlCol="0">
            <a:spAutoFit/>
          </a:bodyPr>
          <a:lstStyle/>
          <a:p>
            <a:r>
              <a:rPr lang="en-US" b="1" dirty="0" smtClean="0">
                <a:solidFill>
                  <a:srgbClr val="7030A0"/>
                </a:solidFill>
              </a:rPr>
              <a:t>3000</a:t>
            </a:r>
            <a:endParaRPr lang="en-US" b="1" dirty="0">
              <a:solidFill>
                <a:srgbClr val="7030A0"/>
              </a:solidFill>
            </a:endParaRPr>
          </a:p>
        </p:txBody>
      </p:sp>
      <p:sp>
        <p:nvSpPr>
          <p:cNvPr id="15" name="TextBox 14"/>
          <p:cNvSpPr txBox="1"/>
          <p:nvPr/>
        </p:nvSpPr>
        <p:spPr>
          <a:xfrm>
            <a:off x="3352800" y="3440668"/>
            <a:ext cx="838200" cy="369332"/>
          </a:xfrm>
          <a:prstGeom prst="rect">
            <a:avLst/>
          </a:prstGeom>
          <a:noFill/>
        </p:spPr>
        <p:txBody>
          <a:bodyPr wrap="square" rtlCol="0">
            <a:spAutoFit/>
          </a:bodyPr>
          <a:lstStyle/>
          <a:p>
            <a:r>
              <a:rPr lang="en-US" b="1" dirty="0" smtClean="0">
                <a:solidFill>
                  <a:srgbClr val="C00000"/>
                </a:solidFill>
              </a:rPr>
              <a:t>head</a:t>
            </a:r>
            <a:endParaRPr lang="en-US" b="1" dirty="0">
              <a:solidFill>
                <a:srgbClr val="C00000"/>
              </a:solidFill>
            </a:endParaRPr>
          </a:p>
        </p:txBody>
      </p:sp>
      <p:sp>
        <p:nvSpPr>
          <p:cNvPr id="16" name="TextBox 15"/>
          <p:cNvSpPr txBox="1"/>
          <p:nvPr/>
        </p:nvSpPr>
        <p:spPr>
          <a:xfrm>
            <a:off x="8382000" y="3429000"/>
            <a:ext cx="838200" cy="369332"/>
          </a:xfrm>
          <a:prstGeom prst="rect">
            <a:avLst/>
          </a:prstGeom>
          <a:noFill/>
        </p:spPr>
        <p:txBody>
          <a:bodyPr wrap="square" rtlCol="0">
            <a:spAutoFit/>
          </a:bodyPr>
          <a:lstStyle/>
          <a:p>
            <a:r>
              <a:rPr lang="en-US" b="1" dirty="0" smtClean="0">
                <a:solidFill>
                  <a:srgbClr val="C00000"/>
                </a:solidFill>
              </a:rPr>
              <a:t>Last</a:t>
            </a:r>
            <a:endParaRPr lang="en-US" b="1" dirty="0">
              <a:solidFill>
                <a:srgbClr val="C00000"/>
              </a:solidFill>
            </a:endParaRPr>
          </a:p>
        </p:txBody>
      </p:sp>
      <p:sp>
        <p:nvSpPr>
          <p:cNvPr id="18" name="TextBox 17"/>
          <p:cNvSpPr txBox="1"/>
          <p:nvPr/>
        </p:nvSpPr>
        <p:spPr>
          <a:xfrm>
            <a:off x="4343400" y="3886200"/>
            <a:ext cx="3886200" cy="923330"/>
          </a:xfrm>
          <a:prstGeom prst="rect">
            <a:avLst/>
          </a:prstGeom>
          <a:noFill/>
        </p:spPr>
        <p:txBody>
          <a:bodyPr wrap="square" rtlCol="0">
            <a:spAutoFit/>
          </a:bodyPr>
          <a:lstStyle/>
          <a:p>
            <a:r>
              <a:rPr lang="en-US" b="1" u="sng" dirty="0" smtClean="0">
                <a:solidFill>
                  <a:schemeClr val="accent6">
                    <a:lumMod val="50000"/>
                  </a:schemeClr>
                </a:solidFill>
              </a:rPr>
              <a:t>Output:</a:t>
            </a:r>
          </a:p>
          <a:p>
            <a:endParaRPr lang="en-US" b="1" dirty="0" smtClean="0">
              <a:solidFill>
                <a:schemeClr val="accent6">
                  <a:lumMod val="50000"/>
                </a:schemeClr>
              </a:solidFill>
            </a:endParaRPr>
          </a:p>
          <a:p>
            <a:r>
              <a:rPr lang="en-US" b="1" dirty="0" smtClean="0">
                <a:solidFill>
                  <a:schemeClr val="accent6">
                    <a:lumMod val="50000"/>
                  </a:schemeClr>
                </a:solidFill>
              </a:rPr>
              <a:t>10      20     30</a:t>
            </a:r>
            <a:endParaRPr lang="en-US" b="1" dirty="0">
              <a:solidFill>
                <a:schemeClr val="accent6">
                  <a:lumMod val="50000"/>
                </a:schemeClr>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3200" b="1" u="sng" dirty="0" smtClean="0">
                <a:solidFill>
                  <a:srgbClr val="7030A0"/>
                </a:solidFill>
              </a:rPr>
              <a:t>Advantages of Linked List</a:t>
            </a:r>
            <a:endParaRPr lang="en-US" sz="3200" b="1" u="sng" dirty="0">
              <a:solidFill>
                <a:srgbClr val="7030A0"/>
              </a:solidFill>
            </a:endParaRPr>
          </a:p>
        </p:txBody>
      </p:sp>
      <p:sp>
        <p:nvSpPr>
          <p:cNvPr id="3" name="Content Placeholder 2"/>
          <p:cNvSpPr>
            <a:spLocks noGrp="1"/>
          </p:cNvSpPr>
          <p:nvPr>
            <p:ph idx="1"/>
          </p:nvPr>
        </p:nvSpPr>
        <p:spPr>
          <a:xfrm>
            <a:off x="152400" y="762000"/>
            <a:ext cx="8686800" cy="5562600"/>
          </a:xfrm>
        </p:spPr>
        <p:txBody>
          <a:bodyPr>
            <a:noAutofit/>
          </a:bodyPr>
          <a:lstStyle/>
          <a:p>
            <a:pPr>
              <a:buNone/>
            </a:pPr>
            <a:r>
              <a:rPr lang="en-US" sz="2000" b="1" u="sng" dirty="0" smtClean="0">
                <a:solidFill>
                  <a:srgbClr val="7030A0"/>
                </a:solidFill>
              </a:rPr>
              <a:t>Advantages</a:t>
            </a:r>
          </a:p>
          <a:p>
            <a:pPr algn="just">
              <a:buNone/>
            </a:pPr>
            <a:r>
              <a:rPr lang="en-US" sz="2000" dirty="0" smtClean="0">
                <a:solidFill>
                  <a:schemeClr val="accent2">
                    <a:lumMod val="50000"/>
                  </a:schemeClr>
                </a:solidFill>
              </a:rPr>
              <a:t>1. 	A linked list is a dynamic data structure. It can grow in size whenever there is a need to add more elements.  An array on the other hand is a static data structure which has a fixed size. Size of an array is fixed, therefore, we need to know the upper limit or maximum size beforehand in order to declare an array. This many times, can lead to wastage of memory.</a:t>
            </a:r>
          </a:p>
          <a:p>
            <a:pPr algn="just">
              <a:buNone/>
            </a:pPr>
            <a:r>
              <a:rPr lang="en-US" sz="2000" dirty="0" smtClean="0">
                <a:solidFill>
                  <a:schemeClr val="accent2">
                    <a:lumMod val="50000"/>
                  </a:schemeClr>
                </a:solidFill>
              </a:rPr>
              <a:t>2. 	A linked list provides us with ease of insertion and deletion. An element can be easily added to a linked list. It is also easy to delete an element from a linked list. Deletion of an element is not so easy from an array. All the elements on the right of the index where the element has been deleted need to be moved one space behind to accommodate for the deletion.</a:t>
            </a:r>
          </a:p>
          <a:p>
            <a:pPr algn="just">
              <a:buNone/>
            </a:pPr>
            <a:r>
              <a:rPr lang="en-US" sz="2000" dirty="0" smtClean="0">
                <a:solidFill>
                  <a:schemeClr val="accent2">
                    <a:lumMod val="50000"/>
                  </a:schemeClr>
                </a:solidFill>
              </a:rPr>
              <a:t>3.	Let us consider an array : A = [1,2,5,7,9,10]. If we delete an element “5″ which is on index -”2″ ( an array index starts at “0″), we will have to move all elements on the right of “5″ – (7,9,10) one space to the left.  This can be an expensive operation. Also, if we want to insert an element on a given index, all the elements starting from that index to the end need to be moved one space to the right. In the above case, if we want to insert “4″ then – (5,7,9,10) will need to be moved one space to the right.</a:t>
            </a:r>
          </a:p>
          <a:p>
            <a:pPr>
              <a:buNone/>
            </a:pPr>
            <a:endParaRPr lang="en-US" sz="20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3200" b="1" u="sng" dirty="0" smtClean="0">
                <a:solidFill>
                  <a:srgbClr val="7030A0"/>
                </a:solidFill>
              </a:rPr>
              <a:t>Disadvantages of Linked List</a:t>
            </a:r>
            <a:endParaRPr lang="en-US" sz="3200" b="1" u="sng" dirty="0">
              <a:solidFill>
                <a:srgbClr val="7030A0"/>
              </a:solidFill>
            </a:endParaRPr>
          </a:p>
        </p:txBody>
      </p:sp>
      <p:sp>
        <p:nvSpPr>
          <p:cNvPr id="3" name="Content Placeholder 2"/>
          <p:cNvSpPr>
            <a:spLocks noGrp="1"/>
          </p:cNvSpPr>
          <p:nvPr>
            <p:ph idx="1"/>
          </p:nvPr>
        </p:nvSpPr>
        <p:spPr>
          <a:xfrm>
            <a:off x="152400" y="1219200"/>
            <a:ext cx="8686800" cy="5562600"/>
          </a:xfrm>
        </p:spPr>
        <p:txBody>
          <a:bodyPr>
            <a:noAutofit/>
          </a:bodyPr>
          <a:lstStyle/>
          <a:p>
            <a:pPr>
              <a:buNone/>
            </a:pPr>
            <a:r>
              <a:rPr lang="en-US" sz="2800" b="1" u="sng" dirty="0" smtClean="0">
                <a:solidFill>
                  <a:srgbClr val="7030A0"/>
                </a:solidFill>
              </a:rPr>
              <a:t>Disadvantages</a:t>
            </a:r>
          </a:p>
          <a:p>
            <a:pPr>
              <a:lnSpc>
                <a:spcPct val="200000"/>
              </a:lnSpc>
              <a:buNone/>
            </a:pPr>
            <a:r>
              <a:rPr lang="en-US" sz="2400" dirty="0" smtClean="0">
                <a:solidFill>
                  <a:schemeClr val="accent2">
                    <a:lumMod val="50000"/>
                  </a:schemeClr>
                </a:solidFill>
              </a:rPr>
              <a:t>1. Arrays have better cache locality than Linked lists.</a:t>
            </a:r>
          </a:p>
          <a:p>
            <a:pPr>
              <a:lnSpc>
                <a:spcPct val="200000"/>
              </a:lnSpc>
              <a:buNone/>
            </a:pPr>
            <a:r>
              <a:rPr lang="en-US" sz="2400" dirty="0" smtClean="0">
                <a:solidFill>
                  <a:schemeClr val="accent2">
                    <a:lumMod val="50000"/>
                  </a:schemeClr>
                </a:solidFill>
              </a:rPr>
              <a:t>2. Extra storage space for a pointer is required in case of linked lists.</a:t>
            </a:r>
          </a:p>
          <a:p>
            <a:pPr>
              <a:buNone/>
            </a:pPr>
            <a:endParaRPr lang="en-US" sz="20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3600" b="1" u="sng" dirty="0" smtClean="0">
                <a:solidFill>
                  <a:srgbClr val="7030A0"/>
                </a:solidFill>
              </a:rPr>
              <a:t>Doubly Linked List</a:t>
            </a:r>
            <a:endParaRPr lang="en-US" sz="3600" b="1" u="sng" dirty="0">
              <a:solidFill>
                <a:srgbClr val="7030A0"/>
              </a:solidFill>
            </a:endParaRPr>
          </a:p>
        </p:txBody>
      </p:sp>
      <p:sp>
        <p:nvSpPr>
          <p:cNvPr id="3" name="Content Placeholder 2"/>
          <p:cNvSpPr>
            <a:spLocks noGrp="1"/>
          </p:cNvSpPr>
          <p:nvPr>
            <p:ph idx="1"/>
          </p:nvPr>
        </p:nvSpPr>
        <p:spPr>
          <a:xfrm>
            <a:off x="152400" y="914400"/>
            <a:ext cx="8839200" cy="5516563"/>
          </a:xfrm>
        </p:spPr>
        <p:txBody>
          <a:bodyPr>
            <a:noAutofit/>
          </a:bodyPr>
          <a:lstStyle/>
          <a:p>
            <a:pPr>
              <a:buFont typeface="Wingdings" pitchFamily="2" charset="2"/>
              <a:buChar char="Ø"/>
            </a:pPr>
            <a:r>
              <a:rPr lang="en-US" sz="2400" dirty="0" smtClean="0"/>
              <a:t>It’s a Dynamic Data structure.</a:t>
            </a:r>
          </a:p>
          <a:p>
            <a:pPr>
              <a:buFont typeface="Wingdings" pitchFamily="2" charset="2"/>
              <a:buChar char="Ø"/>
            </a:pPr>
            <a:r>
              <a:rPr lang="en-US" sz="2400" dirty="0" smtClean="0"/>
              <a:t>A node in a Doubly linked list has three fields namely: </a:t>
            </a:r>
          </a:p>
          <a:p>
            <a:pPr>
              <a:buNone/>
            </a:pPr>
            <a:r>
              <a:rPr lang="en-US" sz="2400" dirty="0" smtClean="0"/>
              <a:t>	</a:t>
            </a:r>
            <a:r>
              <a:rPr lang="en-US" sz="2400" dirty="0" smtClean="0">
                <a:solidFill>
                  <a:schemeClr val="accent2">
                    <a:lumMod val="50000"/>
                  </a:schemeClr>
                </a:solidFill>
              </a:rPr>
              <a:t>Data Field    – For holding the data</a:t>
            </a:r>
          </a:p>
          <a:p>
            <a:pPr>
              <a:buNone/>
            </a:pPr>
            <a:r>
              <a:rPr lang="en-US" sz="2400" dirty="0" smtClean="0">
                <a:solidFill>
                  <a:schemeClr val="accent2">
                    <a:lumMod val="50000"/>
                  </a:schemeClr>
                </a:solidFill>
              </a:rPr>
              <a:t>	Forward link Field – For holding the address of next node </a:t>
            </a:r>
          </a:p>
          <a:p>
            <a:pPr>
              <a:buNone/>
            </a:pPr>
            <a:r>
              <a:rPr lang="en-US" sz="2400" dirty="0" smtClean="0">
                <a:solidFill>
                  <a:schemeClr val="accent2">
                    <a:lumMod val="50000"/>
                  </a:schemeClr>
                </a:solidFill>
              </a:rPr>
              <a:t>	Backward link field – for holding the address of previous node</a:t>
            </a:r>
          </a:p>
          <a:p>
            <a:pPr>
              <a:buFont typeface="Wingdings" pitchFamily="2" charset="2"/>
              <a:buChar char="Ø"/>
            </a:pPr>
            <a:r>
              <a:rPr lang="en-US" sz="2400" dirty="0" smtClean="0"/>
              <a:t>There exists two link between each node. (Forward and backward link for each node)</a:t>
            </a:r>
          </a:p>
          <a:p>
            <a:pPr>
              <a:buFont typeface="Wingdings" pitchFamily="2" charset="2"/>
              <a:buChar char="Ø"/>
            </a:pPr>
            <a:r>
              <a:rPr lang="en-US" sz="2400" dirty="0" smtClean="0"/>
              <a:t>The first node is indicated using a head pointer and the last node is indicated using a last pointer.</a:t>
            </a:r>
          </a:p>
          <a:p>
            <a:pPr>
              <a:buFont typeface="Wingdings" pitchFamily="2" charset="2"/>
              <a:buChar char="Ø"/>
            </a:pPr>
            <a:r>
              <a:rPr lang="en-US" sz="2400" dirty="0" smtClean="0"/>
              <a:t>The last nodes </a:t>
            </a:r>
            <a:r>
              <a:rPr lang="en-US" sz="2400" dirty="0" err="1" smtClean="0"/>
              <a:t>flink</a:t>
            </a:r>
            <a:r>
              <a:rPr lang="en-US" sz="2400" dirty="0" smtClean="0"/>
              <a:t> field is filled with NULL pointer to indicate the termination of linked list and the head nodes blink is filled with a NULL pointer to indicate the first node.</a:t>
            </a:r>
          </a:p>
          <a:p>
            <a:pPr>
              <a:buFont typeface="Wingdings" pitchFamily="2" charset="2"/>
              <a:buChar char="Ø"/>
            </a:pPr>
            <a:r>
              <a:rPr lang="en-US" sz="2400" dirty="0" smtClean="0"/>
              <a:t>Traversal in a DLL is possible both direction(From head to last as well as from last to head).</a:t>
            </a:r>
          </a:p>
          <a:p>
            <a:pPr>
              <a:buFont typeface="Wingdings" pitchFamily="2" charset="2"/>
              <a:buChar char="Ø"/>
            </a:pPr>
            <a:endParaRPr lang="en-US" sz="2400"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10600" cy="5638800"/>
          </a:xfrm>
        </p:spPr>
        <p:txBody>
          <a:bodyPr>
            <a:normAutofit/>
          </a:bodyPr>
          <a:lstStyle/>
          <a:p>
            <a:pPr algn="ctr">
              <a:buNone/>
            </a:pPr>
            <a:r>
              <a:rPr lang="en-US" b="1" dirty="0" smtClean="0">
                <a:solidFill>
                  <a:schemeClr val="accent4">
                    <a:lumMod val="75000"/>
                  </a:schemeClr>
                </a:solidFill>
              </a:rPr>
              <a:t> </a:t>
            </a:r>
            <a:r>
              <a:rPr lang="en-US" b="1" u="sng" dirty="0" smtClean="0">
                <a:solidFill>
                  <a:schemeClr val="accent4">
                    <a:lumMod val="75000"/>
                  </a:schemeClr>
                </a:solidFill>
              </a:rPr>
              <a:t>Doubly Linked List – Node</a:t>
            </a:r>
          </a:p>
          <a:p>
            <a:pPr>
              <a:buNone/>
            </a:pPr>
            <a:endParaRPr lang="en-US" b="1" dirty="0" smtClean="0">
              <a:solidFill>
                <a:schemeClr val="accent4">
                  <a:lumMod val="75000"/>
                </a:schemeClr>
              </a:solidFill>
            </a:endParaRPr>
          </a:p>
          <a:p>
            <a:pPr>
              <a:buNone/>
            </a:pPr>
            <a:endParaRPr lang="en-US" b="1" dirty="0" smtClean="0">
              <a:solidFill>
                <a:schemeClr val="accent4">
                  <a:lumMod val="75000"/>
                </a:schemeClr>
              </a:solidFill>
            </a:endParaRPr>
          </a:p>
          <a:p>
            <a:pPr>
              <a:buNone/>
            </a:pPr>
            <a:endParaRPr lang="en-US" b="1" dirty="0" smtClean="0">
              <a:solidFill>
                <a:schemeClr val="accent4">
                  <a:lumMod val="75000"/>
                </a:schemeClr>
              </a:solidFill>
            </a:endParaRPr>
          </a:p>
          <a:p>
            <a:pPr>
              <a:buNone/>
            </a:pPr>
            <a:r>
              <a:rPr lang="en-US" b="1" dirty="0" smtClean="0">
                <a:solidFill>
                  <a:schemeClr val="accent4">
                    <a:lumMod val="75000"/>
                  </a:schemeClr>
                </a:solidFill>
              </a:rPr>
              <a:t>		</a:t>
            </a:r>
          </a:p>
          <a:p>
            <a:pPr>
              <a:buNone/>
            </a:pPr>
            <a:endParaRPr lang="en-US" b="1" dirty="0" smtClean="0">
              <a:solidFill>
                <a:schemeClr val="accent4">
                  <a:lumMod val="75000"/>
                </a:schemeClr>
              </a:solidFill>
            </a:endParaRPr>
          </a:p>
          <a:p>
            <a:pPr>
              <a:buNone/>
            </a:pPr>
            <a:endParaRPr lang="en-US" b="1" dirty="0" smtClean="0">
              <a:solidFill>
                <a:schemeClr val="accent4">
                  <a:lumMod val="75000"/>
                </a:schemeClr>
              </a:solidFill>
            </a:endParaRPr>
          </a:p>
          <a:p>
            <a:pPr>
              <a:buNone/>
            </a:pPr>
            <a:r>
              <a:rPr lang="en-US" b="1" dirty="0" smtClean="0">
                <a:solidFill>
                  <a:schemeClr val="accent4">
                    <a:lumMod val="75000"/>
                  </a:schemeClr>
                </a:solidFill>
              </a:rPr>
              <a:t>		</a:t>
            </a:r>
          </a:p>
          <a:p>
            <a:pPr>
              <a:buNone/>
            </a:pPr>
            <a:r>
              <a:rPr lang="en-US" b="1" dirty="0" smtClean="0">
                <a:solidFill>
                  <a:schemeClr val="accent4">
                    <a:lumMod val="75000"/>
                  </a:schemeClr>
                </a:solidFill>
              </a:rPr>
              <a:t>		</a:t>
            </a:r>
            <a:endParaRPr lang="en-US" dirty="0">
              <a:solidFill>
                <a:schemeClr val="accent2">
                  <a:lumMod val="75000"/>
                </a:schemeClr>
              </a:solidFill>
            </a:endParaRPr>
          </a:p>
        </p:txBody>
      </p:sp>
      <p:graphicFrame>
        <p:nvGraphicFramePr>
          <p:cNvPr id="4" name="Table 3"/>
          <p:cNvGraphicFramePr>
            <a:graphicFrameLocks noGrp="1"/>
          </p:cNvGraphicFramePr>
          <p:nvPr/>
        </p:nvGraphicFramePr>
        <p:xfrm>
          <a:off x="533400" y="1981200"/>
          <a:ext cx="7924800" cy="1371600"/>
        </p:xfrm>
        <a:graphic>
          <a:graphicData uri="http://schemas.openxmlformats.org/drawingml/2006/table">
            <a:tbl>
              <a:tblPr firstRow="1" bandRow="1">
                <a:tableStyleId>{5C22544A-7EE6-4342-B048-85BDC9FD1C3A}</a:tableStyleId>
              </a:tblPr>
              <a:tblGrid>
                <a:gridCol w="2641600"/>
                <a:gridCol w="2343354"/>
                <a:gridCol w="2939846"/>
              </a:tblGrid>
              <a:tr h="1143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dirty="0" smtClean="0">
                          <a:solidFill>
                            <a:srgbClr val="FFC000"/>
                          </a:solidFill>
                        </a:rPr>
                        <a:t>Forward Address Field</a:t>
                      </a:r>
                    </a:p>
                    <a:p>
                      <a:pPr algn="ctr"/>
                      <a:endParaRPr lang="en-US" sz="2800" b="1" dirty="0">
                        <a:solidFill>
                          <a:srgbClr val="FFC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dirty="0" smtClean="0">
                          <a:solidFill>
                            <a:srgbClr val="FFC000"/>
                          </a:solidFill>
                        </a:rPr>
                        <a:t>Data</a:t>
                      </a:r>
                      <a:r>
                        <a:rPr lang="en-US" sz="2800" b="1" baseline="0" dirty="0" smtClean="0">
                          <a:solidFill>
                            <a:srgbClr val="FFC000"/>
                          </a:solidFill>
                        </a:rPr>
                        <a:t> Field</a:t>
                      </a:r>
                      <a:endParaRPr lang="en-US" sz="2800" b="1" dirty="0" smtClean="0">
                        <a:solidFill>
                          <a:srgbClr val="FFC000"/>
                        </a:solidFill>
                      </a:endParaRPr>
                    </a:p>
                    <a:p>
                      <a:pPr algn="ctr"/>
                      <a:endParaRPr lang="en-US" sz="2800" b="1" dirty="0">
                        <a:solidFill>
                          <a:srgbClr val="FFC000"/>
                        </a:solidFill>
                      </a:endParaRPr>
                    </a:p>
                  </a:txBody>
                  <a:tcPr anchor="ctr"/>
                </a:tc>
                <a:tc>
                  <a:txBody>
                    <a:bodyPr/>
                    <a:lstStyle/>
                    <a:p>
                      <a:pPr algn="ctr"/>
                      <a:r>
                        <a:rPr lang="en-US" sz="2800" b="1" dirty="0" smtClean="0">
                          <a:solidFill>
                            <a:srgbClr val="FFC000"/>
                          </a:solidFill>
                        </a:rPr>
                        <a:t>Backward  Address Field</a:t>
                      </a:r>
                      <a:endParaRPr lang="en-US" sz="2800" b="1" dirty="0">
                        <a:solidFill>
                          <a:srgbClr val="FFC000"/>
                        </a:solidFill>
                      </a:endParaRPr>
                    </a:p>
                  </a:txBody>
                  <a:tcPr anchor="ctr"/>
                </a:tc>
              </a:tr>
            </a:tbl>
          </a:graphicData>
        </a:graphic>
      </p:graphicFrame>
      <p:sp>
        <p:nvSpPr>
          <p:cNvPr id="5" name="TextBox 4"/>
          <p:cNvSpPr txBox="1"/>
          <p:nvPr/>
        </p:nvSpPr>
        <p:spPr>
          <a:xfrm>
            <a:off x="685800" y="4114800"/>
            <a:ext cx="7315200" cy="2468368"/>
          </a:xfrm>
          <a:prstGeom prst="rect">
            <a:avLst/>
          </a:prstGeom>
          <a:noFill/>
        </p:spPr>
        <p:txBody>
          <a:bodyPr wrap="square" rtlCol="0">
            <a:spAutoFit/>
          </a:bodyPr>
          <a:lstStyle/>
          <a:p>
            <a:pPr>
              <a:lnSpc>
                <a:spcPct val="200000"/>
              </a:lnSpc>
              <a:buNone/>
            </a:pPr>
            <a:r>
              <a:rPr lang="en-US" sz="2000" b="1" dirty="0" smtClean="0">
                <a:solidFill>
                  <a:srgbClr val="7030A0"/>
                </a:solidFill>
              </a:rPr>
              <a:t>1. Data Field    – For holding the data</a:t>
            </a:r>
          </a:p>
          <a:p>
            <a:pPr>
              <a:lnSpc>
                <a:spcPct val="200000"/>
              </a:lnSpc>
              <a:buNone/>
            </a:pPr>
            <a:r>
              <a:rPr lang="en-US" sz="2000" b="1" dirty="0" smtClean="0">
                <a:solidFill>
                  <a:srgbClr val="7030A0"/>
                </a:solidFill>
              </a:rPr>
              <a:t>2.Forward link Field – For holding the address of next node </a:t>
            </a:r>
          </a:p>
          <a:p>
            <a:pPr>
              <a:lnSpc>
                <a:spcPct val="200000"/>
              </a:lnSpc>
              <a:buNone/>
            </a:pPr>
            <a:r>
              <a:rPr lang="en-US" sz="2000" b="1" dirty="0" smtClean="0">
                <a:solidFill>
                  <a:srgbClr val="7030A0"/>
                </a:solidFill>
              </a:rPr>
              <a:t>3.Backward link field – for holding the address of </a:t>
            </a:r>
            <a:r>
              <a:rPr lang="en-US" sz="2000" b="1" dirty="0" err="1" smtClean="0">
                <a:solidFill>
                  <a:srgbClr val="7030A0"/>
                </a:solidFill>
              </a:rPr>
              <a:t>prev</a:t>
            </a:r>
            <a:r>
              <a:rPr lang="en-US" sz="2000" b="1" dirty="0" smtClean="0">
                <a:solidFill>
                  <a:srgbClr val="7030A0"/>
                </a:solidFill>
              </a:rPr>
              <a:t> node</a:t>
            </a:r>
          </a:p>
          <a:p>
            <a:pPr>
              <a:lnSpc>
                <a:spcPct val="200000"/>
              </a:lnSpc>
            </a:pPr>
            <a:endParaRPr lang="en-US" sz="2000" b="1" dirty="0">
              <a:solidFill>
                <a:srgbClr val="7030A0"/>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534400" cy="6248400"/>
          </a:xfrm>
        </p:spPr>
        <p:txBody>
          <a:bodyPr>
            <a:normAutofit fontScale="92500" lnSpcReduction="20000"/>
          </a:bodyPr>
          <a:lstStyle/>
          <a:p>
            <a:pPr>
              <a:buNone/>
            </a:pPr>
            <a:r>
              <a:rPr lang="en-US" b="1" dirty="0" smtClean="0">
                <a:solidFill>
                  <a:schemeClr val="accent4">
                    <a:lumMod val="75000"/>
                  </a:schemeClr>
                </a:solidFill>
              </a:rPr>
              <a:t> 		 </a:t>
            </a:r>
          </a:p>
          <a:p>
            <a:pPr algn="ctr">
              <a:buNone/>
            </a:pPr>
            <a:r>
              <a:rPr lang="en-US" b="1" u="sng" dirty="0" smtClean="0">
                <a:solidFill>
                  <a:schemeClr val="accent4">
                    <a:lumMod val="75000"/>
                  </a:schemeClr>
                </a:solidFill>
              </a:rPr>
              <a:t>Doubly  Linked List - Representation</a:t>
            </a:r>
          </a:p>
          <a:p>
            <a:pPr>
              <a:buNone/>
            </a:pPr>
            <a:endParaRPr lang="en-US" b="1" dirty="0" smtClean="0">
              <a:solidFill>
                <a:schemeClr val="accent4">
                  <a:lumMod val="75000"/>
                </a:schemeClr>
              </a:solidFill>
            </a:endParaRPr>
          </a:p>
          <a:p>
            <a:pPr>
              <a:buNone/>
            </a:pPr>
            <a:endParaRPr lang="en-US" b="1" dirty="0" smtClean="0">
              <a:solidFill>
                <a:schemeClr val="accent4">
                  <a:lumMod val="75000"/>
                </a:schemeClr>
              </a:solidFill>
            </a:endParaRPr>
          </a:p>
          <a:p>
            <a:pPr>
              <a:buNone/>
            </a:pPr>
            <a:endParaRPr lang="en-US" sz="2200" b="1" dirty="0" smtClean="0">
              <a:solidFill>
                <a:schemeClr val="accent4">
                  <a:lumMod val="75000"/>
                </a:schemeClr>
              </a:solidFill>
            </a:endParaRPr>
          </a:p>
          <a:p>
            <a:pPr>
              <a:buNone/>
            </a:pPr>
            <a:endParaRPr lang="en-US" sz="2200" b="1" dirty="0" smtClean="0">
              <a:solidFill>
                <a:schemeClr val="accent4">
                  <a:lumMod val="75000"/>
                </a:schemeClr>
              </a:solidFill>
            </a:endParaRPr>
          </a:p>
          <a:p>
            <a:pPr>
              <a:buNone/>
            </a:pPr>
            <a:r>
              <a:rPr lang="en-US" sz="2200" b="1" dirty="0" smtClean="0">
                <a:solidFill>
                  <a:schemeClr val="accent4">
                    <a:lumMod val="75000"/>
                  </a:schemeClr>
                </a:solidFill>
              </a:rPr>
              <a:t>             </a:t>
            </a:r>
            <a:r>
              <a:rPr lang="en-US" sz="2600" b="1" dirty="0" smtClean="0">
                <a:solidFill>
                  <a:schemeClr val="accent4">
                    <a:lumMod val="75000"/>
                  </a:schemeClr>
                </a:solidFill>
              </a:rPr>
              <a:t> </a:t>
            </a:r>
            <a:r>
              <a:rPr lang="en-US" b="1" dirty="0" smtClean="0">
                <a:solidFill>
                  <a:schemeClr val="accent4">
                    <a:lumMod val="75000"/>
                  </a:schemeClr>
                </a:solidFill>
              </a:rPr>
              <a:t>        </a:t>
            </a:r>
          </a:p>
          <a:p>
            <a:pPr>
              <a:buNone/>
            </a:pPr>
            <a:r>
              <a:rPr lang="en-US" b="1" dirty="0" smtClean="0">
                <a:solidFill>
                  <a:schemeClr val="accent4">
                    <a:lumMod val="75000"/>
                  </a:schemeClr>
                </a:solidFill>
              </a:rPr>
              <a:t>   </a:t>
            </a:r>
          </a:p>
          <a:p>
            <a:pPr>
              <a:buNone/>
            </a:pPr>
            <a:endParaRPr lang="en-US" b="1" dirty="0" smtClean="0">
              <a:solidFill>
                <a:schemeClr val="accent4">
                  <a:lumMod val="75000"/>
                </a:schemeClr>
              </a:solidFill>
            </a:endParaRPr>
          </a:p>
          <a:p>
            <a:pPr>
              <a:buNone/>
            </a:pPr>
            <a:endParaRPr lang="en-US" b="1" dirty="0" smtClean="0">
              <a:solidFill>
                <a:schemeClr val="accent4">
                  <a:lumMod val="75000"/>
                </a:schemeClr>
              </a:solidFill>
            </a:endParaRPr>
          </a:p>
          <a:p>
            <a:pPr>
              <a:buNone/>
            </a:pPr>
            <a:endParaRPr lang="en-US" b="1" dirty="0" smtClean="0">
              <a:solidFill>
                <a:schemeClr val="accent4">
                  <a:lumMod val="75000"/>
                </a:schemeClr>
              </a:solidFill>
            </a:endParaRPr>
          </a:p>
          <a:p>
            <a:pPr>
              <a:buNone/>
            </a:pPr>
            <a:endParaRPr lang="en-US" b="1" dirty="0" smtClean="0">
              <a:solidFill>
                <a:schemeClr val="accent4">
                  <a:lumMod val="75000"/>
                </a:schemeClr>
              </a:solidFill>
            </a:endParaRPr>
          </a:p>
          <a:p>
            <a:pPr>
              <a:buNone/>
            </a:pPr>
            <a:endParaRPr lang="en-US" b="1" dirty="0" smtClean="0">
              <a:solidFill>
                <a:schemeClr val="accent4">
                  <a:lumMod val="75000"/>
                </a:schemeClr>
              </a:solidFill>
            </a:endParaRPr>
          </a:p>
          <a:p>
            <a:pPr>
              <a:buNone/>
            </a:pPr>
            <a:r>
              <a:rPr lang="en-US" b="1" dirty="0" smtClean="0">
                <a:solidFill>
                  <a:schemeClr val="accent4">
                    <a:lumMod val="75000"/>
                  </a:schemeClr>
                </a:solidFill>
              </a:rPr>
              <a:t>		</a:t>
            </a:r>
            <a:endParaRPr lang="en-US" dirty="0">
              <a:solidFill>
                <a:schemeClr val="accent2">
                  <a:lumMod val="75000"/>
                </a:schemeClr>
              </a:solidFill>
            </a:endParaRPr>
          </a:p>
        </p:txBody>
      </p:sp>
      <p:graphicFrame>
        <p:nvGraphicFramePr>
          <p:cNvPr id="13" name="Table 12"/>
          <p:cNvGraphicFramePr>
            <a:graphicFrameLocks noGrp="1"/>
          </p:cNvGraphicFramePr>
          <p:nvPr/>
        </p:nvGraphicFramePr>
        <p:xfrm>
          <a:off x="533400" y="2971800"/>
          <a:ext cx="2286000" cy="381000"/>
        </p:xfrm>
        <a:graphic>
          <a:graphicData uri="http://schemas.openxmlformats.org/drawingml/2006/table">
            <a:tbl>
              <a:tblPr firstRow="1" bandRow="1">
                <a:tableStyleId>{5C22544A-7EE6-4342-B048-85BDC9FD1C3A}</a:tableStyleId>
              </a:tblPr>
              <a:tblGrid>
                <a:gridCol w="762000"/>
                <a:gridCol w="762000"/>
                <a:gridCol w="762000"/>
              </a:tblGrid>
              <a:tr h="381000">
                <a:tc>
                  <a:txBody>
                    <a:bodyPr/>
                    <a:lstStyle/>
                    <a:p>
                      <a:pPr algn="ctr"/>
                      <a:r>
                        <a:rPr lang="en-US" dirty="0" smtClean="0"/>
                        <a:t>Null</a:t>
                      </a:r>
                      <a:endParaRPr lang="en-US" dirty="0"/>
                    </a:p>
                  </a:txBody>
                  <a:tcPr/>
                </a:tc>
                <a:tc>
                  <a:txBody>
                    <a:bodyPr/>
                    <a:lstStyle/>
                    <a:p>
                      <a:pPr algn="ctr"/>
                      <a:r>
                        <a:rPr lang="en-US" dirty="0" smtClean="0"/>
                        <a:t>10</a:t>
                      </a:r>
                      <a:endParaRPr lang="en-US" dirty="0"/>
                    </a:p>
                  </a:txBody>
                  <a:tcPr/>
                </a:tc>
                <a:tc>
                  <a:txBody>
                    <a:bodyPr/>
                    <a:lstStyle/>
                    <a:p>
                      <a:pPr algn="ctr"/>
                      <a:r>
                        <a:rPr lang="en-US" dirty="0" smtClean="0"/>
                        <a:t>2000</a:t>
                      </a:r>
                      <a:endParaRPr lang="en-US" dirty="0"/>
                    </a:p>
                  </a:txBody>
                  <a:tcPr/>
                </a:tc>
              </a:tr>
            </a:tbl>
          </a:graphicData>
        </a:graphic>
      </p:graphicFrame>
      <p:graphicFrame>
        <p:nvGraphicFramePr>
          <p:cNvPr id="14" name="Table 13"/>
          <p:cNvGraphicFramePr>
            <a:graphicFrameLocks noGrp="1"/>
          </p:cNvGraphicFramePr>
          <p:nvPr/>
        </p:nvGraphicFramePr>
        <p:xfrm>
          <a:off x="3352800" y="2971800"/>
          <a:ext cx="2286000" cy="381000"/>
        </p:xfrm>
        <a:graphic>
          <a:graphicData uri="http://schemas.openxmlformats.org/drawingml/2006/table">
            <a:tbl>
              <a:tblPr firstRow="1" bandRow="1">
                <a:tableStyleId>{5C22544A-7EE6-4342-B048-85BDC9FD1C3A}</a:tableStyleId>
              </a:tblPr>
              <a:tblGrid>
                <a:gridCol w="762000"/>
                <a:gridCol w="762000"/>
                <a:gridCol w="762000"/>
              </a:tblGrid>
              <a:tr h="381000">
                <a:tc>
                  <a:txBody>
                    <a:bodyPr/>
                    <a:lstStyle/>
                    <a:p>
                      <a:pPr algn="ctr"/>
                      <a:r>
                        <a:rPr lang="en-US" dirty="0" smtClean="0"/>
                        <a:t>1000</a:t>
                      </a:r>
                      <a:endParaRPr lang="en-US" dirty="0"/>
                    </a:p>
                  </a:txBody>
                  <a:tcPr/>
                </a:tc>
                <a:tc>
                  <a:txBody>
                    <a:bodyPr/>
                    <a:lstStyle/>
                    <a:p>
                      <a:pPr algn="ctr"/>
                      <a:r>
                        <a:rPr lang="en-US" dirty="0" smtClean="0"/>
                        <a:t>20</a:t>
                      </a:r>
                      <a:endParaRPr lang="en-US" dirty="0"/>
                    </a:p>
                  </a:txBody>
                  <a:tcPr/>
                </a:tc>
                <a:tc>
                  <a:txBody>
                    <a:bodyPr/>
                    <a:lstStyle/>
                    <a:p>
                      <a:pPr algn="ctr"/>
                      <a:r>
                        <a:rPr lang="en-US" dirty="0" smtClean="0"/>
                        <a:t>3000</a:t>
                      </a:r>
                      <a:endParaRPr lang="en-US" dirty="0"/>
                    </a:p>
                  </a:txBody>
                  <a:tcPr/>
                </a:tc>
              </a:tr>
            </a:tbl>
          </a:graphicData>
        </a:graphic>
      </p:graphicFrame>
      <p:graphicFrame>
        <p:nvGraphicFramePr>
          <p:cNvPr id="15" name="Table 14"/>
          <p:cNvGraphicFramePr>
            <a:graphicFrameLocks noGrp="1"/>
          </p:cNvGraphicFramePr>
          <p:nvPr/>
        </p:nvGraphicFramePr>
        <p:xfrm>
          <a:off x="6248400" y="2971800"/>
          <a:ext cx="2286000" cy="381000"/>
        </p:xfrm>
        <a:graphic>
          <a:graphicData uri="http://schemas.openxmlformats.org/drawingml/2006/table">
            <a:tbl>
              <a:tblPr firstRow="1" bandRow="1">
                <a:tableStyleId>{5C22544A-7EE6-4342-B048-85BDC9FD1C3A}</a:tableStyleId>
              </a:tblPr>
              <a:tblGrid>
                <a:gridCol w="762000"/>
                <a:gridCol w="762000"/>
                <a:gridCol w="762000"/>
              </a:tblGrid>
              <a:tr h="381000">
                <a:tc>
                  <a:txBody>
                    <a:bodyPr/>
                    <a:lstStyle/>
                    <a:p>
                      <a:pPr algn="ctr"/>
                      <a:r>
                        <a:rPr lang="en-US" dirty="0" smtClean="0"/>
                        <a:t>2000</a:t>
                      </a:r>
                      <a:endParaRPr lang="en-US" dirty="0"/>
                    </a:p>
                  </a:txBody>
                  <a:tcPr/>
                </a:tc>
                <a:tc>
                  <a:txBody>
                    <a:bodyPr/>
                    <a:lstStyle/>
                    <a:p>
                      <a:pPr algn="ctr"/>
                      <a:r>
                        <a:rPr lang="en-US" dirty="0" smtClean="0"/>
                        <a:t>30</a:t>
                      </a:r>
                      <a:endParaRPr lang="en-US" dirty="0"/>
                    </a:p>
                  </a:txBody>
                  <a:tcPr/>
                </a:tc>
                <a:tc>
                  <a:txBody>
                    <a:bodyPr/>
                    <a:lstStyle/>
                    <a:p>
                      <a:pPr algn="ctr"/>
                      <a:r>
                        <a:rPr lang="en-US" dirty="0" smtClean="0"/>
                        <a:t>Null</a:t>
                      </a:r>
                      <a:endParaRPr lang="en-US" dirty="0"/>
                    </a:p>
                  </a:txBody>
                  <a:tcPr/>
                </a:tc>
              </a:tr>
            </a:tbl>
          </a:graphicData>
        </a:graphic>
      </p:graphicFrame>
      <p:cxnSp>
        <p:nvCxnSpPr>
          <p:cNvPr id="16" name="Straight Arrow Connector 15"/>
          <p:cNvCxnSpPr/>
          <p:nvPr/>
        </p:nvCxnSpPr>
        <p:spPr>
          <a:xfrm>
            <a:off x="5638800" y="30480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743200" y="30480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14400" y="3581400"/>
            <a:ext cx="762000" cy="369332"/>
          </a:xfrm>
          <a:prstGeom prst="rect">
            <a:avLst/>
          </a:prstGeom>
          <a:noFill/>
        </p:spPr>
        <p:txBody>
          <a:bodyPr wrap="square" rtlCol="0">
            <a:spAutoFit/>
          </a:bodyPr>
          <a:lstStyle/>
          <a:p>
            <a:r>
              <a:rPr lang="en-US" b="1" dirty="0" smtClean="0">
                <a:solidFill>
                  <a:schemeClr val="accent2">
                    <a:lumMod val="50000"/>
                  </a:schemeClr>
                </a:solidFill>
              </a:rPr>
              <a:t>1000</a:t>
            </a:r>
            <a:endParaRPr lang="en-US" b="1" dirty="0">
              <a:solidFill>
                <a:schemeClr val="accent2">
                  <a:lumMod val="50000"/>
                </a:schemeClr>
              </a:solidFill>
            </a:endParaRPr>
          </a:p>
        </p:txBody>
      </p:sp>
      <p:sp>
        <p:nvSpPr>
          <p:cNvPr id="19" name="TextBox 18"/>
          <p:cNvSpPr txBox="1"/>
          <p:nvPr/>
        </p:nvSpPr>
        <p:spPr>
          <a:xfrm>
            <a:off x="4191000" y="3581400"/>
            <a:ext cx="762000" cy="369332"/>
          </a:xfrm>
          <a:prstGeom prst="rect">
            <a:avLst/>
          </a:prstGeom>
          <a:noFill/>
        </p:spPr>
        <p:txBody>
          <a:bodyPr wrap="square" rtlCol="0">
            <a:spAutoFit/>
          </a:bodyPr>
          <a:lstStyle/>
          <a:p>
            <a:r>
              <a:rPr lang="en-US" b="1" dirty="0" smtClean="0">
                <a:solidFill>
                  <a:schemeClr val="accent2">
                    <a:lumMod val="50000"/>
                  </a:schemeClr>
                </a:solidFill>
              </a:rPr>
              <a:t>2000</a:t>
            </a:r>
            <a:endParaRPr lang="en-US" b="1" dirty="0">
              <a:solidFill>
                <a:schemeClr val="accent2">
                  <a:lumMod val="50000"/>
                </a:schemeClr>
              </a:solidFill>
            </a:endParaRPr>
          </a:p>
        </p:txBody>
      </p:sp>
      <p:sp>
        <p:nvSpPr>
          <p:cNvPr id="20" name="TextBox 19"/>
          <p:cNvSpPr txBox="1"/>
          <p:nvPr/>
        </p:nvSpPr>
        <p:spPr>
          <a:xfrm>
            <a:off x="7315200" y="3581400"/>
            <a:ext cx="762000" cy="369332"/>
          </a:xfrm>
          <a:prstGeom prst="rect">
            <a:avLst/>
          </a:prstGeom>
          <a:noFill/>
        </p:spPr>
        <p:txBody>
          <a:bodyPr wrap="square" rtlCol="0">
            <a:spAutoFit/>
          </a:bodyPr>
          <a:lstStyle/>
          <a:p>
            <a:r>
              <a:rPr lang="en-US" b="1" dirty="0" smtClean="0">
                <a:solidFill>
                  <a:schemeClr val="accent2">
                    <a:lumMod val="50000"/>
                  </a:schemeClr>
                </a:solidFill>
              </a:rPr>
              <a:t>3000</a:t>
            </a:r>
            <a:endParaRPr lang="en-US" b="1" dirty="0">
              <a:solidFill>
                <a:schemeClr val="accent2">
                  <a:lumMod val="50000"/>
                </a:schemeClr>
              </a:solidFill>
            </a:endParaRPr>
          </a:p>
        </p:txBody>
      </p:sp>
      <p:cxnSp>
        <p:nvCxnSpPr>
          <p:cNvPr id="22" name="Straight Arrow Connector 21"/>
          <p:cNvCxnSpPr/>
          <p:nvPr/>
        </p:nvCxnSpPr>
        <p:spPr>
          <a:xfrm flipV="1">
            <a:off x="1828800" y="34290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828800" y="3810000"/>
            <a:ext cx="762000" cy="369332"/>
          </a:xfrm>
          <a:prstGeom prst="rect">
            <a:avLst/>
          </a:prstGeom>
          <a:noFill/>
        </p:spPr>
        <p:txBody>
          <a:bodyPr wrap="square" rtlCol="0">
            <a:spAutoFit/>
          </a:bodyPr>
          <a:lstStyle/>
          <a:p>
            <a:r>
              <a:rPr lang="en-US" b="1" dirty="0" smtClean="0">
                <a:solidFill>
                  <a:srgbClr val="FF0000"/>
                </a:solidFill>
              </a:rPr>
              <a:t>head</a:t>
            </a:r>
            <a:endParaRPr lang="en-US" b="1" dirty="0">
              <a:solidFill>
                <a:srgbClr val="FF0000"/>
              </a:solidFill>
            </a:endParaRPr>
          </a:p>
        </p:txBody>
      </p:sp>
      <p:cxnSp>
        <p:nvCxnSpPr>
          <p:cNvPr id="24" name="Straight Arrow Connector 23"/>
          <p:cNvCxnSpPr/>
          <p:nvPr/>
        </p:nvCxnSpPr>
        <p:spPr>
          <a:xfrm flipV="1">
            <a:off x="6781800" y="34290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781800" y="3810000"/>
            <a:ext cx="762000" cy="369332"/>
          </a:xfrm>
          <a:prstGeom prst="rect">
            <a:avLst/>
          </a:prstGeom>
          <a:noFill/>
        </p:spPr>
        <p:txBody>
          <a:bodyPr wrap="square" rtlCol="0">
            <a:spAutoFit/>
          </a:bodyPr>
          <a:lstStyle/>
          <a:p>
            <a:r>
              <a:rPr lang="en-US" b="1" dirty="0" smtClean="0">
                <a:solidFill>
                  <a:srgbClr val="FF0000"/>
                </a:solidFill>
              </a:rPr>
              <a:t>Last</a:t>
            </a:r>
            <a:endParaRPr lang="en-US" b="1" dirty="0">
              <a:solidFill>
                <a:srgbClr val="FF0000"/>
              </a:solidFill>
            </a:endParaRPr>
          </a:p>
        </p:txBody>
      </p:sp>
      <p:cxnSp>
        <p:nvCxnSpPr>
          <p:cNvPr id="26" name="Straight Arrow Connector 25"/>
          <p:cNvCxnSpPr/>
          <p:nvPr/>
        </p:nvCxnSpPr>
        <p:spPr>
          <a:xfrm flipH="1">
            <a:off x="2819400" y="32766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5638800" y="32766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u="sng" dirty="0" smtClean="0">
                <a:solidFill>
                  <a:schemeClr val="accent4">
                    <a:lumMod val="75000"/>
                  </a:schemeClr>
                </a:solidFill>
              </a:rPr>
              <a:t>Declaration for DLL</a:t>
            </a:r>
            <a:endParaRPr lang="en-US" b="1" u="sng" dirty="0">
              <a:solidFill>
                <a:schemeClr val="accent4">
                  <a:lumMod val="75000"/>
                </a:schemeClr>
              </a:solidFill>
            </a:endParaRPr>
          </a:p>
        </p:txBody>
      </p:sp>
      <p:sp>
        <p:nvSpPr>
          <p:cNvPr id="3" name="Content Placeholder 2"/>
          <p:cNvSpPr>
            <a:spLocks noGrp="1"/>
          </p:cNvSpPr>
          <p:nvPr>
            <p:ph idx="1"/>
          </p:nvPr>
        </p:nvSpPr>
        <p:spPr>
          <a:xfrm>
            <a:off x="228600" y="1600200"/>
            <a:ext cx="8686800" cy="4800600"/>
          </a:xfrm>
        </p:spPr>
        <p:txBody>
          <a:bodyPr>
            <a:normAutofit fontScale="92500" lnSpcReduction="20000"/>
          </a:bodyPr>
          <a:lstStyle/>
          <a:p>
            <a:pPr>
              <a:buNone/>
            </a:pPr>
            <a:r>
              <a:rPr lang="en-US" dirty="0" err="1" smtClean="0">
                <a:solidFill>
                  <a:schemeClr val="accent2">
                    <a:lumMod val="50000"/>
                  </a:schemeClr>
                </a:solidFill>
              </a:rPr>
              <a:t>struct</a:t>
            </a:r>
            <a:r>
              <a:rPr lang="en-US" dirty="0" smtClean="0">
                <a:solidFill>
                  <a:schemeClr val="accent2">
                    <a:lumMod val="50000"/>
                  </a:schemeClr>
                </a:solidFill>
              </a:rPr>
              <a:t> node</a:t>
            </a:r>
          </a:p>
          <a:p>
            <a:pPr>
              <a:buNone/>
            </a:pPr>
            <a:r>
              <a:rPr lang="en-US" dirty="0" smtClean="0">
                <a:solidFill>
                  <a:schemeClr val="accent2">
                    <a:lumMod val="50000"/>
                  </a:schemeClr>
                </a:solidFill>
              </a:rPr>
              <a:t>{</a:t>
            </a:r>
          </a:p>
          <a:p>
            <a:pPr>
              <a:buNone/>
            </a:pPr>
            <a:r>
              <a:rPr lang="en-US" dirty="0" smtClean="0">
                <a:solidFill>
                  <a:schemeClr val="accent2">
                    <a:lumMod val="50000"/>
                  </a:schemeClr>
                </a:solidFill>
              </a:rPr>
              <a:t>       </a:t>
            </a:r>
            <a:r>
              <a:rPr lang="en-US" dirty="0" err="1" smtClean="0">
                <a:solidFill>
                  <a:schemeClr val="accent2">
                    <a:lumMod val="50000"/>
                  </a:schemeClr>
                </a:solidFill>
              </a:rPr>
              <a:t>int</a:t>
            </a:r>
            <a:r>
              <a:rPr lang="en-US" dirty="0" smtClean="0">
                <a:solidFill>
                  <a:schemeClr val="accent2">
                    <a:lumMod val="50000"/>
                  </a:schemeClr>
                </a:solidFill>
              </a:rPr>
              <a:t> data;</a:t>
            </a:r>
          </a:p>
          <a:p>
            <a:pPr>
              <a:buNone/>
            </a:pPr>
            <a:r>
              <a:rPr lang="en-US" dirty="0" smtClean="0">
                <a:solidFill>
                  <a:schemeClr val="accent2">
                    <a:lumMod val="50000"/>
                  </a:schemeClr>
                </a:solidFill>
              </a:rPr>
              <a:t>       node *</a:t>
            </a:r>
            <a:r>
              <a:rPr lang="en-US" dirty="0" err="1" smtClean="0">
                <a:solidFill>
                  <a:schemeClr val="accent2">
                    <a:lumMod val="50000"/>
                  </a:schemeClr>
                </a:solidFill>
              </a:rPr>
              <a:t>flink</a:t>
            </a:r>
            <a:r>
              <a:rPr lang="en-US" dirty="0" smtClean="0">
                <a:solidFill>
                  <a:schemeClr val="accent2">
                    <a:lumMod val="50000"/>
                  </a:schemeClr>
                </a:solidFill>
              </a:rPr>
              <a:t>; </a:t>
            </a:r>
            <a:r>
              <a:rPr lang="en-US" dirty="0" smtClean="0">
                <a:solidFill>
                  <a:srgbClr val="7030A0"/>
                </a:solidFill>
              </a:rPr>
              <a:t>// Forward Link field</a:t>
            </a:r>
          </a:p>
          <a:p>
            <a:pPr>
              <a:buNone/>
            </a:pPr>
            <a:r>
              <a:rPr lang="en-US" dirty="0" smtClean="0">
                <a:solidFill>
                  <a:schemeClr val="accent2">
                    <a:lumMod val="50000"/>
                  </a:schemeClr>
                </a:solidFill>
              </a:rPr>
              <a:t>       node *blink; </a:t>
            </a:r>
            <a:r>
              <a:rPr lang="en-US" dirty="0" smtClean="0">
                <a:solidFill>
                  <a:srgbClr val="7030A0"/>
                </a:solidFill>
              </a:rPr>
              <a:t>// Backward Link field</a:t>
            </a:r>
          </a:p>
          <a:p>
            <a:pPr>
              <a:buNone/>
            </a:pPr>
            <a:r>
              <a:rPr lang="en-US" dirty="0" smtClean="0">
                <a:solidFill>
                  <a:schemeClr val="accent2">
                    <a:lumMod val="50000"/>
                  </a:schemeClr>
                </a:solidFill>
              </a:rPr>
              <a:t>}*head=NULL,*</a:t>
            </a:r>
            <a:r>
              <a:rPr lang="en-US" dirty="0" err="1" smtClean="0">
                <a:solidFill>
                  <a:schemeClr val="accent2">
                    <a:lumMod val="50000"/>
                  </a:schemeClr>
                </a:solidFill>
              </a:rPr>
              <a:t>newnode</a:t>
            </a:r>
            <a:r>
              <a:rPr lang="en-US" dirty="0" smtClean="0">
                <a:solidFill>
                  <a:schemeClr val="accent2">
                    <a:lumMod val="50000"/>
                  </a:schemeClr>
                </a:solidFill>
              </a:rPr>
              <a:t>,*last,*</a:t>
            </a:r>
            <a:r>
              <a:rPr lang="en-US" dirty="0" err="1" smtClean="0">
                <a:solidFill>
                  <a:schemeClr val="accent2">
                    <a:lumMod val="50000"/>
                  </a:schemeClr>
                </a:solidFill>
              </a:rPr>
              <a:t>delnode</a:t>
            </a:r>
            <a:r>
              <a:rPr lang="en-US" dirty="0" smtClean="0">
                <a:solidFill>
                  <a:schemeClr val="accent2">
                    <a:lumMod val="50000"/>
                  </a:schemeClr>
                </a:solidFill>
              </a:rPr>
              <a:t>,*</a:t>
            </a:r>
            <a:r>
              <a:rPr lang="en-US" dirty="0" err="1" smtClean="0">
                <a:solidFill>
                  <a:schemeClr val="accent2">
                    <a:lumMod val="50000"/>
                  </a:schemeClr>
                </a:solidFill>
              </a:rPr>
              <a:t>prev</a:t>
            </a:r>
            <a:r>
              <a:rPr lang="en-US" dirty="0" smtClean="0">
                <a:solidFill>
                  <a:schemeClr val="accent2">
                    <a:lumMod val="50000"/>
                  </a:schemeClr>
                </a:solidFill>
              </a:rPr>
              <a:t>,*temp;</a:t>
            </a:r>
          </a:p>
          <a:p>
            <a:pPr>
              <a:buNone/>
            </a:pPr>
            <a:endParaRPr lang="en-US" dirty="0" smtClean="0">
              <a:solidFill>
                <a:schemeClr val="accent2">
                  <a:lumMod val="50000"/>
                </a:schemeClr>
              </a:solidFill>
            </a:endParaRPr>
          </a:p>
          <a:p>
            <a:pPr>
              <a:buNone/>
            </a:pPr>
            <a:r>
              <a:rPr lang="en-US" dirty="0" smtClean="0">
                <a:solidFill>
                  <a:schemeClr val="accent2">
                    <a:lumMod val="50000"/>
                  </a:schemeClr>
                </a:solidFill>
              </a:rPr>
              <a:t>	</a:t>
            </a:r>
            <a:r>
              <a:rPr lang="en-US" dirty="0" smtClean="0">
                <a:solidFill>
                  <a:srgbClr val="7030A0"/>
                </a:solidFill>
              </a:rPr>
              <a:t>Where node is a user defined data type which is capable of holding data and 2addresses one for storing the next node’s address and other one for storing the previous node’s address</a:t>
            </a:r>
          </a:p>
          <a:p>
            <a:pPr>
              <a:buNone/>
            </a:pPr>
            <a:endParaRPr lang="en-US" dirty="0">
              <a:solidFill>
                <a:schemeClr val="accent2">
                  <a:lumMod val="50000"/>
                </a:schemeClr>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u="sng" dirty="0" smtClean="0">
                <a:solidFill>
                  <a:srgbClr val="7030A0"/>
                </a:solidFill>
              </a:rPr>
              <a:t>Doubly Linked List</a:t>
            </a:r>
            <a:endParaRPr lang="en-US" b="1" u="sng" dirty="0">
              <a:solidFill>
                <a:srgbClr val="7030A0"/>
              </a:solidFill>
            </a:endParaRPr>
          </a:p>
        </p:txBody>
      </p:sp>
      <p:sp>
        <p:nvSpPr>
          <p:cNvPr id="3" name="Content Placeholder 2"/>
          <p:cNvSpPr>
            <a:spLocks noGrp="1"/>
          </p:cNvSpPr>
          <p:nvPr>
            <p:ph idx="1"/>
          </p:nvPr>
        </p:nvSpPr>
        <p:spPr>
          <a:xfrm>
            <a:off x="152400" y="1112837"/>
            <a:ext cx="8839200" cy="5516563"/>
          </a:xfrm>
        </p:spPr>
        <p:txBody>
          <a:bodyPr>
            <a:normAutofit/>
          </a:bodyPr>
          <a:lstStyle/>
          <a:p>
            <a:pPr>
              <a:buFont typeface="Wingdings" pitchFamily="2" charset="2"/>
              <a:buChar char="Ø"/>
            </a:pPr>
            <a:r>
              <a:rPr lang="en-US" sz="2800" dirty="0" smtClean="0">
                <a:solidFill>
                  <a:schemeClr val="accent2">
                    <a:lumMod val="50000"/>
                  </a:schemeClr>
                </a:solidFill>
              </a:rPr>
              <a:t>To create a new node in a DLL we can define two basic functions </a:t>
            </a:r>
          </a:p>
          <a:p>
            <a:pPr>
              <a:buNone/>
            </a:pPr>
            <a:r>
              <a:rPr lang="en-US" sz="2800" dirty="0" smtClean="0">
                <a:solidFill>
                  <a:schemeClr val="accent2">
                    <a:lumMod val="50000"/>
                  </a:schemeClr>
                </a:solidFill>
              </a:rPr>
              <a:t>		</a:t>
            </a:r>
            <a:r>
              <a:rPr lang="en-US" sz="2800" dirty="0" err="1" smtClean="0">
                <a:solidFill>
                  <a:srgbClr val="7030A0"/>
                </a:solidFill>
              </a:rPr>
              <a:t>getnode</a:t>
            </a:r>
            <a:r>
              <a:rPr lang="en-US" sz="2800" dirty="0" smtClean="0">
                <a:solidFill>
                  <a:srgbClr val="7030A0"/>
                </a:solidFill>
              </a:rPr>
              <a:t>( ) </a:t>
            </a:r>
            <a:r>
              <a:rPr lang="en-US" sz="2800" dirty="0" smtClean="0">
                <a:solidFill>
                  <a:schemeClr val="accent2">
                    <a:lumMod val="50000"/>
                  </a:schemeClr>
                </a:solidFill>
              </a:rPr>
              <a:t>– for allocating the memory for a 					node dynamically.</a:t>
            </a:r>
          </a:p>
          <a:p>
            <a:pPr>
              <a:buNone/>
            </a:pPr>
            <a:r>
              <a:rPr lang="en-US" sz="2800" dirty="0" smtClean="0">
                <a:solidFill>
                  <a:schemeClr val="accent2">
                    <a:lumMod val="50000"/>
                  </a:schemeClr>
                </a:solidFill>
              </a:rPr>
              <a:t>		</a:t>
            </a:r>
            <a:r>
              <a:rPr lang="en-US" sz="2800" dirty="0" err="1" smtClean="0">
                <a:solidFill>
                  <a:srgbClr val="7030A0"/>
                </a:solidFill>
              </a:rPr>
              <a:t>readnode</a:t>
            </a:r>
            <a:r>
              <a:rPr lang="en-US" sz="2800" dirty="0" smtClean="0">
                <a:solidFill>
                  <a:srgbClr val="7030A0"/>
                </a:solidFill>
              </a:rPr>
              <a:t>( )</a:t>
            </a:r>
            <a:r>
              <a:rPr lang="en-US" sz="2800" dirty="0" smtClean="0">
                <a:solidFill>
                  <a:schemeClr val="accent2">
                    <a:lumMod val="50000"/>
                  </a:schemeClr>
                </a:solidFill>
              </a:rPr>
              <a:t>- for reading data and assigning a NULL 			value in link field.</a:t>
            </a:r>
          </a:p>
          <a:p>
            <a:pPr>
              <a:buNone/>
            </a:pPr>
            <a:endParaRPr lang="en-US" sz="2800" dirty="0" smtClean="0">
              <a:solidFill>
                <a:schemeClr val="accent2">
                  <a:lumMod val="50000"/>
                </a:schemeClr>
              </a:solidFill>
            </a:endParaRPr>
          </a:p>
          <a:p>
            <a:pPr>
              <a:buFont typeface="Wingdings" pitchFamily="2" charset="2"/>
              <a:buChar char="Ø"/>
            </a:pPr>
            <a:r>
              <a:rPr lang="en-US" sz="2800" dirty="0" smtClean="0">
                <a:solidFill>
                  <a:schemeClr val="accent2">
                    <a:lumMod val="50000"/>
                  </a:schemeClr>
                </a:solidFill>
              </a:rPr>
              <a:t>Whenever we need to create a new node we can call the functions </a:t>
            </a:r>
            <a:r>
              <a:rPr lang="en-US" sz="2800" dirty="0" err="1" smtClean="0">
                <a:solidFill>
                  <a:schemeClr val="accent2">
                    <a:lumMod val="50000"/>
                  </a:schemeClr>
                </a:solidFill>
              </a:rPr>
              <a:t>getnode</a:t>
            </a:r>
            <a:r>
              <a:rPr lang="en-US" sz="2800" dirty="0" smtClean="0">
                <a:solidFill>
                  <a:schemeClr val="accent2">
                    <a:lumMod val="50000"/>
                  </a:schemeClr>
                </a:solidFill>
              </a:rPr>
              <a:t>( ) and </a:t>
            </a:r>
            <a:r>
              <a:rPr lang="en-US" sz="2800" dirty="0" err="1" smtClean="0">
                <a:solidFill>
                  <a:schemeClr val="accent2">
                    <a:lumMod val="50000"/>
                  </a:schemeClr>
                </a:solidFill>
              </a:rPr>
              <a:t>readnode</a:t>
            </a:r>
            <a:r>
              <a:rPr lang="en-US" sz="2800" dirty="0" smtClean="0">
                <a:solidFill>
                  <a:schemeClr val="accent2">
                    <a:lumMod val="50000"/>
                  </a:schemeClr>
                </a:solidFill>
              </a:rPr>
              <a:t>( ).</a:t>
            </a:r>
          </a:p>
          <a:p>
            <a:pPr>
              <a:buFont typeface="Wingdings" pitchFamily="2" charset="2"/>
              <a:buChar char="Ø"/>
            </a:pPr>
            <a:endParaRPr lang="en-US" sz="2800" dirty="0" smtClean="0">
              <a:solidFill>
                <a:schemeClr val="accent2">
                  <a:lumMod val="50000"/>
                </a:schemeClr>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fontScale="92500" lnSpcReduction="20000"/>
          </a:bodyPr>
          <a:lstStyle/>
          <a:p>
            <a:pPr algn="ctr">
              <a:buNone/>
            </a:pPr>
            <a:r>
              <a:rPr lang="en-US" b="1" u="sng" dirty="0" smtClean="0">
                <a:solidFill>
                  <a:srgbClr val="7030A0"/>
                </a:solidFill>
              </a:rPr>
              <a:t>Creating a new node</a:t>
            </a:r>
          </a:p>
          <a:p>
            <a:pPr>
              <a:buNone/>
            </a:pPr>
            <a:r>
              <a:rPr lang="en-US" dirty="0" err="1" smtClean="0">
                <a:solidFill>
                  <a:srgbClr val="7030A0"/>
                </a:solidFill>
              </a:rPr>
              <a:t>getnode</a:t>
            </a:r>
            <a:r>
              <a:rPr lang="en-US" dirty="0" smtClean="0">
                <a:solidFill>
                  <a:srgbClr val="7030A0"/>
                </a:solidFill>
              </a:rPr>
              <a:t>()</a:t>
            </a:r>
          </a:p>
          <a:p>
            <a:pPr>
              <a:buNone/>
            </a:pPr>
            <a:r>
              <a:rPr lang="en-US" dirty="0" smtClean="0">
                <a:solidFill>
                  <a:schemeClr val="accent2">
                    <a:lumMod val="50000"/>
                  </a:schemeClr>
                </a:solidFill>
              </a:rPr>
              <a:t>     {</a:t>
            </a:r>
          </a:p>
          <a:p>
            <a:pPr>
              <a:buNone/>
            </a:pPr>
            <a:r>
              <a:rPr lang="en-US" dirty="0" smtClean="0">
                <a:solidFill>
                  <a:schemeClr val="accent2">
                    <a:lumMod val="50000"/>
                  </a:schemeClr>
                </a:solidFill>
              </a:rPr>
              <a:t>          </a:t>
            </a:r>
            <a:r>
              <a:rPr lang="en-US" dirty="0" err="1" smtClean="0">
                <a:solidFill>
                  <a:schemeClr val="accent2">
                    <a:lumMod val="50000"/>
                  </a:schemeClr>
                </a:solidFill>
              </a:rPr>
              <a:t>newnode</a:t>
            </a:r>
            <a:r>
              <a:rPr lang="en-US" dirty="0" smtClean="0">
                <a:solidFill>
                  <a:schemeClr val="accent2">
                    <a:lumMod val="50000"/>
                  </a:schemeClr>
                </a:solidFill>
              </a:rPr>
              <a:t>=(node*)</a:t>
            </a:r>
            <a:r>
              <a:rPr lang="en-US" dirty="0" err="1" smtClean="0">
                <a:solidFill>
                  <a:schemeClr val="accent2">
                    <a:lumMod val="50000"/>
                  </a:schemeClr>
                </a:solidFill>
              </a:rPr>
              <a:t>malloc</a:t>
            </a:r>
            <a:r>
              <a:rPr lang="en-US" dirty="0" smtClean="0">
                <a:solidFill>
                  <a:schemeClr val="accent2">
                    <a:lumMod val="50000"/>
                  </a:schemeClr>
                </a:solidFill>
              </a:rPr>
              <a:t>(</a:t>
            </a:r>
            <a:r>
              <a:rPr lang="en-US" dirty="0" err="1" smtClean="0">
                <a:solidFill>
                  <a:schemeClr val="accent2">
                    <a:lumMod val="50000"/>
                  </a:schemeClr>
                </a:solidFill>
              </a:rPr>
              <a:t>sizeof</a:t>
            </a:r>
            <a:r>
              <a:rPr lang="en-US" dirty="0" smtClean="0">
                <a:solidFill>
                  <a:schemeClr val="accent2">
                    <a:lumMod val="50000"/>
                  </a:schemeClr>
                </a:solidFill>
              </a:rPr>
              <a:t>(node));</a:t>
            </a:r>
          </a:p>
          <a:p>
            <a:pPr>
              <a:buNone/>
            </a:pPr>
            <a:r>
              <a:rPr lang="en-US" dirty="0" smtClean="0">
                <a:solidFill>
                  <a:schemeClr val="accent2">
                    <a:lumMod val="50000"/>
                  </a:schemeClr>
                </a:solidFill>
              </a:rPr>
              <a:t>     }</a:t>
            </a:r>
          </a:p>
          <a:p>
            <a:pPr>
              <a:buNone/>
            </a:pPr>
            <a:endParaRPr lang="en-US" dirty="0" smtClean="0">
              <a:solidFill>
                <a:schemeClr val="accent2">
                  <a:lumMod val="50000"/>
                </a:schemeClr>
              </a:solidFill>
            </a:endParaRPr>
          </a:p>
          <a:p>
            <a:pPr>
              <a:buNone/>
            </a:pPr>
            <a:r>
              <a:rPr lang="en-US" dirty="0" err="1" smtClean="0">
                <a:solidFill>
                  <a:srgbClr val="7030A0"/>
                </a:solidFill>
              </a:rPr>
              <a:t>readnode</a:t>
            </a:r>
            <a:r>
              <a:rPr lang="en-US" dirty="0" smtClean="0">
                <a:solidFill>
                  <a:srgbClr val="7030A0"/>
                </a:solidFill>
              </a:rPr>
              <a:t>()</a:t>
            </a:r>
          </a:p>
          <a:p>
            <a:pPr>
              <a:buNone/>
            </a:pPr>
            <a:r>
              <a:rPr lang="en-US" dirty="0" smtClean="0">
                <a:solidFill>
                  <a:schemeClr val="accent2">
                    <a:lumMod val="50000"/>
                  </a:schemeClr>
                </a:solidFill>
              </a:rPr>
              <a:t>     {</a:t>
            </a:r>
          </a:p>
          <a:p>
            <a:pPr>
              <a:buNone/>
            </a:pPr>
            <a:r>
              <a:rPr lang="en-US" dirty="0" smtClean="0">
                <a:solidFill>
                  <a:schemeClr val="accent2">
                    <a:lumMod val="50000"/>
                  </a:schemeClr>
                </a:solidFill>
              </a:rPr>
              <a:t>		Read </a:t>
            </a:r>
            <a:r>
              <a:rPr lang="en-US" dirty="0" err="1" smtClean="0">
                <a:solidFill>
                  <a:schemeClr val="accent2">
                    <a:lumMod val="50000"/>
                  </a:schemeClr>
                </a:solidFill>
              </a:rPr>
              <a:t>newnode</a:t>
            </a:r>
            <a:r>
              <a:rPr lang="en-US" dirty="0" smtClean="0">
                <a:solidFill>
                  <a:schemeClr val="accent2">
                    <a:lumMod val="50000"/>
                  </a:schemeClr>
                </a:solidFill>
              </a:rPr>
              <a:t>-&gt;data;</a:t>
            </a:r>
          </a:p>
          <a:p>
            <a:pPr>
              <a:buNone/>
            </a:pPr>
            <a:r>
              <a:rPr lang="en-US" dirty="0" smtClean="0">
                <a:solidFill>
                  <a:schemeClr val="accent2">
                    <a:lumMod val="50000"/>
                  </a:schemeClr>
                </a:solidFill>
              </a:rPr>
              <a:t>           </a:t>
            </a:r>
            <a:r>
              <a:rPr lang="en-US" dirty="0" err="1" smtClean="0">
                <a:solidFill>
                  <a:schemeClr val="accent2">
                    <a:lumMod val="50000"/>
                  </a:schemeClr>
                </a:solidFill>
              </a:rPr>
              <a:t>newnode</a:t>
            </a:r>
            <a:r>
              <a:rPr lang="en-US" dirty="0" smtClean="0">
                <a:solidFill>
                  <a:schemeClr val="accent2">
                    <a:lumMod val="50000"/>
                  </a:schemeClr>
                </a:solidFill>
              </a:rPr>
              <a:t>-&gt;</a:t>
            </a:r>
            <a:r>
              <a:rPr lang="en-US" dirty="0" err="1" smtClean="0">
                <a:solidFill>
                  <a:schemeClr val="accent2">
                    <a:lumMod val="50000"/>
                  </a:schemeClr>
                </a:solidFill>
              </a:rPr>
              <a:t>flink</a:t>
            </a:r>
            <a:r>
              <a:rPr lang="en-US" dirty="0" smtClean="0">
                <a:solidFill>
                  <a:schemeClr val="accent2">
                    <a:lumMod val="50000"/>
                  </a:schemeClr>
                </a:solidFill>
              </a:rPr>
              <a:t>=NULL;</a:t>
            </a:r>
          </a:p>
          <a:p>
            <a:pPr>
              <a:buNone/>
            </a:pPr>
            <a:r>
              <a:rPr lang="en-US" dirty="0" smtClean="0">
                <a:solidFill>
                  <a:schemeClr val="accent2">
                    <a:lumMod val="50000"/>
                  </a:schemeClr>
                </a:solidFill>
              </a:rPr>
              <a:t>		</a:t>
            </a:r>
            <a:r>
              <a:rPr lang="en-US" dirty="0" err="1" smtClean="0">
                <a:solidFill>
                  <a:schemeClr val="accent2">
                    <a:lumMod val="50000"/>
                  </a:schemeClr>
                </a:solidFill>
              </a:rPr>
              <a:t>newnode</a:t>
            </a:r>
            <a:r>
              <a:rPr lang="en-US" dirty="0" smtClean="0">
                <a:solidFill>
                  <a:schemeClr val="accent2">
                    <a:lumMod val="50000"/>
                  </a:schemeClr>
                </a:solidFill>
              </a:rPr>
              <a:t>-&gt;blink=NULL;</a:t>
            </a:r>
          </a:p>
          <a:p>
            <a:pPr>
              <a:buNone/>
            </a:pPr>
            <a:r>
              <a:rPr lang="en-US" dirty="0" smtClean="0">
                <a:solidFill>
                  <a:schemeClr val="accent2">
                    <a:lumMod val="50000"/>
                  </a:schemeClr>
                </a:solidFill>
              </a:rPr>
              <a:t>     }</a:t>
            </a:r>
            <a:endParaRPr lang="en-US" dirty="0">
              <a:solidFill>
                <a:schemeClr val="accent2">
                  <a:lumMod val="50000"/>
                </a:schemeClr>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3600" b="1" u="sng" dirty="0" smtClean="0">
                <a:solidFill>
                  <a:srgbClr val="7030A0"/>
                </a:solidFill>
              </a:rPr>
              <a:t>Creating a DLL</a:t>
            </a:r>
            <a:endParaRPr lang="en-US" sz="3600" b="1" u="sng" dirty="0">
              <a:solidFill>
                <a:srgbClr val="7030A0"/>
              </a:solidFill>
            </a:endParaRPr>
          </a:p>
        </p:txBody>
      </p:sp>
      <p:sp>
        <p:nvSpPr>
          <p:cNvPr id="3" name="Content Placeholder 2"/>
          <p:cNvSpPr>
            <a:spLocks noGrp="1"/>
          </p:cNvSpPr>
          <p:nvPr>
            <p:ph idx="1"/>
          </p:nvPr>
        </p:nvSpPr>
        <p:spPr>
          <a:xfrm>
            <a:off x="228600" y="685800"/>
            <a:ext cx="4114800" cy="5791200"/>
          </a:xfrm>
        </p:spPr>
        <p:txBody>
          <a:bodyPr>
            <a:noAutofit/>
          </a:bodyPr>
          <a:lstStyle/>
          <a:p>
            <a:pPr>
              <a:buNone/>
            </a:pPr>
            <a:r>
              <a:rPr lang="en-US" sz="1800" b="1" dirty="0" smtClean="0">
                <a:solidFill>
                  <a:srgbClr val="7030A0"/>
                </a:solidFill>
              </a:rPr>
              <a:t>create()</a:t>
            </a:r>
          </a:p>
          <a:p>
            <a:pPr>
              <a:buNone/>
            </a:pPr>
            <a:r>
              <a:rPr lang="en-US" sz="1800" b="1" dirty="0" smtClean="0">
                <a:solidFill>
                  <a:schemeClr val="accent2">
                    <a:lumMod val="50000"/>
                  </a:schemeClr>
                </a:solidFill>
              </a:rPr>
              <a:t>{         </a:t>
            </a:r>
          </a:p>
          <a:p>
            <a:pPr>
              <a:buNone/>
            </a:pPr>
            <a:r>
              <a:rPr lang="en-US" sz="1800" b="1" dirty="0" smtClean="0">
                <a:solidFill>
                  <a:schemeClr val="accent2">
                    <a:lumMod val="50000"/>
                  </a:schemeClr>
                </a:solidFill>
              </a:rPr>
              <a:t>   </a:t>
            </a:r>
            <a:r>
              <a:rPr lang="en-US" sz="1800" b="1" dirty="0" err="1" smtClean="0">
                <a:solidFill>
                  <a:schemeClr val="accent2">
                    <a:lumMod val="50000"/>
                  </a:schemeClr>
                </a:solidFill>
              </a:rPr>
              <a:t>int</a:t>
            </a:r>
            <a:r>
              <a:rPr lang="en-US" sz="1800" b="1" dirty="0" smtClean="0">
                <a:solidFill>
                  <a:schemeClr val="accent2">
                    <a:lumMod val="50000"/>
                  </a:schemeClr>
                </a:solidFill>
              </a:rPr>
              <a:t> c;</a:t>
            </a:r>
          </a:p>
          <a:p>
            <a:pPr>
              <a:buNone/>
            </a:pPr>
            <a:r>
              <a:rPr lang="en-US" sz="1800" b="1" dirty="0" smtClean="0">
                <a:solidFill>
                  <a:schemeClr val="accent2">
                    <a:lumMod val="50000"/>
                  </a:schemeClr>
                </a:solidFill>
              </a:rPr>
              <a:t>   if(head!=NULL)</a:t>
            </a:r>
          </a:p>
          <a:p>
            <a:pPr>
              <a:buNone/>
            </a:pPr>
            <a:r>
              <a:rPr lang="en-US" sz="1800" b="1" dirty="0" smtClean="0">
                <a:solidFill>
                  <a:schemeClr val="accent2">
                    <a:lumMod val="50000"/>
                  </a:schemeClr>
                </a:solidFill>
              </a:rPr>
              <a:t>   {</a:t>
            </a:r>
          </a:p>
          <a:p>
            <a:pPr>
              <a:buNone/>
            </a:pPr>
            <a:r>
              <a:rPr lang="en-US" sz="1800" b="1" dirty="0" smtClean="0">
                <a:solidFill>
                  <a:schemeClr val="accent2">
                    <a:lumMod val="50000"/>
                  </a:schemeClr>
                </a:solidFill>
              </a:rPr>
              <a:t>     </a:t>
            </a:r>
            <a:r>
              <a:rPr lang="en-US" sz="1800" b="1" dirty="0" err="1" smtClean="0">
                <a:solidFill>
                  <a:schemeClr val="accent2">
                    <a:lumMod val="50000"/>
                  </a:schemeClr>
                </a:solidFill>
              </a:rPr>
              <a:t>print”Linked</a:t>
            </a:r>
            <a:r>
              <a:rPr lang="en-US" sz="1800" b="1" dirty="0" smtClean="0">
                <a:solidFill>
                  <a:schemeClr val="accent2">
                    <a:lumMod val="50000"/>
                  </a:schemeClr>
                </a:solidFill>
              </a:rPr>
              <a:t> List is already created“;</a:t>
            </a:r>
          </a:p>
          <a:p>
            <a:pPr>
              <a:buNone/>
            </a:pPr>
            <a:r>
              <a:rPr lang="en-US" sz="1800" b="1" dirty="0" smtClean="0">
                <a:solidFill>
                  <a:schemeClr val="accent2">
                    <a:lumMod val="50000"/>
                  </a:schemeClr>
                </a:solidFill>
              </a:rPr>
              <a:t>      return(0);</a:t>
            </a:r>
          </a:p>
          <a:p>
            <a:pPr>
              <a:buNone/>
            </a:pPr>
            <a:r>
              <a:rPr lang="en-US" sz="1800" b="1" dirty="0" smtClean="0">
                <a:solidFill>
                  <a:schemeClr val="accent2">
                    <a:lumMod val="50000"/>
                  </a:schemeClr>
                </a:solidFill>
              </a:rPr>
              <a:t>    }</a:t>
            </a:r>
          </a:p>
          <a:p>
            <a:pPr>
              <a:buNone/>
            </a:pPr>
            <a:r>
              <a:rPr lang="en-US" sz="1800" b="1" dirty="0" smtClean="0">
                <a:solidFill>
                  <a:schemeClr val="accent2">
                    <a:lumMod val="50000"/>
                  </a:schemeClr>
                </a:solidFill>
              </a:rPr>
              <a:t>    else</a:t>
            </a:r>
          </a:p>
          <a:p>
            <a:pPr>
              <a:buNone/>
            </a:pPr>
            <a:r>
              <a:rPr lang="en-US" sz="1800" b="1" dirty="0" smtClean="0">
                <a:solidFill>
                  <a:schemeClr val="accent2">
                    <a:lumMod val="50000"/>
                  </a:schemeClr>
                </a:solidFill>
              </a:rPr>
              <a:t>    {</a:t>
            </a:r>
          </a:p>
          <a:p>
            <a:pPr>
              <a:buNone/>
            </a:pPr>
            <a:r>
              <a:rPr lang="en-US" sz="1800" b="1" dirty="0" smtClean="0">
                <a:solidFill>
                  <a:schemeClr val="accent2">
                    <a:lumMod val="50000"/>
                  </a:schemeClr>
                </a:solidFill>
              </a:rPr>
              <a:t>    do</a:t>
            </a:r>
          </a:p>
          <a:p>
            <a:pPr>
              <a:buNone/>
            </a:pPr>
            <a:r>
              <a:rPr lang="en-US" sz="1800" b="1" dirty="0" smtClean="0">
                <a:solidFill>
                  <a:schemeClr val="accent2">
                    <a:lumMod val="50000"/>
                  </a:schemeClr>
                </a:solidFill>
              </a:rPr>
              <a:t>    {</a:t>
            </a:r>
          </a:p>
          <a:p>
            <a:pPr>
              <a:buNone/>
            </a:pPr>
            <a:r>
              <a:rPr lang="en-US" sz="1800" b="1" dirty="0" smtClean="0">
                <a:solidFill>
                  <a:schemeClr val="accent2">
                    <a:lumMod val="50000"/>
                  </a:schemeClr>
                </a:solidFill>
              </a:rPr>
              <a:t>         </a:t>
            </a:r>
            <a:r>
              <a:rPr lang="en-US" sz="1800" b="1" dirty="0" err="1" smtClean="0">
                <a:solidFill>
                  <a:schemeClr val="accent2">
                    <a:lumMod val="50000"/>
                  </a:schemeClr>
                </a:solidFill>
              </a:rPr>
              <a:t>getnode</a:t>
            </a:r>
            <a:r>
              <a:rPr lang="en-US" sz="1800" b="1" dirty="0" smtClean="0">
                <a:solidFill>
                  <a:schemeClr val="accent2">
                    <a:lumMod val="50000"/>
                  </a:schemeClr>
                </a:solidFill>
              </a:rPr>
              <a:t>();</a:t>
            </a:r>
          </a:p>
          <a:p>
            <a:pPr>
              <a:buNone/>
            </a:pPr>
            <a:r>
              <a:rPr lang="en-US" sz="1800" b="1" dirty="0" smtClean="0">
                <a:solidFill>
                  <a:schemeClr val="accent2">
                    <a:lumMod val="50000"/>
                  </a:schemeClr>
                </a:solidFill>
              </a:rPr>
              <a:t>         </a:t>
            </a:r>
            <a:r>
              <a:rPr lang="en-US" sz="1800" b="1" dirty="0" err="1" smtClean="0">
                <a:solidFill>
                  <a:schemeClr val="accent2">
                    <a:lumMod val="50000"/>
                  </a:schemeClr>
                </a:solidFill>
              </a:rPr>
              <a:t>readnode</a:t>
            </a:r>
            <a:r>
              <a:rPr lang="en-US" sz="1800" b="1" dirty="0" smtClean="0">
                <a:solidFill>
                  <a:schemeClr val="accent2">
                    <a:lumMod val="50000"/>
                  </a:schemeClr>
                </a:solidFill>
              </a:rPr>
              <a:t>();</a:t>
            </a:r>
          </a:p>
          <a:p>
            <a:pPr>
              <a:buNone/>
            </a:pPr>
            <a:r>
              <a:rPr lang="en-US" sz="1800" b="1" dirty="0" smtClean="0">
                <a:solidFill>
                  <a:schemeClr val="accent2">
                    <a:lumMod val="50000"/>
                  </a:schemeClr>
                </a:solidFill>
              </a:rPr>
              <a:t>     if(head==NULL)</a:t>
            </a:r>
          </a:p>
          <a:p>
            <a:pPr>
              <a:buNone/>
            </a:pPr>
            <a:r>
              <a:rPr lang="en-US" sz="1800" b="1" dirty="0" smtClean="0">
                <a:solidFill>
                  <a:schemeClr val="accent2">
                    <a:lumMod val="50000"/>
                  </a:schemeClr>
                </a:solidFill>
              </a:rPr>
              <a:t>     {</a:t>
            </a:r>
          </a:p>
          <a:p>
            <a:pPr>
              <a:buNone/>
            </a:pPr>
            <a:r>
              <a:rPr lang="en-US" sz="1800" b="1" dirty="0" smtClean="0">
                <a:solidFill>
                  <a:schemeClr val="accent2">
                    <a:lumMod val="50000"/>
                  </a:schemeClr>
                </a:solidFill>
              </a:rPr>
              <a:t>         head=last=</a:t>
            </a:r>
            <a:r>
              <a:rPr lang="en-US" sz="1800" b="1" dirty="0" err="1" smtClean="0">
                <a:solidFill>
                  <a:schemeClr val="accent2">
                    <a:lumMod val="50000"/>
                  </a:schemeClr>
                </a:solidFill>
              </a:rPr>
              <a:t>newnode</a:t>
            </a:r>
            <a:r>
              <a:rPr lang="en-US" sz="1800" b="1" dirty="0" smtClean="0">
                <a:solidFill>
                  <a:schemeClr val="accent2">
                    <a:lumMod val="50000"/>
                  </a:schemeClr>
                </a:solidFill>
              </a:rPr>
              <a:t>;</a:t>
            </a:r>
          </a:p>
          <a:p>
            <a:pPr>
              <a:buNone/>
            </a:pPr>
            <a:r>
              <a:rPr lang="en-US" sz="1800" b="1" dirty="0" smtClean="0">
                <a:solidFill>
                  <a:schemeClr val="accent2">
                    <a:lumMod val="50000"/>
                  </a:schemeClr>
                </a:solidFill>
              </a:rPr>
              <a:t>      }</a:t>
            </a:r>
          </a:p>
          <a:p>
            <a:pPr>
              <a:buNone/>
            </a:pPr>
            <a:r>
              <a:rPr lang="en-US" sz="1800" b="1" dirty="0" smtClean="0"/>
              <a:t>                    </a:t>
            </a:r>
            <a:endParaRPr lang="en-US" sz="1800" b="1" dirty="0"/>
          </a:p>
        </p:txBody>
      </p:sp>
      <p:sp>
        <p:nvSpPr>
          <p:cNvPr id="4" name="Content Placeholder 2"/>
          <p:cNvSpPr txBox="1">
            <a:spLocks/>
          </p:cNvSpPr>
          <p:nvPr/>
        </p:nvSpPr>
        <p:spPr>
          <a:xfrm>
            <a:off x="4495800" y="685800"/>
            <a:ext cx="4648200" cy="57912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else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last-&gt;</a:t>
            </a:r>
            <a:r>
              <a:rPr kumimoji="0" lang="en-US" sz="20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flink</a:t>
            </a: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a:t>
            </a:r>
            <a:r>
              <a:rPr kumimoji="0" lang="en-US" sz="20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newnode</a:t>
            </a: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r>
              <a:rPr kumimoji="0" lang="en-US" sz="20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newnode</a:t>
            </a: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-&gt;blink=last;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last=last-&gt;</a:t>
            </a:r>
            <a:r>
              <a:rPr kumimoji="0" lang="en-US" sz="20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flink</a:t>
            </a: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r>
              <a:rPr kumimoji="0" lang="en-US" sz="20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print”Press</a:t>
            </a: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1 to add another node:”;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read c;</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 while(c==1);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return(0);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endParaRPr kumimoji="0" lang="en-US" sz="2000" b="1"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cxnSp>
        <p:nvCxnSpPr>
          <p:cNvPr id="6" name="Straight Connector 5"/>
          <p:cNvCxnSpPr/>
          <p:nvPr/>
        </p:nvCxnSpPr>
        <p:spPr>
          <a:xfrm>
            <a:off x="4267200" y="533400"/>
            <a:ext cx="0" cy="63246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pPr algn="ctr">
              <a:buNone/>
            </a:pPr>
            <a:r>
              <a:rPr lang="en-US" b="1" u="sng" dirty="0" smtClean="0">
                <a:solidFill>
                  <a:srgbClr val="7030A0"/>
                </a:solidFill>
              </a:rPr>
              <a:t>Creating a new node</a:t>
            </a:r>
          </a:p>
          <a:p>
            <a:pPr>
              <a:buNone/>
            </a:pPr>
            <a:r>
              <a:rPr lang="en-US" dirty="0" err="1" smtClean="0">
                <a:solidFill>
                  <a:srgbClr val="7030A0"/>
                </a:solidFill>
              </a:rPr>
              <a:t>getnode</a:t>
            </a:r>
            <a:r>
              <a:rPr lang="en-US" dirty="0" smtClean="0">
                <a:solidFill>
                  <a:srgbClr val="7030A0"/>
                </a:solidFill>
              </a:rPr>
              <a:t>()</a:t>
            </a:r>
          </a:p>
          <a:p>
            <a:pPr>
              <a:buNone/>
            </a:pPr>
            <a:r>
              <a:rPr lang="en-US" dirty="0" smtClean="0"/>
              <a:t>{</a:t>
            </a:r>
          </a:p>
          <a:p>
            <a:pPr>
              <a:buNone/>
            </a:pPr>
            <a:r>
              <a:rPr lang="en-US" dirty="0" smtClean="0"/>
              <a:t>    </a:t>
            </a:r>
            <a:r>
              <a:rPr lang="en-US" dirty="0" err="1" smtClean="0"/>
              <a:t>newnode</a:t>
            </a:r>
            <a:r>
              <a:rPr lang="en-US" dirty="0" smtClean="0"/>
              <a:t>=(node*)</a:t>
            </a:r>
            <a:r>
              <a:rPr lang="en-US" dirty="0" err="1" smtClean="0"/>
              <a:t>malloc</a:t>
            </a:r>
            <a:r>
              <a:rPr lang="en-US" dirty="0" smtClean="0"/>
              <a:t>(</a:t>
            </a:r>
            <a:r>
              <a:rPr lang="en-US" dirty="0" err="1" smtClean="0"/>
              <a:t>sizeof</a:t>
            </a:r>
            <a:r>
              <a:rPr lang="en-US" dirty="0" smtClean="0"/>
              <a:t>(node));</a:t>
            </a:r>
          </a:p>
          <a:p>
            <a:pPr>
              <a:buNone/>
            </a:pPr>
            <a:r>
              <a:rPr lang="en-US" dirty="0" smtClean="0"/>
              <a:t>}</a:t>
            </a:r>
          </a:p>
          <a:p>
            <a:pPr>
              <a:buNone/>
            </a:pPr>
            <a:endParaRPr lang="en-US" dirty="0" smtClean="0"/>
          </a:p>
          <a:p>
            <a:pPr>
              <a:buNone/>
            </a:pPr>
            <a:r>
              <a:rPr lang="en-US" dirty="0" err="1" smtClean="0">
                <a:solidFill>
                  <a:srgbClr val="7030A0"/>
                </a:solidFill>
              </a:rPr>
              <a:t>readnode</a:t>
            </a:r>
            <a:r>
              <a:rPr lang="en-US" dirty="0" smtClean="0">
                <a:solidFill>
                  <a:srgbClr val="7030A0"/>
                </a:solidFill>
              </a:rPr>
              <a:t>()</a:t>
            </a:r>
          </a:p>
          <a:p>
            <a:pPr>
              <a:buNone/>
            </a:pPr>
            <a:r>
              <a:rPr lang="en-US" dirty="0" smtClean="0"/>
              <a:t>{</a:t>
            </a:r>
          </a:p>
          <a:p>
            <a:pPr>
              <a:buNone/>
            </a:pPr>
            <a:r>
              <a:rPr lang="en-US" dirty="0" smtClean="0"/>
              <a:t>    read </a:t>
            </a:r>
            <a:r>
              <a:rPr lang="en-US" dirty="0" err="1" smtClean="0"/>
              <a:t>newnode</a:t>
            </a:r>
            <a:r>
              <a:rPr lang="en-US" dirty="0" smtClean="0"/>
              <a:t>-&gt;data;</a:t>
            </a:r>
          </a:p>
          <a:p>
            <a:pPr>
              <a:buNone/>
            </a:pPr>
            <a:r>
              <a:rPr lang="en-US" dirty="0" smtClean="0"/>
              <a:t>    </a:t>
            </a:r>
            <a:r>
              <a:rPr lang="en-US" dirty="0" err="1" smtClean="0"/>
              <a:t>newnode</a:t>
            </a:r>
            <a:r>
              <a:rPr lang="en-US" dirty="0" smtClean="0"/>
              <a:t>-&gt;link=NULL;</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534400" cy="6248400"/>
          </a:xfrm>
        </p:spPr>
        <p:txBody>
          <a:bodyPr>
            <a:normAutofit fontScale="92500" lnSpcReduction="10000"/>
          </a:bodyPr>
          <a:lstStyle/>
          <a:p>
            <a:pPr>
              <a:buNone/>
            </a:pPr>
            <a:r>
              <a:rPr lang="en-US" b="1" dirty="0" smtClean="0">
                <a:solidFill>
                  <a:schemeClr val="accent4">
                    <a:lumMod val="75000"/>
                  </a:schemeClr>
                </a:solidFill>
              </a:rPr>
              <a:t> 		 </a:t>
            </a:r>
          </a:p>
          <a:p>
            <a:pPr algn="ctr">
              <a:buNone/>
            </a:pPr>
            <a:r>
              <a:rPr lang="en-US" b="1" u="sng" dirty="0" smtClean="0">
                <a:solidFill>
                  <a:schemeClr val="accent4">
                    <a:lumMod val="75000"/>
                  </a:schemeClr>
                </a:solidFill>
              </a:rPr>
              <a:t>Creating Doubly  Linked List</a:t>
            </a:r>
            <a:endParaRPr lang="en-US" b="1" dirty="0" smtClean="0">
              <a:solidFill>
                <a:schemeClr val="accent4">
                  <a:lumMod val="75000"/>
                </a:schemeClr>
              </a:solidFill>
            </a:endParaRPr>
          </a:p>
          <a:p>
            <a:pPr>
              <a:buNone/>
            </a:pPr>
            <a:endParaRPr lang="en-US" b="1" dirty="0" smtClean="0">
              <a:solidFill>
                <a:schemeClr val="accent4">
                  <a:lumMod val="75000"/>
                </a:schemeClr>
              </a:solidFill>
            </a:endParaRPr>
          </a:p>
          <a:p>
            <a:pPr>
              <a:buNone/>
            </a:pPr>
            <a:endParaRPr lang="en-US" sz="2200" b="1" dirty="0" smtClean="0">
              <a:solidFill>
                <a:schemeClr val="accent4">
                  <a:lumMod val="75000"/>
                </a:schemeClr>
              </a:solidFill>
            </a:endParaRPr>
          </a:p>
          <a:p>
            <a:pPr>
              <a:buNone/>
            </a:pPr>
            <a:endParaRPr lang="en-US" sz="2200" b="1" dirty="0" smtClean="0">
              <a:solidFill>
                <a:schemeClr val="accent4">
                  <a:lumMod val="75000"/>
                </a:schemeClr>
              </a:solidFill>
            </a:endParaRPr>
          </a:p>
          <a:p>
            <a:pPr>
              <a:buNone/>
            </a:pPr>
            <a:r>
              <a:rPr lang="en-US" sz="2200" b="1" dirty="0" smtClean="0">
                <a:solidFill>
                  <a:schemeClr val="accent4">
                    <a:lumMod val="75000"/>
                  </a:schemeClr>
                </a:solidFill>
              </a:rPr>
              <a:t>             </a:t>
            </a:r>
            <a:r>
              <a:rPr lang="en-US" sz="2600" b="1" dirty="0" smtClean="0">
                <a:solidFill>
                  <a:schemeClr val="accent4">
                    <a:lumMod val="75000"/>
                  </a:schemeClr>
                </a:solidFill>
              </a:rPr>
              <a:t> </a:t>
            </a:r>
            <a:r>
              <a:rPr lang="en-US" b="1" dirty="0" smtClean="0">
                <a:solidFill>
                  <a:schemeClr val="accent4">
                    <a:lumMod val="75000"/>
                  </a:schemeClr>
                </a:solidFill>
              </a:rPr>
              <a:t>        </a:t>
            </a:r>
          </a:p>
          <a:p>
            <a:pPr>
              <a:buNone/>
            </a:pPr>
            <a:r>
              <a:rPr lang="en-US" b="1" dirty="0" smtClean="0">
                <a:solidFill>
                  <a:schemeClr val="accent4">
                    <a:lumMod val="75000"/>
                  </a:schemeClr>
                </a:solidFill>
              </a:rPr>
              <a:t>   </a:t>
            </a:r>
          </a:p>
          <a:p>
            <a:pPr>
              <a:buNone/>
            </a:pPr>
            <a:endParaRPr lang="en-US" b="1" dirty="0" smtClean="0">
              <a:solidFill>
                <a:schemeClr val="accent4">
                  <a:lumMod val="75000"/>
                </a:schemeClr>
              </a:solidFill>
            </a:endParaRPr>
          </a:p>
          <a:p>
            <a:pPr>
              <a:buNone/>
            </a:pPr>
            <a:endParaRPr lang="en-US" b="1" dirty="0" smtClean="0">
              <a:solidFill>
                <a:schemeClr val="accent4">
                  <a:lumMod val="75000"/>
                </a:schemeClr>
              </a:solidFill>
            </a:endParaRPr>
          </a:p>
          <a:p>
            <a:pPr>
              <a:buNone/>
            </a:pPr>
            <a:endParaRPr lang="en-US" b="1" dirty="0" smtClean="0">
              <a:solidFill>
                <a:schemeClr val="accent4">
                  <a:lumMod val="75000"/>
                </a:schemeClr>
              </a:solidFill>
            </a:endParaRPr>
          </a:p>
          <a:p>
            <a:pPr>
              <a:buNone/>
            </a:pPr>
            <a:endParaRPr lang="en-US" b="1" dirty="0" smtClean="0">
              <a:solidFill>
                <a:schemeClr val="accent4">
                  <a:lumMod val="75000"/>
                </a:schemeClr>
              </a:solidFill>
            </a:endParaRPr>
          </a:p>
          <a:p>
            <a:pPr>
              <a:buNone/>
            </a:pPr>
            <a:endParaRPr lang="en-US" b="1" dirty="0" smtClean="0">
              <a:solidFill>
                <a:schemeClr val="accent4">
                  <a:lumMod val="75000"/>
                </a:schemeClr>
              </a:solidFill>
            </a:endParaRPr>
          </a:p>
          <a:p>
            <a:pPr>
              <a:buNone/>
            </a:pPr>
            <a:r>
              <a:rPr lang="en-US" b="1" dirty="0" smtClean="0">
                <a:solidFill>
                  <a:schemeClr val="accent4">
                    <a:lumMod val="75000"/>
                  </a:schemeClr>
                </a:solidFill>
              </a:rPr>
              <a:t>		</a:t>
            </a:r>
            <a:endParaRPr lang="en-US" dirty="0">
              <a:solidFill>
                <a:schemeClr val="accent2">
                  <a:lumMod val="75000"/>
                </a:schemeClr>
              </a:solidFill>
            </a:endParaRPr>
          </a:p>
        </p:txBody>
      </p:sp>
      <p:graphicFrame>
        <p:nvGraphicFramePr>
          <p:cNvPr id="13" name="Table 12"/>
          <p:cNvGraphicFramePr>
            <a:graphicFrameLocks noGrp="1"/>
          </p:cNvGraphicFramePr>
          <p:nvPr/>
        </p:nvGraphicFramePr>
        <p:xfrm>
          <a:off x="533400" y="2971800"/>
          <a:ext cx="2286000" cy="381000"/>
        </p:xfrm>
        <a:graphic>
          <a:graphicData uri="http://schemas.openxmlformats.org/drawingml/2006/table">
            <a:tbl>
              <a:tblPr firstRow="1" bandRow="1">
                <a:tableStyleId>{5C22544A-7EE6-4342-B048-85BDC9FD1C3A}</a:tableStyleId>
              </a:tblPr>
              <a:tblGrid>
                <a:gridCol w="762000"/>
                <a:gridCol w="762000"/>
                <a:gridCol w="762000"/>
              </a:tblGrid>
              <a:tr h="381000">
                <a:tc>
                  <a:txBody>
                    <a:bodyPr/>
                    <a:lstStyle/>
                    <a:p>
                      <a:pPr algn="ctr"/>
                      <a:r>
                        <a:rPr lang="en-US" dirty="0" smtClean="0"/>
                        <a:t>Null</a:t>
                      </a:r>
                      <a:endParaRPr lang="en-US" dirty="0"/>
                    </a:p>
                  </a:txBody>
                  <a:tcPr/>
                </a:tc>
                <a:tc>
                  <a:txBody>
                    <a:bodyPr/>
                    <a:lstStyle/>
                    <a:p>
                      <a:pPr algn="ctr"/>
                      <a:r>
                        <a:rPr lang="en-US" dirty="0" smtClean="0"/>
                        <a:t>10</a:t>
                      </a:r>
                      <a:endParaRPr lang="en-US" dirty="0"/>
                    </a:p>
                  </a:txBody>
                  <a:tcPr/>
                </a:tc>
                <a:tc>
                  <a:txBody>
                    <a:bodyPr/>
                    <a:lstStyle/>
                    <a:p>
                      <a:pPr algn="ctr"/>
                      <a:r>
                        <a:rPr lang="en-US" dirty="0" smtClean="0"/>
                        <a:t>2000</a:t>
                      </a:r>
                      <a:endParaRPr lang="en-US" dirty="0"/>
                    </a:p>
                  </a:txBody>
                  <a:tcPr/>
                </a:tc>
              </a:tr>
            </a:tbl>
          </a:graphicData>
        </a:graphic>
      </p:graphicFrame>
      <p:graphicFrame>
        <p:nvGraphicFramePr>
          <p:cNvPr id="14" name="Table 13"/>
          <p:cNvGraphicFramePr>
            <a:graphicFrameLocks noGrp="1"/>
          </p:cNvGraphicFramePr>
          <p:nvPr/>
        </p:nvGraphicFramePr>
        <p:xfrm>
          <a:off x="3352800" y="2971800"/>
          <a:ext cx="2286000" cy="381000"/>
        </p:xfrm>
        <a:graphic>
          <a:graphicData uri="http://schemas.openxmlformats.org/drawingml/2006/table">
            <a:tbl>
              <a:tblPr firstRow="1" bandRow="1">
                <a:tableStyleId>{5C22544A-7EE6-4342-B048-85BDC9FD1C3A}</a:tableStyleId>
              </a:tblPr>
              <a:tblGrid>
                <a:gridCol w="762000"/>
                <a:gridCol w="762000"/>
                <a:gridCol w="762000"/>
              </a:tblGrid>
              <a:tr h="381000">
                <a:tc>
                  <a:txBody>
                    <a:bodyPr/>
                    <a:lstStyle/>
                    <a:p>
                      <a:pPr algn="ctr"/>
                      <a:r>
                        <a:rPr lang="en-US" dirty="0" smtClean="0"/>
                        <a:t>1000</a:t>
                      </a:r>
                      <a:endParaRPr lang="en-US" dirty="0"/>
                    </a:p>
                  </a:txBody>
                  <a:tcPr/>
                </a:tc>
                <a:tc>
                  <a:txBody>
                    <a:bodyPr/>
                    <a:lstStyle/>
                    <a:p>
                      <a:pPr algn="ctr"/>
                      <a:r>
                        <a:rPr lang="en-US" dirty="0" smtClean="0"/>
                        <a:t>20</a:t>
                      </a:r>
                      <a:endParaRPr lang="en-US" dirty="0"/>
                    </a:p>
                  </a:txBody>
                  <a:tcPr/>
                </a:tc>
                <a:tc>
                  <a:txBody>
                    <a:bodyPr/>
                    <a:lstStyle/>
                    <a:p>
                      <a:pPr algn="ctr"/>
                      <a:r>
                        <a:rPr lang="en-US" dirty="0" smtClean="0"/>
                        <a:t>3000</a:t>
                      </a:r>
                      <a:endParaRPr lang="en-US" dirty="0"/>
                    </a:p>
                  </a:txBody>
                  <a:tcPr/>
                </a:tc>
              </a:tr>
            </a:tbl>
          </a:graphicData>
        </a:graphic>
      </p:graphicFrame>
      <p:graphicFrame>
        <p:nvGraphicFramePr>
          <p:cNvPr id="15" name="Table 14"/>
          <p:cNvGraphicFramePr>
            <a:graphicFrameLocks noGrp="1"/>
          </p:cNvGraphicFramePr>
          <p:nvPr/>
        </p:nvGraphicFramePr>
        <p:xfrm>
          <a:off x="6248400" y="2971800"/>
          <a:ext cx="2286000" cy="381000"/>
        </p:xfrm>
        <a:graphic>
          <a:graphicData uri="http://schemas.openxmlformats.org/drawingml/2006/table">
            <a:tbl>
              <a:tblPr firstRow="1" bandRow="1">
                <a:tableStyleId>{5C22544A-7EE6-4342-B048-85BDC9FD1C3A}</a:tableStyleId>
              </a:tblPr>
              <a:tblGrid>
                <a:gridCol w="762000"/>
                <a:gridCol w="762000"/>
                <a:gridCol w="762000"/>
              </a:tblGrid>
              <a:tr h="381000">
                <a:tc>
                  <a:txBody>
                    <a:bodyPr/>
                    <a:lstStyle/>
                    <a:p>
                      <a:pPr algn="ctr"/>
                      <a:r>
                        <a:rPr lang="en-US" dirty="0" smtClean="0"/>
                        <a:t>2000</a:t>
                      </a:r>
                      <a:endParaRPr lang="en-US" dirty="0"/>
                    </a:p>
                  </a:txBody>
                  <a:tcPr/>
                </a:tc>
                <a:tc>
                  <a:txBody>
                    <a:bodyPr/>
                    <a:lstStyle/>
                    <a:p>
                      <a:pPr algn="ctr"/>
                      <a:r>
                        <a:rPr lang="en-US" dirty="0" smtClean="0"/>
                        <a:t>30</a:t>
                      </a:r>
                      <a:endParaRPr lang="en-US" dirty="0"/>
                    </a:p>
                  </a:txBody>
                  <a:tcPr/>
                </a:tc>
                <a:tc>
                  <a:txBody>
                    <a:bodyPr/>
                    <a:lstStyle/>
                    <a:p>
                      <a:pPr algn="ctr"/>
                      <a:r>
                        <a:rPr lang="en-US" dirty="0" smtClean="0"/>
                        <a:t>Null</a:t>
                      </a:r>
                      <a:endParaRPr lang="en-US" dirty="0"/>
                    </a:p>
                  </a:txBody>
                  <a:tcPr/>
                </a:tc>
              </a:tr>
            </a:tbl>
          </a:graphicData>
        </a:graphic>
      </p:graphicFrame>
      <p:cxnSp>
        <p:nvCxnSpPr>
          <p:cNvPr id="16" name="Straight Arrow Connector 15"/>
          <p:cNvCxnSpPr/>
          <p:nvPr/>
        </p:nvCxnSpPr>
        <p:spPr>
          <a:xfrm>
            <a:off x="5638800" y="30480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743200" y="30480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14400" y="3581400"/>
            <a:ext cx="762000" cy="369332"/>
          </a:xfrm>
          <a:prstGeom prst="rect">
            <a:avLst/>
          </a:prstGeom>
          <a:noFill/>
        </p:spPr>
        <p:txBody>
          <a:bodyPr wrap="square" rtlCol="0">
            <a:spAutoFit/>
          </a:bodyPr>
          <a:lstStyle/>
          <a:p>
            <a:r>
              <a:rPr lang="en-US" b="1" dirty="0" smtClean="0">
                <a:solidFill>
                  <a:schemeClr val="accent2">
                    <a:lumMod val="50000"/>
                  </a:schemeClr>
                </a:solidFill>
              </a:rPr>
              <a:t>1000</a:t>
            </a:r>
            <a:endParaRPr lang="en-US" b="1" dirty="0">
              <a:solidFill>
                <a:schemeClr val="accent2">
                  <a:lumMod val="50000"/>
                </a:schemeClr>
              </a:solidFill>
            </a:endParaRPr>
          </a:p>
        </p:txBody>
      </p:sp>
      <p:sp>
        <p:nvSpPr>
          <p:cNvPr id="19" name="TextBox 18"/>
          <p:cNvSpPr txBox="1"/>
          <p:nvPr/>
        </p:nvSpPr>
        <p:spPr>
          <a:xfrm>
            <a:off x="4191000" y="3581400"/>
            <a:ext cx="762000" cy="369332"/>
          </a:xfrm>
          <a:prstGeom prst="rect">
            <a:avLst/>
          </a:prstGeom>
          <a:noFill/>
        </p:spPr>
        <p:txBody>
          <a:bodyPr wrap="square" rtlCol="0">
            <a:spAutoFit/>
          </a:bodyPr>
          <a:lstStyle/>
          <a:p>
            <a:r>
              <a:rPr lang="en-US" b="1" dirty="0" smtClean="0">
                <a:solidFill>
                  <a:schemeClr val="accent2">
                    <a:lumMod val="50000"/>
                  </a:schemeClr>
                </a:solidFill>
              </a:rPr>
              <a:t>2000</a:t>
            </a:r>
            <a:endParaRPr lang="en-US" b="1" dirty="0">
              <a:solidFill>
                <a:schemeClr val="accent2">
                  <a:lumMod val="50000"/>
                </a:schemeClr>
              </a:solidFill>
            </a:endParaRPr>
          </a:p>
        </p:txBody>
      </p:sp>
      <p:sp>
        <p:nvSpPr>
          <p:cNvPr id="20" name="TextBox 19"/>
          <p:cNvSpPr txBox="1"/>
          <p:nvPr/>
        </p:nvSpPr>
        <p:spPr>
          <a:xfrm>
            <a:off x="7315200" y="3581400"/>
            <a:ext cx="762000" cy="369332"/>
          </a:xfrm>
          <a:prstGeom prst="rect">
            <a:avLst/>
          </a:prstGeom>
          <a:noFill/>
        </p:spPr>
        <p:txBody>
          <a:bodyPr wrap="square" rtlCol="0">
            <a:spAutoFit/>
          </a:bodyPr>
          <a:lstStyle/>
          <a:p>
            <a:r>
              <a:rPr lang="en-US" b="1" dirty="0" smtClean="0">
                <a:solidFill>
                  <a:schemeClr val="accent2">
                    <a:lumMod val="50000"/>
                  </a:schemeClr>
                </a:solidFill>
              </a:rPr>
              <a:t>3000</a:t>
            </a:r>
            <a:endParaRPr lang="en-US" b="1" dirty="0">
              <a:solidFill>
                <a:schemeClr val="accent2">
                  <a:lumMod val="50000"/>
                </a:schemeClr>
              </a:solidFill>
            </a:endParaRPr>
          </a:p>
        </p:txBody>
      </p:sp>
      <p:cxnSp>
        <p:nvCxnSpPr>
          <p:cNvPr id="22" name="Straight Arrow Connector 21"/>
          <p:cNvCxnSpPr/>
          <p:nvPr/>
        </p:nvCxnSpPr>
        <p:spPr>
          <a:xfrm flipV="1">
            <a:off x="1828800" y="34290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828800" y="3810000"/>
            <a:ext cx="762000" cy="369332"/>
          </a:xfrm>
          <a:prstGeom prst="rect">
            <a:avLst/>
          </a:prstGeom>
          <a:noFill/>
        </p:spPr>
        <p:txBody>
          <a:bodyPr wrap="square" rtlCol="0">
            <a:spAutoFit/>
          </a:bodyPr>
          <a:lstStyle/>
          <a:p>
            <a:r>
              <a:rPr lang="en-US" b="1" dirty="0" smtClean="0">
                <a:solidFill>
                  <a:srgbClr val="FF0000"/>
                </a:solidFill>
              </a:rPr>
              <a:t>head</a:t>
            </a:r>
            <a:endParaRPr lang="en-US" b="1" dirty="0">
              <a:solidFill>
                <a:srgbClr val="FF0000"/>
              </a:solidFill>
            </a:endParaRPr>
          </a:p>
        </p:txBody>
      </p:sp>
      <p:cxnSp>
        <p:nvCxnSpPr>
          <p:cNvPr id="24" name="Straight Arrow Connector 23"/>
          <p:cNvCxnSpPr/>
          <p:nvPr/>
        </p:nvCxnSpPr>
        <p:spPr>
          <a:xfrm flipV="1">
            <a:off x="6781800" y="34290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781800" y="3810000"/>
            <a:ext cx="762000" cy="369332"/>
          </a:xfrm>
          <a:prstGeom prst="rect">
            <a:avLst/>
          </a:prstGeom>
          <a:noFill/>
        </p:spPr>
        <p:txBody>
          <a:bodyPr wrap="square" rtlCol="0">
            <a:spAutoFit/>
          </a:bodyPr>
          <a:lstStyle/>
          <a:p>
            <a:r>
              <a:rPr lang="en-US" b="1" dirty="0" smtClean="0">
                <a:solidFill>
                  <a:srgbClr val="FF0000"/>
                </a:solidFill>
              </a:rPr>
              <a:t>Last</a:t>
            </a:r>
            <a:endParaRPr lang="en-US" b="1" dirty="0">
              <a:solidFill>
                <a:srgbClr val="FF0000"/>
              </a:solidFill>
            </a:endParaRPr>
          </a:p>
        </p:txBody>
      </p:sp>
      <p:cxnSp>
        <p:nvCxnSpPr>
          <p:cNvPr id="26" name="Straight Arrow Connector 25"/>
          <p:cNvCxnSpPr/>
          <p:nvPr/>
        </p:nvCxnSpPr>
        <p:spPr>
          <a:xfrm flipH="1">
            <a:off x="2819400" y="32766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5638800" y="32766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133600" y="1905000"/>
          <a:ext cx="2286000" cy="381000"/>
        </p:xfrm>
        <a:graphic>
          <a:graphicData uri="http://schemas.openxmlformats.org/drawingml/2006/table">
            <a:tbl>
              <a:tblPr firstRow="1" bandRow="1">
                <a:tableStyleId>{5C22544A-7EE6-4342-B048-85BDC9FD1C3A}</a:tableStyleId>
              </a:tblPr>
              <a:tblGrid>
                <a:gridCol w="762000"/>
                <a:gridCol w="762000"/>
                <a:gridCol w="762000"/>
              </a:tblGrid>
              <a:tr h="381000">
                <a:tc>
                  <a:txBody>
                    <a:bodyPr/>
                    <a:lstStyle/>
                    <a:p>
                      <a:pPr algn="ctr"/>
                      <a:r>
                        <a:rPr lang="en-US" dirty="0" smtClean="0"/>
                        <a:t>Null</a:t>
                      </a:r>
                      <a:endParaRPr lang="en-US" dirty="0"/>
                    </a:p>
                  </a:txBody>
                  <a:tcPr/>
                </a:tc>
                <a:tc>
                  <a:txBody>
                    <a:bodyPr/>
                    <a:lstStyle/>
                    <a:p>
                      <a:pPr algn="ctr"/>
                      <a:r>
                        <a:rPr lang="en-US" dirty="0" smtClean="0"/>
                        <a:t>10</a:t>
                      </a:r>
                      <a:endParaRPr lang="en-US" dirty="0"/>
                    </a:p>
                  </a:txBody>
                  <a:tcPr/>
                </a:tc>
                <a:tc>
                  <a:txBody>
                    <a:bodyPr/>
                    <a:lstStyle/>
                    <a:p>
                      <a:pPr algn="ctr"/>
                      <a:r>
                        <a:rPr lang="en-US" dirty="0" smtClean="0"/>
                        <a:t>2000</a:t>
                      </a:r>
                      <a:endParaRPr lang="en-US" dirty="0"/>
                    </a:p>
                  </a:txBody>
                  <a:tcPr/>
                </a:tc>
              </a:tr>
            </a:tbl>
          </a:graphicData>
        </a:graphic>
      </p:graphicFrame>
      <p:graphicFrame>
        <p:nvGraphicFramePr>
          <p:cNvPr id="5" name="Table 4"/>
          <p:cNvGraphicFramePr>
            <a:graphicFrameLocks noGrp="1"/>
          </p:cNvGraphicFramePr>
          <p:nvPr/>
        </p:nvGraphicFramePr>
        <p:xfrm>
          <a:off x="4953000" y="1905000"/>
          <a:ext cx="2286000" cy="381000"/>
        </p:xfrm>
        <a:graphic>
          <a:graphicData uri="http://schemas.openxmlformats.org/drawingml/2006/table">
            <a:tbl>
              <a:tblPr firstRow="1" bandRow="1">
                <a:tableStyleId>{5C22544A-7EE6-4342-B048-85BDC9FD1C3A}</a:tableStyleId>
              </a:tblPr>
              <a:tblGrid>
                <a:gridCol w="762000"/>
                <a:gridCol w="762000"/>
                <a:gridCol w="762000"/>
              </a:tblGrid>
              <a:tr h="381000">
                <a:tc>
                  <a:txBody>
                    <a:bodyPr/>
                    <a:lstStyle/>
                    <a:p>
                      <a:pPr algn="ctr"/>
                      <a:r>
                        <a:rPr lang="en-US" dirty="0" smtClean="0"/>
                        <a:t>1000</a:t>
                      </a:r>
                      <a:endParaRPr lang="en-US" dirty="0"/>
                    </a:p>
                  </a:txBody>
                  <a:tcPr/>
                </a:tc>
                <a:tc>
                  <a:txBody>
                    <a:bodyPr/>
                    <a:lstStyle/>
                    <a:p>
                      <a:pPr algn="ctr"/>
                      <a:r>
                        <a:rPr lang="en-US" dirty="0" smtClean="0"/>
                        <a:t>20</a:t>
                      </a:r>
                      <a:endParaRPr lang="en-US" dirty="0"/>
                    </a:p>
                  </a:txBody>
                  <a:tcPr/>
                </a:tc>
                <a:tc>
                  <a:txBody>
                    <a:bodyPr/>
                    <a:lstStyle/>
                    <a:p>
                      <a:pPr algn="ctr"/>
                      <a:r>
                        <a:rPr lang="en-US" dirty="0" smtClean="0"/>
                        <a:t>NULL</a:t>
                      </a:r>
                      <a:endParaRPr lang="en-US" dirty="0"/>
                    </a:p>
                  </a:txBody>
                  <a:tcPr/>
                </a:tc>
              </a:tr>
            </a:tbl>
          </a:graphicData>
        </a:graphic>
      </p:graphicFrame>
      <p:cxnSp>
        <p:nvCxnSpPr>
          <p:cNvPr id="8" name="Straight Arrow Connector 7"/>
          <p:cNvCxnSpPr/>
          <p:nvPr/>
        </p:nvCxnSpPr>
        <p:spPr>
          <a:xfrm>
            <a:off x="4343400" y="19812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514600" y="2514600"/>
            <a:ext cx="762000" cy="369332"/>
          </a:xfrm>
          <a:prstGeom prst="rect">
            <a:avLst/>
          </a:prstGeom>
          <a:noFill/>
        </p:spPr>
        <p:txBody>
          <a:bodyPr wrap="square" rtlCol="0">
            <a:spAutoFit/>
          </a:bodyPr>
          <a:lstStyle/>
          <a:p>
            <a:r>
              <a:rPr lang="en-US" b="1" dirty="0" smtClean="0">
                <a:solidFill>
                  <a:schemeClr val="accent2">
                    <a:lumMod val="50000"/>
                  </a:schemeClr>
                </a:solidFill>
              </a:rPr>
              <a:t>1000</a:t>
            </a:r>
            <a:endParaRPr lang="en-US" b="1" dirty="0">
              <a:solidFill>
                <a:schemeClr val="accent2">
                  <a:lumMod val="50000"/>
                </a:schemeClr>
              </a:solidFill>
            </a:endParaRPr>
          </a:p>
        </p:txBody>
      </p:sp>
      <p:sp>
        <p:nvSpPr>
          <p:cNvPr id="10" name="TextBox 9"/>
          <p:cNvSpPr txBox="1"/>
          <p:nvPr/>
        </p:nvSpPr>
        <p:spPr>
          <a:xfrm>
            <a:off x="5791200" y="2514600"/>
            <a:ext cx="762000" cy="369332"/>
          </a:xfrm>
          <a:prstGeom prst="rect">
            <a:avLst/>
          </a:prstGeom>
          <a:noFill/>
        </p:spPr>
        <p:txBody>
          <a:bodyPr wrap="square" rtlCol="0">
            <a:spAutoFit/>
          </a:bodyPr>
          <a:lstStyle/>
          <a:p>
            <a:r>
              <a:rPr lang="en-US" b="1" dirty="0" smtClean="0">
                <a:solidFill>
                  <a:schemeClr val="accent2">
                    <a:lumMod val="50000"/>
                  </a:schemeClr>
                </a:solidFill>
              </a:rPr>
              <a:t>2000</a:t>
            </a:r>
            <a:endParaRPr lang="en-US" b="1" dirty="0">
              <a:solidFill>
                <a:schemeClr val="accent2">
                  <a:lumMod val="50000"/>
                </a:schemeClr>
              </a:solidFill>
            </a:endParaRPr>
          </a:p>
        </p:txBody>
      </p:sp>
      <p:cxnSp>
        <p:nvCxnSpPr>
          <p:cNvPr id="12" name="Straight Arrow Connector 11"/>
          <p:cNvCxnSpPr/>
          <p:nvPr/>
        </p:nvCxnSpPr>
        <p:spPr>
          <a:xfrm flipV="1">
            <a:off x="3429000" y="23622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429000" y="2743200"/>
            <a:ext cx="762000" cy="369332"/>
          </a:xfrm>
          <a:prstGeom prst="rect">
            <a:avLst/>
          </a:prstGeom>
          <a:noFill/>
        </p:spPr>
        <p:txBody>
          <a:bodyPr wrap="square" rtlCol="0">
            <a:spAutoFit/>
          </a:bodyPr>
          <a:lstStyle/>
          <a:p>
            <a:r>
              <a:rPr lang="en-US" b="1" dirty="0" smtClean="0">
                <a:solidFill>
                  <a:srgbClr val="FF0000"/>
                </a:solidFill>
              </a:rPr>
              <a:t>head</a:t>
            </a:r>
            <a:endParaRPr lang="en-US" b="1" dirty="0">
              <a:solidFill>
                <a:srgbClr val="FF0000"/>
              </a:solidFill>
            </a:endParaRPr>
          </a:p>
        </p:txBody>
      </p:sp>
      <p:cxnSp>
        <p:nvCxnSpPr>
          <p:cNvPr id="14" name="Straight Arrow Connector 13"/>
          <p:cNvCxnSpPr/>
          <p:nvPr/>
        </p:nvCxnSpPr>
        <p:spPr>
          <a:xfrm flipV="1">
            <a:off x="6629400" y="23622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629400" y="2743200"/>
            <a:ext cx="762000" cy="369332"/>
          </a:xfrm>
          <a:prstGeom prst="rect">
            <a:avLst/>
          </a:prstGeom>
          <a:noFill/>
        </p:spPr>
        <p:txBody>
          <a:bodyPr wrap="square" rtlCol="0">
            <a:spAutoFit/>
          </a:bodyPr>
          <a:lstStyle/>
          <a:p>
            <a:r>
              <a:rPr lang="en-US" b="1" dirty="0" smtClean="0">
                <a:solidFill>
                  <a:srgbClr val="FF0000"/>
                </a:solidFill>
              </a:rPr>
              <a:t>Last</a:t>
            </a:r>
            <a:endParaRPr lang="en-US" b="1" dirty="0">
              <a:solidFill>
                <a:srgbClr val="FF0000"/>
              </a:solidFill>
            </a:endParaRPr>
          </a:p>
        </p:txBody>
      </p:sp>
      <p:cxnSp>
        <p:nvCxnSpPr>
          <p:cNvPr id="16" name="Straight Arrow Connector 15"/>
          <p:cNvCxnSpPr/>
          <p:nvPr/>
        </p:nvCxnSpPr>
        <p:spPr>
          <a:xfrm flipH="1">
            <a:off x="4419600" y="22098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8" name="Table 17"/>
          <p:cNvGraphicFramePr>
            <a:graphicFrameLocks noGrp="1"/>
          </p:cNvGraphicFramePr>
          <p:nvPr/>
        </p:nvGraphicFramePr>
        <p:xfrm>
          <a:off x="533400" y="4724400"/>
          <a:ext cx="2286000" cy="381000"/>
        </p:xfrm>
        <a:graphic>
          <a:graphicData uri="http://schemas.openxmlformats.org/drawingml/2006/table">
            <a:tbl>
              <a:tblPr firstRow="1" bandRow="1">
                <a:tableStyleId>{5C22544A-7EE6-4342-B048-85BDC9FD1C3A}</a:tableStyleId>
              </a:tblPr>
              <a:tblGrid>
                <a:gridCol w="762000"/>
                <a:gridCol w="762000"/>
                <a:gridCol w="762000"/>
              </a:tblGrid>
              <a:tr h="381000">
                <a:tc>
                  <a:txBody>
                    <a:bodyPr/>
                    <a:lstStyle/>
                    <a:p>
                      <a:pPr algn="ctr"/>
                      <a:r>
                        <a:rPr lang="en-US" dirty="0" smtClean="0"/>
                        <a:t>Null</a:t>
                      </a:r>
                      <a:endParaRPr lang="en-US" dirty="0"/>
                    </a:p>
                  </a:txBody>
                  <a:tcPr/>
                </a:tc>
                <a:tc>
                  <a:txBody>
                    <a:bodyPr/>
                    <a:lstStyle/>
                    <a:p>
                      <a:pPr algn="ctr"/>
                      <a:r>
                        <a:rPr lang="en-US" dirty="0" smtClean="0"/>
                        <a:t>10</a:t>
                      </a:r>
                      <a:endParaRPr lang="en-US" dirty="0"/>
                    </a:p>
                  </a:txBody>
                  <a:tcPr/>
                </a:tc>
                <a:tc>
                  <a:txBody>
                    <a:bodyPr/>
                    <a:lstStyle/>
                    <a:p>
                      <a:pPr algn="ctr"/>
                      <a:r>
                        <a:rPr lang="en-US" dirty="0" smtClean="0"/>
                        <a:t>2000</a:t>
                      </a:r>
                      <a:endParaRPr lang="en-US" dirty="0"/>
                    </a:p>
                  </a:txBody>
                  <a:tcPr/>
                </a:tc>
              </a:tr>
            </a:tbl>
          </a:graphicData>
        </a:graphic>
      </p:graphicFrame>
      <p:graphicFrame>
        <p:nvGraphicFramePr>
          <p:cNvPr id="19" name="Table 18"/>
          <p:cNvGraphicFramePr>
            <a:graphicFrameLocks noGrp="1"/>
          </p:cNvGraphicFramePr>
          <p:nvPr/>
        </p:nvGraphicFramePr>
        <p:xfrm>
          <a:off x="3352800" y="4724400"/>
          <a:ext cx="2286000" cy="381000"/>
        </p:xfrm>
        <a:graphic>
          <a:graphicData uri="http://schemas.openxmlformats.org/drawingml/2006/table">
            <a:tbl>
              <a:tblPr firstRow="1" bandRow="1">
                <a:tableStyleId>{5C22544A-7EE6-4342-B048-85BDC9FD1C3A}</a:tableStyleId>
              </a:tblPr>
              <a:tblGrid>
                <a:gridCol w="762000"/>
                <a:gridCol w="762000"/>
                <a:gridCol w="762000"/>
              </a:tblGrid>
              <a:tr h="381000">
                <a:tc>
                  <a:txBody>
                    <a:bodyPr/>
                    <a:lstStyle/>
                    <a:p>
                      <a:pPr algn="ctr"/>
                      <a:r>
                        <a:rPr lang="en-US" dirty="0" smtClean="0"/>
                        <a:t>1000</a:t>
                      </a:r>
                      <a:endParaRPr lang="en-US" dirty="0"/>
                    </a:p>
                  </a:txBody>
                  <a:tcPr/>
                </a:tc>
                <a:tc>
                  <a:txBody>
                    <a:bodyPr/>
                    <a:lstStyle/>
                    <a:p>
                      <a:pPr algn="ctr"/>
                      <a:r>
                        <a:rPr lang="en-US" dirty="0" smtClean="0"/>
                        <a:t>20</a:t>
                      </a:r>
                      <a:endParaRPr lang="en-US" dirty="0"/>
                    </a:p>
                  </a:txBody>
                  <a:tcPr/>
                </a:tc>
                <a:tc>
                  <a:txBody>
                    <a:bodyPr/>
                    <a:lstStyle/>
                    <a:p>
                      <a:pPr algn="ctr"/>
                      <a:r>
                        <a:rPr lang="en-US" dirty="0" smtClean="0"/>
                        <a:t>3000</a:t>
                      </a:r>
                      <a:endParaRPr lang="en-US" dirty="0"/>
                    </a:p>
                  </a:txBody>
                  <a:tcPr/>
                </a:tc>
              </a:tr>
            </a:tbl>
          </a:graphicData>
        </a:graphic>
      </p:graphicFrame>
      <p:graphicFrame>
        <p:nvGraphicFramePr>
          <p:cNvPr id="20" name="Table 19"/>
          <p:cNvGraphicFramePr>
            <a:graphicFrameLocks noGrp="1"/>
          </p:cNvGraphicFramePr>
          <p:nvPr/>
        </p:nvGraphicFramePr>
        <p:xfrm>
          <a:off x="6248400" y="4724400"/>
          <a:ext cx="2286000" cy="381000"/>
        </p:xfrm>
        <a:graphic>
          <a:graphicData uri="http://schemas.openxmlformats.org/drawingml/2006/table">
            <a:tbl>
              <a:tblPr firstRow="1" bandRow="1">
                <a:tableStyleId>{5C22544A-7EE6-4342-B048-85BDC9FD1C3A}</a:tableStyleId>
              </a:tblPr>
              <a:tblGrid>
                <a:gridCol w="762000"/>
                <a:gridCol w="762000"/>
                <a:gridCol w="762000"/>
              </a:tblGrid>
              <a:tr h="381000">
                <a:tc>
                  <a:txBody>
                    <a:bodyPr/>
                    <a:lstStyle/>
                    <a:p>
                      <a:pPr algn="ctr"/>
                      <a:r>
                        <a:rPr lang="en-US" dirty="0" smtClean="0"/>
                        <a:t>2000</a:t>
                      </a:r>
                      <a:endParaRPr lang="en-US" dirty="0"/>
                    </a:p>
                  </a:txBody>
                  <a:tcPr/>
                </a:tc>
                <a:tc>
                  <a:txBody>
                    <a:bodyPr/>
                    <a:lstStyle/>
                    <a:p>
                      <a:pPr algn="ctr"/>
                      <a:r>
                        <a:rPr lang="en-US" dirty="0" smtClean="0"/>
                        <a:t>30</a:t>
                      </a:r>
                      <a:endParaRPr lang="en-US" dirty="0"/>
                    </a:p>
                  </a:txBody>
                  <a:tcPr>
                    <a:solidFill>
                      <a:schemeClr val="accent2">
                        <a:lumMod val="50000"/>
                      </a:schemeClr>
                    </a:solidFill>
                  </a:tcPr>
                </a:tc>
                <a:tc>
                  <a:txBody>
                    <a:bodyPr/>
                    <a:lstStyle/>
                    <a:p>
                      <a:pPr algn="ctr"/>
                      <a:r>
                        <a:rPr lang="en-US" dirty="0" smtClean="0"/>
                        <a:t>Null</a:t>
                      </a:r>
                      <a:endParaRPr lang="en-US" dirty="0"/>
                    </a:p>
                  </a:txBody>
                  <a:tcPr/>
                </a:tc>
              </a:tr>
            </a:tbl>
          </a:graphicData>
        </a:graphic>
      </p:graphicFrame>
      <p:cxnSp>
        <p:nvCxnSpPr>
          <p:cNvPr id="21" name="Straight Arrow Connector 20"/>
          <p:cNvCxnSpPr/>
          <p:nvPr/>
        </p:nvCxnSpPr>
        <p:spPr>
          <a:xfrm>
            <a:off x="5638800" y="48006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743200" y="48006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14400" y="5334000"/>
            <a:ext cx="762000" cy="369332"/>
          </a:xfrm>
          <a:prstGeom prst="rect">
            <a:avLst/>
          </a:prstGeom>
          <a:noFill/>
        </p:spPr>
        <p:txBody>
          <a:bodyPr wrap="square" rtlCol="0">
            <a:spAutoFit/>
          </a:bodyPr>
          <a:lstStyle/>
          <a:p>
            <a:r>
              <a:rPr lang="en-US" b="1" dirty="0" smtClean="0">
                <a:solidFill>
                  <a:schemeClr val="accent2">
                    <a:lumMod val="50000"/>
                  </a:schemeClr>
                </a:solidFill>
              </a:rPr>
              <a:t>1000</a:t>
            </a:r>
            <a:endParaRPr lang="en-US" b="1" dirty="0">
              <a:solidFill>
                <a:schemeClr val="accent2">
                  <a:lumMod val="50000"/>
                </a:schemeClr>
              </a:solidFill>
            </a:endParaRPr>
          </a:p>
        </p:txBody>
      </p:sp>
      <p:sp>
        <p:nvSpPr>
          <p:cNvPr id="24" name="TextBox 23"/>
          <p:cNvSpPr txBox="1"/>
          <p:nvPr/>
        </p:nvSpPr>
        <p:spPr>
          <a:xfrm>
            <a:off x="4191000" y="5334000"/>
            <a:ext cx="762000" cy="369332"/>
          </a:xfrm>
          <a:prstGeom prst="rect">
            <a:avLst/>
          </a:prstGeom>
          <a:noFill/>
        </p:spPr>
        <p:txBody>
          <a:bodyPr wrap="square" rtlCol="0">
            <a:spAutoFit/>
          </a:bodyPr>
          <a:lstStyle/>
          <a:p>
            <a:r>
              <a:rPr lang="en-US" b="1" dirty="0" smtClean="0">
                <a:solidFill>
                  <a:schemeClr val="accent2">
                    <a:lumMod val="50000"/>
                  </a:schemeClr>
                </a:solidFill>
              </a:rPr>
              <a:t>2000</a:t>
            </a:r>
            <a:endParaRPr lang="en-US" b="1" dirty="0">
              <a:solidFill>
                <a:schemeClr val="accent2">
                  <a:lumMod val="50000"/>
                </a:schemeClr>
              </a:solidFill>
            </a:endParaRPr>
          </a:p>
        </p:txBody>
      </p:sp>
      <p:sp>
        <p:nvSpPr>
          <p:cNvPr id="25" name="TextBox 24"/>
          <p:cNvSpPr txBox="1"/>
          <p:nvPr/>
        </p:nvSpPr>
        <p:spPr>
          <a:xfrm>
            <a:off x="7315200" y="5334000"/>
            <a:ext cx="762000" cy="369332"/>
          </a:xfrm>
          <a:prstGeom prst="rect">
            <a:avLst/>
          </a:prstGeom>
          <a:noFill/>
        </p:spPr>
        <p:txBody>
          <a:bodyPr wrap="square" rtlCol="0">
            <a:spAutoFit/>
          </a:bodyPr>
          <a:lstStyle/>
          <a:p>
            <a:r>
              <a:rPr lang="en-US" b="1" dirty="0" smtClean="0">
                <a:solidFill>
                  <a:schemeClr val="accent2">
                    <a:lumMod val="50000"/>
                  </a:schemeClr>
                </a:solidFill>
              </a:rPr>
              <a:t>3000</a:t>
            </a:r>
            <a:endParaRPr lang="en-US" b="1" dirty="0">
              <a:solidFill>
                <a:schemeClr val="accent2">
                  <a:lumMod val="50000"/>
                </a:schemeClr>
              </a:solidFill>
            </a:endParaRPr>
          </a:p>
        </p:txBody>
      </p:sp>
      <p:cxnSp>
        <p:nvCxnSpPr>
          <p:cNvPr id="26" name="Straight Arrow Connector 25"/>
          <p:cNvCxnSpPr/>
          <p:nvPr/>
        </p:nvCxnSpPr>
        <p:spPr>
          <a:xfrm flipV="1">
            <a:off x="1828800" y="51816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828800" y="5562600"/>
            <a:ext cx="762000" cy="369332"/>
          </a:xfrm>
          <a:prstGeom prst="rect">
            <a:avLst/>
          </a:prstGeom>
          <a:noFill/>
        </p:spPr>
        <p:txBody>
          <a:bodyPr wrap="square" rtlCol="0">
            <a:spAutoFit/>
          </a:bodyPr>
          <a:lstStyle/>
          <a:p>
            <a:r>
              <a:rPr lang="en-US" b="1" dirty="0" smtClean="0">
                <a:solidFill>
                  <a:srgbClr val="FF0000"/>
                </a:solidFill>
              </a:rPr>
              <a:t>head</a:t>
            </a:r>
            <a:endParaRPr lang="en-US" b="1" dirty="0">
              <a:solidFill>
                <a:srgbClr val="FF0000"/>
              </a:solidFill>
            </a:endParaRPr>
          </a:p>
        </p:txBody>
      </p:sp>
      <p:cxnSp>
        <p:nvCxnSpPr>
          <p:cNvPr id="28" name="Straight Arrow Connector 27"/>
          <p:cNvCxnSpPr/>
          <p:nvPr/>
        </p:nvCxnSpPr>
        <p:spPr>
          <a:xfrm flipV="1">
            <a:off x="6781800" y="51816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781800" y="5562600"/>
            <a:ext cx="762000" cy="369332"/>
          </a:xfrm>
          <a:prstGeom prst="rect">
            <a:avLst/>
          </a:prstGeom>
          <a:noFill/>
        </p:spPr>
        <p:txBody>
          <a:bodyPr wrap="square" rtlCol="0">
            <a:spAutoFit/>
          </a:bodyPr>
          <a:lstStyle/>
          <a:p>
            <a:r>
              <a:rPr lang="en-US" b="1" dirty="0" smtClean="0">
                <a:solidFill>
                  <a:srgbClr val="FF0000"/>
                </a:solidFill>
              </a:rPr>
              <a:t>Last</a:t>
            </a:r>
            <a:endParaRPr lang="en-US" b="1" dirty="0">
              <a:solidFill>
                <a:srgbClr val="FF0000"/>
              </a:solidFill>
            </a:endParaRPr>
          </a:p>
        </p:txBody>
      </p:sp>
      <p:cxnSp>
        <p:nvCxnSpPr>
          <p:cNvPr id="30" name="Straight Arrow Connector 29"/>
          <p:cNvCxnSpPr/>
          <p:nvPr/>
        </p:nvCxnSpPr>
        <p:spPr>
          <a:xfrm flipH="1">
            <a:off x="2819400" y="50292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5638800" y="50292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581400" y="1143000"/>
            <a:ext cx="1981200" cy="369332"/>
          </a:xfrm>
          <a:prstGeom prst="rect">
            <a:avLst/>
          </a:prstGeom>
          <a:noFill/>
        </p:spPr>
        <p:txBody>
          <a:bodyPr wrap="square" rtlCol="0">
            <a:spAutoFit/>
          </a:bodyPr>
          <a:lstStyle/>
          <a:p>
            <a:r>
              <a:rPr lang="en-US" b="1" dirty="0" smtClean="0">
                <a:solidFill>
                  <a:schemeClr val="accent2">
                    <a:lumMod val="50000"/>
                  </a:schemeClr>
                </a:solidFill>
              </a:rPr>
              <a:t>Before Insertion</a:t>
            </a:r>
            <a:endParaRPr lang="en-US" b="1" dirty="0">
              <a:solidFill>
                <a:schemeClr val="accent2">
                  <a:lumMod val="50000"/>
                </a:schemeClr>
              </a:solidFill>
            </a:endParaRPr>
          </a:p>
        </p:txBody>
      </p:sp>
      <p:sp>
        <p:nvSpPr>
          <p:cNvPr id="33" name="TextBox 32"/>
          <p:cNvSpPr txBox="1"/>
          <p:nvPr/>
        </p:nvSpPr>
        <p:spPr>
          <a:xfrm>
            <a:off x="3657600" y="3974068"/>
            <a:ext cx="1981200" cy="369332"/>
          </a:xfrm>
          <a:prstGeom prst="rect">
            <a:avLst/>
          </a:prstGeom>
          <a:noFill/>
        </p:spPr>
        <p:txBody>
          <a:bodyPr wrap="square" rtlCol="0">
            <a:spAutoFit/>
          </a:bodyPr>
          <a:lstStyle/>
          <a:p>
            <a:r>
              <a:rPr lang="en-US" b="1" dirty="0" smtClean="0">
                <a:solidFill>
                  <a:schemeClr val="accent2">
                    <a:lumMod val="50000"/>
                  </a:schemeClr>
                </a:solidFill>
              </a:rPr>
              <a:t>After Insertion</a:t>
            </a:r>
            <a:endParaRPr lang="en-US" b="1" dirty="0">
              <a:solidFill>
                <a:schemeClr val="accent2">
                  <a:lumMod val="50000"/>
                </a:schemeClr>
              </a:solidFill>
            </a:endParaRPr>
          </a:p>
        </p:txBody>
      </p:sp>
      <p:sp>
        <p:nvSpPr>
          <p:cNvPr id="34" name="Title 1"/>
          <p:cNvSpPr>
            <a:spLocks noGrp="1"/>
          </p:cNvSpPr>
          <p:nvPr>
            <p:ph type="title"/>
          </p:nvPr>
        </p:nvSpPr>
        <p:spPr>
          <a:xfrm>
            <a:off x="457200" y="-228600"/>
            <a:ext cx="8229600" cy="1143000"/>
          </a:xfrm>
        </p:spPr>
        <p:txBody>
          <a:bodyPr>
            <a:normAutofit/>
          </a:bodyPr>
          <a:lstStyle/>
          <a:p>
            <a:r>
              <a:rPr lang="en-US" sz="3600" b="1" u="sng" dirty="0" smtClean="0">
                <a:solidFill>
                  <a:srgbClr val="7030A0"/>
                </a:solidFill>
              </a:rPr>
              <a:t>Insert Last in DLL</a:t>
            </a:r>
            <a:endParaRPr lang="en-US" sz="3600" b="1" u="sng" dirty="0">
              <a:solidFill>
                <a:srgbClr val="7030A0"/>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3600" b="1" u="sng" dirty="0" smtClean="0">
                <a:solidFill>
                  <a:srgbClr val="7030A0"/>
                </a:solidFill>
              </a:rPr>
              <a:t>Insert Last in DLL</a:t>
            </a:r>
            <a:endParaRPr lang="en-US" sz="3600" b="1" u="sng" dirty="0">
              <a:solidFill>
                <a:srgbClr val="7030A0"/>
              </a:solidFill>
            </a:endParaRPr>
          </a:p>
        </p:txBody>
      </p:sp>
      <p:sp>
        <p:nvSpPr>
          <p:cNvPr id="3" name="Content Placeholder 2"/>
          <p:cNvSpPr>
            <a:spLocks noGrp="1"/>
          </p:cNvSpPr>
          <p:nvPr>
            <p:ph idx="1"/>
          </p:nvPr>
        </p:nvSpPr>
        <p:spPr>
          <a:xfrm>
            <a:off x="2133600" y="914400"/>
            <a:ext cx="4191000" cy="5791200"/>
          </a:xfrm>
        </p:spPr>
        <p:txBody>
          <a:bodyPr>
            <a:normAutofit fontScale="62500" lnSpcReduction="20000"/>
          </a:bodyPr>
          <a:lstStyle/>
          <a:p>
            <a:pPr>
              <a:buNone/>
            </a:pPr>
            <a:r>
              <a:rPr lang="en-US" b="1" dirty="0" err="1" smtClean="0">
                <a:solidFill>
                  <a:srgbClr val="7030A0"/>
                </a:solidFill>
              </a:rPr>
              <a:t>insertlast</a:t>
            </a:r>
            <a:r>
              <a:rPr lang="en-US" b="1" dirty="0" smtClean="0">
                <a:solidFill>
                  <a:srgbClr val="7030A0"/>
                </a:solidFill>
              </a:rPr>
              <a:t>()</a:t>
            </a:r>
          </a:p>
          <a:p>
            <a:pPr>
              <a:buNone/>
            </a:pPr>
            <a:r>
              <a:rPr lang="en-US" b="1" dirty="0" smtClean="0"/>
              <a:t>{</a:t>
            </a:r>
          </a:p>
          <a:p>
            <a:pPr>
              <a:buNone/>
            </a:pPr>
            <a:r>
              <a:rPr lang="en-US" b="1" dirty="0" smtClean="0"/>
              <a:t>    </a:t>
            </a:r>
            <a:r>
              <a:rPr lang="en-US" b="1" dirty="0" err="1" smtClean="0"/>
              <a:t>getnode</a:t>
            </a:r>
            <a:r>
              <a:rPr lang="en-US" b="1" dirty="0" smtClean="0"/>
              <a:t>();</a:t>
            </a:r>
          </a:p>
          <a:p>
            <a:pPr>
              <a:buNone/>
            </a:pPr>
            <a:r>
              <a:rPr lang="en-US" b="1" dirty="0" smtClean="0"/>
              <a:t>    if(</a:t>
            </a:r>
            <a:r>
              <a:rPr lang="en-US" b="1" dirty="0" err="1" smtClean="0"/>
              <a:t>newnode</a:t>
            </a:r>
            <a:r>
              <a:rPr lang="en-US" b="1" dirty="0" smtClean="0"/>
              <a:t>==NULL)</a:t>
            </a:r>
          </a:p>
          <a:p>
            <a:pPr>
              <a:buNone/>
            </a:pPr>
            <a:r>
              <a:rPr lang="en-US" b="1" dirty="0" smtClean="0"/>
              <a:t>    {</a:t>
            </a:r>
          </a:p>
          <a:p>
            <a:pPr>
              <a:buNone/>
            </a:pPr>
            <a:r>
              <a:rPr lang="en-US" b="1" dirty="0" smtClean="0"/>
              <a:t>                     </a:t>
            </a:r>
            <a:r>
              <a:rPr lang="en-US" b="1" dirty="0" err="1" smtClean="0"/>
              <a:t>printf"No</a:t>
            </a:r>
            <a:r>
              <a:rPr lang="en-US" b="1" dirty="0" smtClean="0"/>
              <a:t> Memory";</a:t>
            </a:r>
          </a:p>
          <a:p>
            <a:pPr>
              <a:buNone/>
            </a:pPr>
            <a:r>
              <a:rPr lang="en-US" b="1" dirty="0" smtClean="0"/>
              <a:t>                     return(0);</a:t>
            </a:r>
          </a:p>
          <a:p>
            <a:pPr>
              <a:buNone/>
            </a:pPr>
            <a:r>
              <a:rPr lang="en-US" b="1" dirty="0" smtClean="0"/>
              <a:t>    }</a:t>
            </a:r>
          </a:p>
          <a:p>
            <a:pPr>
              <a:buNone/>
            </a:pPr>
            <a:r>
              <a:rPr lang="en-US" b="1" dirty="0" smtClean="0"/>
              <a:t>    </a:t>
            </a:r>
            <a:r>
              <a:rPr lang="en-US" b="1" dirty="0" err="1" smtClean="0"/>
              <a:t>readnode</a:t>
            </a:r>
            <a:r>
              <a:rPr lang="en-US" b="1" dirty="0" smtClean="0"/>
              <a:t>();</a:t>
            </a:r>
          </a:p>
          <a:p>
            <a:pPr>
              <a:buNone/>
            </a:pPr>
            <a:r>
              <a:rPr lang="en-US" b="1" dirty="0" smtClean="0"/>
              <a:t>    if(head==NULL)</a:t>
            </a:r>
          </a:p>
          <a:p>
            <a:pPr>
              <a:buNone/>
            </a:pPr>
            <a:r>
              <a:rPr lang="en-US" b="1" dirty="0" smtClean="0"/>
              <a:t>    {</a:t>
            </a:r>
          </a:p>
          <a:p>
            <a:pPr>
              <a:buNone/>
            </a:pPr>
            <a:r>
              <a:rPr lang="en-US" b="1" dirty="0" smtClean="0"/>
              <a:t>                 head=last=</a:t>
            </a:r>
            <a:r>
              <a:rPr lang="en-US" b="1" dirty="0" err="1" smtClean="0"/>
              <a:t>newnode</a:t>
            </a:r>
            <a:r>
              <a:rPr lang="en-US" b="1" dirty="0" smtClean="0"/>
              <a:t>;</a:t>
            </a:r>
          </a:p>
          <a:p>
            <a:pPr>
              <a:buNone/>
            </a:pPr>
            <a:r>
              <a:rPr lang="en-US" b="1" dirty="0" smtClean="0"/>
              <a:t>                 return(0);</a:t>
            </a:r>
          </a:p>
          <a:p>
            <a:pPr>
              <a:buNone/>
            </a:pPr>
            <a:r>
              <a:rPr lang="en-US" b="1" dirty="0" smtClean="0"/>
              <a:t>    } </a:t>
            </a:r>
          </a:p>
          <a:p>
            <a:pPr>
              <a:buNone/>
            </a:pPr>
            <a:r>
              <a:rPr lang="en-US" b="1" dirty="0" smtClean="0"/>
              <a:t>    last-&gt;</a:t>
            </a:r>
            <a:r>
              <a:rPr lang="en-US" b="1" dirty="0" err="1" smtClean="0"/>
              <a:t>flink</a:t>
            </a:r>
            <a:r>
              <a:rPr lang="en-US" b="1" dirty="0" smtClean="0"/>
              <a:t>=</a:t>
            </a:r>
            <a:r>
              <a:rPr lang="en-US" b="1" dirty="0" err="1" smtClean="0"/>
              <a:t>newnode</a:t>
            </a:r>
            <a:r>
              <a:rPr lang="en-US" b="1" dirty="0" smtClean="0"/>
              <a:t>;</a:t>
            </a:r>
          </a:p>
          <a:p>
            <a:pPr>
              <a:buNone/>
            </a:pPr>
            <a:r>
              <a:rPr lang="en-US" b="1" dirty="0" smtClean="0"/>
              <a:t>    </a:t>
            </a:r>
            <a:r>
              <a:rPr lang="en-US" b="1" dirty="0" err="1" smtClean="0"/>
              <a:t>newnode</a:t>
            </a:r>
            <a:r>
              <a:rPr lang="en-US" b="1" dirty="0" smtClean="0"/>
              <a:t>-&gt;blink=last;</a:t>
            </a:r>
          </a:p>
          <a:p>
            <a:pPr>
              <a:buNone/>
            </a:pPr>
            <a:r>
              <a:rPr lang="en-US" b="1" dirty="0" smtClean="0"/>
              <a:t>    last=last-&gt;</a:t>
            </a:r>
            <a:r>
              <a:rPr lang="en-US" b="1" dirty="0" err="1" smtClean="0"/>
              <a:t>flink</a:t>
            </a:r>
            <a:r>
              <a:rPr lang="en-US" b="1" dirty="0" smtClean="0"/>
              <a:t> (or) </a:t>
            </a:r>
            <a:r>
              <a:rPr lang="en-US" b="1" dirty="0" err="1" smtClean="0"/>
              <a:t>newnode</a:t>
            </a:r>
            <a:r>
              <a:rPr lang="en-US" b="1" dirty="0" smtClean="0"/>
              <a:t>;</a:t>
            </a:r>
          </a:p>
          <a:p>
            <a:pPr>
              <a:buNone/>
            </a:pPr>
            <a:r>
              <a:rPr lang="en-US" b="1" dirty="0" smtClean="0"/>
              <a:t>}</a:t>
            </a:r>
            <a:endParaRPr lang="en-US" b="1"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133600" y="1905000"/>
          <a:ext cx="2286000" cy="381000"/>
        </p:xfrm>
        <a:graphic>
          <a:graphicData uri="http://schemas.openxmlformats.org/drawingml/2006/table">
            <a:tbl>
              <a:tblPr firstRow="1" bandRow="1">
                <a:tableStyleId>{5C22544A-7EE6-4342-B048-85BDC9FD1C3A}</a:tableStyleId>
              </a:tblPr>
              <a:tblGrid>
                <a:gridCol w="762000"/>
                <a:gridCol w="762000"/>
                <a:gridCol w="762000"/>
              </a:tblGrid>
              <a:tr h="381000">
                <a:tc>
                  <a:txBody>
                    <a:bodyPr/>
                    <a:lstStyle/>
                    <a:p>
                      <a:pPr algn="ctr"/>
                      <a:r>
                        <a:rPr lang="en-US" dirty="0" smtClean="0"/>
                        <a:t>Null</a:t>
                      </a:r>
                      <a:endParaRPr lang="en-US" dirty="0"/>
                    </a:p>
                  </a:txBody>
                  <a:tcPr/>
                </a:tc>
                <a:tc>
                  <a:txBody>
                    <a:bodyPr/>
                    <a:lstStyle/>
                    <a:p>
                      <a:pPr algn="ctr"/>
                      <a:r>
                        <a:rPr lang="en-US" dirty="0" smtClean="0"/>
                        <a:t>10</a:t>
                      </a:r>
                      <a:endParaRPr lang="en-US" dirty="0"/>
                    </a:p>
                  </a:txBody>
                  <a:tcPr/>
                </a:tc>
                <a:tc>
                  <a:txBody>
                    <a:bodyPr/>
                    <a:lstStyle/>
                    <a:p>
                      <a:pPr algn="ctr"/>
                      <a:r>
                        <a:rPr lang="en-US" dirty="0" smtClean="0"/>
                        <a:t>2000</a:t>
                      </a:r>
                      <a:endParaRPr lang="en-US" dirty="0"/>
                    </a:p>
                  </a:txBody>
                  <a:tcPr/>
                </a:tc>
              </a:tr>
            </a:tbl>
          </a:graphicData>
        </a:graphic>
      </p:graphicFrame>
      <p:graphicFrame>
        <p:nvGraphicFramePr>
          <p:cNvPr id="5" name="Table 4"/>
          <p:cNvGraphicFramePr>
            <a:graphicFrameLocks noGrp="1"/>
          </p:cNvGraphicFramePr>
          <p:nvPr/>
        </p:nvGraphicFramePr>
        <p:xfrm>
          <a:off x="4953000" y="1905000"/>
          <a:ext cx="2286000" cy="381000"/>
        </p:xfrm>
        <a:graphic>
          <a:graphicData uri="http://schemas.openxmlformats.org/drawingml/2006/table">
            <a:tbl>
              <a:tblPr firstRow="1" bandRow="1">
                <a:tableStyleId>{5C22544A-7EE6-4342-B048-85BDC9FD1C3A}</a:tableStyleId>
              </a:tblPr>
              <a:tblGrid>
                <a:gridCol w="762000"/>
                <a:gridCol w="762000"/>
                <a:gridCol w="762000"/>
              </a:tblGrid>
              <a:tr h="381000">
                <a:tc>
                  <a:txBody>
                    <a:bodyPr/>
                    <a:lstStyle/>
                    <a:p>
                      <a:pPr algn="ctr"/>
                      <a:r>
                        <a:rPr lang="en-US" dirty="0" smtClean="0"/>
                        <a:t>1000</a:t>
                      </a:r>
                      <a:endParaRPr lang="en-US" dirty="0"/>
                    </a:p>
                  </a:txBody>
                  <a:tcPr/>
                </a:tc>
                <a:tc>
                  <a:txBody>
                    <a:bodyPr/>
                    <a:lstStyle/>
                    <a:p>
                      <a:pPr algn="ctr"/>
                      <a:r>
                        <a:rPr lang="en-US" dirty="0" smtClean="0"/>
                        <a:t>20</a:t>
                      </a:r>
                      <a:endParaRPr lang="en-US" dirty="0"/>
                    </a:p>
                  </a:txBody>
                  <a:tcPr/>
                </a:tc>
                <a:tc>
                  <a:txBody>
                    <a:bodyPr/>
                    <a:lstStyle/>
                    <a:p>
                      <a:pPr algn="ctr"/>
                      <a:r>
                        <a:rPr lang="en-US" dirty="0" smtClean="0"/>
                        <a:t>NULL</a:t>
                      </a:r>
                      <a:endParaRPr lang="en-US" dirty="0"/>
                    </a:p>
                  </a:txBody>
                  <a:tcPr/>
                </a:tc>
              </a:tr>
            </a:tbl>
          </a:graphicData>
        </a:graphic>
      </p:graphicFrame>
      <p:cxnSp>
        <p:nvCxnSpPr>
          <p:cNvPr id="8" name="Straight Arrow Connector 7"/>
          <p:cNvCxnSpPr/>
          <p:nvPr/>
        </p:nvCxnSpPr>
        <p:spPr>
          <a:xfrm>
            <a:off x="4343400" y="19812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514600" y="2514600"/>
            <a:ext cx="762000" cy="369332"/>
          </a:xfrm>
          <a:prstGeom prst="rect">
            <a:avLst/>
          </a:prstGeom>
          <a:noFill/>
        </p:spPr>
        <p:txBody>
          <a:bodyPr wrap="square" rtlCol="0">
            <a:spAutoFit/>
          </a:bodyPr>
          <a:lstStyle/>
          <a:p>
            <a:r>
              <a:rPr lang="en-US" b="1" dirty="0" smtClean="0">
                <a:solidFill>
                  <a:schemeClr val="accent2">
                    <a:lumMod val="50000"/>
                  </a:schemeClr>
                </a:solidFill>
              </a:rPr>
              <a:t>1000</a:t>
            </a:r>
            <a:endParaRPr lang="en-US" b="1" dirty="0">
              <a:solidFill>
                <a:schemeClr val="accent2">
                  <a:lumMod val="50000"/>
                </a:schemeClr>
              </a:solidFill>
            </a:endParaRPr>
          </a:p>
        </p:txBody>
      </p:sp>
      <p:sp>
        <p:nvSpPr>
          <p:cNvPr id="10" name="TextBox 9"/>
          <p:cNvSpPr txBox="1"/>
          <p:nvPr/>
        </p:nvSpPr>
        <p:spPr>
          <a:xfrm>
            <a:off x="5791200" y="2514600"/>
            <a:ext cx="762000" cy="369332"/>
          </a:xfrm>
          <a:prstGeom prst="rect">
            <a:avLst/>
          </a:prstGeom>
          <a:noFill/>
        </p:spPr>
        <p:txBody>
          <a:bodyPr wrap="square" rtlCol="0">
            <a:spAutoFit/>
          </a:bodyPr>
          <a:lstStyle/>
          <a:p>
            <a:r>
              <a:rPr lang="en-US" b="1" dirty="0" smtClean="0">
                <a:solidFill>
                  <a:schemeClr val="accent2">
                    <a:lumMod val="50000"/>
                  </a:schemeClr>
                </a:solidFill>
              </a:rPr>
              <a:t>2000</a:t>
            </a:r>
            <a:endParaRPr lang="en-US" b="1" dirty="0">
              <a:solidFill>
                <a:schemeClr val="accent2">
                  <a:lumMod val="50000"/>
                </a:schemeClr>
              </a:solidFill>
            </a:endParaRPr>
          </a:p>
        </p:txBody>
      </p:sp>
      <p:cxnSp>
        <p:nvCxnSpPr>
          <p:cNvPr id="12" name="Straight Arrow Connector 11"/>
          <p:cNvCxnSpPr/>
          <p:nvPr/>
        </p:nvCxnSpPr>
        <p:spPr>
          <a:xfrm flipV="1">
            <a:off x="3429000" y="23622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429000" y="2743200"/>
            <a:ext cx="762000" cy="369332"/>
          </a:xfrm>
          <a:prstGeom prst="rect">
            <a:avLst/>
          </a:prstGeom>
          <a:noFill/>
        </p:spPr>
        <p:txBody>
          <a:bodyPr wrap="square" rtlCol="0">
            <a:spAutoFit/>
          </a:bodyPr>
          <a:lstStyle/>
          <a:p>
            <a:r>
              <a:rPr lang="en-US" b="1" dirty="0" smtClean="0">
                <a:solidFill>
                  <a:srgbClr val="FF0000"/>
                </a:solidFill>
              </a:rPr>
              <a:t>head</a:t>
            </a:r>
            <a:endParaRPr lang="en-US" b="1" dirty="0">
              <a:solidFill>
                <a:srgbClr val="FF0000"/>
              </a:solidFill>
            </a:endParaRPr>
          </a:p>
        </p:txBody>
      </p:sp>
      <p:cxnSp>
        <p:nvCxnSpPr>
          <p:cNvPr id="14" name="Straight Arrow Connector 13"/>
          <p:cNvCxnSpPr/>
          <p:nvPr/>
        </p:nvCxnSpPr>
        <p:spPr>
          <a:xfrm flipV="1">
            <a:off x="6629400" y="23622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629400" y="2743200"/>
            <a:ext cx="762000" cy="369332"/>
          </a:xfrm>
          <a:prstGeom prst="rect">
            <a:avLst/>
          </a:prstGeom>
          <a:noFill/>
        </p:spPr>
        <p:txBody>
          <a:bodyPr wrap="square" rtlCol="0">
            <a:spAutoFit/>
          </a:bodyPr>
          <a:lstStyle/>
          <a:p>
            <a:r>
              <a:rPr lang="en-US" b="1" dirty="0" smtClean="0">
                <a:solidFill>
                  <a:srgbClr val="FF0000"/>
                </a:solidFill>
              </a:rPr>
              <a:t>Last</a:t>
            </a:r>
            <a:endParaRPr lang="en-US" b="1" dirty="0">
              <a:solidFill>
                <a:srgbClr val="FF0000"/>
              </a:solidFill>
            </a:endParaRPr>
          </a:p>
        </p:txBody>
      </p:sp>
      <p:cxnSp>
        <p:nvCxnSpPr>
          <p:cNvPr id="16" name="Straight Arrow Connector 15"/>
          <p:cNvCxnSpPr/>
          <p:nvPr/>
        </p:nvCxnSpPr>
        <p:spPr>
          <a:xfrm flipH="1">
            <a:off x="4419600" y="22098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8" name="Table 17"/>
          <p:cNvGraphicFramePr>
            <a:graphicFrameLocks noGrp="1"/>
          </p:cNvGraphicFramePr>
          <p:nvPr/>
        </p:nvGraphicFramePr>
        <p:xfrm>
          <a:off x="3505200" y="4724400"/>
          <a:ext cx="2286000" cy="381000"/>
        </p:xfrm>
        <a:graphic>
          <a:graphicData uri="http://schemas.openxmlformats.org/drawingml/2006/table">
            <a:tbl>
              <a:tblPr firstRow="1" bandRow="1">
                <a:tableStyleId>{5C22544A-7EE6-4342-B048-85BDC9FD1C3A}</a:tableStyleId>
              </a:tblPr>
              <a:tblGrid>
                <a:gridCol w="762000"/>
                <a:gridCol w="762000"/>
                <a:gridCol w="762000"/>
              </a:tblGrid>
              <a:tr h="381000">
                <a:tc>
                  <a:txBody>
                    <a:bodyPr/>
                    <a:lstStyle/>
                    <a:p>
                      <a:pPr algn="ctr"/>
                      <a:r>
                        <a:rPr lang="en-US" dirty="0" smtClean="0"/>
                        <a:t>3000</a:t>
                      </a:r>
                      <a:endParaRPr lang="en-US" dirty="0"/>
                    </a:p>
                  </a:txBody>
                  <a:tcPr/>
                </a:tc>
                <a:tc>
                  <a:txBody>
                    <a:bodyPr/>
                    <a:lstStyle/>
                    <a:p>
                      <a:pPr algn="ctr"/>
                      <a:r>
                        <a:rPr lang="en-US" dirty="0" smtClean="0"/>
                        <a:t>10</a:t>
                      </a:r>
                      <a:endParaRPr lang="en-US" dirty="0"/>
                    </a:p>
                  </a:txBody>
                  <a:tcPr/>
                </a:tc>
                <a:tc>
                  <a:txBody>
                    <a:bodyPr/>
                    <a:lstStyle/>
                    <a:p>
                      <a:pPr algn="ctr"/>
                      <a:r>
                        <a:rPr lang="en-US" dirty="0" smtClean="0"/>
                        <a:t>2000</a:t>
                      </a:r>
                      <a:endParaRPr lang="en-US" dirty="0"/>
                    </a:p>
                  </a:txBody>
                  <a:tcPr/>
                </a:tc>
              </a:tr>
            </a:tbl>
          </a:graphicData>
        </a:graphic>
      </p:graphicFrame>
      <p:graphicFrame>
        <p:nvGraphicFramePr>
          <p:cNvPr id="19" name="Table 18"/>
          <p:cNvGraphicFramePr>
            <a:graphicFrameLocks noGrp="1"/>
          </p:cNvGraphicFramePr>
          <p:nvPr/>
        </p:nvGraphicFramePr>
        <p:xfrm>
          <a:off x="6324600" y="4724400"/>
          <a:ext cx="2286000" cy="381000"/>
        </p:xfrm>
        <a:graphic>
          <a:graphicData uri="http://schemas.openxmlformats.org/drawingml/2006/table">
            <a:tbl>
              <a:tblPr firstRow="1" bandRow="1">
                <a:tableStyleId>{5C22544A-7EE6-4342-B048-85BDC9FD1C3A}</a:tableStyleId>
              </a:tblPr>
              <a:tblGrid>
                <a:gridCol w="762000"/>
                <a:gridCol w="762000"/>
                <a:gridCol w="762000"/>
              </a:tblGrid>
              <a:tr h="381000">
                <a:tc>
                  <a:txBody>
                    <a:bodyPr/>
                    <a:lstStyle/>
                    <a:p>
                      <a:pPr algn="ctr"/>
                      <a:r>
                        <a:rPr lang="en-US" dirty="0" smtClean="0"/>
                        <a:t>1000</a:t>
                      </a:r>
                      <a:endParaRPr lang="en-US" dirty="0"/>
                    </a:p>
                  </a:txBody>
                  <a:tcPr/>
                </a:tc>
                <a:tc>
                  <a:txBody>
                    <a:bodyPr/>
                    <a:lstStyle/>
                    <a:p>
                      <a:pPr algn="ctr"/>
                      <a:r>
                        <a:rPr lang="en-US" dirty="0" smtClean="0"/>
                        <a:t>20</a:t>
                      </a:r>
                      <a:endParaRPr lang="en-US" dirty="0"/>
                    </a:p>
                  </a:txBody>
                  <a:tcPr/>
                </a:tc>
                <a:tc>
                  <a:txBody>
                    <a:bodyPr/>
                    <a:lstStyle/>
                    <a:p>
                      <a:pPr algn="ctr"/>
                      <a:r>
                        <a:rPr lang="en-US" dirty="0" smtClean="0"/>
                        <a:t>3000</a:t>
                      </a:r>
                      <a:endParaRPr lang="en-US" dirty="0"/>
                    </a:p>
                  </a:txBody>
                  <a:tcPr/>
                </a:tc>
              </a:tr>
            </a:tbl>
          </a:graphicData>
        </a:graphic>
      </p:graphicFrame>
      <p:graphicFrame>
        <p:nvGraphicFramePr>
          <p:cNvPr id="20" name="Table 19"/>
          <p:cNvGraphicFramePr>
            <a:graphicFrameLocks noGrp="1"/>
          </p:cNvGraphicFramePr>
          <p:nvPr/>
        </p:nvGraphicFramePr>
        <p:xfrm>
          <a:off x="609600" y="4724400"/>
          <a:ext cx="2286000" cy="381000"/>
        </p:xfrm>
        <a:graphic>
          <a:graphicData uri="http://schemas.openxmlformats.org/drawingml/2006/table">
            <a:tbl>
              <a:tblPr firstRow="1" bandRow="1">
                <a:tableStyleId>{5C22544A-7EE6-4342-B048-85BDC9FD1C3A}</a:tableStyleId>
              </a:tblPr>
              <a:tblGrid>
                <a:gridCol w="762000"/>
                <a:gridCol w="762000"/>
                <a:gridCol w="762000"/>
              </a:tblGrid>
              <a:tr h="381000">
                <a:tc>
                  <a:txBody>
                    <a:bodyPr/>
                    <a:lstStyle/>
                    <a:p>
                      <a:pPr algn="ctr"/>
                      <a:r>
                        <a:rPr lang="en-US" dirty="0" smtClean="0"/>
                        <a:t>NULL</a:t>
                      </a:r>
                      <a:endParaRPr lang="en-US" dirty="0"/>
                    </a:p>
                  </a:txBody>
                  <a:tcPr/>
                </a:tc>
                <a:tc>
                  <a:txBody>
                    <a:bodyPr/>
                    <a:lstStyle/>
                    <a:p>
                      <a:pPr algn="ctr"/>
                      <a:r>
                        <a:rPr lang="en-US" dirty="0" smtClean="0"/>
                        <a:t>30</a:t>
                      </a:r>
                      <a:endParaRPr lang="en-US" dirty="0"/>
                    </a:p>
                  </a:txBody>
                  <a:tcPr>
                    <a:solidFill>
                      <a:schemeClr val="accent2">
                        <a:lumMod val="50000"/>
                      </a:schemeClr>
                    </a:solidFill>
                  </a:tcPr>
                </a:tc>
                <a:tc>
                  <a:txBody>
                    <a:bodyPr/>
                    <a:lstStyle/>
                    <a:p>
                      <a:pPr algn="ctr"/>
                      <a:r>
                        <a:rPr lang="en-US" dirty="0" smtClean="0"/>
                        <a:t>1000</a:t>
                      </a:r>
                      <a:endParaRPr lang="en-US" dirty="0"/>
                    </a:p>
                  </a:txBody>
                  <a:tcPr/>
                </a:tc>
              </a:tr>
            </a:tbl>
          </a:graphicData>
        </a:graphic>
      </p:graphicFrame>
      <p:cxnSp>
        <p:nvCxnSpPr>
          <p:cNvPr id="21" name="Straight Arrow Connector 20"/>
          <p:cNvCxnSpPr/>
          <p:nvPr/>
        </p:nvCxnSpPr>
        <p:spPr>
          <a:xfrm>
            <a:off x="2895600" y="4834596"/>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715000" y="48006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343400" y="5257800"/>
            <a:ext cx="762000" cy="369332"/>
          </a:xfrm>
          <a:prstGeom prst="rect">
            <a:avLst/>
          </a:prstGeom>
          <a:noFill/>
        </p:spPr>
        <p:txBody>
          <a:bodyPr wrap="square" rtlCol="0">
            <a:spAutoFit/>
          </a:bodyPr>
          <a:lstStyle/>
          <a:p>
            <a:r>
              <a:rPr lang="en-US" b="1" dirty="0" smtClean="0">
                <a:solidFill>
                  <a:schemeClr val="accent2">
                    <a:lumMod val="50000"/>
                  </a:schemeClr>
                </a:solidFill>
              </a:rPr>
              <a:t>1000</a:t>
            </a:r>
            <a:endParaRPr lang="en-US" b="1" dirty="0">
              <a:solidFill>
                <a:schemeClr val="accent2">
                  <a:lumMod val="50000"/>
                </a:schemeClr>
              </a:solidFill>
            </a:endParaRPr>
          </a:p>
        </p:txBody>
      </p:sp>
      <p:sp>
        <p:nvSpPr>
          <p:cNvPr id="24" name="TextBox 23"/>
          <p:cNvSpPr txBox="1"/>
          <p:nvPr/>
        </p:nvSpPr>
        <p:spPr>
          <a:xfrm>
            <a:off x="7162800" y="5269468"/>
            <a:ext cx="762000" cy="369332"/>
          </a:xfrm>
          <a:prstGeom prst="rect">
            <a:avLst/>
          </a:prstGeom>
          <a:noFill/>
        </p:spPr>
        <p:txBody>
          <a:bodyPr wrap="square" rtlCol="0">
            <a:spAutoFit/>
          </a:bodyPr>
          <a:lstStyle/>
          <a:p>
            <a:r>
              <a:rPr lang="en-US" b="1" dirty="0" smtClean="0">
                <a:solidFill>
                  <a:schemeClr val="accent2">
                    <a:lumMod val="50000"/>
                  </a:schemeClr>
                </a:solidFill>
              </a:rPr>
              <a:t>2000</a:t>
            </a:r>
            <a:endParaRPr lang="en-US" b="1" dirty="0">
              <a:solidFill>
                <a:schemeClr val="accent2">
                  <a:lumMod val="50000"/>
                </a:schemeClr>
              </a:solidFill>
            </a:endParaRPr>
          </a:p>
        </p:txBody>
      </p:sp>
      <p:sp>
        <p:nvSpPr>
          <p:cNvPr id="25" name="TextBox 24"/>
          <p:cNvSpPr txBox="1"/>
          <p:nvPr/>
        </p:nvSpPr>
        <p:spPr>
          <a:xfrm>
            <a:off x="1447800" y="5181600"/>
            <a:ext cx="762000" cy="369332"/>
          </a:xfrm>
          <a:prstGeom prst="rect">
            <a:avLst/>
          </a:prstGeom>
          <a:noFill/>
        </p:spPr>
        <p:txBody>
          <a:bodyPr wrap="square" rtlCol="0">
            <a:spAutoFit/>
          </a:bodyPr>
          <a:lstStyle/>
          <a:p>
            <a:r>
              <a:rPr lang="en-US" b="1" dirty="0" smtClean="0">
                <a:solidFill>
                  <a:schemeClr val="accent2">
                    <a:lumMod val="50000"/>
                  </a:schemeClr>
                </a:solidFill>
              </a:rPr>
              <a:t>3000</a:t>
            </a:r>
            <a:endParaRPr lang="en-US" b="1" dirty="0">
              <a:solidFill>
                <a:schemeClr val="accent2">
                  <a:lumMod val="50000"/>
                </a:schemeClr>
              </a:solidFill>
            </a:endParaRPr>
          </a:p>
        </p:txBody>
      </p:sp>
      <p:cxnSp>
        <p:nvCxnSpPr>
          <p:cNvPr id="26" name="Straight Arrow Connector 25"/>
          <p:cNvCxnSpPr/>
          <p:nvPr/>
        </p:nvCxnSpPr>
        <p:spPr>
          <a:xfrm flipV="1">
            <a:off x="914400" y="51816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914400" y="5562600"/>
            <a:ext cx="762000" cy="369332"/>
          </a:xfrm>
          <a:prstGeom prst="rect">
            <a:avLst/>
          </a:prstGeom>
          <a:noFill/>
        </p:spPr>
        <p:txBody>
          <a:bodyPr wrap="square" rtlCol="0">
            <a:spAutoFit/>
          </a:bodyPr>
          <a:lstStyle/>
          <a:p>
            <a:r>
              <a:rPr lang="en-US" b="1" dirty="0" smtClean="0">
                <a:solidFill>
                  <a:srgbClr val="FF0000"/>
                </a:solidFill>
              </a:rPr>
              <a:t>head</a:t>
            </a:r>
            <a:endParaRPr lang="en-US" b="1" dirty="0">
              <a:solidFill>
                <a:srgbClr val="FF0000"/>
              </a:solidFill>
            </a:endParaRPr>
          </a:p>
        </p:txBody>
      </p:sp>
      <p:cxnSp>
        <p:nvCxnSpPr>
          <p:cNvPr id="28" name="Straight Arrow Connector 27"/>
          <p:cNvCxnSpPr/>
          <p:nvPr/>
        </p:nvCxnSpPr>
        <p:spPr>
          <a:xfrm flipV="1">
            <a:off x="7924800" y="51816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696200" y="5562600"/>
            <a:ext cx="762000" cy="369332"/>
          </a:xfrm>
          <a:prstGeom prst="rect">
            <a:avLst/>
          </a:prstGeom>
          <a:noFill/>
        </p:spPr>
        <p:txBody>
          <a:bodyPr wrap="square" rtlCol="0">
            <a:spAutoFit/>
          </a:bodyPr>
          <a:lstStyle/>
          <a:p>
            <a:r>
              <a:rPr lang="en-US" b="1" dirty="0" smtClean="0">
                <a:solidFill>
                  <a:srgbClr val="FF0000"/>
                </a:solidFill>
              </a:rPr>
              <a:t>Last</a:t>
            </a:r>
            <a:endParaRPr lang="en-US" b="1" dirty="0">
              <a:solidFill>
                <a:srgbClr val="FF0000"/>
              </a:solidFill>
            </a:endParaRPr>
          </a:p>
        </p:txBody>
      </p:sp>
      <p:cxnSp>
        <p:nvCxnSpPr>
          <p:cNvPr id="30" name="Straight Arrow Connector 29"/>
          <p:cNvCxnSpPr/>
          <p:nvPr/>
        </p:nvCxnSpPr>
        <p:spPr>
          <a:xfrm flipH="1">
            <a:off x="5791200" y="50292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2895600" y="5063196"/>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581400" y="1143000"/>
            <a:ext cx="1981200" cy="369332"/>
          </a:xfrm>
          <a:prstGeom prst="rect">
            <a:avLst/>
          </a:prstGeom>
          <a:noFill/>
        </p:spPr>
        <p:txBody>
          <a:bodyPr wrap="square" rtlCol="0">
            <a:spAutoFit/>
          </a:bodyPr>
          <a:lstStyle/>
          <a:p>
            <a:r>
              <a:rPr lang="en-US" b="1" dirty="0" smtClean="0">
                <a:solidFill>
                  <a:schemeClr val="accent2">
                    <a:lumMod val="50000"/>
                  </a:schemeClr>
                </a:solidFill>
              </a:rPr>
              <a:t>Before Insertion</a:t>
            </a:r>
            <a:endParaRPr lang="en-US" b="1" dirty="0">
              <a:solidFill>
                <a:schemeClr val="accent2">
                  <a:lumMod val="50000"/>
                </a:schemeClr>
              </a:solidFill>
            </a:endParaRPr>
          </a:p>
        </p:txBody>
      </p:sp>
      <p:sp>
        <p:nvSpPr>
          <p:cNvPr id="33" name="TextBox 32"/>
          <p:cNvSpPr txBox="1"/>
          <p:nvPr/>
        </p:nvSpPr>
        <p:spPr>
          <a:xfrm>
            <a:off x="3657600" y="3974068"/>
            <a:ext cx="1981200" cy="369332"/>
          </a:xfrm>
          <a:prstGeom prst="rect">
            <a:avLst/>
          </a:prstGeom>
          <a:noFill/>
        </p:spPr>
        <p:txBody>
          <a:bodyPr wrap="square" rtlCol="0">
            <a:spAutoFit/>
          </a:bodyPr>
          <a:lstStyle/>
          <a:p>
            <a:r>
              <a:rPr lang="en-US" b="1" dirty="0" smtClean="0">
                <a:solidFill>
                  <a:schemeClr val="accent2">
                    <a:lumMod val="50000"/>
                  </a:schemeClr>
                </a:solidFill>
              </a:rPr>
              <a:t>After Insertion</a:t>
            </a:r>
            <a:endParaRPr lang="en-US" b="1" dirty="0">
              <a:solidFill>
                <a:schemeClr val="accent2">
                  <a:lumMod val="50000"/>
                </a:schemeClr>
              </a:solidFill>
            </a:endParaRPr>
          </a:p>
        </p:txBody>
      </p:sp>
      <p:sp>
        <p:nvSpPr>
          <p:cNvPr id="34" name="Title 1"/>
          <p:cNvSpPr>
            <a:spLocks noGrp="1"/>
          </p:cNvSpPr>
          <p:nvPr>
            <p:ph type="title"/>
          </p:nvPr>
        </p:nvSpPr>
        <p:spPr>
          <a:xfrm>
            <a:off x="457200" y="-228600"/>
            <a:ext cx="8229600" cy="1143000"/>
          </a:xfrm>
        </p:spPr>
        <p:txBody>
          <a:bodyPr>
            <a:normAutofit/>
          </a:bodyPr>
          <a:lstStyle/>
          <a:p>
            <a:r>
              <a:rPr lang="en-US" sz="3600" b="1" u="sng" dirty="0" smtClean="0">
                <a:solidFill>
                  <a:srgbClr val="7030A0"/>
                </a:solidFill>
              </a:rPr>
              <a:t>Insert First in DLL</a:t>
            </a:r>
            <a:endParaRPr lang="en-US" sz="3600" b="1" u="sng" dirty="0">
              <a:solidFill>
                <a:srgbClr val="7030A0"/>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3600" b="1" u="sng" dirty="0" smtClean="0">
                <a:solidFill>
                  <a:srgbClr val="7030A0"/>
                </a:solidFill>
              </a:rPr>
              <a:t>Insert First in DLL</a:t>
            </a:r>
            <a:endParaRPr lang="en-US" sz="3600" b="1" u="sng" dirty="0">
              <a:solidFill>
                <a:srgbClr val="7030A0"/>
              </a:solidFill>
            </a:endParaRPr>
          </a:p>
        </p:txBody>
      </p:sp>
      <p:sp>
        <p:nvSpPr>
          <p:cNvPr id="3" name="Content Placeholder 2"/>
          <p:cNvSpPr>
            <a:spLocks noGrp="1"/>
          </p:cNvSpPr>
          <p:nvPr>
            <p:ph idx="1"/>
          </p:nvPr>
        </p:nvSpPr>
        <p:spPr>
          <a:xfrm>
            <a:off x="2057400" y="914400"/>
            <a:ext cx="4191000" cy="5791200"/>
          </a:xfrm>
        </p:spPr>
        <p:txBody>
          <a:bodyPr>
            <a:normAutofit fontScale="62500" lnSpcReduction="20000"/>
          </a:bodyPr>
          <a:lstStyle/>
          <a:p>
            <a:pPr>
              <a:buNone/>
            </a:pPr>
            <a:r>
              <a:rPr lang="en-US" b="1" dirty="0" err="1" smtClean="0">
                <a:solidFill>
                  <a:srgbClr val="7030A0"/>
                </a:solidFill>
              </a:rPr>
              <a:t>int</a:t>
            </a:r>
            <a:r>
              <a:rPr lang="en-US" b="1" dirty="0" smtClean="0">
                <a:solidFill>
                  <a:srgbClr val="7030A0"/>
                </a:solidFill>
              </a:rPr>
              <a:t> </a:t>
            </a:r>
            <a:r>
              <a:rPr lang="en-US" b="1" dirty="0" err="1" smtClean="0">
                <a:solidFill>
                  <a:srgbClr val="7030A0"/>
                </a:solidFill>
              </a:rPr>
              <a:t>insertfirst</a:t>
            </a:r>
            <a:r>
              <a:rPr lang="en-US" b="1" dirty="0" smtClean="0">
                <a:solidFill>
                  <a:srgbClr val="7030A0"/>
                </a:solidFill>
              </a:rPr>
              <a:t>()</a:t>
            </a:r>
          </a:p>
          <a:p>
            <a:pPr>
              <a:buNone/>
            </a:pPr>
            <a:r>
              <a:rPr lang="en-US" b="1" dirty="0" smtClean="0">
                <a:solidFill>
                  <a:schemeClr val="accent2">
                    <a:lumMod val="50000"/>
                  </a:schemeClr>
                </a:solidFill>
              </a:rPr>
              <a:t>{</a:t>
            </a:r>
          </a:p>
          <a:p>
            <a:pPr>
              <a:buNone/>
            </a:pPr>
            <a:r>
              <a:rPr lang="en-US" b="1" dirty="0" smtClean="0">
                <a:solidFill>
                  <a:schemeClr val="accent2">
                    <a:lumMod val="50000"/>
                  </a:schemeClr>
                </a:solidFill>
              </a:rPr>
              <a:t>    </a:t>
            </a:r>
            <a:r>
              <a:rPr lang="en-US" b="1" dirty="0" err="1" smtClean="0">
                <a:solidFill>
                  <a:schemeClr val="accent2">
                    <a:lumMod val="50000"/>
                  </a:schemeClr>
                </a:solidFill>
              </a:rPr>
              <a:t>getnode</a:t>
            </a:r>
            <a:r>
              <a:rPr lang="en-US" b="1" dirty="0" smtClean="0">
                <a:solidFill>
                  <a:schemeClr val="accent2">
                    <a:lumMod val="50000"/>
                  </a:schemeClr>
                </a:solidFill>
              </a:rPr>
              <a:t>();</a:t>
            </a:r>
          </a:p>
          <a:p>
            <a:pPr>
              <a:buNone/>
            </a:pPr>
            <a:r>
              <a:rPr lang="en-US" b="1" dirty="0" smtClean="0">
                <a:solidFill>
                  <a:schemeClr val="accent2">
                    <a:lumMod val="50000"/>
                  </a:schemeClr>
                </a:solidFill>
              </a:rPr>
              <a:t>    if(</a:t>
            </a:r>
            <a:r>
              <a:rPr lang="en-US" b="1" dirty="0" err="1" smtClean="0">
                <a:solidFill>
                  <a:schemeClr val="accent2">
                    <a:lumMod val="50000"/>
                  </a:schemeClr>
                </a:solidFill>
              </a:rPr>
              <a:t>newnode</a:t>
            </a:r>
            <a:r>
              <a:rPr lang="en-US" b="1" dirty="0" smtClean="0">
                <a:solidFill>
                  <a:schemeClr val="accent2">
                    <a:lumMod val="50000"/>
                  </a:schemeClr>
                </a:solidFill>
              </a:rPr>
              <a:t>==NULL)</a:t>
            </a:r>
          </a:p>
          <a:p>
            <a:pPr>
              <a:buNone/>
            </a:pPr>
            <a:r>
              <a:rPr lang="en-US" b="1" dirty="0" smtClean="0">
                <a:solidFill>
                  <a:schemeClr val="accent2">
                    <a:lumMod val="50000"/>
                  </a:schemeClr>
                </a:solidFill>
              </a:rPr>
              <a:t>    {</a:t>
            </a:r>
          </a:p>
          <a:p>
            <a:pPr>
              <a:buNone/>
            </a:pPr>
            <a:r>
              <a:rPr lang="en-US" b="1" dirty="0" smtClean="0">
                <a:solidFill>
                  <a:schemeClr val="accent2">
                    <a:lumMod val="50000"/>
                  </a:schemeClr>
                </a:solidFill>
              </a:rPr>
              <a:t>                     </a:t>
            </a:r>
            <a:r>
              <a:rPr lang="en-US" b="1" dirty="0" err="1" smtClean="0">
                <a:solidFill>
                  <a:schemeClr val="accent2">
                    <a:lumMod val="50000"/>
                  </a:schemeClr>
                </a:solidFill>
              </a:rPr>
              <a:t>print”No</a:t>
            </a:r>
            <a:r>
              <a:rPr lang="en-US" b="1" dirty="0" smtClean="0">
                <a:solidFill>
                  <a:schemeClr val="accent2">
                    <a:lumMod val="50000"/>
                  </a:schemeClr>
                </a:solidFill>
              </a:rPr>
              <a:t> Memory";</a:t>
            </a:r>
          </a:p>
          <a:p>
            <a:pPr>
              <a:buNone/>
            </a:pPr>
            <a:r>
              <a:rPr lang="en-US" b="1" dirty="0" smtClean="0">
                <a:solidFill>
                  <a:schemeClr val="accent2">
                    <a:lumMod val="50000"/>
                  </a:schemeClr>
                </a:solidFill>
              </a:rPr>
              <a:t>                     return(0);</a:t>
            </a:r>
          </a:p>
          <a:p>
            <a:pPr>
              <a:buNone/>
            </a:pPr>
            <a:r>
              <a:rPr lang="en-US" b="1" dirty="0" smtClean="0">
                <a:solidFill>
                  <a:schemeClr val="accent2">
                    <a:lumMod val="50000"/>
                  </a:schemeClr>
                </a:solidFill>
              </a:rPr>
              <a:t>    }</a:t>
            </a:r>
          </a:p>
          <a:p>
            <a:pPr>
              <a:buNone/>
            </a:pPr>
            <a:r>
              <a:rPr lang="en-US" b="1" dirty="0" smtClean="0">
                <a:solidFill>
                  <a:schemeClr val="accent2">
                    <a:lumMod val="50000"/>
                  </a:schemeClr>
                </a:solidFill>
              </a:rPr>
              <a:t>    </a:t>
            </a:r>
            <a:r>
              <a:rPr lang="en-US" b="1" dirty="0" err="1" smtClean="0">
                <a:solidFill>
                  <a:schemeClr val="accent2">
                    <a:lumMod val="50000"/>
                  </a:schemeClr>
                </a:solidFill>
              </a:rPr>
              <a:t>readnode</a:t>
            </a:r>
            <a:r>
              <a:rPr lang="en-US" b="1" dirty="0" smtClean="0">
                <a:solidFill>
                  <a:schemeClr val="accent2">
                    <a:lumMod val="50000"/>
                  </a:schemeClr>
                </a:solidFill>
              </a:rPr>
              <a:t>();</a:t>
            </a:r>
          </a:p>
          <a:p>
            <a:pPr>
              <a:buNone/>
            </a:pPr>
            <a:r>
              <a:rPr lang="en-US" b="1" dirty="0" smtClean="0">
                <a:solidFill>
                  <a:schemeClr val="accent2">
                    <a:lumMod val="50000"/>
                  </a:schemeClr>
                </a:solidFill>
              </a:rPr>
              <a:t>    if(head==NULL)</a:t>
            </a:r>
          </a:p>
          <a:p>
            <a:pPr>
              <a:buNone/>
            </a:pPr>
            <a:r>
              <a:rPr lang="en-US" b="1" dirty="0" smtClean="0">
                <a:solidFill>
                  <a:schemeClr val="accent2">
                    <a:lumMod val="50000"/>
                  </a:schemeClr>
                </a:solidFill>
              </a:rPr>
              <a:t>    {</a:t>
            </a:r>
          </a:p>
          <a:p>
            <a:pPr>
              <a:buNone/>
            </a:pPr>
            <a:r>
              <a:rPr lang="en-US" b="1" dirty="0" smtClean="0">
                <a:solidFill>
                  <a:schemeClr val="accent2">
                    <a:lumMod val="50000"/>
                  </a:schemeClr>
                </a:solidFill>
              </a:rPr>
              <a:t>                 head=last=</a:t>
            </a:r>
            <a:r>
              <a:rPr lang="en-US" b="1" dirty="0" err="1" smtClean="0">
                <a:solidFill>
                  <a:schemeClr val="accent2">
                    <a:lumMod val="50000"/>
                  </a:schemeClr>
                </a:solidFill>
              </a:rPr>
              <a:t>newnode</a:t>
            </a:r>
            <a:r>
              <a:rPr lang="en-US" b="1" dirty="0" smtClean="0">
                <a:solidFill>
                  <a:schemeClr val="accent2">
                    <a:lumMod val="50000"/>
                  </a:schemeClr>
                </a:solidFill>
              </a:rPr>
              <a:t>;</a:t>
            </a:r>
          </a:p>
          <a:p>
            <a:pPr>
              <a:buNone/>
            </a:pPr>
            <a:r>
              <a:rPr lang="en-US" b="1" dirty="0" smtClean="0">
                <a:solidFill>
                  <a:schemeClr val="accent2">
                    <a:lumMod val="50000"/>
                  </a:schemeClr>
                </a:solidFill>
              </a:rPr>
              <a:t>                 return(0);</a:t>
            </a:r>
          </a:p>
          <a:p>
            <a:pPr>
              <a:buNone/>
            </a:pPr>
            <a:r>
              <a:rPr lang="en-US" b="1" dirty="0" smtClean="0">
                <a:solidFill>
                  <a:schemeClr val="accent2">
                    <a:lumMod val="50000"/>
                  </a:schemeClr>
                </a:solidFill>
              </a:rPr>
              <a:t>    } </a:t>
            </a:r>
          </a:p>
          <a:p>
            <a:pPr>
              <a:buNone/>
            </a:pPr>
            <a:r>
              <a:rPr lang="en-US" b="1" dirty="0" smtClean="0">
                <a:solidFill>
                  <a:schemeClr val="accent2">
                    <a:lumMod val="50000"/>
                  </a:schemeClr>
                </a:solidFill>
              </a:rPr>
              <a:t>    </a:t>
            </a:r>
            <a:r>
              <a:rPr lang="en-US" b="1" dirty="0" err="1" smtClean="0">
                <a:solidFill>
                  <a:schemeClr val="accent2">
                    <a:lumMod val="50000"/>
                  </a:schemeClr>
                </a:solidFill>
              </a:rPr>
              <a:t>newnode</a:t>
            </a:r>
            <a:r>
              <a:rPr lang="en-US" b="1" dirty="0" smtClean="0">
                <a:solidFill>
                  <a:schemeClr val="accent2">
                    <a:lumMod val="50000"/>
                  </a:schemeClr>
                </a:solidFill>
              </a:rPr>
              <a:t>-&gt;</a:t>
            </a:r>
            <a:r>
              <a:rPr lang="en-US" b="1" dirty="0" err="1" smtClean="0">
                <a:solidFill>
                  <a:schemeClr val="accent2">
                    <a:lumMod val="50000"/>
                  </a:schemeClr>
                </a:solidFill>
              </a:rPr>
              <a:t>flink</a:t>
            </a:r>
            <a:r>
              <a:rPr lang="en-US" b="1" dirty="0" smtClean="0">
                <a:solidFill>
                  <a:schemeClr val="accent2">
                    <a:lumMod val="50000"/>
                  </a:schemeClr>
                </a:solidFill>
              </a:rPr>
              <a:t>=head;</a:t>
            </a:r>
          </a:p>
          <a:p>
            <a:pPr>
              <a:buNone/>
            </a:pPr>
            <a:r>
              <a:rPr lang="en-US" b="1" dirty="0" smtClean="0">
                <a:solidFill>
                  <a:schemeClr val="accent2">
                    <a:lumMod val="50000"/>
                  </a:schemeClr>
                </a:solidFill>
              </a:rPr>
              <a:t>    head-&gt;blink=</a:t>
            </a:r>
            <a:r>
              <a:rPr lang="en-US" b="1" dirty="0" err="1" smtClean="0">
                <a:solidFill>
                  <a:schemeClr val="accent2">
                    <a:lumMod val="50000"/>
                  </a:schemeClr>
                </a:solidFill>
              </a:rPr>
              <a:t>newnode</a:t>
            </a:r>
            <a:r>
              <a:rPr lang="en-US" b="1" dirty="0" smtClean="0">
                <a:solidFill>
                  <a:schemeClr val="accent2">
                    <a:lumMod val="50000"/>
                  </a:schemeClr>
                </a:solidFill>
              </a:rPr>
              <a:t>;</a:t>
            </a:r>
          </a:p>
          <a:p>
            <a:pPr>
              <a:buNone/>
            </a:pPr>
            <a:r>
              <a:rPr lang="en-US" b="1" dirty="0" smtClean="0">
                <a:solidFill>
                  <a:schemeClr val="accent2">
                    <a:lumMod val="50000"/>
                  </a:schemeClr>
                </a:solidFill>
              </a:rPr>
              <a:t>    head=</a:t>
            </a:r>
            <a:r>
              <a:rPr lang="en-US" b="1" dirty="0" err="1" smtClean="0">
                <a:solidFill>
                  <a:schemeClr val="accent2">
                    <a:lumMod val="50000"/>
                  </a:schemeClr>
                </a:solidFill>
              </a:rPr>
              <a:t>newnode</a:t>
            </a:r>
            <a:r>
              <a:rPr lang="en-US" b="1" dirty="0" smtClean="0">
                <a:solidFill>
                  <a:schemeClr val="accent2">
                    <a:lumMod val="50000"/>
                  </a:schemeClr>
                </a:solidFill>
              </a:rPr>
              <a:t>;</a:t>
            </a:r>
          </a:p>
          <a:p>
            <a:pPr>
              <a:buNone/>
            </a:pPr>
            <a:r>
              <a:rPr lang="en-US" b="1" dirty="0" smtClean="0">
                <a:solidFill>
                  <a:schemeClr val="accent2">
                    <a:lumMod val="50000"/>
                  </a:schemeClr>
                </a:solidFill>
              </a:rPr>
              <a:t>}</a:t>
            </a:r>
            <a:endParaRPr lang="en-US" b="1" dirty="0">
              <a:solidFill>
                <a:schemeClr val="accent2">
                  <a:lumMod val="50000"/>
                </a:schemeClr>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3581400" y="838200"/>
            <a:ext cx="1981200" cy="369332"/>
          </a:xfrm>
          <a:prstGeom prst="rect">
            <a:avLst/>
          </a:prstGeom>
          <a:noFill/>
        </p:spPr>
        <p:txBody>
          <a:bodyPr wrap="square" rtlCol="0">
            <a:spAutoFit/>
          </a:bodyPr>
          <a:lstStyle/>
          <a:p>
            <a:r>
              <a:rPr lang="en-US" b="1" dirty="0" smtClean="0">
                <a:solidFill>
                  <a:schemeClr val="accent2">
                    <a:lumMod val="50000"/>
                  </a:schemeClr>
                </a:solidFill>
              </a:rPr>
              <a:t>Before Insertion</a:t>
            </a:r>
            <a:endParaRPr lang="en-US" b="1" dirty="0">
              <a:solidFill>
                <a:schemeClr val="accent2">
                  <a:lumMod val="50000"/>
                </a:schemeClr>
              </a:solidFill>
            </a:endParaRPr>
          </a:p>
        </p:txBody>
      </p:sp>
      <p:sp>
        <p:nvSpPr>
          <p:cNvPr id="34" name="Title 1"/>
          <p:cNvSpPr>
            <a:spLocks noGrp="1"/>
          </p:cNvSpPr>
          <p:nvPr>
            <p:ph type="title"/>
          </p:nvPr>
        </p:nvSpPr>
        <p:spPr>
          <a:xfrm>
            <a:off x="457200" y="-228600"/>
            <a:ext cx="8229600" cy="1143000"/>
          </a:xfrm>
        </p:spPr>
        <p:txBody>
          <a:bodyPr>
            <a:normAutofit/>
          </a:bodyPr>
          <a:lstStyle/>
          <a:p>
            <a:r>
              <a:rPr lang="en-US" sz="3600" b="1" u="sng" dirty="0" smtClean="0">
                <a:solidFill>
                  <a:srgbClr val="7030A0"/>
                </a:solidFill>
              </a:rPr>
              <a:t>Insert Middle in DLL</a:t>
            </a:r>
            <a:endParaRPr lang="en-US" sz="3600" b="1" u="sng" dirty="0">
              <a:solidFill>
                <a:srgbClr val="7030A0"/>
              </a:solidFill>
            </a:endParaRPr>
          </a:p>
        </p:txBody>
      </p:sp>
      <p:graphicFrame>
        <p:nvGraphicFramePr>
          <p:cNvPr id="35" name="Table 34"/>
          <p:cNvGraphicFramePr>
            <a:graphicFrameLocks noGrp="1"/>
          </p:cNvGraphicFramePr>
          <p:nvPr/>
        </p:nvGraphicFramePr>
        <p:xfrm>
          <a:off x="533400" y="1600200"/>
          <a:ext cx="2286000" cy="381000"/>
        </p:xfrm>
        <a:graphic>
          <a:graphicData uri="http://schemas.openxmlformats.org/drawingml/2006/table">
            <a:tbl>
              <a:tblPr firstRow="1" bandRow="1">
                <a:tableStyleId>{5C22544A-7EE6-4342-B048-85BDC9FD1C3A}</a:tableStyleId>
              </a:tblPr>
              <a:tblGrid>
                <a:gridCol w="762000"/>
                <a:gridCol w="762000"/>
                <a:gridCol w="762000"/>
              </a:tblGrid>
              <a:tr h="381000">
                <a:tc>
                  <a:txBody>
                    <a:bodyPr/>
                    <a:lstStyle/>
                    <a:p>
                      <a:pPr algn="ctr"/>
                      <a:r>
                        <a:rPr lang="en-US" dirty="0" smtClean="0"/>
                        <a:t>Null</a:t>
                      </a:r>
                      <a:endParaRPr lang="en-US" dirty="0"/>
                    </a:p>
                  </a:txBody>
                  <a:tcPr/>
                </a:tc>
                <a:tc>
                  <a:txBody>
                    <a:bodyPr/>
                    <a:lstStyle/>
                    <a:p>
                      <a:pPr algn="ctr"/>
                      <a:r>
                        <a:rPr lang="en-US" dirty="0" smtClean="0"/>
                        <a:t>10</a:t>
                      </a:r>
                      <a:endParaRPr lang="en-US" dirty="0"/>
                    </a:p>
                  </a:txBody>
                  <a:tcPr/>
                </a:tc>
                <a:tc>
                  <a:txBody>
                    <a:bodyPr/>
                    <a:lstStyle/>
                    <a:p>
                      <a:pPr algn="ctr"/>
                      <a:r>
                        <a:rPr lang="en-US" dirty="0" smtClean="0"/>
                        <a:t>2000</a:t>
                      </a:r>
                      <a:endParaRPr lang="en-US" dirty="0"/>
                    </a:p>
                  </a:txBody>
                  <a:tcPr/>
                </a:tc>
              </a:tr>
            </a:tbl>
          </a:graphicData>
        </a:graphic>
      </p:graphicFrame>
      <p:graphicFrame>
        <p:nvGraphicFramePr>
          <p:cNvPr id="36" name="Table 35"/>
          <p:cNvGraphicFramePr>
            <a:graphicFrameLocks noGrp="1"/>
          </p:cNvGraphicFramePr>
          <p:nvPr/>
        </p:nvGraphicFramePr>
        <p:xfrm>
          <a:off x="3352800" y="1600200"/>
          <a:ext cx="2286000" cy="381000"/>
        </p:xfrm>
        <a:graphic>
          <a:graphicData uri="http://schemas.openxmlformats.org/drawingml/2006/table">
            <a:tbl>
              <a:tblPr firstRow="1" bandRow="1">
                <a:tableStyleId>{5C22544A-7EE6-4342-B048-85BDC9FD1C3A}</a:tableStyleId>
              </a:tblPr>
              <a:tblGrid>
                <a:gridCol w="762000"/>
                <a:gridCol w="762000"/>
                <a:gridCol w="762000"/>
              </a:tblGrid>
              <a:tr h="381000">
                <a:tc>
                  <a:txBody>
                    <a:bodyPr/>
                    <a:lstStyle/>
                    <a:p>
                      <a:pPr algn="ctr"/>
                      <a:r>
                        <a:rPr lang="en-US" dirty="0" smtClean="0"/>
                        <a:t>1000</a:t>
                      </a:r>
                      <a:endParaRPr lang="en-US" dirty="0"/>
                    </a:p>
                  </a:txBody>
                  <a:tcPr/>
                </a:tc>
                <a:tc>
                  <a:txBody>
                    <a:bodyPr/>
                    <a:lstStyle/>
                    <a:p>
                      <a:pPr algn="ctr"/>
                      <a:r>
                        <a:rPr lang="en-US" dirty="0" smtClean="0"/>
                        <a:t>20</a:t>
                      </a:r>
                      <a:endParaRPr lang="en-US" dirty="0"/>
                    </a:p>
                  </a:txBody>
                  <a:tcPr/>
                </a:tc>
                <a:tc>
                  <a:txBody>
                    <a:bodyPr/>
                    <a:lstStyle/>
                    <a:p>
                      <a:pPr algn="ctr"/>
                      <a:r>
                        <a:rPr lang="en-US" dirty="0" smtClean="0"/>
                        <a:t>3000</a:t>
                      </a:r>
                      <a:endParaRPr lang="en-US" dirty="0"/>
                    </a:p>
                  </a:txBody>
                  <a:tcPr/>
                </a:tc>
              </a:tr>
            </a:tbl>
          </a:graphicData>
        </a:graphic>
      </p:graphicFrame>
      <p:graphicFrame>
        <p:nvGraphicFramePr>
          <p:cNvPr id="37" name="Table 36"/>
          <p:cNvGraphicFramePr>
            <a:graphicFrameLocks noGrp="1"/>
          </p:cNvGraphicFramePr>
          <p:nvPr/>
        </p:nvGraphicFramePr>
        <p:xfrm>
          <a:off x="6248400" y="1600200"/>
          <a:ext cx="2286000" cy="381000"/>
        </p:xfrm>
        <a:graphic>
          <a:graphicData uri="http://schemas.openxmlformats.org/drawingml/2006/table">
            <a:tbl>
              <a:tblPr firstRow="1" bandRow="1">
                <a:tableStyleId>{5C22544A-7EE6-4342-B048-85BDC9FD1C3A}</a:tableStyleId>
              </a:tblPr>
              <a:tblGrid>
                <a:gridCol w="762000"/>
                <a:gridCol w="762000"/>
                <a:gridCol w="762000"/>
              </a:tblGrid>
              <a:tr h="381000">
                <a:tc>
                  <a:txBody>
                    <a:bodyPr/>
                    <a:lstStyle/>
                    <a:p>
                      <a:pPr algn="ctr"/>
                      <a:r>
                        <a:rPr lang="en-US" dirty="0" smtClean="0"/>
                        <a:t>2000</a:t>
                      </a:r>
                      <a:endParaRPr lang="en-US" dirty="0"/>
                    </a:p>
                  </a:txBody>
                  <a:tcPr/>
                </a:tc>
                <a:tc>
                  <a:txBody>
                    <a:bodyPr/>
                    <a:lstStyle/>
                    <a:p>
                      <a:pPr algn="ctr"/>
                      <a:r>
                        <a:rPr lang="en-US" dirty="0" smtClean="0"/>
                        <a:t>30</a:t>
                      </a:r>
                      <a:endParaRPr lang="en-US" dirty="0"/>
                    </a:p>
                  </a:txBody>
                  <a:tcPr/>
                </a:tc>
                <a:tc>
                  <a:txBody>
                    <a:bodyPr/>
                    <a:lstStyle/>
                    <a:p>
                      <a:pPr algn="ctr"/>
                      <a:r>
                        <a:rPr lang="en-US" dirty="0" smtClean="0"/>
                        <a:t>Null</a:t>
                      </a:r>
                      <a:endParaRPr lang="en-US" dirty="0"/>
                    </a:p>
                  </a:txBody>
                  <a:tcPr/>
                </a:tc>
              </a:tr>
            </a:tbl>
          </a:graphicData>
        </a:graphic>
      </p:graphicFrame>
      <p:cxnSp>
        <p:nvCxnSpPr>
          <p:cNvPr id="38" name="Straight Arrow Connector 37"/>
          <p:cNvCxnSpPr/>
          <p:nvPr/>
        </p:nvCxnSpPr>
        <p:spPr>
          <a:xfrm>
            <a:off x="5638800" y="16764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2743200" y="16764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14400" y="2209800"/>
            <a:ext cx="762000" cy="369332"/>
          </a:xfrm>
          <a:prstGeom prst="rect">
            <a:avLst/>
          </a:prstGeom>
          <a:noFill/>
        </p:spPr>
        <p:txBody>
          <a:bodyPr wrap="square" rtlCol="0">
            <a:spAutoFit/>
          </a:bodyPr>
          <a:lstStyle/>
          <a:p>
            <a:r>
              <a:rPr lang="en-US" b="1" dirty="0" smtClean="0">
                <a:solidFill>
                  <a:schemeClr val="accent2">
                    <a:lumMod val="50000"/>
                  </a:schemeClr>
                </a:solidFill>
              </a:rPr>
              <a:t>1000</a:t>
            </a:r>
            <a:endParaRPr lang="en-US" b="1" dirty="0">
              <a:solidFill>
                <a:schemeClr val="accent2">
                  <a:lumMod val="50000"/>
                </a:schemeClr>
              </a:solidFill>
            </a:endParaRPr>
          </a:p>
        </p:txBody>
      </p:sp>
      <p:sp>
        <p:nvSpPr>
          <p:cNvPr id="41" name="TextBox 40"/>
          <p:cNvSpPr txBox="1"/>
          <p:nvPr/>
        </p:nvSpPr>
        <p:spPr>
          <a:xfrm>
            <a:off x="4191000" y="2209800"/>
            <a:ext cx="762000" cy="369332"/>
          </a:xfrm>
          <a:prstGeom prst="rect">
            <a:avLst/>
          </a:prstGeom>
          <a:noFill/>
        </p:spPr>
        <p:txBody>
          <a:bodyPr wrap="square" rtlCol="0">
            <a:spAutoFit/>
          </a:bodyPr>
          <a:lstStyle/>
          <a:p>
            <a:r>
              <a:rPr lang="en-US" b="1" dirty="0" smtClean="0">
                <a:solidFill>
                  <a:schemeClr val="accent2">
                    <a:lumMod val="50000"/>
                  </a:schemeClr>
                </a:solidFill>
              </a:rPr>
              <a:t>2000</a:t>
            </a:r>
            <a:endParaRPr lang="en-US" b="1" dirty="0">
              <a:solidFill>
                <a:schemeClr val="accent2">
                  <a:lumMod val="50000"/>
                </a:schemeClr>
              </a:solidFill>
            </a:endParaRPr>
          </a:p>
        </p:txBody>
      </p:sp>
      <p:sp>
        <p:nvSpPr>
          <p:cNvPr id="42" name="TextBox 41"/>
          <p:cNvSpPr txBox="1"/>
          <p:nvPr/>
        </p:nvSpPr>
        <p:spPr>
          <a:xfrm>
            <a:off x="7315200" y="2209800"/>
            <a:ext cx="762000" cy="369332"/>
          </a:xfrm>
          <a:prstGeom prst="rect">
            <a:avLst/>
          </a:prstGeom>
          <a:noFill/>
        </p:spPr>
        <p:txBody>
          <a:bodyPr wrap="square" rtlCol="0">
            <a:spAutoFit/>
          </a:bodyPr>
          <a:lstStyle/>
          <a:p>
            <a:r>
              <a:rPr lang="en-US" b="1" dirty="0" smtClean="0">
                <a:solidFill>
                  <a:schemeClr val="accent2">
                    <a:lumMod val="50000"/>
                  </a:schemeClr>
                </a:solidFill>
              </a:rPr>
              <a:t>3000</a:t>
            </a:r>
            <a:endParaRPr lang="en-US" b="1" dirty="0">
              <a:solidFill>
                <a:schemeClr val="accent2">
                  <a:lumMod val="50000"/>
                </a:schemeClr>
              </a:solidFill>
            </a:endParaRPr>
          </a:p>
        </p:txBody>
      </p:sp>
      <p:cxnSp>
        <p:nvCxnSpPr>
          <p:cNvPr id="43" name="Straight Arrow Connector 42"/>
          <p:cNvCxnSpPr/>
          <p:nvPr/>
        </p:nvCxnSpPr>
        <p:spPr>
          <a:xfrm flipV="1">
            <a:off x="1828800" y="20574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828800" y="2438400"/>
            <a:ext cx="762000" cy="369332"/>
          </a:xfrm>
          <a:prstGeom prst="rect">
            <a:avLst/>
          </a:prstGeom>
          <a:noFill/>
        </p:spPr>
        <p:txBody>
          <a:bodyPr wrap="square" rtlCol="0">
            <a:spAutoFit/>
          </a:bodyPr>
          <a:lstStyle/>
          <a:p>
            <a:r>
              <a:rPr lang="en-US" b="1" dirty="0" smtClean="0">
                <a:solidFill>
                  <a:srgbClr val="FF0000"/>
                </a:solidFill>
              </a:rPr>
              <a:t>head</a:t>
            </a:r>
            <a:endParaRPr lang="en-US" b="1" dirty="0">
              <a:solidFill>
                <a:srgbClr val="FF0000"/>
              </a:solidFill>
            </a:endParaRPr>
          </a:p>
        </p:txBody>
      </p:sp>
      <p:cxnSp>
        <p:nvCxnSpPr>
          <p:cNvPr id="45" name="Straight Arrow Connector 44"/>
          <p:cNvCxnSpPr/>
          <p:nvPr/>
        </p:nvCxnSpPr>
        <p:spPr>
          <a:xfrm flipV="1">
            <a:off x="6781800" y="20574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781800" y="2438400"/>
            <a:ext cx="762000" cy="369332"/>
          </a:xfrm>
          <a:prstGeom prst="rect">
            <a:avLst/>
          </a:prstGeom>
          <a:noFill/>
        </p:spPr>
        <p:txBody>
          <a:bodyPr wrap="square" rtlCol="0">
            <a:spAutoFit/>
          </a:bodyPr>
          <a:lstStyle/>
          <a:p>
            <a:r>
              <a:rPr lang="en-US" b="1" dirty="0" smtClean="0">
                <a:solidFill>
                  <a:srgbClr val="FF0000"/>
                </a:solidFill>
              </a:rPr>
              <a:t>Last</a:t>
            </a:r>
            <a:endParaRPr lang="en-US" b="1" dirty="0">
              <a:solidFill>
                <a:srgbClr val="FF0000"/>
              </a:solidFill>
            </a:endParaRPr>
          </a:p>
        </p:txBody>
      </p:sp>
      <p:cxnSp>
        <p:nvCxnSpPr>
          <p:cNvPr id="47" name="Straight Arrow Connector 46"/>
          <p:cNvCxnSpPr/>
          <p:nvPr/>
        </p:nvCxnSpPr>
        <p:spPr>
          <a:xfrm flipH="1">
            <a:off x="2819400" y="19050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5638800" y="19050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276600" y="3352800"/>
            <a:ext cx="3200400" cy="369332"/>
          </a:xfrm>
          <a:prstGeom prst="rect">
            <a:avLst/>
          </a:prstGeom>
          <a:noFill/>
        </p:spPr>
        <p:txBody>
          <a:bodyPr wrap="square" rtlCol="0">
            <a:spAutoFit/>
          </a:bodyPr>
          <a:lstStyle/>
          <a:p>
            <a:r>
              <a:rPr lang="en-US" b="1" dirty="0" smtClean="0">
                <a:solidFill>
                  <a:schemeClr val="accent2">
                    <a:lumMod val="50000"/>
                  </a:schemeClr>
                </a:solidFill>
              </a:rPr>
              <a:t>After Insertion –</a:t>
            </a:r>
            <a:r>
              <a:rPr lang="en-US" b="1" dirty="0" smtClean="0">
                <a:solidFill>
                  <a:srgbClr val="7030A0"/>
                </a:solidFill>
              </a:rPr>
              <a:t> Where x=20</a:t>
            </a:r>
            <a:endParaRPr lang="en-US" b="1" dirty="0">
              <a:solidFill>
                <a:srgbClr val="7030A0"/>
              </a:solidFill>
            </a:endParaRPr>
          </a:p>
        </p:txBody>
      </p:sp>
      <p:graphicFrame>
        <p:nvGraphicFramePr>
          <p:cNvPr id="50" name="Table 49"/>
          <p:cNvGraphicFramePr>
            <a:graphicFrameLocks noGrp="1"/>
          </p:cNvGraphicFramePr>
          <p:nvPr/>
        </p:nvGraphicFramePr>
        <p:xfrm>
          <a:off x="62132" y="4114800"/>
          <a:ext cx="2286000" cy="381000"/>
        </p:xfrm>
        <a:graphic>
          <a:graphicData uri="http://schemas.openxmlformats.org/drawingml/2006/table">
            <a:tbl>
              <a:tblPr firstRow="1" bandRow="1">
                <a:tableStyleId>{5C22544A-7EE6-4342-B048-85BDC9FD1C3A}</a:tableStyleId>
              </a:tblPr>
              <a:tblGrid>
                <a:gridCol w="762000"/>
                <a:gridCol w="762000"/>
                <a:gridCol w="762000"/>
              </a:tblGrid>
              <a:tr h="381000">
                <a:tc>
                  <a:txBody>
                    <a:bodyPr/>
                    <a:lstStyle/>
                    <a:p>
                      <a:pPr algn="ctr"/>
                      <a:r>
                        <a:rPr lang="en-US" dirty="0" smtClean="0"/>
                        <a:t>Null</a:t>
                      </a:r>
                      <a:endParaRPr lang="en-US" dirty="0"/>
                    </a:p>
                  </a:txBody>
                  <a:tcPr/>
                </a:tc>
                <a:tc>
                  <a:txBody>
                    <a:bodyPr/>
                    <a:lstStyle/>
                    <a:p>
                      <a:pPr algn="ctr"/>
                      <a:r>
                        <a:rPr lang="en-US" dirty="0" smtClean="0"/>
                        <a:t>10</a:t>
                      </a:r>
                      <a:endParaRPr lang="en-US" dirty="0"/>
                    </a:p>
                  </a:txBody>
                  <a:tcPr/>
                </a:tc>
                <a:tc>
                  <a:txBody>
                    <a:bodyPr/>
                    <a:lstStyle/>
                    <a:p>
                      <a:pPr algn="ctr"/>
                      <a:r>
                        <a:rPr lang="en-US" dirty="0" smtClean="0"/>
                        <a:t>2000</a:t>
                      </a:r>
                      <a:endParaRPr lang="en-US" dirty="0"/>
                    </a:p>
                  </a:txBody>
                  <a:tcPr/>
                </a:tc>
              </a:tr>
            </a:tbl>
          </a:graphicData>
        </a:graphic>
      </p:graphicFrame>
      <p:graphicFrame>
        <p:nvGraphicFramePr>
          <p:cNvPr id="51" name="Table 50"/>
          <p:cNvGraphicFramePr>
            <a:graphicFrameLocks noGrp="1"/>
          </p:cNvGraphicFramePr>
          <p:nvPr/>
        </p:nvGraphicFramePr>
        <p:xfrm>
          <a:off x="2590800" y="4114800"/>
          <a:ext cx="2286000" cy="381000"/>
        </p:xfrm>
        <a:graphic>
          <a:graphicData uri="http://schemas.openxmlformats.org/drawingml/2006/table">
            <a:tbl>
              <a:tblPr firstRow="1" bandRow="1">
                <a:tableStyleId>{5C22544A-7EE6-4342-B048-85BDC9FD1C3A}</a:tableStyleId>
              </a:tblPr>
              <a:tblGrid>
                <a:gridCol w="762000"/>
                <a:gridCol w="762000"/>
                <a:gridCol w="762000"/>
              </a:tblGrid>
              <a:tr h="381000">
                <a:tc>
                  <a:txBody>
                    <a:bodyPr/>
                    <a:lstStyle/>
                    <a:p>
                      <a:pPr algn="ctr"/>
                      <a:r>
                        <a:rPr lang="en-US" dirty="0" smtClean="0"/>
                        <a:t>1000</a:t>
                      </a:r>
                      <a:endParaRPr lang="en-US" dirty="0"/>
                    </a:p>
                  </a:txBody>
                  <a:tcPr/>
                </a:tc>
                <a:tc>
                  <a:txBody>
                    <a:bodyPr/>
                    <a:lstStyle/>
                    <a:p>
                      <a:pPr algn="ctr"/>
                      <a:r>
                        <a:rPr lang="en-US" dirty="0" smtClean="0"/>
                        <a:t>20</a:t>
                      </a:r>
                      <a:endParaRPr lang="en-US" dirty="0"/>
                    </a:p>
                  </a:txBody>
                  <a:tcPr/>
                </a:tc>
                <a:tc>
                  <a:txBody>
                    <a:bodyPr/>
                    <a:lstStyle/>
                    <a:p>
                      <a:pPr algn="ctr"/>
                      <a:r>
                        <a:rPr lang="en-US" dirty="0" smtClean="0">
                          <a:solidFill>
                            <a:schemeClr val="accent2">
                              <a:lumMod val="50000"/>
                            </a:schemeClr>
                          </a:solidFill>
                        </a:rPr>
                        <a:t>4000</a:t>
                      </a:r>
                      <a:endParaRPr lang="en-US" dirty="0">
                        <a:solidFill>
                          <a:schemeClr val="accent2">
                            <a:lumMod val="50000"/>
                          </a:schemeClr>
                        </a:solidFill>
                      </a:endParaRPr>
                    </a:p>
                  </a:txBody>
                  <a:tcPr/>
                </a:tc>
              </a:tr>
            </a:tbl>
          </a:graphicData>
        </a:graphic>
      </p:graphicFrame>
      <p:graphicFrame>
        <p:nvGraphicFramePr>
          <p:cNvPr id="52" name="Table 51"/>
          <p:cNvGraphicFramePr>
            <a:graphicFrameLocks noGrp="1"/>
          </p:cNvGraphicFramePr>
          <p:nvPr/>
        </p:nvGraphicFramePr>
        <p:xfrm>
          <a:off x="6775940" y="4114800"/>
          <a:ext cx="2286000" cy="381000"/>
        </p:xfrm>
        <a:graphic>
          <a:graphicData uri="http://schemas.openxmlformats.org/drawingml/2006/table">
            <a:tbl>
              <a:tblPr firstRow="1" bandRow="1">
                <a:tableStyleId>{5C22544A-7EE6-4342-B048-85BDC9FD1C3A}</a:tableStyleId>
              </a:tblPr>
              <a:tblGrid>
                <a:gridCol w="762000"/>
                <a:gridCol w="762000"/>
                <a:gridCol w="762000"/>
              </a:tblGrid>
              <a:tr h="381000">
                <a:tc>
                  <a:txBody>
                    <a:bodyPr/>
                    <a:lstStyle/>
                    <a:p>
                      <a:pPr algn="ctr"/>
                      <a:r>
                        <a:rPr lang="en-US" dirty="0" smtClean="0">
                          <a:solidFill>
                            <a:schemeClr val="accent2">
                              <a:lumMod val="50000"/>
                            </a:schemeClr>
                          </a:solidFill>
                        </a:rPr>
                        <a:t>4000</a:t>
                      </a:r>
                      <a:endParaRPr lang="en-US" dirty="0">
                        <a:solidFill>
                          <a:schemeClr val="accent2">
                            <a:lumMod val="50000"/>
                          </a:schemeClr>
                        </a:solidFill>
                      </a:endParaRPr>
                    </a:p>
                  </a:txBody>
                  <a:tcPr/>
                </a:tc>
                <a:tc>
                  <a:txBody>
                    <a:bodyPr/>
                    <a:lstStyle/>
                    <a:p>
                      <a:pPr algn="ctr"/>
                      <a:r>
                        <a:rPr lang="en-US" dirty="0" smtClean="0"/>
                        <a:t>30</a:t>
                      </a:r>
                      <a:endParaRPr lang="en-US" dirty="0"/>
                    </a:p>
                  </a:txBody>
                  <a:tcPr/>
                </a:tc>
                <a:tc>
                  <a:txBody>
                    <a:bodyPr/>
                    <a:lstStyle/>
                    <a:p>
                      <a:pPr algn="ctr"/>
                      <a:r>
                        <a:rPr lang="en-US" dirty="0" smtClean="0"/>
                        <a:t>Null</a:t>
                      </a:r>
                      <a:endParaRPr lang="en-US" dirty="0"/>
                    </a:p>
                  </a:txBody>
                  <a:tcPr/>
                </a:tc>
              </a:tr>
            </a:tbl>
          </a:graphicData>
        </a:graphic>
      </p:graphicFrame>
      <p:cxnSp>
        <p:nvCxnSpPr>
          <p:cNvPr id="54" name="Straight Arrow Connector 53"/>
          <p:cNvCxnSpPr/>
          <p:nvPr/>
        </p:nvCxnSpPr>
        <p:spPr>
          <a:xfrm>
            <a:off x="2271932" y="4191000"/>
            <a:ext cx="3188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43132" y="4724400"/>
            <a:ext cx="762000" cy="369332"/>
          </a:xfrm>
          <a:prstGeom prst="rect">
            <a:avLst/>
          </a:prstGeom>
          <a:noFill/>
        </p:spPr>
        <p:txBody>
          <a:bodyPr wrap="square" rtlCol="0">
            <a:spAutoFit/>
          </a:bodyPr>
          <a:lstStyle/>
          <a:p>
            <a:r>
              <a:rPr lang="en-US" b="1" dirty="0" smtClean="0">
                <a:solidFill>
                  <a:schemeClr val="accent2">
                    <a:lumMod val="50000"/>
                  </a:schemeClr>
                </a:solidFill>
              </a:rPr>
              <a:t>1000</a:t>
            </a:r>
            <a:endParaRPr lang="en-US" b="1" dirty="0">
              <a:solidFill>
                <a:schemeClr val="accent2">
                  <a:lumMod val="50000"/>
                </a:schemeClr>
              </a:solidFill>
            </a:endParaRPr>
          </a:p>
        </p:txBody>
      </p:sp>
      <p:sp>
        <p:nvSpPr>
          <p:cNvPr id="56" name="TextBox 55"/>
          <p:cNvSpPr txBox="1"/>
          <p:nvPr/>
        </p:nvSpPr>
        <p:spPr>
          <a:xfrm>
            <a:off x="3429000" y="4648200"/>
            <a:ext cx="762000" cy="369332"/>
          </a:xfrm>
          <a:prstGeom prst="rect">
            <a:avLst/>
          </a:prstGeom>
          <a:noFill/>
        </p:spPr>
        <p:txBody>
          <a:bodyPr wrap="square" rtlCol="0">
            <a:spAutoFit/>
          </a:bodyPr>
          <a:lstStyle/>
          <a:p>
            <a:r>
              <a:rPr lang="en-US" b="1" dirty="0" smtClean="0">
                <a:solidFill>
                  <a:schemeClr val="accent2">
                    <a:lumMod val="50000"/>
                  </a:schemeClr>
                </a:solidFill>
              </a:rPr>
              <a:t>2000</a:t>
            </a:r>
            <a:endParaRPr lang="en-US" b="1" dirty="0">
              <a:solidFill>
                <a:schemeClr val="accent2">
                  <a:lumMod val="50000"/>
                </a:schemeClr>
              </a:solidFill>
            </a:endParaRPr>
          </a:p>
        </p:txBody>
      </p:sp>
      <p:sp>
        <p:nvSpPr>
          <p:cNvPr id="57" name="TextBox 56"/>
          <p:cNvSpPr txBox="1"/>
          <p:nvPr/>
        </p:nvSpPr>
        <p:spPr>
          <a:xfrm>
            <a:off x="8153400" y="4724400"/>
            <a:ext cx="762000" cy="369332"/>
          </a:xfrm>
          <a:prstGeom prst="rect">
            <a:avLst/>
          </a:prstGeom>
          <a:noFill/>
        </p:spPr>
        <p:txBody>
          <a:bodyPr wrap="square" rtlCol="0">
            <a:spAutoFit/>
          </a:bodyPr>
          <a:lstStyle/>
          <a:p>
            <a:r>
              <a:rPr lang="en-US" b="1" dirty="0" smtClean="0">
                <a:solidFill>
                  <a:schemeClr val="accent2">
                    <a:lumMod val="50000"/>
                  </a:schemeClr>
                </a:solidFill>
              </a:rPr>
              <a:t>3000</a:t>
            </a:r>
            <a:endParaRPr lang="en-US" b="1" dirty="0">
              <a:solidFill>
                <a:schemeClr val="accent2">
                  <a:lumMod val="50000"/>
                </a:schemeClr>
              </a:solidFill>
            </a:endParaRPr>
          </a:p>
        </p:txBody>
      </p:sp>
      <p:cxnSp>
        <p:nvCxnSpPr>
          <p:cNvPr id="58" name="Straight Arrow Connector 57"/>
          <p:cNvCxnSpPr/>
          <p:nvPr/>
        </p:nvCxnSpPr>
        <p:spPr>
          <a:xfrm flipV="1">
            <a:off x="1357532" y="45720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357532" y="4953000"/>
            <a:ext cx="762000" cy="369332"/>
          </a:xfrm>
          <a:prstGeom prst="rect">
            <a:avLst/>
          </a:prstGeom>
          <a:noFill/>
        </p:spPr>
        <p:txBody>
          <a:bodyPr wrap="square" rtlCol="0">
            <a:spAutoFit/>
          </a:bodyPr>
          <a:lstStyle/>
          <a:p>
            <a:r>
              <a:rPr lang="en-US" b="1" dirty="0" smtClean="0">
                <a:solidFill>
                  <a:srgbClr val="FF0000"/>
                </a:solidFill>
              </a:rPr>
              <a:t>head</a:t>
            </a:r>
            <a:endParaRPr lang="en-US" b="1" dirty="0">
              <a:solidFill>
                <a:srgbClr val="FF0000"/>
              </a:solidFill>
            </a:endParaRPr>
          </a:p>
        </p:txBody>
      </p:sp>
      <p:cxnSp>
        <p:nvCxnSpPr>
          <p:cNvPr id="60" name="Straight Arrow Connector 59"/>
          <p:cNvCxnSpPr/>
          <p:nvPr/>
        </p:nvCxnSpPr>
        <p:spPr>
          <a:xfrm flipV="1">
            <a:off x="7778260" y="45720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778260" y="4953000"/>
            <a:ext cx="762000" cy="369332"/>
          </a:xfrm>
          <a:prstGeom prst="rect">
            <a:avLst/>
          </a:prstGeom>
          <a:noFill/>
        </p:spPr>
        <p:txBody>
          <a:bodyPr wrap="square" rtlCol="0">
            <a:spAutoFit/>
          </a:bodyPr>
          <a:lstStyle/>
          <a:p>
            <a:r>
              <a:rPr lang="en-US" b="1" dirty="0" smtClean="0">
                <a:solidFill>
                  <a:srgbClr val="FF0000"/>
                </a:solidFill>
              </a:rPr>
              <a:t>Last</a:t>
            </a:r>
            <a:endParaRPr lang="en-US" b="1" dirty="0">
              <a:solidFill>
                <a:srgbClr val="FF0000"/>
              </a:solidFill>
            </a:endParaRPr>
          </a:p>
        </p:txBody>
      </p:sp>
      <p:cxnSp>
        <p:nvCxnSpPr>
          <p:cNvPr id="62" name="Straight Arrow Connector 61"/>
          <p:cNvCxnSpPr/>
          <p:nvPr/>
        </p:nvCxnSpPr>
        <p:spPr>
          <a:xfrm flipH="1">
            <a:off x="2348132" y="4419600"/>
            <a:ext cx="2426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64" name="Table 63"/>
          <p:cNvGraphicFramePr>
            <a:graphicFrameLocks noGrp="1"/>
          </p:cNvGraphicFramePr>
          <p:nvPr/>
        </p:nvGraphicFramePr>
        <p:xfrm>
          <a:off x="5029200" y="5486400"/>
          <a:ext cx="1828800" cy="381000"/>
        </p:xfrm>
        <a:graphic>
          <a:graphicData uri="http://schemas.openxmlformats.org/drawingml/2006/table">
            <a:tbl>
              <a:tblPr firstRow="1" bandRow="1">
                <a:tableStyleId>{5C22544A-7EE6-4342-B048-85BDC9FD1C3A}</a:tableStyleId>
              </a:tblPr>
              <a:tblGrid>
                <a:gridCol w="609600"/>
                <a:gridCol w="609600"/>
                <a:gridCol w="609600"/>
              </a:tblGrid>
              <a:tr h="381000">
                <a:tc>
                  <a:txBody>
                    <a:bodyPr/>
                    <a:lstStyle/>
                    <a:p>
                      <a:pPr algn="ctr"/>
                      <a:r>
                        <a:rPr lang="en-US" sz="1600" b="1" dirty="0" smtClean="0"/>
                        <a:t>2000</a:t>
                      </a:r>
                      <a:endParaRPr lang="en-US" b="1" dirty="0"/>
                    </a:p>
                  </a:txBody>
                  <a:tcPr/>
                </a:tc>
                <a:tc>
                  <a:txBody>
                    <a:bodyPr/>
                    <a:lstStyle/>
                    <a:p>
                      <a:pPr algn="ctr"/>
                      <a:r>
                        <a:rPr lang="en-US" sz="1600" dirty="0" smtClean="0"/>
                        <a:t>50</a:t>
                      </a:r>
                      <a:endParaRPr lang="en-US" sz="1600" dirty="0"/>
                    </a:p>
                  </a:txBody>
                  <a:tcPr>
                    <a:solidFill>
                      <a:schemeClr val="accent2">
                        <a:lumMod val="50000"/>
                      </a:schemeClr>
                    </a:solidFill>
                  </a:tcPr>
                </a:tc>
                <a:tc>
                  <a:txBody>
                    <a:bodyPr/>
                    <a:lstStyle/>
                    <a:p>
                      <a:pPr algn="ctr"/>
                      <a:r>
                        <a:rPr lang="en-US" sz="1600" dirty="0" smtClean="0"/>
                        <a:t>3000</a:t>
                      </a:r>
                      <a:endParaRPr lang="en-US" sz="1600" dirty="0"/>
                    </a:p>
                  </a:txBody>
                  <a:tcPr/>
                </a:tc>
              </a:tr>
            </a:tbl>
          </a:graphicData>
        </a:graphic>
      </p:graphicFrame>
      <p:sp>
        <p:nvSpPr>
          <p:cNvPr id="68" name="TextBox 67"/>
          <p:cNvSpPr txBox="1"/>
          <p:nvPr/>
        </p:nvSpPr>
        <p:spPr>
          <a:xfrm>
            <a:off x="5638800" y="6096000"/>
            <a:ext cx="762000" cy="369332"/>
          </a:xfrm>
          <a:prstGeom prst="rect">
            <a:avLst/>
          </a:prstGeom>
          <a:noFill/>
        </p:spPr>
        <p:txBody>
          <a:bodyPr wrap="square" rtlCol="0">
            <a:spAutoFit/>
          </a:bodyPr>
          <a:lstStyle/>
          <a:p>
            <a:r>
              <a:rPr lang="en-US" b="1" dirty="0" smtClean="0">
                <a:solidFill>
                  <a:schemeClr val="accent2">
                    <a:lumMod val="50000"/>
                  </a:schemeClr>
                </a:solidFill>
              </a:rPr>
              <a:t>4000</a:t>
            </a:r>
            <a:endParaRPr lang="en-US" b="1" dirty="0">
              <a:solidFill>
                <a:schemeClr val="accent2">
                  <a:lumMod val="50000"/>
                </a:schemeClr>
              </a:solidFill>
            </a:endParaRPr>
          </a:p>
        </p:txBody>
      </p:sp>
      <p:cxnSp>
        <p:nvCxnSpPr>
          <p:cNvPr id="74" name="Straight Connector 73"/>
          <p:cNvCxnSpPr/>
          <p:nvPr/>
        </p:nvCxnSpPr>
        <p:spPr>
          <a:xfrm>
            <a:off x="4876800" y="41910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5486400" y="4191000"/>
            <a:ext cx="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5257800" y="4495800"/>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H="1">
            <a:off x="4953000" y="4495800"/>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6324600" y="41910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6324600" y="4191000"/>
            <a:ext cx="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6553200" y="44196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6553200" y="4419600"/>
            <a:ext cx="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3048000" y="45720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3048000" y="4953000"/>
            <a:ext cx="762000" cy="369332"/>
          </a:xfrm>
          <a:prstGeom prst="rect">
            <a:avLst/>
          </a:prstGeom>
          <a:noFill/>
        </p:spPr>
        <p:txBody>
          <a:bodyPr wrap="square" rtlCol="0">
            <a:spAutoFit/>
          </a:bodyPr>
          <a:lstStyle/>
          <a:p>
            <a:r>
              <a:rPr lang="en-US" b="1" dirty="0" err="1" smtClean="0">
                <a:solidFill>
                  <a:srgbClr val="FF0000"/>
                </a:solidFill>
              </a:rPr>
              <a:t>prev</a:t>
            </a:r>
            <a:endParaRPr lang="en-US" b="1" dirty="0">
              <a:solidFill>
                <a:srgbClr val="FF0000"/>
              </a:solidFill>
            </a:endParaRPr>
          </a:p>
        </p:txBody>
      </p:sp>
      <p:cxnSp>
        <p:nvCxnSpPr>
          <p:cNvPr id="94" name="Straight Arrow Connector 93"/>
          <p:cNvCxnSpPr/>
          <p:nvPr/>
        </p:nvCxnSpPr>
        <p:spPr>
          <a:xfrm flipV="1">
            <a:off x="7010400" y="45720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7010400" y="4953000"/>
            <a:ext cx="762000" cy="369332"/>
          </a:xfrm>
          <a:prstGeom prst="rect">
            <a:avLst/>
          </a:prstGeom>
          <a:noFill/>
        </p:spPr>
        <p:txBody>
          <a:bodyPr wrap="square" rtlCol="0">
            <a:spAutoFit/>
          </a:bodyPr>
          <a:lstStyle/>
          <a:p>
            <a:r>
              <a:rPr lang="en-US" b="1" dirty="0" smtClean="0">
                <a:solidFill>
                  <a:srgbClr val="FF0000"/>
                </a:solidFill>
              </a:rPr>
              <a:t>next</a:t>
            </a:r>
            <a:endParaRPr lang="en-US" b="1" dirty="0">
              <a:solidFill>
                <a:srgbClr val="FF0000"/>
              </a:solidFill>
            </a:endParaRPr>
          </a:p>
        </p:txBody>
      </p:sp>
      <p:cxnSp>
        <p:nvCxnSpPr>
          <p:cNvPr id="96" name="Straight Arrow Connector 95"/>
          <p:cNvCxnSpPr/>
          <p:nvPr/>
        </p:nvCxnSpPr>
        <p:spPr>
          <a:xfrm flipV="1">
            <a:off x="6324600" y="5955268"/>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6324600" y="6336268"/>
            <a:ext cx="1295400" cy="369332"/>
          </a:xfrm>
          <a:prstGeom prst="rect">
            <a:avLst/>
          </a:prstGeom>
          <a:noFill/>
        </p:spPr>
        <p:txBody>
          <a:bodyPr wrap="square" rtlCol="0">
            <a:spAutoFit/>
          </a:bodyPr>
          <a:lstStyle/>
          <a:p>
            <a:r>
              <a:rPr lang="en-US" b="1" dirty="0" err="1" smtClean="0">
                <a:solidFill>
                  <a:srgbClr val="FF0000"/>
                </a:solidFill>
              </a:rPr>
              <a:t>newnode</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3600" b="1" u="sng" dirty="0" smtClean="0">
                <a:solidFill>
                  <a:srgbClr val="7030A0"/>
                </a:solidFill>
              </a:rPr>
              <a:t>Insert Middle in DLL</a:t>
            </a:r>
            <a:endParaRPr lang="en-US" sz="3600" b="1" u="sng" dirty="0">
              <a:solidFill>
                <a:srgbClr val="7030A0"/>
              </a:solidFill>
            </a:endParaRPr>
          </a:p>
        </p:txBody>
      </p:sp>
      <p:sp>
        <p:nvSpPr>
          <p:cNvPr id="3" name="Content Placeholder 2"/>
          <p:cNvSpPr>
            <a:spLocks noGrp="1"/>
          </p:cNvSpPr>
          <p:nvPr>
            <p:ph idx="1"/>
          </p:nvPr>
        </p:nvSpPr>
        <p:spPr>
          <a:xfrm>
            <a:off x="76200" y="685800"/>
            <a:ext cx="4191000" cy="5791200"/>
          </a:xfrm>
        </p:spPr>
        <p:txBody>
          <a:bodyPr>
            <a:normAutofit fontScale="55000" lnSpcReduction="20000"/>
          </a:bodyPr>
          <a:lstStyle/>
          <a:p>
            <a:pPr>
              <a:buNone/>
            </a:pPr>
            <a:r>
              <a:rPr lang="en-US" b="1" dirty="0" err="1" smtClean="0">
                <a:solidFill>
                  <a:srgbClr val="7030A0"/>
                </a:solidFill>
              </a:rPr>
              <a:t>int</a:t>
            </a:r>
            <a:r>
              <a:rPr lang="en-US" b="1" dirty="0" smtClean="0">
                <a:solidFill>
                  <a:srgbClr val="7030A0"/>
                </a:solidFill>
              </a:rPr>
              <a:t> </a:t>
            </a:r>
            <a:r>
              <a:rPr lang="en-US" b="1" dirty="0" err="1" smtClean="0">
                <a:solidFill>
                  <a:srgbClr val="7030A0"/>
                </a:solidFill>
              </a:rPr>
              <a:t>insertmiddle</a:t>
            </a:r>
            <a:r>
              <a:rPr lang="en-US" b="1" dirty="0" smtClean="0">
                <a:solidFill>
                  <a:srgbClr val="7030A0"/>
                </a:solidFill>
              </a:rPr>
              <a:t>()</a:t>
            </a:r>
          </a:p>
          <a:p>
            <a:pPr>
              <a:buNone/>
            </a:pPr>
            <a:r>
              <a:rPr lang="en-US" b="1" dirty="0" smtClean="0">
                <a:solidFill>
                  <a:schemeClr val="accent2">
                    <a:lumMod val="50000"/>
                  </a:schemeClr>
                </a:solidFill>
              </a:rPr>
              <a:t>{</a:t>
            </a:r>
          </a:p>
          <a:p>
            <a:pPr>
              <a:buNone/>
            </a:pPr>
            <a:r>
              <a:rPr lang="en-US" b="1" dirty="0" smtClean="0">
                <a:solidFill>
                  <a:schemeClr val="accent2">
                    <a:lumMod val="50000"/>
                  </a:schemeClr>
                </a:solidFill>
              </a:rPr>
              <a:t>    </a:t>
            </a:r>
            <a:r>
              <a:rPr lang="en-US" b="1" dirty="0" err="1" smtClean="0">
                <a:solidFill>
                  <a:schemeClr val="accent2">
                    <a:lumMod val="50000"/>
                  </a:schemeClr>
                </a:solidFill>
              </a:rPr>
              <a:t>int</a:t>
            </a:r>
            <a:r>
              <a:rPr lang="en-US" b="1" dirty="0" smtClean="0">
                <a:solidFill>
                  <a:schemeClr val="accent2">
                    <a:lumMod val="50000"/>
                  </a:schemeClr>
                </a:solidFill>
              </a:rPr>
              <a:t> x;</a:t>
            </a:r>
          </a:p>
          <a:p>
            <a:pPr>
              <a:buNone/>
            </a:pPr>
            <a:r>
              <a:rPr lang="en-US" b="1" dirty="0" smtClean="0">
                <a:solidFill>
                  <a:schemeClr val="accent2">
                    <a:lumMod val="50000"/>
                  </a:schemeClr>
                </a:solidFill>
              </a:rPr>
              <a:t>    </a:t>
            </a:r>
            <a:r>
              <a:rPr lang="en-US" b="1" dirty="0" err="1" smtClean="0">
                <a:solidFill>
                  <a:schemeClr val="accent2">
                    <a:lumMod val="50000"/>
                  </a:schemeClr>
                </a:solidFill>
              </a:rPr>
              <a:t>getnode</a:t>
            </a:r>
            <a:r>
              <a:rPr lang="en-US" b="1" dirty="0" smtClean="0">
                <a:solidFill>
                  <a:schemeClr val="accent2">
                    <a:lumMod val="50000"/>
                  </a:schemeClr>
                </a:solidFill>
              </a:rPr>
              <a:t>();</a:t>
            </a:r>
          </a:p>
          <a:p>
            <a:pPr>
              <a:buNone/>
            </a:pPr>
            <a:r>
              <a:rPr lang="en-US" b="1" dirty="0" smtClean="0">
                <a:solidFill>
                  <a:schemeClr val="accent2">
                    <a:lumMod val="50000"/>
                  </a:schemeClr>
                </a:solidFill>
              </a:rPr>
              <a:t>    if(</a:t>
            </a:r>
            <a:r>
              <a:rPr lang="en-US" b="1" dirty="0" err="1" smtClean="0">
                <a:solidFill>
                  <a:schemeClr val="accent2">
                    <a:lumMod val="50000"/>
                  </a:schemeClr>
                </a:solidFill>
              </a:rPr>
              <a:t>newnode</a:t>
            </a:r>
            <a:r>
              <a:rPr lang="en-US" b="1" dirty="0" smtClean="0">
                <a:solidFill>
                  <a:schemeClr val="accent2">
                    <a:lumMod val="50000"/>
                  </a:schemeClr>
                </a:solidFill>
              </a:rPr>
              <a:t>==NULL)</a:t>
            </a:r>
          </a:p>
          <a:p>
            <a:pPr>
              <a:buNone/>
            </a:pPr>
            <a:r>
              <a:rPr lang="en-US" b="1" dirty="0" smtClean="0">
                <a:solidFill>
                  <a:schemeClr val="accent2">
                    <a:lumMod val="50000"/>
                  </a:schemeClr>
                </a:solidFill>
              </a:rPr>
              <a:t>    {</a:t>
            </a:r>
          </a:p>
          <a:p>
            <a:pPr>
              <a:buNone/>
            </a:pPr>
            <a:r>
              <a:rPr lang="en-US" b="1" dirty="0" smtClean="0">
                <a:solidFill>
                  <a:schemeClr val="accent2">
                    <a:lumMod val="50000"/>
                  </a:schemeClr>
                </a:solidFill>
              </a:rPr>
              <a:t>                     print “No Memory“;</a:t>
            </a:r>
          </a:p>
          <a:p>
            <a:pPr>
              <a:buNone/>
            </a:pPr>
            <a:r>
              <a:rPr lang="en-US" b="1" dirty="0" smtClean="0">
                <a:solidFill>
                  <a:schemeClr val="accent2">
                    <a:lumMod val="50000"/>
                  </a:schemeClr>
                </a:solidFill>
              </a:rPr>
              <a:t>                     return(0);</a:t>
            </a:r>
          </a:p>
          <a:p>
            <a:pPr>
              <a:buNone/>
            </a:pPr>
            <a:r>
              <a:rPr lang="en-US" b="1" dirty="0" smtClean="0">
                <a:solidFill>
                  <a:schemeClr val="accent2">
                    <a:lumMod val="50000"/>
                  </a:schemeClr>
                </a:solidFill>
              </a:rPr>
              <a:t>    }</a:t>
            </a:r>
          </a:p>
          <a:p>
            <a:pPr>
              <a:buNone/>
            </a:pPr>
            <a:r>
              <a:rPr lang="en-US" b="1" dirty="0" smtClean="0">
                <a:solidFill>
                  <a:schemeClr val="accent2">
                    <a:lumMod val="50000"/>
                  </a:schemeClr>
                </a:solidFill>
              </a:rPr>
              <a:t>    </a:t>
            </a:r>
            <a:r>
              <a:rPr lang="en-US" b="1" dirty="0" err="1" smtClean="0">
                <a:solidFill>
                  <a:schemeClr val="accent2">
                    <a:lumMod val="50000"/>
                  </a:schemeClr>
                </a:solidFill>
              </a:rPr>
              <a:t>readnode</a:t>
            </a:r>
            <a:r>
              <a:rPr lang="en-US" b="1" dirty="0" smtClean="0">
                <a:solidFill>
                  <a:schemeClr val="accent2">
                    <a:lumMod val="50000"/>
                  </a:schemeClr>
                </a:solidFill>
              </a:rPr>
              <a:t>();</a:t>
            </a:r>
          </a:p>
          <a:p>
            <a:pPr>
              <a:buNone/>
            </a:pPr>
            <a:r>
              <a:rPr lang="en-US" b="1" dirty="0" smtClean="0">
                <a:solidFill>
                  <a:schemeClr val="accent2">
                    <a:lumMod val="50000"/>
                  </a:schemeClr>
                </a:solidFill>
              </a:rPr>
              <a:t>    if(head==NULL)</a:t>
            </a:r>
          </a:p>
          <a:p>
            <a:pPr>
              <a:buNone/>
            </a:pPr>
            <a:r>
              <a:rPr lang="en-US" b="1" dirty="0" smtClean="0">
                <a:solidFill>
                  <a:schemeClr val="accent2">
                    <a:lumMod val="50000"/>
                  </a:schemeClr>
                </a:solidFill>
              </a:rPr>
              <a:t>    {</a:t>
            </a:r>
          </a:p>
          <a:p>
            <a:pPr>
              <a:buNone/>
            </a:pPr>
            <a:r>
              <a:rPr lang="en-US" b="1" dirty="0" smtClean="0">
                <a:solidFill>
                  <a:schemeClr val="accent2">
                    <a:lumMod val="50000"/>
                  </a:schemeClr>
                </a:solidFill>
              </a:rPr>
              <a:t>                 head=last=</a:t>
            </a:r>
            <a:r>
              <a:rPr lang="en-US" b="1" dirty="0" err="1" smtClean="0">
                <a:solidFill>
                  <a:schemeClr val="accent2">
                    <a:lumMod val="50000"/>
                  </a:schemeClr>
                </a:solidFill>
              </a:rPr>
              <a:t>newnode</a:t>
            </a:r>
            <a:r>
              <a:rPr lang="en-US" b="1" dirty="0" smtClean="0">
                <a:solidFill>
                  <a:schemeClr val="accent2">
                    <a:lumMod val="50000"/>
                  </a:schemeClr>
                </a:solidFill>
              </a:rPr>
              <a:t>;</a:t>
            </a:r>
          </a:p>
          <a:p>
            <a:pPr>
              <a:buNone/>
            </a:pPr>
            <a:r>
              <a:rPr lang="en-US" b="1" dirty="0" smtClean="0">
                <a:solidFill>
                  <a:schemeClr val="accent2">
                    <a:lumMod val="50000"/>
                  </a:schemeClr>
                </a:solidFill>
              </a:rPr>
              <a:t>                 return(0);</a:t>
            </a:r>
          </a:p>
          <a:p>
            <a:pPr>
              <a:buNone/>
            </a:pPr>
            <a:r>
              <a:rPr lang="en-US" b="1" dirty="0" smtClean="0">
                <a:solidFill>
                  <a:schemeClr val="accent2">
                    <a:lumMod val="50000"/>
                  </a:schemeClr>
                </a:solidFill>
              </a:rPr>
              <a:t>    } </a:t>
            </a:r>
          </a:p>
          <a:p>
            <a:pPr>
              <a:buNone/>
            </a:pPr>
            <a:r>
              <a:rPr lang="en-US" b="1" dirty="0" smtClean="0">
                <a:solidFill>
                  <a:schemeClr val="accent2">
                    <a:lumMod val="50000"/>
                  </a:schemeClr>
                </a:solidFill>
              </a:rPr>
              <a:t>    </a:t>
            </a:r>
            <a:r>
              <a:rPr lang="en-US" b="1" dirty="0" err="1" smtClean="0">
                <a:solidFill>
                  <a:schemeClr val="accent2">
                    <a:lumMod val="50000"/>
                  </a:schemeClr>
                </a:solidFill>
              </a:rPr>
              <a:t>print”Enter</a:t>
            </a:r>
            <a:r>
              <a:rPr lang="en-US" b="1" dirty="0" smtClean="0">
                <a:solidFill>
                  <a:schemeClr val="accent2">
                    <a:lumMod val="50000"/>
                  </a:schemeClr>
                </a:solidFill>
              </a:rPr>
              <a:t> the node after which you want to insert the new node:";</a:t>
            </a:r>
          </a:p>
          <a:p>
            <a:pPr>
              <a:buNone/>
            </a:pPr>
            <a:r>
              <a:rPr lang="en-US" b="1" dirty="0" smtClean="0">
                <a:solidFill>
                  <a:schemeClr val="accent2">
                    <a:lumMod val="50000"/>
                  </a:schemeClr>
                </a:solidFill>
              </a:rPr>
              <a:t>    read x;</a:t>
            </a:r>
          </a:p>
          <a:p>
            <a:pPr>
              <a:buNone/>
            </a:pPr>
            <a:r>
              <a:rPr lang="en-US" b="1" dirty="0" smtClean="0">
                <a:solidFill>
                  <a:schemeClr val="accent2">
                    <a:lumMod val="50000"/>
                  </a:schemeClr>
                </a:solidFill>
              </a:rPr>
              <a:t>    temp=head;</a:t>
            </a:r>
          </a:p>
        </p:txBody>
      </p:sp>
      <p:sp>
        <p:nvSpPr>
          <p:cNvPr id="4" name="Content Placeholder 2"/>
          <p:cNvSpPr txBox="1">
            <a:spLocks/>
          </p:cNvSpPr>
          <p:nvPr/>
        </p:nvSpPr>
        <p:spPr>
          <a:xfrm>
            <a:off x="4343400" y="762000"/>
            <a:ext cx="4495800" cy="57912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accent2">
                    <a:lumMod val="50000"/>
                  </a:schemeClr>
                </a:solidFill>
                <a:effectLst/>
                <a:uLnTx/>
                <a:uFillTx/>
                <a:latin typeface="+mn-lt"/>
                <a:ea typeface="+mn-ea"/>
                <a:cs typeface="+mn-cs"/>
              </a:rPr>
              <a:t>while(temp!=NULL)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accent2">
                    <a:lumMod val="50000"/>
                  </a:schemeClr>
                </a:solidFill>
                <a:effectLst/>
                <a:uLnTx/>
                <a:uFillTx/>
                <a:latin typeface="+mn-lt"/>
                <a:ea typeface="+mn-ea"/>
                <a:cs typeface="+mn-cs"/>
              </a:rPr>
              <a:t>                     if(temp-&gt;data==x)</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accent2">
                    <a:lumMod val="50000"/>
                  </a:schemeClr>
                </a:solidFill>
                <a:effectLst/>
                <a:uLnTx/>
                <a:uFillTx/>
                <a:latin typeface="+mn-lt"/>
                <a:ea typeface="+mn-ea"/>
                <a:cs typeface="+mn-cs"/>
              </a:rPr>
              <a:t>                                     next=temp-&gt;</a:t>
            </a:r>
            <a:r>
              <a:rPr kumimoji="0" lang="en-US" sz="32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flink</a:t>
            </a:r>
            <a:r>
              <a:rPr kumimoji="0" lang="en-US" sz="3200" b="1" i="0" u="none" strike="noStrike" kern="1200" cap="none" spc="0" normalizeH="0" baseline="0" noProof="0" dirty="0" smtClean="0">
                <a:ln>
                  <a:noFill/>
                </a:ln>
                <a:solidFill>
                  <a:schemeClr val="accent2">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r>
              <a:rPr kumimoji="0" lang="en-US" sz="32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newnode</a:t>
            </a:r>
            <a:r>
              <a:rPr kumimoji="0" lang="en-US" sz="3200" b="1" i="0" u="none" strike="noStrike" kern="1200" cap="none" spc="0" normalizeH="0" baseline="0" noProof="0" dirty="0" smtClean="0">
                <a:ln>
                  <a:noFill/>
                </a:ln>
                <a:solidFill>
                  <a:schemeClr val="accent2">
                    <a:lumMod val="50000"/>
                  </a:schemeClr>
                </a:solidFill>
                <a:effectLst/>
                <a:uLnTx/>
                <a:uFillTx/>
                <a:latin typeface="+mn-lt"/>
                <a:ea typeface="+mn-ea"/>
                <a:cs typeface="+mn-cs"/>
              </a:rPr>
              <a:t>-&gt;</a:t>
            </a:r>
            <a:r>
              <a:rPr kumimoji="0" lang="en-US" sz="32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flink</a:t>
            </a:r>
            <a:r>
              <a:rPr kumimoji="0" lang="en-US" sz="3200" b="1" i="0" u="none" strike="noStrike" kern="1200" cap="none" spc="0" normalizeH="0" baseline="0" noProof="0" dirty="0" smtClean="0">
                <a:ln>
                  <a:noFill/>
                </a:ln>
                <a:solidFill>
                  <a:schemeClr val="accent2">
                    <a:lumMod val="50000"/>
                  </a:schemeClr>
                </a:solidFill>
                <a:effectLst/>
                <a:uLnTx/>
                <a:uFillTx/>
                <a:latin typeface="+mn-lt"/>
                <a:ea typeface="+mn-ea"/>
                <a:cs typeface="+mn-cs"/>
              </a:rPr>
              <a:t>=next;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accent2">
                    <a:lumMod val="50000"/>
                  </a:schemeClr>
                </a:solidFill>
                <a:effectLst/>
                <a:uLnTx/>
                <a:uFillTx/>
                <a:latin typeface="+mn-lt"/>
                <a:ea typeface="+mn-ea"/>
                <a:cs typeface="+mn-cs"/>
              </a:rPr>
              <a:t>                                     next-&gt;blink=</a:t>
            </a:r>
            <a:r>
              <a:rPr kumimoji="0" lang="en-US" sz="32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newnode</a:t>
            </a:r>
            <a:r>
              <a:rPr kumimoji="0" lang="en-US" sz="3200" b="1" i="0" u="none" strike="noStrike" kern="1200" cap="none" spc="0" normalizeH="0" baseline="0" noProof="0" dirty="0" smtClean="0">
                <a:ln>
                  <a:noFill/>
                </a:ln>
                <a:solidFill>
                  <a:schemeClr val="accent2">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accent2">
                    <a:lumMod val="50000"/>
                  </a:schemeClr>
                </a:solidFill>
                <a:effectLst/>
                <a:uLnTx/>
                <a:uFillTx/>
                <a:latin typeface="+mn-lt"/>
                <a:ea typeface="+mn-ea"/>
                <a:cs typeface="+mn-cs"/>
              </a:rPr>
              <a:t>                                     temp-&gt;</a:t>
            </a:r>
            <a:r>
              <a:rPr kumimoji="0" lang="en-US" sz="32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flink</a:t>
            </a:r>
            <a:r>
              <a:rPr kumimoji="0" lang="en-US" sz="3200" b="1" i="0" u="none" strike="noStrike" kern="1200" cap="none" spc="0" normalizeH="0" baseline="0" noProof="0" dirty="0" smtClean="0">
                <a:ln>
                  <a:noFill/>
                </a:ln>
                <a:solidFill>
                  <a:schemeClr val="accent2">
                    <a:lumMod val="50000"/>
                  </a:schemeClr>
                </a:solidFill>
                <a:effectLst/>
                <a:uLnTx/>
                <a:uFillTx/>
                <a:latin typeface="+mn-lt"/>
                <a:ea typeface="+mn-ea"/>
                <a:cs typeface="+mn-cs"/>
              </a:rPr>
              <a:t>=</a:t>
            </a:r>
            <a:r>
              <a:rPr kumimoji="0" lang="en-US" sz="32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newnode</a:t>
            </a:r>
            <a:r>
              <a:rPr kumimoji="0" lang="en-US" sz="3200" b="1" i="0" u="none" strike="noStrike" kern="1200" cap="none" spc="0" normalizeH="0" baseline="0" noProof="0" dirty="0" smtClean="0">
                <a:ln>
                  <a:noFill/>
                </a:ln>
                <a:solidFill>
                  <a:schemeClr val="accent2">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r>
              <a:rPr kumimoji="0" lang="en-US" sz="32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newnode</a:t>
            </a:r>
            <a:r>
              <a:rPr kumimoji="0" lang="en-US" sz="3200" b="1" i="0" u="none" strike="noStrike" kern="1200" cap="none" spc="0" normalizeH="0" baseline="0" noProof="0" dirty="0" smtClean="0">
                <a:ln>
                  <a:noFill/>
                </a:ln>
                <a:solidFill>
                  <a:schemeClr val="accent2">
                    <a:lumMod val="50000"/>
                  </a:schemeClr>
                </a:solidFill>
                <a:effectLst/>
                <a:uLnTx/>
                <a:uFillTx/>
                <a:latin typeface="+mn-lt"/>
                <a:ea typeface="+mn-ea"/>
                <a:cs typeface="+mn-cs"/>
              </a:rPr>
              <a:t>-&gt;blink=temp;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accent2">
                    <a:lumMod val="50000"/>
                  </a:schemeClr>
                </a:solidFill>
                <a:effectLst/>
                <a:uLnTx/>
                <a:uFillTx/>
                <a:latin typeface="+mn-lt"/>
                <a:ea typeface="+mn-ea"/>
                <a:cs typeface="+mn-cs"/>
              </a:rPr>
              <a:t>                                     return(0);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accent2">
                    <a:lumMod val="50000"/>
                  </a:schemeClr>
                </a:solidFill>
                <a:effectLst/>
                <a:uLnTx/>
                <a:uFillTx/>
                <a:latin typeface="+mn-lt"/>
                <a:ea typeface="+mn-ea"/>
                <a:cs typeface="+mn-cs"/>
              </a:rPr>
              <a:t>                     else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accent2">
                    <a:lumMod val="50000"/>
                  </a:schemeClr>
                </a:solidFill>
                <a:effectLst/>
                <a:uLnTx/>
                <a:uFillTx/>
                <a:latin typeface="+mn-lt"/>
                <a:ea typeface="+mn-ea"/>
                <a:cs typeface="+mn-cs"/>
              </a:rPr>
              <a:t>                     temp=temp-&gt;</a:t>
            </a:r>
            <a:r>
              <a:rPr kumimoji="0" lang="en-US" sz="32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flink</a:t>
            </a:r>
            <a:r>
              <a:rPr kumimoji="0" lang="en-US" sz="3200" b="1" i="0" u="none" strike="noStrike" kern="1200" cap="none" spc="0" normalizeH="0" baseline="0" noProof="0" dirty="0" smtClean="0">
                <a:ln>
                  <a:noFill/>
                </a:ln>
                <a:solidFill>
                  <a:schemeClr val="accent2">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accent2">
                    <a:lumMod val="50000"/>
                  </a:schemeClr>
                </a:solidFill>
                <a:effectLst/>
                <a:uLnTx/>
                <a:uFillTx/>
                <a:latin typeface="+mn-lt"/>
                <a:ea typeface="+mn-ea"/>
                <a:cs typeface="+mn-cs"/>
              </a:rPr>
              <a:t>    return(0);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accent2">
                    <a:lumMod val="50000"/>
                  </a:schemeClr>
                </a:solidFill>
                <a:effectLst/>
                <a:uLnTx/>
                <a:uFillTx/>
                <a:latin typeface="+mn-lt"/>
                <a:ea typeface="+mn-ea"/>
                <a:cs typeface="+mn-cs"/>
              </a:rPr>
              <a:t>}</a:t>
            </a:r>
            <a:endParaRPr kumimoji="0" lang="en-US" sz="3200" b="1"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cxnSp>
        <p:nvCxnSpPr>
          <p:cNvPr id="6" name="Straight Connector 5"/>
          <p:cNvCxnSpPr/>
          <p:nvPr/>
        </p:nvCxnSpPr>
        <p:spPr>
          <a:xfrm>
            <a:off x="4114800" y="533400"/>
            <a:ext cx="0" cy="63246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534400" cy="6248400"/>
          </a:xfrm>
        </p:spPr>
        <p:txBody>
          <a:bodyPr>
            <a:normAutofit lnSpcReduction="10000"/>
          </a:bodyPr>
          <a:lstStyle/>
          <a:p>
            <a:pPr algn="ctr">
              <a:buNone/>
            </a:pPr>
            <a:r>
              <a:rPr lang="en-US" b="1" dirty="0" smtClean="0">
                <a:solidFill>
                  <a:schemeClr val="accent4">
                    <a:lumMod val="75000"/>
                  </a:schemeClr>
                </a:solidFill>
              </a:rPr>
              <a:t> 		 </a:t>
            </a:r>
            <a:r>
              <a:rPr lang="en-US" b="1" u="sng" dirty="0" smtClean="0">
                <a:solidFill>
                  <a:schemeClr val="accent4">
                    <a:lumMod val="75000"/>
                  </a:schemeClr>
                </a:solidFill>
              </a:rPr>
              <a:t>Delete First in DLL</a:t>
            </a:r>
          </a:p>
          <a:p>
            <a:pPr>
              <a:buNone/>
            </a:pPr>
            <a:endParaRPr lang="en-US" b="1" dirty="0" smtClean="0">
              <a:solidFill>
                <a:schemeClr val="accent4">
                  <a:lumMod val="75000"/>
                </a:schemeClr>
              </a:solidFill>
            </a:endParaRPr>
          </a:p>
          <a:p>
            <a:pPr>
              <a:buNone/>
            </a:pPr>
            <a:endParaRPr lang="en-US" sz="2200" b="1" dirty="0" smtClean="0">
              <a:solidFill>
                <a:schemeClr val="accent4">
                  <a:lumMod val="75000"/>
                </a:schemeClr>
              </a:solidFill>
            </a:endParaRPr>
          </a:p>
          <a:p>
            <a:pPr>
              <a:buNone/>
            </a:pPr>
            <a:endParaRPr lang="en-US" sz="2200" b="1" dirty="0" smtClean="0">
              <a:solidFill>
                <a:schemeClr val="accent4">
                  <a:lumMod val="75000"/>
                </a:schemeClr>
              </a:solidFill>
            </a:endParaRPr>
          </a:p>
          <a:p>
            <a:pPr>
              <a:buNone/>
            </a:pPr>
            <a:r>
              <a:rPr lang="en-US" sz="2200" b="1" dirty="0" smtClean="0">
                <a:solidFill>
                  <a:schemeClr val="accent4">
                    <a:lumMod val="75000"/>
                  </a:schemeClr>
                </a:solidFill>
              </a:rPr>
              <a:t>             </a:t>
            </a:r>
            <a:r>
              <a:rPr lang="en-US" sz="2600" b="1" dirty="0" smtClean="0">
                <a:solidFill>
                  <a:schemeClr val="accent4">
                    <a:lumMod val="75000"/>
                  </a:schemeClr>
                </a:solidFill>
              </a:rPr>
              <a:t> </a:t>
            </a:r>
            <a:r>
              <a:rPr lang="en-US" b="1" dirty="0" smtClean="0">
                <a:solidFill>
                  <a:schemeClr val="accent4">
                    <a:lumMod val="75000"/>
                  </a:schemeClr>
                </a:solidFill>
              </a:rPr>
              <a:t>        </a:t>
            </a:r>
          </a:p>
          <a:p>
            <a:pPr>
              <a:buNone/>
            </a:pPr>
            <a:r>
              <a:rPr lang="en-US" b="1" dirty="0" smtClean="0">
                <a:solidFill>
                  <a:schemeClr val="accent4">
                    <a:lumMod val="75000"/>
                  </a:schemeClr>
                </a:solidFill>
              </a:rPr>
              <a:t>   </a:t>
            </a:r>
          </a:p>
          <a:p>
            <a:pPr>
              <a:buNone/>
            </a:pPr>
            <a:endParaRPr lang="en-US" b="1" dirty="0" smtClean="0">
              <a:solidFill>
                <a:schemeClr val="accent4">
                  <a:lumMod val="75000"/>
                </a:schemeClr>
              </a:solidFill>
            </a:endParaRPr>
          </a:p>
          <a:p>
            <a:pPr>
              <a:buNone/>
            </a:pPr>
            <a:endParaRPr lang="en-US" b="1" dirty="0" smtClean="0">
              <a:solidFill>
                <a:schemeClr val="accent4">
                  <a:lumMod val="75000"/>
                </a:schemeClr>
              </a:solidFill>
            </a:endParaRPr>
          </a:p>
          <a:p>
            <a:pPr>
              <a:buNone/>
            </a:pPr>
            <a:endParaRPr lang="en-US" b="1" dirty="0" smtClean="0">
              <a:solidFill>
                <a:schemeClr val="accent4">
                  <a:lumMod val="75000"/>
                </a:schemeClr>
              </a:solidFill>
            </a:endParaRPr>
          </a:p>
          <a:p>
            <a:pPr>
              <a:buNone/>
            </a:pPr>
            <a:endParaRPr lang="en-US" b="1" dirty="0" smtClean="0">
              <a:solidFill>
                <a:schemeClr val="accent4">
                  <a:lumMod val="75000"/>
                </a:schemeClr>
              </a:solidFill>
            </a:endParaRPr>
          </a:p>
          <a:p>
            <a:pPr>
              <a:buNone/>
            </a:pPr>
            <a:endParaRPr lang="en-US" b="1" dirty="0" smtClean="0">
              <a:solidFill>
                <a:schemeClr val="accent4">
                  <a:lumMod val="75000"/>
                </a:schemeClr>
              </a:solidFill>
            </a:endParaRPr>
          </a:p>
          <a:p>
            <a:pPr>
              <a:buNone/>
            </a:pPr>
            <a:r>
              <a:rPr lang="en-US" b="1" dirty="0" smtClean="0">
                <a:solidFill>
                  <a:schemeClr val="accent4">
                    <a:lumMod val="75000"/>
                  </a:schemeClr>
                </a:solidFill>
              </a:rPr>
              <a:t>		</a:t>
            </a:r>
            <a:endParaRPr lang="en-US" dirty="0">
              <a:solidFill>
                <a:schemeClr val="accent2">
                  <a:lumMod val="75000"/>
                </a:schemeClr>
              </a:solidFill>
            </a:endParaRPr>
          </a:p>
        </p:txBody>
      </p:sp>
      <p:graphicFrame>
        <p:nvGraphicFramePr>
          <p:cNvPr id="13" name="Table 12"/>
          <p:cNvGraphicFramePr>
            <a:graphicFrameLocks noGrp="1"/>
          </p:cNvGraphicFramePr>
          <p:nvPr/>
        </p:nvGraphicFramePr>
        <p:xfrm>
          <a:off x="533400" y="1905000"/>
          <a:ext cx="2286000" cy="381000"/>
        </p:xfrm>
        <a:graphic>
          <a:graphicData uri="http://schemas.openxmlformats.org/drawingml/2006/table">
            <a:tbl>
              <a:tblPr firstRow="1" bandRow="1">
                <a:tableStyleId>{5C22544A-7EE6-4342-B048-85BDC9FD1C3A}</a:tableStyleId>
              </a:tblPr>
              <a:tblGrid>
                <a:gridCol w="762000"/>
                <a:gridCol w="762000"/>
                <a:gridCol w="762000"/>
              </a:tblGrid>
              <a:tr h="381000">
                <a:tc>
                  <a:txBody>
                    <a:bodyPr/>
                    <a:lstStyle/>
                    <a:p>
                      <a:pPr algn="ctr"/>
                      <a:r>
                        <a:rPr lang="en-US" dirty="0" smtClean="0"/>
                        <a:t>Null</a:t>
                      </a:r>
                      <a:endParaRPr lang="en-US" dirty="0"/>
                    </a:p>
                  </a:txBody>
                  <a:tcPr/>
                </a:tc>
                <a:tc>
                  <a:txBody>
                    <a:bodyPr/>
                    <a:lstStyle/>
                    <a:p>
                      <a:pPr algn="ctr"/>
                      <a:r>
                        <a:rPr lang="en-US" dirty="0" smtClean="0"/>
                        <a:t>10</a:t>
                      </a:r>
                      <a:endParaRPr lang="en-US" dirty="0"/>
                    </a:p>
                  </a:txBody>
                  <a:tcPr/>
                </a:tc>
                <a:tc>
                  <a:txBody>
                    <a:bodyPr/>
                    <a:lstStyle/>
                    <a:p>
                      <a:pPr algn="ctr"/>
                      <a:r>
                        <a:rPr lang="en-US" dirty="0" smtClean="0"/>
                        <a:t>2000</a:t>
                      </a:r>
                      <a:endParaRPr lang="en-US" dirty="0"/>
                    </a:p>
                  </a:txBody>
                  <a:tcPr/>
                </a:tc>
              </a:tr>
            </a:tbl>
          </a:graphicData>
        </a:graphic>
      </p:graphicFrame>
      <p:graphicFrame>
        <p:nvGraphicFramePr>
          <p:cNvPr id="14" name="Table 13"/>
          <p:cNvGraphicFramePr>
            <a:graphicFrameLocks noGrp="1"/>
          </p:cNvGraphicFramePr>
          <p:nvPr/>
        </p:nvGraphicFramePr>
        <p:xfrm>
          <a:off x="3352800" y="1905000"/>
          <a:ext cx="2286000" cy="381000"/>
        </p:xfrm>
        <a:graphic>
          <a:graphicData uri="http://schemas.openxmlformats.org/drawingml/2006/table">
            <a:tbl>
              <a:tblPr firstRow="1" bandRow="1">
                <a:tableStyleId>{5C22544A-7EE6-4342-B048-85BDC9FD1C3A}</a:tableStyleId>
              </a:tblPr>
              <a:tblGrid>
                <a:gridCol w="762000"/>
                <a:gridCol w="762000"/>
                <a:gridCol w="762000"/>
              </a:tblGrid>
              <a:tr h="381000">
                <a:tc>
                  <a:txBody>
                    <a:bodyPr/>
                    <a:lstStyle/>
                    <a:p>
                      <a:pPr algn="ctr"/>
                      <a:r>
                        <a:rPr lang="en-US" dirty="0" smtClean="0"/>
                        <a:t>1000</a:t>
                      </a:r>
                      <a:endParaRPr lang="en-US" dirty="0"/>
                    </a:p>
                  </a:txBody>
                  <a:tcPr/>
                </a:tc>
                <a:tc>
                  <a:txBody>
                    <a:bodyPr/>
                    <a:lstStyle/>
                    <a:p>
                      <a:pPr algn="ctr"/>
                      <a:r>
                        <a:rPr lang="en-US" dirty="0" smtClean="0"/>
                        <a:t>20</a:t>
                      </a:r>
                      <a:endParaRPr lang="en-US" dirty="0"/>
                    </a:p>
                  </a:txBody>
                  <a:tcPr/>
                </a:tc>
                <a:tc>
                  <a:txBody>
                    <a:bodyPr/>
                    <a:lstStyle/>
                    <a:p>
                      <a:pPr algn="ctr"/>
                      <a:r>
                        <a:rPr lang="en-US" dirty="0" smtClean="0"/>
                        <a:t>3000</a:t>
                      </a:r>
                      <a:endParaRPr lang="en-US" dirty="0"/>
                    </a:p>
                  </a:txBody>
                  <a:tcPr/>
                </a:tc>
              </a:tr>
            </a:tbl>
          </a:graphicData>
        </a:graphic>
      </p:graphicFrame>
      <p:graphicFrame>
        <p:nvGraphicFramePr>
          <p:cNvPr id="15" name="Table 14"/>
          <p:cNvGraphicFramePr>
            <a:graphicFrameLocks noGrp="1"/>
          </p:cNvGraphicFramePr>
          <p:nvPr/>
        </p:nvGraphicFramePr>
        <p:xfrm>
          <a:off x="6248400" y="1905000"/>
          <a:ext cx="2286000" cy="381000"/>
        </p:xfrm>
        <a:graphic>
          <a:graphicData uri="http://schemas.openxmlformats.org/drawingml/2006/table">
            <a:tbl>
              <a:tblPr firstRow="1" bandRow="1">
                <a:tableStyleId>{5C22544A-7EE6-4342-B048-85BDC9FD1C3A}</a:tableStyleId>
              </a:tblPr>
              <a:tblGrid>
                <a:gridCol w="762000"/>
                <a:gridCol w="762000"/>
                <a:gridCol w="762000"/>
              </a:tblGrid>
              <a:tr h="381000">
                <a:tc>
                  <a:txBody>
                    <a:bodyPr/>
                    <a:lstStyle/>
                    <a:p>
                      <a:pPr algn="ctr"/>
                      <a:r>
                        <a:rPr lang="en-US" dirty="0" smtClean="0"/>
                        <a:t>2000</a:t>
                      </a:r>
                      <a:endParaRPr lang="en-US" dirty="0"/>
                    </a:p>
                  </a:txBody>
                  <a:tcPr/>
                </a:tc>
                <a:tc>
                  <a:txBody>
                    <a:bodyPr/>
                    <a:lstStyle/>
                    <a:p>
                      <a:pPr algn="ctr"/>
                      <a:r>
                        <a:rPr lang="en-US" dirty="0" smtClean="0"/>
                        <a:t>30</a:t>
                      </a:r>
                      <a:endParaRPr lang="en-US" dirty="0"/>
                    </a:p>
                  </a:txBody>
                  <a:tcPr/>
                </a:tc>
                <a:tc>
                  <a:txBody>
                    <a:bodyPr/>
                    <a:lstStyle/>
                    <a:p>
                      <a:pPr algn="ctr"/>
                      <a:r>
                        <a:rPr lang="en-US" dirty="0" smtClean="0"/>
                        <a:t>Null</a:t>
                      </a:r>
                      <a:endParaRPr lang="en-US" dirty="0"/>
                    </a:p>
                  </a:txBody>
                  <a:tcPr/>
                </a:tc>
              </a:tr>
            </a:tbl>
          </a:graphicData>
        </a:graphic>
      </p:graphicFrame>
      <p:cxnSp>
        <p:nvCxnSpPr>
          <p:cNvPr id="16" name="Straight Arrow Connector 15"/>
          <p:cNvCxnSpPr/>
          <p:nvPr/>
        </p:nvCxnSpPr>
        <p:spPr>
          <a:xfrm>
            <a:off x="5638800" y="19812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743200" y="19812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14400" y="2514600"/>
            <a:ext cx="762000" cy="369332"/>
          </a:xfrm>
          <a:prstGeom prst="rect">
            <a:avLst/>
          </a:prstGeom>
          <a:noFill/>
        </p:spPr>
        <p:txBody>
          <a:bodyPr wrap="square" rtlCol="0">
            <a:spAutoFit/>
          </a:bodyPr>
          <a:lstStyle/>
          <a:p>
            <a:r>
              <a:rPr lang="en-US" b="1" dirty="0" smtClean="0">
                <a:solidFill>
                  <a:schemeClr val="accent2">
                    <a:lumMod val="50000"/>
                  </a:schemeClr>
                </a:solidFill>
              </a:rPr>
              <a:t>1000</a:t>
            </a:r>
            <a:endParaRPr lang="en-US" b="1" dirty="0">
              <a:solidFill>
                <a:schemeClr val="accent2">
                  <a:lumMod val="50000"/>
                </a:schemeClr>
              </a:solidFill>
            </a:endParaRPr>
          </a:p>
        </p:txBody>
      </p:sp>
      <p:sp>
        <p:nvSpPr>
          <p:cNvPr id="19" name="TextBox 18"/>
          <p:cNvSpPr txBox="1"/>
          <p:nvPr/>
        </p:nvSpPr>
        <p:spPr>
          <a:xfrm>
            <a:off x="4191000" y="2514600"/>
            <a:ext cx="762000" cy="369332"/>
          </a:xfrm>
          <a:prstGeom prst="rect">
            <a:avLst/>
          </a:prstGeom>
          <a:noFill/>
        </p:spPr>
        <p:txBody>
          <a:bodyPr wrap="square" rtlCol="0">
            <a:spAutoFit/>
          </a:bodyPr>
          <a:lstStyle/>
          <a:p>
            <a:r>
              <a:rPr lang="en-US" b="1" dirty="0" smtClean="0">
                <a:solidFill>
                  <a:schemeClr val="accent2">
                    <a:lumMod val="50000"/>
                  </a:schemeClr>
                </a:solidFill>
              </a:rPr>
              <a:t>2000</a:t>
            </a:r>
            <a:endParaRPr lang="en-US" b="1" dirty="0">
              <a:solidFill>
                <a:schemeClr val="accent2">
                  <a:lumMod val="50000"/>
                </a:schemeClr>
              </a:solidFill>
            </a:endParaRPr>
          </a:p>
        </p:txBody>
      </p:sp>
      <p:sp>
        <p:nvSpPr>
          <p:cNvPr id="20" name="TextBox 19"/>
          <p:cNvSpPr txBox="1"/>
          <p:nvPr/>
        </p:nvSpPr>
        <p:spPr>
          <a:xfrm>
            <a:off x="7315200" y="2514600"/>
            <a:ext cx="762000" cy="369332"/>
          </a:xfrm>
          <a:prstGeom prst="rect">
            <a:avLst/>
          </a:prstGeom>
          <a:noFill/>
        </p:spPr>
        <p:txBody>
          <a:bodyPr wrap="square" rtlCol="0">
            <a:spAutoFit/>
          </a:bodyPr>
          <a:lstStyle/>
          <a:p>
            <a:r>
              <a:rPr lang="en-US" b="1" dirty="0" smtClean="0">
                <a:solidFill>
                  <a:schemeClr val="accent2">
                    <a:lumMod val="50000"/>
                  </a:schemeClr>
                </a:solidFill>
              </a:rPr>
              <a:t>3000</a:t>
            </a:r>
            <a:endParaRPr lang="en-US" b="1" dirty="0">
              <a:solidFill>
                <a:schemeClr val="accent2">
                  <a:lumMod val="50000"/>
                </a:schemeClr>
              </a:solidFill>
            </a:endParaRPr>
          </a:p>
        </p:txBody>
      </p:sp>
      <p:cxnSp>
        <p:nvCxnSpPr>
          <p:cNvPr id="22" name="Straight Arrow Connector 21"/>
          <p:cNvCxnSpPr/>
          <p:nvPr/>
        </p:nvCxnSpPr>
        <p:spPr>
          <a:xfrm flipV="1">
            <a:off x="3581400" y="4964668"/>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581400" y="5345668"/>
            <a:ext cx="762000" cy="369332"/>
          </a:xfrm>
          <a:prstGeom prst="rect">
            <a:avLst/>
          </a:prstGeom>
          <a:noFill/>
        </p:spPr>
        <p:txBody>
          <a:bodyPr wrap="square" rtlCol="0">
            <a:spAutoFit/>
          </a:bodyPr>
          <a:lstStyle/>
          <a:p>
            <a:r>
              <a:rPr lang="en-US" b="1" dirty="0" smtClean="0">
                <a:solidFill>
                  <a:srgbClr val="FF0000"/>
                </a:solidFill>
              </a:rPr>
              <a:t>head</a:t>
            </a:r>
            <a:endParaRPr lang="en-US" b="1" dirty="0">
              <a:solidFill>
                <a:srgbClr val="FF0000"/>
              </a:solidFill>
            </a:endParaRPr>
          </a:p>
        </p:txBody>
      </p:sp>
      <p:cxnSp>
        <p:nvCxnSpPr>
          <p:cNvPr id="24" name="Straight Arrow Connector 23"/>
          <p:cNvCxnSpPr/>
          <p:nvPr/>
        </p:nvCxnSpPr>
        <p:spPr>
          <a:xfrm flipV="1">
            <a:off x="6781800" y="23622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781800" y="2743200"/>
            <a:ext cx="762000" cy="369332"/>
          </a:xfrm>
          <a:prstGeom prst="rect">
            <a:avLst/>
          </a:prstGeom>
          <a:noFill/>
        </p:spPr>
        <p:txBody>
          <a:bodyPr wrap="square" rtlCol="0">
            <a:spAutoFit/>
          </a:bodyPr>
          <a:lstStyle/>
          <a:p>
            <a:r>
              <a:rPr lang="en-US" b="1" dirty="0" smtClean="0">
                <a:solidFill>
                  <a:srgbClr val="FF0000"/>
                </a:solidFill>
              </a:rPr>
              <a:t>Last</a:t>
            </a:r>
            <a:endParaRPr lang="en-US" b="1" dirty="0">
              <a:solidFill>
                <a:srgbClr val="FF0000"/>
              </a:solidFill>
            </a:endParaRPr>
          </a:p>
        </p:txBody>
      </p:sp>
      <p:cxnSp>
        <p:nvCxnSpPr>
          <p:cNvPr id="26" name="Straight Arrow Connector 25"/>
          <p:cNvCxnSpPr/>
          <p:nvPr/>
        </p:nvCxnSpPr>
        <p:spPr>
          <a:xfrm flipH="1">
            <a:off x="2819400" y="22098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5638800" y="22098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1" name="Table 20"/>
          <p:cNvGraphicFramePr>
            <a:graphicFrameLocks noGrp="1"/>
          </p:cNvGraphicFramePr>
          <p:nvPr/>
        </p:nvGraphicFramePr>
        <p:xfrm>
          <a:off x="3276600" y="4507468"/>
          <a:ext cx="2286000" cy="381000"/>
        </p:xfrm>
        <a:graphic>
          <a:graphicData uri="http://schemas.openxmlformats.org/drawingml/2006/table">
            <a:tbl>
              <a:tblPr firstRow="1" bandRow="1">
                <a:tableStyleId>{5C22544A-7EE6-4342-B048-85BDC9FD1C3A}</a:tableStyleId>
              </a:tblPr>
              <a:tblGrid>
                <a:gridCol w="762000"/>
                <a:gridCol w="762000"/>
                <a:gridCol w="762000"/>
              </a:tblGrid>
              <a:tr h="381000">
                <a:tc>
                  <a:txBody>
                    <a:bodyPr/>
                    <a:lstStyle/>
                    <a:p>
                      <a:pPr algn="ctr"/>
                      <a:r>
                        <a:rPr lang="en-US" dirty="0" smtClean="0">
                          <a:solidFill>
                            <a:schemeClr val="accent2">
                              <a:lumMod val="50000"/>
                            </a:schemeClr>
                          </a:solidFill>
                        </a:rPr>
                        <a:t>NULL</a:t>
                      </a:r>
                      <a:endParaRPr lang="en-US" dirty="0">
                        <a:solidFill>
                          <a:schemeClr val="accent2">
                            <a:lumMod val="50000"/>
                          </a:schemeClr>
                        </a:solidFill>
                      </a:endParaRPr>
                    </a:p>
                  </a:txBody>
                  <a:tcPr/>
                </a:tc>
                <a:tc>
                  <a:txBody>
                    <a:bodyPr/>
                    <a:lstStyle/>
                    <a:p>
                      <a:pPr algn="ctr"/>
                      <a:r>
                        <a:rPr lang="en-US" dirty="0" smtClean="0"/>
                        <a:t>20</a:t>
                      </a:r>
                      <a:endParaRPr lang="en-US" dirty="0"/>
                    </a:p>
                  </a:txBody>
                  <a:tcPr/>
                </a:tc>
                <a:tc>
                  <a:txBody>
                    <a:bodyPr/>
                    <a:lstStyle/>
                    <a:p>
                      <a:pPr algn="ctr"/>
                      <a:r>
                        <a:rPr lang="en-US" dirty="0" smtClean="0"/>
                        <a:t>3000</a:t>
                      </a:r>
                      <a:endParaRPr lang="en-US" dirty="0"/>
                    </a:p>
                  </a:txBody>
                  <a:tcPr/>
                </a:tc>
              </a:tr>
            </a:tbl>
          </a:graphicData>
        </a:graphic>
      </p:graphicFrame>
      <p:graphicFrame>
        <p:nvGraphicFramePr>
          <p:cNvPr id="28" name="Table 27"/>
          <p:cNvGraphicFramePr>
            <a:graphicFrameLocks noGrp="1"/>
          </p:cNvGraphicFramePr>
          <p:nvPr/>
        </p:nvGraphicFramePr>
        <p:xfrm>
          <a:off x="6172200" y="4507468"/>
          <a:ext cx="2286000" cy="381000"/>
        </p:xfrm>
        <a:graphic>
          <a:graphicData uri="http://schemas.openxmlformats.org/drawingml/2006/table">
            <a:tbl>
              <a:tblPr firstRow="1" bandRow="1">
                <a:tableStyleId>{5C22544A-7EE6-4342-B048-85BDC9FD1C3A}</a:tableStyleId>
              </a:tblPr>
              <a:tblGrid>
                <a:gridCol w="762000"/>
                <a:gridCol w="762000"/>
                <a:gridCol w="762000"/>
              </a:tblGrid>
              <a:tr h="381000">
                <a:tc>
                  <a:txBody>
                    <a:bodyPr/>
                    <a:lstStyle/>
                    <a:p>
                      <a:pPr algn="ctr"/>
                      <a:r>
                        <a:rPr lang="en-US" dirty="0" smtClean="0"/>
                        <a:t>2000</a:t>
                      </a:r>
                      <a:endParaRPr lang="en-US" dirty="0"/>
                    </a:p>
                  </a:txBody>
                  <a:tcPr/>
                </a:tc>
                <a:tc>
                  <a:txBody>
                    <a:bodyPr/>
                    <a:lstStyle/>
                    <a:p>
                      <a:pPr algn="ctr"/>
                      <a:r>
                        <a:rPr lang="en-US" dirty="0" smtClean="0"/>
                        <a:t>30</a:t>
                      </a:r>
                      <a:endParaRPr lang="en-US" dirty="0"/>
                    </a:p>
                  </a:txBody>
                  <a:tcPr/>
                </a:tc>
                <a:tc>
                  <a:txBody>
                    <a:bodyPr/>
                    <a:lstStyle/>
                    <a:p>
                      <a:pPr algn="ctr"/>
                      <a:r>
                        <a:rPr lang="en-US" dirty="0" smtClean="0"/>
                        <a:t>Null</a:t>
                      </a:r>
                      <a:endParaRPr lang="en-US" dirty="0"/>
                    </a:p>
                  </a:txBody>
                  <a:tcPr/>
                </a:tc>
              </a:tr>
            </a:tbl>
          </a:graphicData>
        </a:graphic>
      </p:graphicFrame>
      <p:cxnSp>
        <p:nvCxnSpPr>
          <p:cNvPr id="29" name="Straight Arrow Connector 28"/>
          <p:cNvCxnSpPr/>
          <p:nvPr/>
        </p:nvCxnSpPr>
        <p:spPr>
          <a:xfrm>
            <a:off x="5562600" y="4583668"/>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114800" y="5117068"/>
            <a:ext cx="762000" cy="369332"/>
          </a:xfrm>
          <a:prstGeom prst="rect">
            <a:avLst/>
          </a:prstGeom>
          <a:noFill/>
        </p:spPr>
        <p:txBody>
          <a:bodyPr wrap="square" rtlCol="0">
            <a:spAutoFit/>
          </a:bodyPr>
          <a:lstStyle/>
          <a:p>
            <a:r>
              <a:rPr lang="en-US" b="1" dirty="0" smtClean="0">
                <a:solidFill>
                  <a:schemeClr val="accent2">
                    <a:lumMod val="50000"/>
                  </a:schemeClr>
                </a:solidFill>
              </a:rPr>
              <a:t>2000</a:t>
            </a:r>
            <a:endParaRPr lang="en-US" b="1" dirty="0">
              <a:solidFill>
                <a:schemeClr val="accent2">
                  <a:lumMod val="50000"/>
                </a:schemeClr>
              </a:solidFill>
            </a:endParaRPr>
          </a:p>
        </p:txBody>
      </p:sp>
      <p:sp>
        <p:nvSpPr>
          <p:cNvPr id="31" name="TextBox 30"/>
          <p:cNvSpPr txBox="1"/>
          <p:nvPr/>
        </p:nvSpPr>
        <p:spPr>
          <a:xfrm>
            <a:off x="7239000" y="5117068"/>
            <a:ext cx="762000" cy="369332"/>
          </a:xfrm>
          <a:prstGeom prst="rect">
            <a:avLst/>
          </a:prstGeom>
          <a:noFill/>
        </p:spPr>
        <p:txBody>
          <a:bodyPr wrap="square" rtlCol="0">
            <a:spAutoFit/>
          </a:bodyPr>
          <a:lstStyle/>
          <a:p>
            <a:r>
              <a:rPr lang="en-US" b="1" dirty="0" smtClean="0">
                <a:solidFill>
                  <a:schemeClr val="accent2">
                    <a:lumMod val="50000"/>
                  </a:schemeClr>
                </a:solidFill>
              </a:rPr>
              <a:t>3000</a:t>
            </a:r>
            <a:endParaRPr lang="en-US" b="1" dirty="0">
              <a:solidFill>
                <a:schemeClr val="accent2">
                  <a:lumMod val="50000"/>
                </a:schemeClr>
              </a:solidFill>
            </a:endParaRPr>
          </a:p>
        </p:txBody>
      </p:sp>
      <p:cxnSp>
        <p:nvCxnSpPr>
          <p:cNvPr id="32" name="Straight Arrow Connector 31"/>
          <p:cNvCxnSpPr/>
          <p:nvPr/>
        </p:nvCxnSpPr>
        <p:spPr>
          <a:xfrm flipV="1">
            <a:off x="6705600" y="4964668"/>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705600" y="5345668"/>
            <a:ext cx="762000" cy="369332"/>
          </a:xfrm>
          <a:prstGeom prst="rect">
            <a:avLst/>
          </a:prstGeom>
          <a:noFill/>
        </p:spPr>
        <p:txBody>
          <a:bodyPr wrap="square" rtlCol="0">
            <a:spAutoFit/>
          </a:bodyPr>
          <a:lstStyle/>
          <a:p>
            <a:r>
              <a:rPr lang="en-US" b="1" dirty="0" smtClean="0">
                <a:solidFill>
                  <a:srgbClr val="FF0000"/>
                </a:solidFill>
              </a:rPr>
              <a:t>Last</a:t>
            </a:r>
            <a:endParaRPr lang="en-US" b="1" dirty="0">
              <a:solidFill>
                <a:srgbClr val="FF0000"/>
              </a:solidFill>
            </a:endParaRPr>
          </a:p>
        </p:txBody>
      </p:sp>
      <p:cxnSp>
        <p:nvCxnSpPr>
          <p:cNvPr id="34" name="Straight Arrow Connector 33"/>
          <p:cNvCxnSpPr/>
          <p:nvPr/>
        </p:nvCxnSpPr>
        <p:spPr>
          <a:xfrm flipH="1">
            <a:off x="5562600" y="4812268"/>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886200" y="1307068"/>
            <a:ext cx="2133600" cy="369332"/>
          </a:xfrm>
          <a:prstGeom prst="rect">
            <a:avLst/>
          </a:prstGeom>
          <a:noFill/>
        </p:spPr>
        <p:txBody>
          <a:bodyPr wrap="square" rtlCol="0">
            <a:spAutoFit/>
          </a:bodyPr>
          <a:lstStyle/>
          <a:p>
            <a:r>
              <a:rPr lang="en-US" b="1" dirty="0" smtClean="0">
                <a:solidFill>
                  <a:srgbClr val="C00000"/>
                </a:solidFill>
              </a:rPr>
              <a:t>Before Deletion</a:t>
            </a:r>
            <a:endParaRPr lang="en-US" b="1" dirty="0">
              <a:solidFill>
                <a:srgbClr val="C00000"/>
              </a:solidFill>
            </a:endParaRPr>
          </a:p>
        </p:txBody>
      </p:sp>
      <p:sp>
        <p:nvSpPr>
          <p:cNvPr id="36" name="TextBox 35"/>
          <p:cNvSpPr txBox="1"/>
          <p:nvPr/>
        </p:nvSpPr>
        <p:spPr>
          <a:xfrm>
            <a:off x="4572000" y="3821668"/>
            <a:ext cx="2133600" cy="369332"/>
          </a:xfrm>
          <a:prstGeom prst="rect">
            <a:avLst/>
          </a:prstGeom>
          <a:noFill/>
        </p:spPr>
        <p:txBody>
          <a:bodyPr wrap="square" rtlCol="0">
            <a:spAutoFit/>
          </a:bodyPr>
          <a:lstStyle/>
          <a:p>
            <a:r>
              <a:rPr lang="en-US" b="1" dirty="0" smtClean="0">
                <a:solidFill>
                  <a:srgbClr val="C00000"/>
                </a:solidFill>
              </a:rPr>
              <a:t>After Deletion</a:t>
            </a:r>
            <a:endParaRPr lang="en-US" b="1" dirty="0">
              <a:solidFill>
                <a:srgbClr val="C00000"/>
              </a:solidFill>
            </a:endParaRPr>
          </a:p>
        </p:txBody>
      </p:sp>
      <p:graphicFrame>
        <p:nvGraphicFramePr>
          <p:cNvPr id="37" name="Table 36"/>
          <p:cNvGraphicFramePr>
            <a:graphicFrameLocks noGrp="1"/>
          </p:cNvGraphicFramePr>
          <p:nvPr/>
        </p:nvGraphicFramePr>
        <p:xfrm>
          <a:off x="228600" y="5791200"/>
          <a:ext cx="2286000" cy="381000"/>
        </p:xfrm>
        <a:graphic>
          <a:graphicData uri="http://schemas.openxmlformats.org/drawingml/2006/table">
            <a:tbl>
              <a:tblPr firstRow="1" bandRow="1">
                <a:tableStyleId>{5C22544A-7EE6-4342-B048-85BDC9FD1C3A}</a:tableStyleId>
              </a:tblPr>
              <a:tblGrid>
                <a:gridCol w="762000"/>
                <a:gridCol w="762000"/>
                <a:gridCol w="762000"/>
              </a:tblGrid>
              <a:tr h="381000">
                <a:tc>
                  <a:txBody>
                    <a:bodyPr/>
                    <a:lstStyle/>
                    <a:p>
                      <a:pPr algn="ctr"/>
                      <a:r>
                        <a:rPr lang="en-US" dirty="0" smtClean="0"/>
                        <a:t>Null</a:t>
                      </a:r>
                      <a:endParaRPr lang="en-US" dirty="0"/>
                    </a:p>
                  </a:txBody>
                  <a:tcPr/>
                </a:tc>
                <a:tc>
                  <a:txBody>
                    <a:bodyPr/>
                    <a:lstStyle/>
                    <a:p>
                      <a:pPr algn="ctr"/>
                      <a:r>
                        <a:rPr lang="en-US" dirty="0" smtClean="0"/>
                        <a:t>10</a:t>
                      </a:r>
                      <a:endParaRPr lang="en-US" dirty="0"/>
                    </a:p>
                  </a:txBody>
                  <a:tcPr>
                    <a:solidFill>
                      <a:schemeClr val="accent2">
                        <a:lumMod val="50000"/>
                      </a:schemeClr>
                    </a:solidFill>
                  </a:tcPr>
                </a:tc>
                <a:tc>
                  <a:txBody>
                    <a:bodyPr/>
                    <a:lstStyle/>
                    <a:p>
                      <a:pPr algn="ctr"/>
                      <a:r>
                        <a:rPr lang="en-US" dirty="0" smtClean="0"/>
                        <a:t>2000</a:t>
                      </a:r>
                      <a:endParaRPr lang="en-US" dirty="0"/>
                    </a:p>
                  </a:txBody>
                  <a:tcPr/>
                </a:tc>
              </a:tr>
            </a:tbl>
          </a:graphicData>
        </a:graphic>
      </p:graphicFrame>
      <p:sp>
        <p:nvSpPr>
          <p:cNvPr id="38" name="TextBox 37"/>
          <p:cNvSpPr txBox="1"/>
          <p:nvPr/>
        </p:nvSpPr>
        <p:spPr>
          <a:xfrm>
            <a:off x="609600" y="5257800"/>
            <a:ext cx="2133600" cy="369332"/>
          </a:xfrm>
          <a:prstGeom prst="rect">
            <a:avLst/>
          </a:prstGeom>
          <a:noFill/>
        </p:spPr>
        <p:txBody>
          <a:bodyPr wrap="square" rtlCol="0">
            <a:spAutoFit/>
          </a:bodyPr>
          <a:lstStyle/>
          <a:p>
            <a:r>
              <a:rPr lang="en-US" b="1" dirty="0" smtClean="0">
                <a:solidFill>
                  <a:srgbClr val="C00000"/>
                </a:solidFill>
              </a:rPr>
              <a:t>Deleted Node</a:t>
            </a:r>
            <a:endParaRPr lang="en-US" b="1" dirty="0">
              <a:solidFill>
                <a:srgbClr val="C00000"/>
              </a:solidFill>
            </a:endParaRPr>
          </a:p>
        </p:txBody>
      </p:sp>
      <p:cxnSp>
        <p:nvCxnSpPr>
          <p:cNvPr id="39" name="Straight Arrow Connector 38"/>
          <p:cNvCxnSpPr/>
          <p:nvPr/>
        </p:nvCxnSpPr>
        <p:spPr>
          <a:xfrm flipV="1">
            <a:off x="609600" y="25146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09600" y="2895600"/>
            <a:ext cx="762000" cy="369332"/>
          </a:xfrm>
          <a:prstGeom prst="rect">
            <a:avLst/>
          </a:prstGeom>
          <a:noFill/>
        </p:spPr>
        <p:txBody>
          <a:bodyPr wrap="square" rtlCol="0">
            <a:spAutoFit/>
          </a:bodyPr>
          <a:lstStyle/>
          <a:p>
            <a:r>
              <a:rPr lang="en-US" b="1" dirty="0" smtClean="0">
                <a:solidFill>
                  <a:srgbClr val="FF0000"/>
                </a:solidFill>
              </a:rPr>
              <a:t>head</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z="2800" b="1" u="sng" dirty="0" smtClean="0">
                <a:solidFill>
                  <a:srgbClr val="7030A0"/>
                </a:solidFill>
              </a:rPr>
              <a:t>Delete First in DLL</a:t>
            </a:r>
            <a:endParaRPr lang="en-US" sz="2800" b="1" u="sng" dirty="0">
              <a:solidFill>
                <a:srgbClr val="7030A0"/>
              </a:solidFill>
            </a:endParaRPr>
          </a:p>
        </p:txBody>
      </p:sp>
      <p:sp>
        <p:nvSpPr>
          <p:cNvPr id="3" name="Content Placeholder 2"/>
          <p:cNvSpPr>
            <a:spLocks noGrp="1"/>
          </p:cNvSpPr>
          <p:nvPr>
            <p:ph idx="1"/>
          </p:nvPr>
        </p:nvSpPr>
        <p:spPr>
          <a:xfrm>
            <a:off x="1219200" y="228600"/>
            <a:ext cx="5638800" cy="7086600"/>
          </a:xfrm>
        </p:spPr>
        <p:txBody>
          <a:bodyPr>
            <a:normAutofit fontScale="55000" lnSpcReduction="20000"/>
          </a:bodyPr>
          <a:lstStyle/>
          <a:p>
            <a:pPr>
              <a:buNone/>
            </a:pPr>
            <a:r>
              <a:rPr lang="en-US" b="1" dirty="0" err="1" smtClean="0">
                <a:solidFill>
                  <a:srgbClr val="7030A0"/>
                </a:solidFill>
              </a:rPr>
              <a:t>delfirst</a:t>
            </a:r>
            <a:r>
              <a:rPr lang="en-US" b="1" dirty="0" smtClean="0">
                <a:solidFill>
                  <a:srgbClr val="7030A0"/>
                </a:solidFill>
              </a:rPr>
              <a:t>()</a:t>
            </a:r>
          </a:p>
          <a:p>
            <a:pPr>
              <a:buNone/>
            </a:pPr>
            <a:r>
              <a:rPr lang="en-US" b="1" dirty="0" smtClean="0">
                <a:solidFill>
                  <a:schemeClr val="accent2">
                    <a:lumMod val="50000"/>
                  </a:schemeClr>
                </a:solidFill>
              </a:rPr>
              <a:t>{</a:t>
            </a:r>
          </a:p>
          <a:p>
            <a:pPr>
              <a:buNone/>
            </a:pPr>
            <a:r>
              <a:rPr lang="en-US" b="1" dirty="0" smtClean="0">
                <a:solidFill>
                  <a:schemeClr val="accent2">
                    <a:lumMod val="50000"/>
                  </a:schemeClr>
                </a:solidFill>
              </a:rPr>
              <a:t>    if(head==NULL)</a:t>
            </a:r>
          </a:p>
          <a:p>
            <a:pPr>
              <a:buNone/>
            </a:pPr>
            <a:r>
              <a:rPr lang="en-US" b="1" dirty="0" smtClean="0">
                <a:solidFill>
                  <a:schemeClr val="accent2">
                    <a:lumMod val="50000"/>
                  </a:schemeClr>
                </a:solidFill>
              </a:rPr>
              <a:t>    {</a:t>
            </a:r>
          </a:p>
          <a:p>
            <a:pPr>
              <a:buNone/>
            </a:pPr>
            <a:r>
              <a:rPr lang="en-US" b="1" dirty="0" smtClean="0">
                <a:solidFill>
                  <a:schemeClr val="accent2">
                    <a:lumMod val="50000"/>
                  </a:schemeClr>
                </a:solidFill>
              </a:rPr>
              <a:t>                  </a:t>
            </a:r>
            <a:r>
              <a:rPr lang="en-US" b="1" dirty="0" err="1" smtClean="0">
                <a:solidFill>
                  <a:schemeClr val="accent2">
                    <a:lumMod val="50000"/>
                  </a:schemeClr>
                </a:solidFill>
              </a:rPr>
              <a:t>print”SLL</a:t>
            </a:r>
            <a:r>
              <a:rPr lang="en-US" b="1" dirty="0" smtClean="0">
                <a:solidFill>
                  <a:schemeClr val="accent2">
                    <a:lumMod val="50000"/>
                  </a:schemeClr>
                </a:solidFill>
              </a:rPr>
              <a:t> is empty:";</a:t>
            </a:r>
          </a:p>
          <a:p>
            <a:pPr>
              <a:buNone/>
            </a:pPr>
            <a:r>
              <a:rPr lang="en-US" b="1" dirty="0" smtClean="0">
                <a:solidFill>
                  <a:schemeClr val="accent2">
                    <a:lumMod val="50000"/>
                  </a:schemeClr>
                </a:solidFill>
              </a:rPr>
              <a:t>                  return(0);</a:t>
            </a:r>
          </a:p>
          <a:p>
            <a:pPr>
              <a:buNone/>
            </a:pPr>
            <a:r>
              <a:rPr lang="en-US" b="1" dirty="0" smtClean="0">
                <a:solidFill>
                  <a:schemeClr val="accent2">
                    <a:lumMod val="50000"/>
                  </a:schemeClr>
                </a:solidFill>
              </a:rPr>
              <a:t>    }</a:t>
            </a:r>
          </a:p>
          <a:p>
            <a:pPr>
              <a:buNone/>
            </a:pPr>
            <a:r>
              <a:rPr lang="en-US" b="1" dirty="0" smtClean="0">
                <a:solidFill>
                  <a:schemeClr val="accent2">
                    <a:lumMod val="50000"/>
                  </a:schemeClr>
                </a:solidFill>
              </a:rPr>
              <a:t>    else if(head==last)</a:t>
            </a:r>
          </a:p>
          <a:p>
            <a:pPr>
              <a:buNone/>
            </a:pPr>
            <a:r>
              <a:rPr lang="en-US" b="1" dirty="0" smtClean="0">
                <a:solidFill>
                  <a:schemeClr val="accent2">
                    <a:lumMod val="50000"/>
                  </a:schemeClr>
                </a:solidFill>
              </a:rPr>
              <a:t>    {</a:t>
            </a:r>
          </a:p>
          <a:p>
            <a:pPr>
              <a:buNone/>
            </a:pPr>
            <a:r>
              <a:rPr lang="en-US" b="1" dirty="0" smtClean="0">
                <a:solidFill>
                  <a:schemeClr val="accent2">
                    <a:lumMod val="50000"/>
                  </a:schemeClr>
                </a:solidFill>
              </a:rPr>
              <a:t>         </a:t>
            </a:r>
            <a:r>
              <a:rPr lang="en-US" b="1" dirty="0" err="1" smtClean="0">
                <a:solidFill>
                  <a:schemeClr val="accent2">
                    <a:lumMod val="50000"/>
                  </a:schemeClr>
                </a:solidFill>
              </a:rPr>
              <a:t>delnode</a:t>
            </a:r>
            <a:r>
              <a:rPr lang="en-US" b="1" dirty="0" smtClean="0">
                <a:solidFill>
                  <a:schemeClr val="accent2">
                    <a:lumMod val="50000"/>
                  </a:schemeClr>
                </a:solidFill>
              </a:rPr>
              <a:t>=head;</a:t>
            </a:r>
          </a:p>
          <a:p>
            <a:pPr>
              <a:buNone/>
            </a:pPr>
            <a:r>
              <a:rPr lang="en-US" b="1" dirty="0" smtClean="0">
                <a:solidFill>
                  <a:schemeClr val="accent2">
                    <a:lumMod val="50000"/>
                  </a:schemeClr>
                </a:solidFill>
              </a:rPr>
              <a:t>         print "Deleted node is </a:t>
            </a:r>
            <a:r>
              <a:rPr lang="en-US" b="1" dirty="0" err="1" smtClean="0">
                <a:solidFill>
                  <a:schemeClr val="accent2">
                    <a:lumMod val="50000"/>
                  </a:schemeClr>
                </a:solidFill>
              </a:rPr>
              <a:t>delnode</a:t>
            </a:r>
            <a:r>
              <a:rPr lang="en-US" b="1" dirty="0" smtClean="0">
                <a:solidFill>
                  <a:schemeClr val="accent2">
                    <a:lumMod val="50000"/>
                  </a:schemeClr>
                </a:solidFill>
              </a:rPr>
              <a:t>-&gt;data;</a:t>
            </a:r>
          </a:p>
          <a:p>
            <a:pPr>
              <a:buNone/>
            </a:pPr>
            <a:r>
              <a:rPr lang="en-US" b="1" dirty="0" smtClean="0">
                <a:solidFill>
                  <a:schemeClr val="accent2">
                    <a:lumMod val="50000"/>
                  </a:schemeClr>
                </a:solidFill>
              </a:rPr>
              <a:t>         head=last=NULL;</a:t>
            </a:r>
          </a:p>
          <a:p>
            <a:pPr>
              <a:buNone/>
            </a:pPr>
            <a:r>
              <a:rPr lang="en-US" b="1" dirty="0" smtClean="0">
                <a:solidFill>
                  <a:schemeClr val="accent2">
                    <a:lumMod val="50000"/>
                  </a:schemeClr>
                </a:solidFill>
              </a:rPr>
              <a:t>         free(</a:t>
            </a:r>
            <a:r>
              <a:rPr lang="en-US" b="1" dirty="0" err="1" smtClean="0">
                <a:solidFill>
                  <a:schemeClr val="accent2">
                    <a:lumMod val="50000"/>
                  </a:schemeClr>
                </a:solidFill>
              </a:rPr>
              <a:t>delnode</a:t>
            </a:r>
            <a:r>
              <a:rPr lang="en-US" b="1" dirty="0" smtClean="0">
                <a:solidFill>
                  <a:schemeClr val="accent2">
                    <a:lumMod val="50000"/>
                  </a:schemeClr>
                </a:solidFill>
              </a:rPr>
              <a:t>);</a:t>
            </a:r>
          </a:p>
          <a:p>
            <a:pPr>
              <a:buNone/>
            </a:pPr>
            <a:r>
              <a:rPr lang="en-US" b="1" dirty="0" smtClean="0">
                <a:solidFill>
                  <a:schemeClr val="accent2">
                    <a:lumMod val="50000"/>
                  </a:schemeClr>
                </a:solidFill>
              </a:rPr>
              <a:t>         return(0);</a:t>
            </a:r>
          </a:p>
          <a:p>
            <a:pPr>
              <a:buNone/>
            </a:pPr>
            <a:r>
              <a:rPr lang="en-US" b="1" dirty="0" smtClean="0">
                <a:solidFill>
                  <a:schemeClr val="accent2">
                    <a:lumMod val="50000"/>
                  </a:schemeClr>
                </a:solidFill>
              </a:rPr>
              <a:t>}</a:t>
            </a:r>
          </a:p>
          <a:p>
            <a:pPr>
              <a:buNone/>
            </a:pPr>
            <a:r>
              <a:rPr lang="en-US" b="1" dirty="0" smtClean="0">
                <a:solidFill>
                  <a:schemeClr val="accent2">
                    <a:lumMod val="50000"/>
                  </a:schemeClr>
                </a:solidFill>
              </a:rPr>
              <a:t>else</a:t>
            </a:r>
          </a:p>
          <a:p>
            <a:pPr>
              <a:buNone/>
            </a:pPr>
            <a:r>
              <a:rPr lang="en-US" b="1" dirty="0" smtClean="0">
                <a:solidFill>
                  <a:schemeClr val="accent2">
                    <a:lumMod val="50000"/>
                  </a:schemeClr>
                </a:solidFill>
              </a:rPr>
              <a:t> {</a:t>
            </a:r>
          </a:p>
          <a:p>
            <a:pPr>
              <a:buNone/>
            </a:pPr>
            <a:r>
              <a:rPr lang="en-US" b="1" dirty="0" smtClean="0">
                <a:solidFill>
                  <a:schemeClr val="accent2">
                    <a:lumMod val="50000"/>
                  </a:schemeClr>
                </a:solidFill>
              </a:rPr>
              <a:t>     </a:t>
            </a:r>
            <a:r>
              <a:rPr lang="en-US" b="1" dirty="0" err="1" smtClean="0">
                <a:solidFill>
                  <a:schemeClr val="accent2">
                    <a:lumMod val="50000"/>
                  </a:schemeClr>
                </a:solidFill>
              </a:rPr>
              <a:t>delnode</a:t>
            </a:r>
            <a:r>
              <a:rPr lang="en-US" b="1" dirty="0" smtClean="0">
                <a:solidFill>
                  <a:schemeClr val="accent2">
                    <a:lumMod val="50000"/>
                  </a:schemeClr>
                </a:solidFill>
              </a:rPr>
              <a:t>=head;</a:t>
            </a:r>
          </a:p>
          <a:p>
            <a:pPr>
              <a:buNone/>
            </a:pPr>
            <a:r>
              <a:rPr lang="en-US" b="1" dirty="0" smtClean="0">
                <a:solidFill>
                  <a:schemeClr val="accent2">
                    <a:lumMod val="50000"/>
                  </a:schemeClr>
                </a:solidFill>
              </a:rPr>
              <a:t>     print "Deleted node is </a:t>
            </a:r>
            <a:r>
              <a:rPr lang="en-US" b="1" dirty="0" err="1" smtClean="0">
                <a:solidFill>
                  <a:schemeClr val="accent2">
                    <a:lumMod val="50000"/>
                  </a:schemeClr>
                </a:solidFill>
              </a:rPr>
              <a:t>delnode</a:t>
            </a:r>
            <a:r>
              <a:rPr lang="en-US" b="1" dirty="0" smtClean="0">
                <a:solidFill>
                  <a:schemeClr val="accent2">
                    <a:lumMod val="50000"/>
                  </a:schemeClr>
                </a:solidFill>
              </a:rPr>
              <a:t>-&gt;data;</a:t>
            </a:r>
          </a:p>
          <a:p>
            <a:pPr>
              <a:buNone/>
            </a:pPr>
            <a:r>
              <a:rPr lang="en-US" b="1" dirty="0" smtClean="0">
                <a:solidFill>
                  <a:schemeClr val="accent2">
                    <a:lumMod val="50000"/>
                  </a:schemeClr>
                </a:solidFill>
              </a:rPr>
              <a:t>     head=head-&gt;</a:t>
            </a:r>
            <a:r>
              <a:rPr lang="en-US" b="1" dirty="0" err="1" smtClean="0">
                <a:solidFill>
                  <a:schemeClr val="accent2">
                    <a:lumMod val="50000"/>
                  </a:schemeClr>
                </a:solidFill>
              </a:rPr>
              <a:t>flink</a:t>
            </a:r>
            <a:r>
              <a:rPr lang="en-US" b="1" dirty="0" smtClean="0">
                <a:solidFill>
                  <a:schemeClr val="accent2">
                    <a:lumMod val="50000"/>
                  </a:schemeClr>
                </a:solidFill>
              </a:rPr>
              <a:t>;</a:t>
            </a:r>
          </a:p>
          <a:p>
            <a:pPr>
              <a:buNone/>
            </a:pPr>
            <a:r>
              <a:rPr lang="en-US" b="1" dirty="0" smtClean="0">
                <a:solidFill>
                  <a:schemeClr val="accent2">
                    <a:lumMod val="50000"/>
                  </a:schemeClr>
                </a:solidFill>
              </a:rPr>
              <a:t>     free(</a:t>
            </a:r>
            <a:r>
              <a:rPr lang="en-US" b="1" dirty="0" err="1" smtClean="0">
                <a:solidFill>
                  <a:schemeClr val="accent2">
                    <a:lumMod val="50000"/>
                  </a:schemeClr>
                </a:solidFill>
              </a:rPr>
              <a:t>delnode</a:t>
            </a:r>
            <a:r>
              <a:rPr lang="en-US" b="1" dirty="0" smtClean="0">
                <a:solidFill>
                  <a:schemeClr val="accent2">
                    <a:lumMod val="50000"/>
                  </a:schemeClr>
                </a:solidFill>
              </a:rPr>
              <a:t>);</a:t>
            </a:r>
          </a:p>
          <a:p>
            <a:pPr>
              <a:buNone/>
            </a:pPr>
            <a:r>
              <a:rPr lang="en-US" b="1" dirty="0" smtClean="0">
                <a:solidFill>
                  <a:schemeClr val="accent2">
                    <a:lumMod val="50000"/>
                  </a:schemeClr>
                </a:solidFill>
              </a:rPr>
              <a:t>     return(0);</a:t>
            </a:r>
          </a:p>
          <a:p>
            <a:pPr>
              <a:buNone/>
            </a:pPr>
            <a:r>
              <a:rPr lang="en-US" b="1" dirty="0" smtClean="0">
                <a:solidFill>
                  <a:schemeClr val="accent2">
                    <a:lumMod val="50000"/>
                  </a:schemeClr>
                </a:solidFill>
              </a:rPr>
              <a:t>}</a:t>
            </a:r>
          </a:p>
          <a:p>
            <a:pPr>
              <a:buNone/>
            </a:pPr>
            <a:r>
              <a:rPr lang="en-US" b="1" dirty="0" smtClean="0">
                <a:solidFill>
                  <a:schemeClr val="accent2">
                    <a:lumMod val="50000"/>
                  </a:schemeClr>
                </a:solidFill>
              </a:rPr>
              <a:t>}</a:t>
            </a:r>
            <a:endParaRPr lang="en-US" b="1" dirty="0">
              <a:solidFill>
                <a:schemeClr val="accent2">
                  <a:lumMod val="50000"/>
                </a:schemeClr>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534400" cy="6248400"/>
          </a:xfrm>
        </p:spPr>
        <p:txBody>
          <a:bodyPr>
            <a:normAutofit lnSpcReduction="10000"/>
          </a:bodyPr>
          <a:lstStyle/>
          <a:p>
            <a:pPr algn="ctr">
              <a:buNone/>
            </a:pPr>
            <a:r>
              <a:rPr lang="en-US" b="1" dirty="0" smtClean="0">
                <a:solidFill>
                  <a:schemeClr val="accent4">
                    <a:lumMod val="75000"/>
                  </a:schemeClr>
                </a:solidFill>
              </a:rPr>
              <a:t> 		 </a:t>
            </a:r>
            <a:r>
              <a:rPr lang="en-US" b="1" u="sng" dirty="0" smtClean="0">
                <a:solidFill>
                  <a:schemeClr val="accent4">
                    <a:lumMod val="75000"/>
                  </a:schemeClr>
                </a:solidFill>
              </a:rPr>
              <a:t>Delete Last in DLL</a:t>
            </a:r>
          </a:p>
          <a:p>
            <a:pPr>
              <a:buNone/>
            </a:pPr>
            <a:endParaRPr lang="en-US" b="1" dirty="0" smtClean="0">
              <a:solidFill>
                <a:schemeClr val="accent4">
                  <a:lumMod val="75000"/>
                </a:schemeClr>
              </a:solidFill>
            </a:endParaRPr>
          </a:p>
          <a:p>
            <a:pPr>
              <a:buNone/>
            </a:pPr>
            <a:endParaRPr lang="en-US" sz="2200" b="1" dirty="0" smtClean="0">
              <a:solidFill>
                <a:schemeClr val="accent4">
                  <a:lumMod val="75000"/>
                </a:schemeClr>
              </a:solidFill>
            </a:endParaRPr>
          </a:p>
          <a:p>
            <a:pPr>
              <a:buNone/>
            </a:pPr>
            <a:endParaRPr lang="en-US" sz="2200" b="1" dirty="0" smtClean="0">
              <a:solidFill>
                <a:schemeClr val="accent4">
                  <a:lumMod val="75000"/>
                </a:schemeClr>
              </a:solidFill>
            </a:endParaRPr>
          </a:p>
          <a:p>
            <a:pPr>
              <a:buNone/>
            </a:pPr>
            <a:r>
              <a:rPr lang="en-US" sz="2200" b="1" dirty="0" smtClean="0">
                <a:solidFill>
                  <a:schemeClr val="accent4">
                    <a:lumMod val="75000"/>
                  </a:schemeClr>
                </a:solidFill>
              </a:rPr>
              <a:t>             </a:t>
            </a:r>
            <a:r>
              <a:rPr lang="en-US" sz="2600" b="1" dirty="0" smtClean="0">
                <a:solidFill>
                  <a:schemeClr val="accent4">
                    <a:lumMod val="75000"/>
                  </a:schemeClr>
                </a:solidFill>
              </a:rPr>
              <a:t> </a:t>
            </a:r>
            <a:r>
              <a:rPr lang="en-US" b="1" dirty="0" smtClean="0">
                <a:solidFill>
                  <a:schemeClr val="accent4">
                    <a:lumMod val="75000"/>
                  </a:schemeClr>
                </a:solidFill>
              </a:rPr>
              <a:t>        </a:t>
            </a:r>
          </a:p>
          <a:p>
            <a:pPr>
              <a:buNone/>
            </a:pPr>
            <a:r>
              <a:rPr lang="en-US" b="1" dirty="0" smtClean="0">
                <a:solidFill>
                  <a:schemeClr val="accent4">
                    <a:lumMod val="75000"/>
                  </a:schemeClr>
                </a:solidFill>
              </a:rPr>
              <a:t>   </a:t>
            </a:r>
          </a:p>
          <a:p>
            <a:pPr>
              <a:buNone/>
            </a:pPr>
            <a:endParaRPr lang="en-US" b="1" dirty="0" smtClean="0">
              <a:solidFill>
                <a:schemeClr val="accent4">
                  <a:lumMod val="75000"/>
                </a:schemeClr>
              </a:solidFill>
            </a:endParaRPr>
          </a:p>
          <a:p>
            <a:pPr>
              <a:buNone/>
            </a:pPr>
            <a:endParaRPr lang="en-US" b="1" dirty="0" smtClean="0">
              <a:solidFill>
                <a:schemeClr val="accent4">
                  <a:lumMod val="75000"/>
                </a:schemeClr>
              </a:solidFill>
            </a:endParaRPr>
          </a:p>
          <a:p>
            <a:pPr>
              <a:buNone/>
            </a:pPr>
            <a:endParaRPr lang="en-US" b="1" dirty="0" smtClean="0">
              <a:solidFill>
                <a:schemeClr val="accent4">
                  <a:lumMod val="75000"/>
                </a:schemeClr>
              </a:solidFill>
            </a:endParaRPr>
          </a:p>
          <a:p>
            <a:pPr>
              <a:buNone/>
            </a:pPr>
            <a:endParaRPr lang="en-US" b="1" dirty="0" smtClean="0">
              <a:solidFill>
                <a:schemeClr val="accent4">
                  <a:lumMod val="75000"/>
                </a:schemeClr>
              </a:solidFill>
            </a:endParaRPr>
          </a:p>
          <a:p>
            <a:pPr>
              <a:buNone/>
            </a:pPr>
            <a:endParaRPr lang="en-US" b="1" dirty="0" smtClean="0">
              <a:solidFill>
                <a:schemeClr val="accent4">
                  <a:lumMod val="75000"/>
                </a:schemeClr>
              </a:solidFill>
            </a:endParaRPr>
          </a:p>
          <a:p>
            <a:pPr>
              <a:buNone/>
            </a:pPr>
            <a:r>
              <a:rPr lang="en-US" b="1" dirty="0" smtClean="0">
                <a:solidFill>
                  <a:schemeClr val="accent4">
                    <a:lumMod val="75000"/>
                  </a:schemeClr>
                </a:solidFill>
              </a:rPr>
              <a:t>		</a:t>
            </a:r>
            <a:endParaRPr lang="en-US" dirty="0">
              <a:solidFill>
                <a:schemeClr val="accent2">
                  <a:lumMod val="75000"/>
                </a:schemeClr>
              </a:solidFill>
            </a:endParaRPr>
          </a:p>
        </p:txBody>
      </p:sp>
      <p:graphicFrame>
        <p:nvGraphicFramePr>
          <p:cNvPr id="13" name="Table 12"/>
          <p:cNvGraphicFramePr>
            <a:graphicFrameLocks noGrp="1"/>
          </p:cNvGraphicFramePr>
          <p:nvPr/>
        </p:nvGraphicFramePr>
        <p:xfrm>
          <a:off x="533400" y="1905000"/>
          <a:ext cx="2286000" cy="381000"/>
        </p:xfrm>
        <a:graphic>
          <a:graphicData uri="http://schemas.openxmlformats.org/drawingml/2006/table">
            <a:tbl>
              <a:tblPr firstRow="1" bandRow="1">
                <a:tableStyleId>{5C22544A-7EE6-4342-B048-85BDC9FD1C3A}</a:tableStyleId>
              </a:tblPr>
              <a:tblGrid>
                <a:gridCol w="762000"/>
                <a:gridCol w="762000"/>
                <a:gridCol w="762000"/>
              </a:tblGrid>
              <a:tr h="381000">
                <a:tc>
                  <a:txBody>
                    <a:bodyPr/>
                    <a:lstStyle/>
                    <a:p>
                      <a:pPr algn="ctr"/>
                      <a:r>
                        <a:rPr lang="en-US" dirty="0" smtClean="0"/>
                        <a:t>Null</a:t>
                      </a:r>
                      <a:endParaRPr lang="en-US" dirty="0"/>
                    </a:p>
                  </a:txBody>
                  <a:tcPr/>
                </a:tc>
                <a:tc>
                  <a:txBody>
                    <a:bodyPr/>
                    <a:lstStyle/>
                    <a:p>
                      <a:pPr algn="ctr"/>
                      <a:r>
                        <a:rPr lang="en-US" dirty="0" smtClean="0"/>
                        <a:t>10</a:t>
                      </a:r>
                      <a:endParaRPr lang="en-US" dirty="0"/>
                    </a:p>
                  </a:txBody>
                  <a:tcPr/>
                </a:tc>
                <a:tc>
                  <a:txBody>
                    <a:bodyPr/>
                    <a:lstStyle/>
                    <a:p>
                      <a:pPr algn="ctr"/>
                      <a:r>
                        <a:rPr lang="en-US" dirty="0" smtClean="0"/>
                        <a:t>2000</a:t>
                      </a:r>
                      <a:endParaRPr lang="en-US" dirty="0"/>
                    </a:p>
                  </a:txBody>
                  <a:tcPr/>
                </a:tc>
              </a:tr>
            </a:tbl>
          </a:graphicData>
        </a:graphic>
      </p:graphicFrame>
      <p:graphicFrame>
        <p:nvGraphicFramePr>
          <p:cNvPr id="14" name="Table 13"/>
          <p:cNvGraphicFramePr>
            <a:graphicFrameLocks noGrp="1"/>
          </p:cNvGraphicFramePr>
          <p:nvPr/>
        </p:nvGraphicFramePr>
        <p:xfrm>
          <a:off x="3352800" y="1905000"/>
          <a:ext cx="2286000" cy="381000"/>
        </p:xfrm>
        <a:graphic>
          <a:graphicData uri="http://schemas.openxmlformats.org/drawingml/2006/table">
            <a:tbl>
              <a:tblPr firstRow="1" bandRow="1">
                <a:tableStyleId>{5C22544A-7EE6-4342-B048-85BDC9FD1C3A}</a:tableStyleId>
              </a:tblPr>
              <a:tblGrid>
                <a:gridCol w="762000"/>
                <a:gridCol w="762000"/>
                <a:gridCol w="762000"/>
              </a:tblGrid>
              <a:tr h="381000">
                <a:tc>
                  <a:txBody>
                    <a:bodyPr/>
                    <a:lstStyle/>
                    <a:p>
                      <a:pPr algn="ctr"/>
                      <a:r>
                        <a:rPr lang="en-US" dirty="0" smtClean="0"/>
                        <a:t>1000</a:t>
                      </a:r>
                      <a:endParaRPr lang="en-US" dirty="0"/>
                    </a:p>
                  </a:txBody>
                  <a:tcPr/>
                </a:tc>
                <a:tc>
                  <a:txBody>
                    <a:bodyPr/>
                    <a:lstStyle/>
                    <a:p>
                      <a:pPr algn="ctr"/>
                      <a:r>
                        <a:rPr lang="en-US" dirty="0" smtClean="0"/>
                        <a:t>20</a:t>
                      </a:r>
                      <a:endParaRPr lang="en-US" dirty="0"/>
                    </a:p>
                  </a:txBody>
                  <a:tcPr/>
                </a:tc>
                <a:tc>
                  <a:txBody>
                    <a:bodyPr/>
                    <a:lstStyle/>
                    <a:p>
                      <a:pPr algn="ctr"/>
                      <a:r>
                        <a:rPr lang="en-US" dirty="0" smtClean="0"/>
                        <a:t>3000</a:t>
                      </a:r>
                      <a:endParaRPr lang="en-US" dirty="0"/>
                    </a:p>
                  </a:txBody>
                  <a:tcPr/>
                </a:tc>
              </a:tr>
            </a:tbl>
          </a:graphicData>
        </a:graphic>
      </p:graphicFrame>
      <p:graphicFrame>
        <p:nvGraphicFramePr>
          <p:cNvPr id="15" name="Table 14"/>
          <p:cNvGraphicFramePr>
            <a:graphicFrameLocks noGrp="1"/>
          </p:cNvGraphicFramePr>
          <p:nvPr/>
        </p:nvGraphicFramePr>
        <p:xfrm>
          <a:off x="6248400" y="1905000"/>
          <a:ext cx="2286000" cy="381000"/>
        </p:xfrm>
        <a:graphic>
          <a:graphicData uri="http://schemas.openxmlformats.org/drawingml/2006/table">
            <a:tbl>
              <a:tblPr firstRow="1" bandRow="1">
                <a:tableStyleId>{5C22544A-7EE6-4342-B048-85BDC9FD1C3A}</a:tableStyleId>
              </a:tblPr>
              <a:tblGrid>
                <a:gridCol w="762000"/>
                <a:gridCol w="762000"/>
                <a:gridCol w="762000"/>
              </a:tblGrid>
              <a:tr h="381000">
                <a:tc>
                  <a:txBody>
                    <a:bodyPr/>
                    <a:lstStyle/>
                    <a:p>
                      <a:pPr algn="ctr"/>
                      <a:r>
                        <a:rPr lang="en-US" dirty="0" smtClean="0"/>
                        <a:t>2000</a:t>
                      </a:r>
                      <a:endParaRPr lang="en-US" dirty="0"/>
                    </a:p>
                  </a:txBody>
                  <a:tcPr/>
                </a:tc>
                <a:tc>
                  <a:txBody>
                    <a:bodyPr/>
                    <a:lstStyle/>
                    <a:p>
                      <a:pPr algn="ctr"/>
                      <a:r>
                        <a:rPr lang="en-US" dirty="0" smtClean="0"/>
                        <a:t>30</a:t>
                      </a:r>
                      <a:endParaRPr lang="en-US" dirty="0"/>
                    </a:p>
                  </a:txBody>
                  <a:tcPr/>
                </a:tc>
                <a:tc>
                  <a:txBody>
                    <a:bodyPr/>
                    <a:lstStyle/>
                    <a:p>
                      <a:pPr algn="ctr"/>
                      <a:r>
                        <a:rPr lang="en-US" dirty="0" smtClean="0"/>
                        <a:t>Null</a:t>
                      </a:r>
                      <a:endParaRPr lang="en-US" dirty="0"/>
                    </a:p>
                  </a:txBody>
                  <a:tcPr/>
                </a:tc>
              </a:tr>
            </a:tbl>
          </a:graphicData>
        </a:graphic>
      </p:graphicFrame>
      <p:cxnSp>
        <p:nvCxnSpPr>
          <p:cNvPr id="16" name="Straight Arrow Connector 15"/>
          <p:cNvCxnSpPr/>
          <p:nvPr/>
        </p:nvCxnSpPr>
        <p:spPr>
          <a:xfrm>
            <a:off x="5638800" y="19812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743200" y="19812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14400" y="2514600"/>
            <a:ext cx="762000" cy="369332"/>
          </a:xfrm>
          <a:prstGeom prst="rect">
            <a:avLst/>
          </a:prstGeom>
          <a:noFill/>
        </p:spPr>
        <p:txBody>
          <a:bodyPr wrap="square" rtlCol="0">
            <a:spAutoFit/>
          </a:bodyPr>
          <a:lstStyle/>
          <a:p>
            <a:r>
              <a:rPr lang="en-US" b="1" dirty="0" smtClean="0">
                <a:solidFill>
                  <a:schemeClr val="accent2">
                    <a:lumMod val="50000"/>
                  </a:schemeClr>
                </a:solidFill>
              </a:rPr>
              <a:t>1000</a:t>
            </a:r>
            <a:endParaRPr lang="en-US" b="1" dirty="0">
              <a:solidFill>
                <a:schemeClr val="accent2">
                  <a:lumMod val="50000"/>
                </a:schemeClr>
              </a:solidFill>
            </a:endParaRPr>
          </a:p>
        </p:txBody>
      </p:sp>
      <p:sp>
        <p:nvSpPr>
          <p:cNvPr id="19" name="TextBox 18"/>
          <p:cNvSpPr txBox="1"/>
          <p:nvPr/>
        </p:nvSpPr>
        <p:spPr>
          <a:xfrm>
            <a:off x="4191000" y="2514600"/>
            <a:ext cx="762000" cy="369332"/>
          </a:xfrm>
          <a:prstGeom prst="rect">
            <a:avLst/>
          </a:prstGeom>
          <a:noFill/>
        </p:spPr>
        <p:txBody>
          <a:bodyPr wrap="square" rtlCol="0">
            <a:spAutoFit/>
          </a:bodyPr>
          <a:lstStyle/>
          <a:p>
            <a:r>
              <a:rPr lang="en-US" b="1" dirty="0" smtClean="0">
                <a:solidFill>
                  <a:schemeClr val="accent2">
                    <a:lumMod val="50000"/>
                  </a:schemeClr>
                </a:solidFill>
              </a:rPr>
              <a:t>2000</a:t>
            </a:r>
            <a:endParaRPr lang="en-US" b="1" dirty="0">
              <a:solidFill>
                <a:schemeClr val="accent2">
                  <a:lumMod val="50000"/>
                </a:schemeClr>
              </a:solidFill>
            </a:endParaRPr>
          </a:p>
        </p:txBody>
      </p:sp>
      <p:sp>
        <p:nvSpPr>
          <p:cNvPr id="20" name="TextBox 19"/>
          <p:cNvSpPr txBox="1"/>
          <p:nvPr/>
        </p:nvSpPr>
        <p:spPr>
          <a:xfrm>
            <a:off x="7315200" y="2514600"/>
            <a:ext cx="762000" cy="369332"/>
          </a:xfrm>
          <a:prstGeom prst="rect">
            <a:avLst/>
          </a:prstGeom>
          <a:noFill/>
        </p:spPr>
        <p:txBody>
          <a:bodyPr wrap="square" rtlCol="0">
            <a:spAutoFit/>
          </a:bodyPr>
          <a:lstStyle/>
          <a:p>
            <a:r>
              <a:rPr lang="en-US" b="1" dirty="0" smtClean="0">
                <a:solidFill>
                  <a:schemeClr val="accent2">
                    <a:lumMod val="50000"/>
                  </a:schemeClr>
                </a:solidFill>
              </a:rPr>
              <a:t>3000</a:t>
            </a:r>
            <a:endParaRPr lang="en-US" b="1" dirty="0">
              <a:solidFill>
                <a:schemeClr val="accent2">
                  <a:lumMod val="50000"/>
                </a:schemeClr>
              </a:solidFill>
            </a:endParaRPr>
          </a:p>
        </p:txBody>
      </p:sp>
      <p:cxnSp>
        <p:nvCxnSpPr>
          <p:cNvPr id="22" name="Straight Arrow Connector 21"/>
          <p:cNvCxnSpPr/>
          <p:nvPr/>
        </p:nvCxnSpPr>
        <p:spPr>
          <a:xfrm flipV="1">
            <a:off x="685800" y="4964668"/>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85800" y="5345668"/>
            <a:ext cx="762000" cy="369332"/>
          </a:xfrm>
          <a:prstGeom prst="rect">
            <a:avLst/>
          </a:prstGeom>
          <a:noFill/>
        </p:spPr>
        <p:txBody>
          <a:bodyPr wrap="square" rtlCol="0">
            <a:spAutoFit/>
          </a:bodyPr>
          <a:lstStyle/>
          <a:p>
            <a:r>
              <a:rPr lang="en-US" b="1" dirty="0" smtClean="0">
                <a:solidFill>
                  <a:srgbClr val="FF0000"/>
                </a:solidFill>
              </a:rPr>
              <a:t>head</a:t>
            </a:r>
            <a:endParaRPr lang="en-US" b="1" dirty="0">
              <a:solidFill>
                <a:srgbClr val="FF0000"/>
              </a:solidFill>
            </a:endParaRPr>
          </a:p>
        </p:txBody>
      </p:sp>
      <p:cxnSp>
        <p:nvCxnSpPr>
          <p:cNvPr id="24" name="Straight Arrow Connector 23"/>
          <p:cNvCxnSpPr/>
          <p:nvPr/>
        </p:nvCxnSpPr>
        <p:spPr>
          <a:xfrm flipV="1">
            <a:off x="6781800" y="23622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781800" y="2743200"/>
            <a:ext cx="762000" cy="369332"/>
          </a:xfrm>
          <a:prstGeom prst="rect">
            <a:avLst/>
          </a:prstGeom>
          <a:noFill/>
        </p:spPr>
        <p:txBody>
          <a:bodyPr wrap="square" rtlCol="0">
            <a:spAutoFit/>
          </a:bodyPr>
          <a:lstStyle/>
          <a:p>
            <a:r>
              <a:rPr lang="en-US" b="1" dirty="0" smtClean="0">
                <a:solidFill>
                  <a:srgbClr val="FF0000"/>
                </a:solidFill>
              </a:rPr>
              <a:t>Last</a:t>
            </a:r>
            <a:endParaRPr lang="en-US" b="1" dirty="0">
              <a:solidFill>
                <a:srgbClr val="FF0000"/>
              </a:solidFill>
            </a:endParaRPr>
          </a:p>
        </p:txBody>
      </p:sp>
      <p:cxnSp>
        <p:nvCxnSpPr>
          <p:cNvPr id="26" name="Straight Arrow Connector 25"/>
          <p:cNvCxnSpPr/>
          <p:nvPr/>
        </p:nvCxnSpPr>
        <p:spPr>
          <a:xfrm flipH="1">
            <a:off x="2819400" y="22098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5638800" y="22098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1" name="Table 20"/>
          <p:cNvGraphicFramePr>
            <a:graphicFrameLocks noGrp="1"/>
          </p:cNvGraphicFramePr>
          <p:nvPr/>
        </p:nvGraphicFramePr>
        <p:xfrm>
          <a:off x="381000" y="4507468"/>
          <a:ext cx="2286000" cy="381000"/>
        </p:xfrm>
        <a:graphic>
          <a:graphicData uri="http://schemas.openxmlformats.org/drawingml/2006/table">
            <a:tbl>
              <a:tblPr firstRow="1" bandRow="1">
                <a:tableStyleId>{5C22544A-7EE6-4342-B048-85BDC9FD1C3A}</a:tableStyleId>
              </a:tblPr>
              <a:tblGrid>
                <a:gridCol w="762000"/>
                <a:gridCol w="762000"/>
                <a:gridCol w="762000"/>
              </a:tblGrid>
              <a:tr h="381000">
                <a:tc>
                  <a:txBody>
                    <a:bodyPr/>
                    <a:lstStyle/>
                    <a:p>
                      <a:pPr algn="ctr"/>
                      <a:r>
                        <a:rPr lang="en-US" dirty="0" smtClean="0"/>
                        <a:t>NULL</a:t>
                      </a:r>
                      <a:endParaRPr lang="en-US" dirty="0"/>
                    </a:p>
                  </a:txBody>
                  <a:tcPr/>
                </a:tc>
                <a:tc>
                  <a:txBody>
                    <a:bodyPr/>
                    <a:lstStyle/>
                    <a:p>
                      <a:pPr algn="ctr"/>
                      <a:r>
                        <a:rPr lang="en-US" dirty="0" smtClean="0"/>
                        <a:t>10</a:t>
                      </a:r>
                      <a:endParaRPr lang="en-US" dirty="0"/>
                    </a:p>
                  </a:txBody>
                  <a:tcPr/>
                </a:tc>
                <a:tc>
                  <a:txBody>
                    <a:bodyPr/>
                    <a:lstStyle/>
                    <a:p>
                      <a:pPr algn="ctr"/>
                      <a:r>
                        <a:rPr lang="en-US" dirty="0" smtClean="0"/>
                        <a:t>2000</a:t>
                      </a:r>
                      <a:endParaRPr lang="en-US" dirty="0"/>
                    </a:p>
                  </a:txBody>
                  <a:tcPr/>
                </a:tc>
              </a:tr>
            </a:tbl>
          </a:graphicData>
        </a:graphic>
      </p:graphicFrame>
      <p:graphicFrame>
        <p:nvGraphicFramePr>
          <p:cNvPr id="28" name="Table 27"/>
          <p:cNvGraphicFramePr>
            <a:graphicFrameLocks noGrp="1"/>
          </p:cNvGraphicFramePr>
          <p:nvPr/>
        </p:nvGraphicFramePr>
        <p:xfrm>
          <a:off x="3276600" y="4507468"/>
          <a:ext cx="2286000" cy="381000"/>
        </p:xfrm>
        <a:graphic>
          <a:graphicData uri="http://schemas.openxmlformats.org/drawingml/2006/table">
            <a:tbl>
              <a:tblPr firstRow="1" bandRow="1">
                <a:tableStyleId>{5C22544A-7EE6-4342-B048-85BDC9FD1C3A}</a:tableStyleId>
              </a:tblPr>
              <a:tblGrid>
                <a:gridCol w="762000"/>
                <a:gridCol w="762000"/>
                <a:gridCol w="762000"/>
              </a:tblGrid>
              <a:tr h="381000">
                <a:tc>
                  <a:txBody>
                    <a:bodyPr/>
                    <a:lstStyle/>
                    <a:p>
                      <a:pPr algn="ctr"/>
                      <a:r>
                        <a:rPr lang="en-US" dirty="0" smtClean="0"/>
                        <a:t>1000</a:t>
                      </a:r>
                      <a:endParaRPr lang="en-US" dirty="0"/>
                    </a:p>
                  </a:txBody>
                  <a:tcPr/>
                </a:tc>
                <a:tc>
                  <a:txBody>
                    <a:bodyPr/>
                    <a:lstStyle/>
                    <a:p>
                      <a:pPr algn="ctr"/>
                      <a:r>
                        <a:rPr lang="en-US" dirty="0" smtClean="0"/>
                        <a:t>20</a:t>
                      </a:r>
                      <a:endParaRPr lang="en-US" dirty="0"/>
                    </a:p>
                  </a:txBody>
                  <a:tcPr/>
                </a:tc>
                <a:tc>
                  <a:txBody>
                    <a:bodyPr/>
                    <a:lstStyle/>
                    <a:p>
                      <a:pPr algn="ctr"/>
                      <a:r>
                        <a:rPr lang="en-US" dirty="0" smtClean="0">
                          <a:solidFill>
                            <a:schemeClr val="accent2">
                              <a:lumMod val="50000"/>
                            </a:schemeClr>
                          </a:solidFill>
                        </a:rPr>
                        <a:t>Null</a:t>
                      </a:r>
                      <a:endParaRPr lang="en-US" dirty="0">
                        <a:solidFill>
                          <a:schemeClr val="accent2">
                            <a:lumMod val="50000"/>
                          </a:schemeClr>
                        </a:solidFill>
                      </a:endParaRPr>
                    </a:p>
                  </a:txBody>
                  <a:tcPr/>
                </a:tc>
              </a:tr>
            </a:tbl>
          </a:graphicData>
        </a:graphic>
      </p:graphicFrame>
      <p:cxnSp>
        <p:nvCxnSpPr>
          <p:cNvPr id="29" name="Straight Arrow Connector 28"/>
          <p:cNvCxnSpPr/>
          <p:nvPr/>
        </p:nvCxnSpPr>
        <p:spPr>
          <a:xfrm>
            <a:off x="2667000" y="4583668"/>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19200" y="5117068"/>
            <a:ext cx="762000" cy="369332"/>
          </a:xfrm>
          <a:prstGeom prst="rect">
            <a:avLst/>
          </a:prstGeom>
          <a:noFill/>
        </p:spPr>
        <p:txBody>
          <a:bodyPr wrap="square" rtlCol="0">
            <a:spAutoFit/>
          </a:bodyPr>
          <a:lstStyle/>
          <a:p>
            <a:r>
              <a:rPr lang="en-US" b="1" dirty="0" smtClean="0">
                <a:solidFill>
                  <a:schemeClr val="accent2">
                    <a:lumMod val="50000"/>
                  </a:schemeClr>
                </a:solidFill>
              </a:rPr>
              <a:t>1000</a:t>
            </a:r>
            <a:endParaRPr lang="en-US" b="1" dirty="0">
              <a:solidFill>
                <a:schemeClr val="accent2">
                  <a:lumMod val="50000"/>
                </a:schemeClr>
              </a:solidFill>
            </a:endParaRPr>
          </a:p>
        </p:txBody>
      </p:sp>
      <p:sp>
        <p:nvSpPr>
          <p:cNvPr id="31" name="TextBox 30"/>
          <p:cNvSpPr txBox="1"/>
          <p:nvPr/>
        </p:nvSpPr>
        <p:spPr>
          <a:xfrm>
            <a:off x="4343400" y="5117068"/>
            <a:ext cx="762000" cy="369332"/>
          </a:xfrm>
          <a:prstGeom prst="rect">
            <a:avLst/>
          </a:prstGeom>
          <a:noFill/>
        </p:spPr>
        <p:txBody>
          <a:bodyPr wrap="square" rtlCol="0">
            <a:spAutoFit/>
          </a:bodyPr>
          <a:lstStyle/>
          <a:p>
            <a:r>
              <a:rPr lang="en-US" b="1" dirty="0" smtClean="0">
                <a:solidFill>
                  <a:schemeClr val="accent2">
                    <a:lumMod val="50000"/>
                  </a:schemeClr>
                </a:solidFill>
              </a:rPr>
              <a:t>2000</a:t>
            </a:r>
            <a:endParaRPr lang="en-US" b="1" dirty="0">
              <a:solidFill>
                <a:schemeClr val="accent2">
                  <a:lumMod val="50000"/>
                </a:schemeClr>
              </a:solidFill>
            </a:endParaRPr>
          </a:p>
        </p:txBody>
      </p:sp>
      <p:cxnSp>
        <p:nvCxnSpPr>
          <p:cNvPr id="32" name="Straight Arrow Connector 31"/>
          <p:cNvCxnSpPr/>
          <p:nvPr/>
        </p:nvCxnSpPr>
        <p:spPr>
          <a:xfrm flipV="1">
            <a:off x="3810000" y="4964668"/>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810000" y="5345668"/>
            <a:ext cx="762000" cy="369332"/>
          </a:xfrm>
          <a:prstGeom prst="rect">
            <a:avLst/>
          </a:prstGeom>
          <a:noFill/>
        </p:spPr>
        <p:txBody>
          <a:bodyPr wrap="square" rtlCol="0">
            <a:spAutoFit/>
          </a:bodyPr>
          <a:lstStyle/>
          <a:p>
            <a:r>
              <a:rPr lang="en-US" b="1" dirty="0" smtClean="0">
                <a:solidFill>
                  <a:srgbClr val="FF0000"/>
                </a:solidFill>
              </a:rPr>
              <a:t>Last</a:t>
            </a:r>
            <a:endParaRPr lang="en-US" b="1" dirty="0">
              <a:solidFill>
                <a:srgbClr val="FF0000"/>
              </a:solidFill>
            </a:endParaRPr>
          </a:p>
        </p:txBody>
      </p:sp>
      <p:cxnSp>
        <p:nvCxnSpPr>
          <p:cNvPr id="34" name="Straight Arrow Connector 33"/>
          <p:cNvCxnSpPr/>
          <p:nvPr/>
        </p:nvCxnSpPr>
        <p:spPr>
          <a:xfrm flipH="1">
            <a:off x="2667000" y="4812268"/>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886200" y="1307068"/>
            <a:ext cx="2133600" cy="369332"/>
          </a:xfrm>
          <a:prstGeom prst="rect">
            <a:avLst/>
          </a:prstGeom>
          <a:noFill/>
        </p:spPr>
        <p:txBody>
          <a:bodyPr wrap="square" rtlCol="0">
            <a:spAutoFit/>
          </a:bodyPr>
          <a:lstStyle/>
          <a:p>
            <a:r>
              <a:rPr lang="en-US" b="1" dirty="0" smtClean="0">
                <a:solidFill>
                  <a:srgbClr val="C00000"/>
                </a:solidFill>
              </a:rPr>
              <a:t>Before Deletion</a:t>
            </a:r>
            <a:endParaRPr lang="en-US" b="1" dirty="0">
              <a:solidFill>
                <a:srgbClr val="C00000"/>
              </a:solidFill>
            </a:endParaRPr>
          </a:p>
        </p:txBody>
      </p:sp>
      <p:sp>
        <p:nvSpPr>
          <p:cNvPr id="36" name="TextBox 35"/>
          <p:cNvSpPr txBox="1"/>
          <p:nvPr/>
        </p:nvSpPr>
        <p:spPr>
          <a:xfrm>
            <a:off x="1676400" y="3821668"/>
            <a:ext cx="2133600" cy="369332"/>
          </a:xfrm>
          <a:prstGeom prst="rect">
            <a:avLst/>
          </a:prstGeom>
          <a:noFill/>
        </p:spPr>
        <p:txBody>
          <a:bodyPr wrap="square" rtlCol="0">
            <a:spAutoFit/>
          </a:bodyPr>
          <a:lstStyle/>
          <a:p>
            <a:r>
              <a:rPr lang="en-US" b="1" dirty="0" smtClean="0">
                <a:solidFill>
                  <a:srgbClr val="C00000"/>
                </a:solidFill>
              </a:rPr>
              <a:t>After Deletion</a:t>
            </a:r>
            <a:endParaRPr lang="en-US" b="1" dirty="0">
              <a:solidFill>
                <a:srgbClr val="C00000"/>
              </a:solidFill>
            </a:endParaRPr>
          </a:p>
        </p:txBody>
      </p:sp>
      <p:sp>
        <p:nvSpPr>
          <p:cNvPr id="38" name="TextBox 37"/>
          <p:cNvSpPr txBox="1"/>
          <p:nvPr/>
        </p:nvSpPr>
        <p:spPr>
          <a:xfrm>
            <a:off x="7010400" y="5334000"/>
            <a:ext cx="2133600" cy="369332"/>
          </a:xfrm>
          <a:prstGeom prst="rect">
            <a:avLst/>
          </a:prstGeom>
          <a:noFill/>
        </p:spPr>
        <p:txBody>
          <a:bodyPr wrap="square" rtlCol="0">
            <a:spAutoFit/>
          </a:bodyPr>
          <a:lstStyle/>
          <a:p>
            <a:r>
              <a:rPr lang="en-US" b="1" dirty="0" smtClean="0">
                <a:solidFill>
                  <a:srgbClr val="C00000"/>
                </a:solidFill>
              </a:rPr>
              <a:t>Deleted Node</a:t>
            </a:r>
            <a:endParaRPr lang="en-US" b="1" dirty="0">
              <a:solidFill>
                <a:srgbClr val="C00000"/>
              </a:solidFill>
            </a:endParaRPr>
          </a:p>
        </p:txBody>
      </p:sp>
      <p:graphicFrame>
        <p:nvGraphicFramePr>
          <p:cNvPr id="39" name="Table 38"/>
          <p:cNvGraphicFramePr>
            <a:graphicFrameLocks noGrp="1"/>
          </p:cNvGraphicFramePr>
          <p:nvPr/>
        </p:nvGraphicFramePr>
        <p:xfrm>
          <a:off x="6553200" y="5867400"/>
          <a:ext cx="2286000" cy="381000"/>
        </p:xfrm>
        <a:graphic>
          <a:graphicData uri="http://schemas.openxmlformats.org/drawingml/2006/table">
            <a:tbl>
              <a:tblPr firstRow="1" bandRow="1">
                <a:tableStyleId>{5C22544A-7EE6-4342-B048-85BDC9FD1C3A}</a:tableStyleId>
              </a:tblPr>
              <a:tblGrid>
                <a:gridCol w="762000"/>
                <a:gridCol w="762000"/>
                <a:gridCol w="762000"/>
              </a:tblGrid>
              <a:tr h="381000">
                <a:tc>
                  <a:txBody>
                    <a:bodyPr/>
                    <a:lstStyle/>
                    <a:p>
                      <a:pPr algn="ctr"/>
                      <a:r>
                        <a:rPr lang="en-US" dirty="0" smtClean="0"/>
                        <a:t>2000</a:t>
                      </a:r>
                      <a:endParaRPr lang="en-US" dirty="0"/>
                    </a:p>
                  </a:txBody>
                  <a:tcPr/>
                </a:tc>
                <a:tc>
                  <a:txBody>
                    <a:bodyPr/>
                    <a:lstStyle/>
                    <a:p>
                      <a:pPr algn="ctr"/>
                      <a:r>
                        <a:rPr lang="en-US" dirty="0" smtClean="0"/>
                        <a:t>30</a:t>
                      </a:r>
                      <a:endParaRPr lang="en-US" dirty="0"/>
                    </a:p>
                  </a:txBody>
                  <a:tcPr>
                    <a:solidFill>
                      <a:schemeClr val="accent2">
                        <a:lumMod val="50000"/>
                      </a:schemeClr>
                    </a:solidFill>
                  </a:tcPr>
                </a:tc>
                <a:tc>
                  <a:txBody>
                    <a:bodyPr/>
                    <a:lstStyle/>
                    <a:p>
                      <a:pPr algn="ctr"/>
                      <a:r>
                        <a:rPr lang="en-US" dirty="0" smtClean="0"/>
                        <a:t>Null</a:t>
                      </a:r>
                      <a:endParaRPr lang="en-US"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757268" y="1969532"/>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10</a:t>
                      </a:r>
                      <a:endParaRPr lang="en-US" dirty="0"/>
                    </a:p>
                  </a:txBody>
                  <a:tcPr/>
                </a:tc>
                <a:tc>
                  <a:txBody>
                    <a:bodyPr/>
                    <a:lstStyle/>
                    <a:p>
                      <a:r>
                        <a:rPr lang="en-US" dirty="0" smtClean="0"/>
                        <a:t>2000</a:t>
                      </a:r>
                      <a:endParaRPr lang="en-US" dirty="0"/>
                    </a:p>
                  </a:txBody>
                  <a:tcPr/>
                </a:tc>
              </a:tr>
            </a:tbl>
          </a:graphicData>
        </a:graphic>
      </p:graphicFrame>
      <p:graphicFrame>
        <p:nvGraphicFramePr>
          <p:cNvPr id="5" name="Table 4"/>
          <p:cNvGraphicFramePr>
            <a:graphicFrameLocks noGrp="1"/>
          </p:cNvGraphicFramePr>
          <p:nvPr/>
        </p:nvGraphicFramePr>
        <p:xfrm>
          <a:off x="4814668" y="1969532"/>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t>NULL</a:t>
                      </a:r>
                      <a:endParaRPr lang="en-US" dirty="0"/>
                    </a:p>
                  </a:txBody>
                  <a:tcPr/>
                </a:tc>
              </a:tr>
            </a:tbl>
          </a:graphicData>
        </a:graphic>
      </p:graphicFrame>
      <p:cxnSp>
        <p:nvCxnSpPr>
          <p:cNvPr id="6" name="Straight Arrow Connector 5"/>
          <p:cNvCxnSpPr/>
          <p:nvPr/>
        </p:nvCxnSpPr>
        <p:spPr>
          <a:xfrm>
            <a:off x="4357468" y="2198132"/>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138268" y="2502932"/>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6110068" y="2502932"/>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366868" y="2502932"/>
            <a:ext cx="838200" cy="369332"/>
          </a:xfrm>
          <a:prstGeom prst="rect">
            <a:avLst/>
          </a:prstGeom>
          <a:noFill/>
        </p:spPr>
        <p:txBody>
          <a:bodyPr wrap="square" rtlCol="0">
            <a:spAutoFit/>
          </a:bodyPr>
          <a:lstStyle/>
          <a:p>
            <a:r>
              <a:rPr lang="en-US" b="1" dirty="0" smtClean="0">
                <a:solidFill>
                  <a:srgbClr val="7030A0"/>
                </a:solidFill>
              </a:rPr>
              <a:t>1000</a:t>
            </a:r>
            <a:endParaRPr lang="en-US" b="1" dirty="0">
              <a:solidFill>
                <a:srgbClr val="7030A0"/>
              </a:solidFill>
            </a:endParaRPr>
          </a:p>
        </p:txBody>
      </p:sp>
      <p:sp>
        <p:nvSpPr>
          <p:cNvPr id="10" name="TextBox 9"/>
          <p:cNvSpPr txBox="1"/>
          <p:nvPr/>
        </p:nvSpPr>
        <p:spPr>
          <a:xfrm>
            <a:off x="5195668" y="2502932"/>
            <a:ext cx="838200" cy="369332"/>
          </a:xfrm>
          <a:prstGeom prst="rect">
            <a:avLst/>
          </a:prstGeom>
          <a:noFill/>
        </p:spPr>
        <p:txBody>
          <a:bodyPr wrap="square" rtlCol="0">
            <a:spAutoFit/>
          </a:bodyPr>
          <a:lstStyle/>
          <a:p>
            <a:r>
              <a:rPr lang="en-US" b="1" dirty="0" smtClean="0">
                <a:solidFill>
                  <a:srgbClr val="7030A0"/>
                </a:solidFill>
              </a:rPr>
              <a:t>2000</a:t>
            </a:r>
            <a:endParaRPr lang="en-US" b="1" dirty="0">
              <a:solidFill>
                <a:srgbClr val="7030A0"/>
              </a:solidFill>
            </a:endParaRPr>
          </a:p>
        </p:txBody>
      </p:sp>
      <p:sp>
        <p:nvSpPr>
          <p:cNvPr id="11" name="TextBox 10"/>
          <p:cNvSpPr txBox="1"/>
          <p:nvPr/>
        </p:nvSpPr>
        <p:spPr>
          <a:xfrm>
            <a:off x="2833468" y="2819400"/>
            <a:ext cx="838200" cy="369332"/>
          </a:xfrm>
          <a:prstGeom prst="rect">
            <a:avLst/>
          </a:prstGeom>
          <a:noFill/>
        </p:spPr>
        <p:txBody>
          <a:bodyPr wrap="square" rtlCol="0">
            <a:spAutoFit/>
          </a:bodyPr>
          <a:lstStyle/>
          <a:p>
            <a:r>
              <a:rPr lang="en-US" b="1" dirty="0" smtClean="0">
                <a:solidFill>
                  <a:srgbClr val="C00000"/>
                </a:solidFill>
              </a:rPr>
              <a:t>head</a:t>
            </a:r>
            <a:endParaRPr lang="en-US" b="1" dirty="0">
              <a:solidFill>
                <a:srgbClr val="C00000"/>
              </a:solidFill>
            </a:endParaRPr>
          </a:p>
        </p:txBody>
      </p:sp>
      <p:sp>
        <p:nvSpPr>
          <p:cNvPr id="12" name="TextBox 11"/>
          <p:cNvSpPr txBox="1"/>
          <p:nvPr/>
        </p:nvSpPr>
        <p:spPr>
          <a:xfrm>
            <a:off x="5805268" y="2807732"/>
            <a:ext cx="838200" cy="369332"/>
          </a:xfrm>
          <a:prstGeom prst="rect">
            <a:avLst/>
          </a:prstGeom>
          <a:noFill/>
        </p:spPr>
        <p:txBody>
          <a:bodyPr wrap="square" rtlCol="0">
            <a:spAutoFit/>
          </a:bodyPr>
          <a:lstStyle/>
          <a:p>
            <a:r>
              <a:rPr lang="en-US" b="1" dirty="0" smtClean="0">
                <a:solidFill>
                  <a:srgbClr val="C00000"/>
                </a:solidFill>
              </a:rPr>
              <a:t>top</a:t>
            </a:r>
            <a:endParaRPr lang="en-US" b="1" dirty="0">
              <a:solidFill>
                <a:srgbClr val="C00000"/>
              </a:solidFill>
            </a:endParaRPr>
          </a:p>
        </p:txBody>
      </p:sp>
      <p:graphicFrame>
        <p:nvGraphicFramePr>
          <p:cNvPr id="13" name="Table 12"/>
          <p:cNvGraphicFramePr>
            <a:graphicFrameLocks noGrp="1"/>
          </p:cNvGraphicFramePr>
          <p:nvPr/>
        </p:nvGraphicFramePr>
        <p:xfrm>
          <a:off x="1828800" y="49530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10</a:t>
                      </a:r>
                      <a:endParaRPr lang="en-US" dirty="0"/>
                    </a:p>
                  </a:txBody>
                  <a:tcPr/>
                </a:tc>
                <a:tc>
                  <a:txBody>
                    <a:bodyPr/>
                    <a:lstStyle/>
                    <a:p>
                      <a:r>
                        <a:rPr lang="en-US" dirty="0" smtClean="0"/>
                        <a:t>2000</a:t>
                      </a:r>
                      <a:endParaRPr lang="en-US" dirty="0"/>
                    </a:p>
                  </a:txBody>
                  <a:tcPr/>
                </a:tc>
              </a:tr>
            </a:tbl>
          </a:graphicData>
        </a:graphic>
      </p:graphicFrame>
      <p:graphicFrame>
        <p:nvGraphicFramePr>
          <p:cNvPr id="14" name="Table 13"/>
          <p:cNvGraphicFramePr>
            <a:graphicFrameLocks noGrp="1"/>
          </p:cNvGraphicFramePr>
          <p:nvPr/>
        </p:nvGraphicFramePr>
        <p:xfrm>
          <a:off x="3886200" y="49530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t>3000</a:t>
                      </a:r>
                      <a:endParaRPr lang="en-US" dirty="0"/>
                    </a:p>
                  </a:txBody>
                  <a:tcPr/>
                </a:tc>
              </a:tr>
            </a:tbl>
          </a:graphicData>
        </a:graphic>
      </p:graphicFrame>
      <p:graphicFrame>
        <p:nvGraphicFramePr>
          <p:cNvPr id="15" name="Table 14"/>
          <p:cNvGraphicFramePr>
            <a:graphicFrameLocks noGrp="1"/>
          </p:cNvGraphicFramePr>
          <p:nvPr/>
        </p:nvGraphicFramePr>
        <p:xfrm>
          <a:off x="5943600" y="49530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30</a:t>
                      </a:r>
                      <a:endParaRPr lang="en-US" dirty="0"/>
                    </a:p>
                  </a:txBody>
                  <a:tcPr/>
                </a:tc>
                <a:tc>
                  <a:txBody>
                    <a:bodyPr/>
                    <a:lstStyle/>
                    <a:p>
                      <a:r>
                        <a:rPr lang="en-US" dirty="0" smtClean="0"/>
                        <a:t>NULL</a:t>
                      </a:r>
                      <a:endParaRPr lang="en-US" dirty="0"/>
                    </a:p>
                  </a:txBody>
                  <a:tcPr/>
                </a:tc>
              </a:tr>
            </a:tbl>
          </a:graphicData>
        </a:graphic>
      </p:graphicFrame>
      <p:cxnSp>
        <p:nvCxnSpPr>
          <p:cNvPr id="16" name="Straight Arrow Connector 15"/>
          <p:cNvCxnSpPr/>
          <p:nvPr/>
        </p:nvCxnSpPr>
        <p:spPr>
          <a:xfrm>
            <a:off x="3429000" y="5181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486400" y="5181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2209800" y="5486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7239000" y="5486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438400" y="5486400"/>
            <a:ext cx="838200" cy="369332"/>
          </a:xfrm>
          <a:prstGeom prst="rect">
            <a:avLst/>
          </a:prstGeom>
          <a:noFill/>
        </p:spPr>
        <p:txBody>
          <a:bodyPr wrap="square" rtlCol="0">
            <a:spAutoFit/>
          </a:bodyPr>
          <a:lstStyle/>
          <a:p>
            <a:r>
              <a:rPr lang="en-US" b="1" dirty="0" smtClean="0">
                <a:solidFill>
                  <a:srgbClr val="7030A0"/>
                </a:solidFill>
              </a:rPr>
              <a:t>1000</a:t>
            </a:r>
            <a:endParaRPr lang="en-US" b="1" dirty="0">
              <a:solidFill>
                <a:srgbClr val="7030A0"/>
              </a:solidFill>
            </a:endParaRPr>
          </a:p>
        </p:txBody>
      </p:sp>
      <p:sp>
        <p:nvSpPr>
          <p:cNvPr id="21" name="TextBox 20"/>
          <p:cNvSpPr txBox="1"/>
          <p:nvPr/>
        </p:nvSpPr>
        <p:spPr>
          <a:xfrm>
            <a:off x="4267200" y="5486400"/>
            <a:ext cx="838200" cy="369332"/>
          </a:xfrm>
          <a:prstGeom prst="rect">
            <a:avLst/>
          </a:prstGeom>
          <a:noFill/>
        </p:spPr>
        <p:txBody>
          <a:bodyPr wrap="square" rtlCol="0">
            <a:spAutoFit/>
          </a:bodyPr>
          <a:lstStyle/>
          <a:p>
            <a:r>
              <a:rPr lang="en-US" b="1" dirty="0" smtClean="0">
                <a:solidFill>
                  <a:srgbClr val="7030A0"/>
                </a:solidFill>
              </a:rPr>
              <a:t>2000</a:t>
            </a:r>
            <a:endParaRPr lang="en-US" b="1" dirty="0">
              <a:solidFill>
                <a:srgbClr val="7030A0"/>
              </a:solidFill>
            </a:endParaRPr>
          </a:p>
        </p:txBody>
      </p:sp>
      <p:sp>
        <p:nvSpPr>
          <p:cNvPr id="22" name="TextBox 21"/>
          <p:cNvSpPr txBox="1"/>
          <p:nvPr/>
        </p:nvSpPr>
        <p:spPr>
          <a:xfrm>
            <a:off x="6324600" y="5486400"/>
            <a:ext cx="838200" cy="369332"/>
          </a:xfrm>
          <a:prstGeom prst="rect">
            <a:avLst/>
          </a:prstGeom>
          <a:noFill/>
        </p:spPr>
        <p:txBody>
          <a:bodyPr wrap="square" rtlCol="0">
            <a:spAutoFit/>
          </a:bodyPr>
          <a:lstStyle/>
          <a:p>
            <a:r>
              <a:rPr lang="en-US" b="1" dirty="0" smtClean="0">
                <a:solidFill>
                  <a:srgbClr val="7030A0"/>
                </a:solidFill>
              </a:rPr>
              <a:t>3000</a:t>
            </a:r>
            <a:endParaRPr lang="en-US" b="1" dirty="0">
              <a:solidFill>
                <a:srgbClr val="7030A0"/>
              </a:solidFill>
            </a:endParaRPr>
          </a:p>
        </p:txBody>
      </p:sp>
      <p:sp>
        <p:nvSpPr>
          <p:cNvPr id="23" name="TextBox 22"/>
          <p:cNvSpPr txBox="1"/>
          <p:nvPr/>
        </p:nvSpPr>
        <p:spPr>
          <a:xfrm>
            <a:off x="1905000" y="5802868"/>
            <a:ext cx="838200" cy="369332"/>
          </a:xfrm>
          <a:prstGeom prst="rect">
            <a:avLst/>
          </a:prstGeom>
          <a:noFill/>
        </p:spPr>
        <p:txBody>
          <a:bodyPr wrap="square" rtlCol="0">
            <a:spAutoFit/>
          </a:bodyPr>
          <a:lstStyle/>
          <a:p>
            <a:r>
              <a:rPr lang="en-US" b="1" dirty="0" smtClean="0">
                <a:solidFill>
                  <a:srgbClr val="C00000"/>
                </a:solidFill>
              </a:rPr>
              <a:t>head</a:t>
            </a:r>
            <a:endParaRPr lang="en-US" b="1" dirty="0">
              <a:solidFill>
                <a:srgbClr val="C00000"/>
              </a:solidFill>
            </a:endParaRPr>
          </a:p>
        </p:txBody>
      </p:sp>
      <p:sp>
        <p:nvSpPr>
          <p:cNvPr id="24" name="TextBox 23"/>
          <p:cNvSpPr txBox="1"/>
          <p:nvPr/>
        </p:nvSpPr>
        <p:spPr>
          <a:xfrm>
            <a:off x="6934200" y="5791200"/>
            <a:ext cx="838200" cy="369332"/>
          </a:xfrm>
          <a:prstGeom prst="rect">
            <a:avLst/>
          </a:prstGeom>
          <a:noFill/>
        </p:spPr>
        <p:txBody>
          <a:bodyPr wrap="square" rtlCol="0">
            <a:spAutoFit/>
          </a:bodyPr>
          <a:lstStyle/>
          <a:p>
            <a:r>
              <a:rPr lang="en-US" b="1" dirty="0" smtClean="0">
                <a:solidFill>
                  <a:srgbClr val="C00000"/>
                </a:solidFill>
              </a:rPr>
              <a:t>top</a:t>
            </a:r>
            <a:endParaRPr lang="en-US" b="1" dirty="0">
              <a:solidFill>
                <a:srgbClr val="C00000"/>
              </a:solidFill>
            </a:endParaRPr>
          </a:p>
        </p:txBody>
      </p:sp>
      <p:sp>
        <p:nvSpPr>
          <p:cNvPr id="25" name="TextBox 24"/>
          <p:cNvSpPr txBox="1"/>
          <p:nvPr/>
        </p:nvSpPr>
        <p:spPr>
          <a:xfrm>
            <a:off x="3747868" y="1295400"/>
            <a:ext cx="2133600" cy="369332"/>
          </a:xfrm>
          <a:prstGeom prst="rect">
            <a:avLst/>
          </a:prstGeom>
          <a:noFill/>
        </p:spPr>
        <p:txBody>
          <a:bodyPr wrap="square" rtlCol="0">
            <a:spAutoFit/>
          </a:bodyPr>
          <a:lstStyle/>
          <a:p>
            <a:r>
              <a:rPr lang="en-US" b="1" dirty="0" smtClean="0">
                <a:solidFill>
                  <a:srgbClr val="C00000"/>
                </a:solidFill>
              </a:rPr>
              <a:t>Before Insertion</a:t>
            </a:r>
            <a:endParaRPr lang="en-US" b="1" dirty="0">
              <a:solidFill>
                <a:srgbClr val="C00000"/>
              </a:solidFill>
            </a:endParaRPr>
          </a:p>
        </p:txBody>
      </p:sp>
      <p:sp>
        <p:nvSpPr>
          <p:cNvPr id="26" name="TextBox 25"/>
          <p:cNvSpPr txBox="1"/>
          <p:nvPr/>
        </p:nvSpPr>
        <p:spPr>
          <a:xfrm>
            <a:off x="3747868" y="4276460"/>
            <a:ext cx="2133600" cy="369332"/>
          </a:xfrm>
          <a:prstGeom prst="rect">
            <a:avLst/>
          </a:prstGeom>
          <a:noFill/>
        </p:spPr>
        <p:txBody>
          <a:bodyPr wrap="square" rtlCol="0">
            <a:spAutoFit/>
          </a:bodyPr>
          <a:lstStyle/>
          <a:p>
            <a:r>
              <a:rPr lang="en-US" b="1" dirty="0" smtClean="0">
                <a:solidFill>
                  <a:srgbClr val="C00000"/>
                </a:solidFill>
              </a:rPr>
              <a:t>After Insertion</a:t>
            </a:r>
            <a:endParaRPr lang="en-US" b="1" dirty="0">
              <a:solidFill>
                <a:srgbClr val="C00000"/>
              </a:solidFill>
            </a:endParaRPr>
          </a:p>
        </p:txBody>
      </p:sp>
      <p:sp>
        <p:nvSpPr>
          <p:cNvPr id="27" name="TextBox 26"/>
          <p:cNvSpPr txBox="1"/>
          <p:nvPr/>
        </p:nvSpPr>
        <p:spPr>
          <a:xfrm>
            <a:off x="457200" y="152400"/>
            <a:ext cx="8077200" cy="584775"/>
          </a:xfrm>
          <a:prstGeom prst="rect">
            <a:avLst/>
          </a:prstGeom>
          <a:noFill/>
        </p:spPr>
        <p:txBody>
          <a:bodyPr wrap="square" rtlCol="0">
            <a:spAutoFit/>
          </a:bodyPr>
          <a:lstStyle/>
          <a:p>
            <a:pPr algn="ctr"/>
            <a:r>
              <a:rPr lang="en-US" sz="3200" b="1" dirty="0" smtClean="0">
                <a:solidFill>
                  <a:srgbClr val="7030A0"/>
                </a:solidFill>
              </a:rPr>
              <a:t>Push( ) – Insertion in Stack</a:t>
            </a:r>
            <a:endParaRPr lang="en-US" sz="3200" b="1" dirty="0">
              <a:solidFill>
                <a:srgbClr val="7030A0"/>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304800"/>
            <a:ext cx="8229600" cy="1143000"/>
          </a:xfrm>
        </p:spPr>
        <p:txBody>
          <a:bodyPr>
            <a:normAutofit/>
          </a:bodyPr>
          <a:lstStyle/>
          <a:p>
            <a:r>
              <a:rPr lang="en-US" sz="2800" b="1" u="sng" dirty="0" smtClean="0">
                <a:solidFill>
                  <a:srgbClr val="7030A0"/>
                </a:solidFill>
              </a:rPr>
              <a:t>Delete Last in DLL</a:t>
            </a:r>
            <a:endParaRPr lang="en-US" sz="2800" b="1" u="sng" dirty="0">
              <a:solidFill>
                <a:srgbClr val="7030A0"/>
              </a:solidFill>
            </a:endParaRPr>
          </a:p>
        </p:txBody>
      </p:sp>
      <p:sp>
        <p:nvSpPr>
          <p:cNvPr id="3" name="Content Placeholder 2"/>
          <p:cNvSpPr>
            <a:spLocks noGrp="1"/>
          </p:cNvSpPr>
          <p:nvPr>
            <p:ph idx="1"/>
          </p:nvPr>
        </p:nvSpPr>
        <p:spPr>
          <a:xfrm>
            <a:off x="1295400" y="76200"/>
            <a:ext cx="5638800" cy="7467600"/>
          </a:xfrm>
        </p:spPr>
        <p:txBody>
          <a:bodyPr>
            <a:normAutofit fontScale="55000" lnSpcReduction="20000"/>
          </a:bodyPr>
          <a:lstStyle/>
          <a:p>
            <a:pPr>
              <a:buNone/>
            </a:pPr>
            <a:r>
              <a:rPr lang="en-US" b="1" dirty="0" err="1" smtClean="0">
                <a:solidFill>
                  <a:srgbClr val="7030A0"/>
                </a:solidFill>
              </a:rPr>
              <a:t>int</a:t>
            </a:r>
            <a:r>
              <a:rPr lang="en-US" b="1" dirty="0" smtClean="0">
                <a:solidFill>
                  <a:srgbClr val="7030A0"/>
                </a:solidFill>
              </a:rPr>
              <a:t> </a:t>
            </a:r>
            <a:r>
              <a:rPr lang="en-US" b="1" dirty="0" err="1" smtClean="0">
                <a:solidFill>
                  <a:srgbClr val="7030A0"/>
                </a:solidFill>
              </a:rPr>
              <a:t>dellast</a:t>
            </a:r>
            <a:r>
              <a:rPr lang="en-US" b="1" dirty="0" smtClean="0">
                <a:solidFill>
                  <a:srgbClr val="7030A0"/>
                </a:solidFill>
              </a:rPr>
              <a:t>()</a:t>
            </a:r>
          </a:p>
          <a:p>
            <a:pPr>
              <a:buNone/>
            </a:pPr>
            <a:r>
              <a:rPr lang="en-US" b="1" dirty="0" smtClean="0">
                <a:solidFill>
                  <a:schemeClr val="accent2">
                    <a:lumMod val="50000"/>
                  </a:schemeClr>
                </a:solidFill>
              </a:rPr>
              <a:t>{</a:t>
            </a:r>
          </a:p>
          <a:p>
            <a:pPr>
              <a:buNone/>
            </a:pPr>
            <a:r>
              <a:rPr lang="en-US" b="1" dirty="0" smtClean="0">
                <a:solidFill>
                  <a:schemeClr val="accent2">
                    <a:lumMod val="50000"/>
                  </a:schemeClr>
                </a:solidFill>
              </a:rPr>
              <a:t>    if(head==NULL)</a:t>
            </a:r>
          </a:p>
          <a:p>
            <a:pPr>
              <a:buNone/>
            </a:pPr>
            <a:r>
              <a:rPr lang="en-US" b="1" dirty="0" smtClean="0">
                <a:solidFill>
                  <a:schemeClr val="accent2">
                    <a:lumMod val="50000"/>
                  </a:schemeClr>
                </a:solidFill>
              </a:rPr>
              <a:t>    {</a:t>
            </a:r>
          </a:p>
          <a:p>
            <a:pPr>
              <a:buNone/>
            </a:pPr>
            <a:r>
              <a:rPr lang="en-US" b="1" dirty="0" smtClean="0">
                <a:solidFill>
                  <a:schemeClr val="accent2">
                    <a:lumMod val="50000"/>
                  </a:schemeClr>
                </a:solidFill>
              </a:rPr>
              <a:t>                  </a:t>
            </a:r>
            <a:r>
              <a:rPr lang="en-US" b="1" dirty="0" err="1" smtClean="0">
                <a:solidFill>
                  <a:schemeClr val="accent2">
                    <a:lumMod val="50000"/>
                  </a:schemeClr>
                </a:solidFill>
              </a:rPr>
              <a:t>printf</a:t>
            </a:r>
            <a:r>
              <a:rPr lang="en-US" b="1" dirty="0" smtClean="0">
                <a:solidFill>
                  <a:schemeClr val="accent2">
                    <a:lumMod val="50000"/>
                  </a:schemeClr>
                </a:solidFill>
              </a:rPr>
              <a:t>("\</a:t>
            </a:r>
            <a:r>
              <a:rPr lang="en-US" b="1" dirty="0" err="1" smtClean="0">
                <a:solidFill>
                  <a:schemeClr val="accent2">
                    <a:lumMod val="50000"/>
                  </a:schemeClr>
                </a:solidFill>
              </a:rPr>
              <a:t>nSLL</a:t>
            </a:r>
            <a:r>
              <a:rPr lang="en-US" b="1" dirty="0" smtClean="0">
                <a:solidFill>
                  <a:schemeClr val="accent2">
                    <a:lumMod val="50000"/>
                  </a:schemeClr>
                </a:solidFill>
              </a:rPr>
              <a:t> is empty:");</a:t>
            </a:r>
          </a:p>
          <a:p>
            <a:pPr>
              <a:buNone/>
            </a:pPr>
            <a:r>
              <a:rPr lang="en-US" b="1" dirty="0" smtClean="0">
                <a:solidFill>
                  <a:schemeClr val="accent2">
                    <a:lumMod val="50000"/>
                  </a:schemeClr>
                </a:solidFill>
              </a:rPr>
              <a:t>                  return(0);</a:t>
            </a:r>
          </a:p>
          <a:p>
            <a:pPr>
              <a:buNone/>
            </a:pPr>
            <a:r>
              <a:rPr lang="en-US" b="1" dirty="0" smtClean="0">
                <a:solidFill>
                  <a:schemeClr val="accent2">
                    <a:lumMod val="50000"/>
                  </a:schemeClr>
                </a:solidFill>
              </a:rPr>
              <a:t>    }</a:t>
            </a:r>
          </a:p>
          <a:p>
            <a:pPr>
              <a:buNone/>
            </a:pPr>
            <a:r>
              <a:rPr lang="en-US" b="1" dirty="0" smtClean="0">
                <a:solidFill>
                  <a:schemeClr val="accent2">
                    <a:lumMod val="50000"/>
                  </a:schemeClr>
                </a:solidFill>
              </a:rPr>
              <a:t>    else if(head==last)</a:t>
            </a:r>
          </a:p>
          <a:p>
            <a:pPr>
              <a:buNone/>
            </a:pPr>
            <a:r>
              <a:rPr lang="en-US" b="1" dirty="0" smtClean="0">
                <a:solidFill>
                  <a:schemeClr val="accent2">
                    <a:lumMod val="50000"/>
                  </a:schemeClr>
                </a:solidFill>
              </a:rPr>
              <a:t>    {</a:t>
            </a:r>
          </a:p>
          <a:p>
            <a:pPr>
              <a:buNone/>
            </a:pPr>
            <a:r>
              <a:rPr lang="en-US" b="1" dirty="0" smtClean="0">
                <a:solidFill>
                  <a:schemeClr val="accent2">
                    <a:lumMod val="50000"/>
                  </a:schemeClr>
                </a:solidFill>
              </a:rPr>
              <a:t>         </a:t>
            </a:r>
            <a:r>
              <a:rPr lang="en-US" b="1" dirty="0" err="1" smtClean="0">
                <a:solidFill>
                  <a:schemeClr val="accent2">
                    <a:lumMod val="50000"/>
                  </a:schemeClr>
                </a:solidFill>
              </a:rPr>
              <a:t>delnode</a:t>
            </a:r>
            <a:r>
              <a:rPr lang="en-US" b="1" dirty="0" smtClean="0">
                <a:solidFill>
                  <a:schemeClr val="accent2">
                    <a:lumMod val="50000"/>
                  </a:schemeClr>
                </a:solidFill>
              </a:rPr>
              <a:t>=head;</a:t>
            </a:r>
          </a:p>
          <a:p>
            <a:pPr>
              <a:buNone/>
            </a:pPr>
            <a:r>
              <a:rPr lang="en-US" b="1" dirty="0" smtClean="0">
                <a:solidFill>
                  <a:schemeClr val="accent2">
                    <a:lumMod val="50000"/>
                  </a:schemeClr>
                </a:solidFill>
              </a:rPr>
              <a:t>         </a:t>
            </a:r>
            <a:r>
              <a:rPr lang="en-US" b="1" dirty="0" err="1" smtClean="0">
                <a:solidFill>
                  <a:schemeClr val="accent2">
                    <a:lumMod val="50000"/>
                  </a:schemeClr>
                </a:solidFill>
              </a:rPr>
              <a:t>printf</a:t>
            </a:r>
            <a:r>
              <a:rPr lang="en-US" b="1" dirty="0" smtClean="0">
                <a:solidFill>
                  <a:schemeClr val="accent2">
                    <a:lumMod val="50000"/>
                  </a:schemeClr>
                </a:solidFill>
              </a:rPr>
              <a:t>("\</a:t>
            </a:r>
            <a:r>
              <a:rPr lang="en-US" b="1" dirty="0" err="1" smtClean="0">
                <a:solidFill>
                  <a:schemeClr val="accent2">
                    <a:lumMod val="50000"/>
                  </a:schemeClr>
                </a:solidFill>
              </a:rPr>
              <a:t>nDeleted</a:t>
            </a:r>
            <a:r>
              <a:rPr lang="en-US" b="1" dirty="0" smtClean="0">
                <a:solidFill>
                  <a:schemeClr val="accent2">
                    <a:lumMod val="50000"/>
                  </a:schemeClr>
                </a:solidFill>
              </a:rPr>
              <a:t> node is %</a:t>
            </a:r>
            <a:r>
              <a:rPr lang="en-US" b="1" dirty="0" err="1" smtClean="0">
                <a:solidFill>
                  <a:schemeClr val="accent2">
                    <a:lumMod val="50000"/>
                  </a:schemeClr>
                </a:solidFill>
              </a:rPr>
              <a:t>d",delnode</a:t>
            </a:r>
            <a:r>
              <a:rPr lang="en-US" b="1" dirty="0" smtClean="0">
                <a:solidFill>
                  <a:schemeClr val="accent2">
                    <a:lumMod val="50000"/>
                  </a:schemeClr>
                </a:solidFill>
              </a:rPr>
              <a:t>-&gt;data);</a:t>
            </a:r>
          </a:p>
          <a:p>
            <a:pPr>
              <a:buNone/>
            </a:pPr>
            <a:r>
              <a:rPr lang="en-US" b="1" dirty="0" smtClean="0">
                <a:solidFill>
                  <a:schemeClr val="accent2">
                    <a:lumMod val="50000"/>
                  </a:schemeClr>
                </a:solidFill>
              </a:rPr>
              <a:t>         head=last=NULL;</a:t>
            </a:r>
          </a:p>
          <a:p>
            <a:pPr>
              <a:buNone/>
            </a:pPr>
            <a:r>
              <a:rPr lang="en-US" b="1" dirty="0" smtClean="0">
                <a:solidFill>
                  <a:schemeClr val="accent2">
                    <a:lumMod val="50000"/>
                  </a:schemeClr>
                </a:solidFill>
              </a:rPr>
              <a:t>         free(</a:t>
            </a:r>
            <a:r>
              <a:rPr lang="en-US" b="1" dirty="0" err="1" smtClean="0">
                <a:solidFill>
                  <a:schemeClr val="accent2">
                    <a:lumMod val="50000"/>
                  </a:schemeClr>
                </a:solidFill>
              </a:rPr>
              <a:t>delnode</a:t>
            </a:r>
            <a:r>
              <a:rPr lang="en-US" b="1" dirty="0" smtClean="0">
                <a:solidFill>
                  <a:schemeClr val="accent2">
                    <a:lumMod val="50000"/>
                  </a:schemeClr>
                </a:solidFill>
              </a:rPr>
              <a:t>);</a:t>
            </a:r>
          </a:p>
          <a:p>
            <a:pPr>
              <a:buNone/>
            </a:pPr>
            <a:r>
              <a:rPr lang="en-US" b="1" dirty="0" smtClean="0">
                <a:solidFill>
                  <a:schemeClr val="accent2">
                    <a:lumMod val="50000"/>
                  </a:schemeClr>
                </a:solidFill>
              </a:rPr>
              <a:t>         return(0);</a:t>
            </a:r>
          </a:p>
          <a:p>
            <a:pPr>
              <a:buNone/>
            </a:pPr>
            <a:r>
              <a:rPr lang="en-US" b="1" dirty="0" smtClean="0">
                <a:solidFill>
                  <a:schemeClr val="accent2">
                    <a:lumMod val="50000"/>
                  </a:schemeClr>
                </a:solidFill>
              </a:rPr>
              <a:t>}</a:t>
            </a:r>
          </a:p>
          <a:p>
            <a:pPr>
              <a:buNone/>
            </a:pPr>
            <a:r>
              <a:rPr lang="en-US" b="1" dirty="0" smtClean="0">
                <a:solidFill>
                  <a:schemeClr val="accent2">
                    <a:lumMod val="50000"/>
                  </a:schemeClr>
                </a:solidFill>
              </a:rPr>
              <a:t>else</a:t>
            </a:r>
          </a:p>
          <a:p>
            <a:pPr>
              <a:buNone/>
            </a:pPr>
            <a:r>
              <a:rPr lang="en-US" b="1" dirty="0" smtClean="0">
                <a:solidFill>
                  <a:schemeClr val="accent2">
                    <a:lumMod val="50000"/>
                  </a:schemeClr>
                </a:solidFill>
              </a:rPr>
              <a:t> {</a:t>
            </a:r>
          </a:p>
          <a:p>
            <a:pPr>
              <a:buNone/>
            </a:pPr>
            <a:r>
              <a:rPr lang="en-US" b="1" dirty="0" smtClean="0">
                <a:solidFill>
                  <a:schemeClr val="accent2">
                    <a:lumMod val="50000"/>
                  </a:schemeClr>
                </a:solidFill>
              </a:rPr>
              <a:t>     </a:t>
            </a:r>
            <a:r>
              <a:rPr lang="en-US" b="1" dirty="0" err="1" smtClean="0">
                <a:solidFill>
                  <a:schemeClr val="accent2">
                    <a:lumMod val="50000"/>
                  </a:schemeClr>
                </a:solidFill>
              </a:rPr>
              <a:t>delnode</a:t>
            </a:r>
            <a:r>
              <a:rPr lang="en-US" b="1" dirty="0" smtClean="0">
                <a:solidFill>
                  <a:schemeClr val="accent2">
                    <a:lumMod val="50000"/>
                  </a:schemeClr>
                </a:solidFill>
              </a:rPr>
              <a:t>=last;</a:t>
            </a:r>
          </a:p>
          <a:p>
            <a:pPr>
              <a:buNone/>
            </a:pPr>
            <a:r>
              <a:rPr lang="en-US" b="1" dirty="0" smtClean="0">
                <a:solidFill>
                  <a:schemeClr val="accent2">
                    <a:lumMod val="50000"/>
                  </a:schemeClr>
                </a:solidFill>
              </a:rPr>
              <a:t>     </a:t>
            </a:r>
            <a:r>
              <a:rPr lang="en-US" b="1" dirty="0" err="1" smtClean="0">
                <a:solidFill>
                  <a:schemeClr val="accent2">
                    <a:lumMod val="50000"/>
                  </a:schemeClr>
                </a:solidFill>
              </a:rPr>
              <a:t>printf</a:t>
            </a:r>
            <a:r>
              <a:rPr lang="en-US" b="1" dirty="0" smtClean="0">
                <a:solidFill>
                  <a:schemeClr val="accent2">
                    <a:lumMod val="50000"/>
                  </a:schemeClr>
                </a:solidFill>
              </a:rPr>
              <a:t>("\</a:t>
            </a:r>
            <a:r>
              <a:rPr lang="en-US" b="1" dirty="0" err="1" smtClean="0">
                <a:solidFill>
                  <a:schemeClr val="accent2">
                    <a:lumMod val="50000"/>
                  </a:schemeClr>
                </a:solidFill>
              </a:rPr>
              <a:t>nDeleted</a:t>
            </a:r>
            <a:r>
              <a:rPr lang="en-US" b="1" dirty="0" smtClean="0">
                <a:solidFill>
                  <a:schemeClr val="accent2">
                    <a:lumMod val="50000"/>
                  </a:schemeClr>
                </a:solidFill>
              </a:rPr>
              <a:t> node is %</a:t>
            </a:r>
            <a:r>
              <a:rPr lang="en-US" b="1" dirty="0" err="1" smtClean="0">
                <a:solidFill>
                  <a:schemeClr val="accent2">
                    <a:lumMod val="50000"/>
                  </a:schemeClr>
                </a:solidFill>
              </a:rPr>
              <a:t>d",delnode</a:t>
            </a:r>
            <a:r>
              <a:rPr lang="en-US" b="1" dirty="0" smtClean="0">
                <a:solidFill>
                  <a:schemeClr val="accent2">
                    <a:lumMod val="50000"/>
                  </a:schemeClr>
                </a:solidFill>
              </a:rPr>
              <a:t>-&gt;data);</a:t>
            </a:r>
          </a:p>
          <a:p>
            <a:pPr>
              <a:buNone/>
            </a:pPr>
            <a:r>
              <a:rPr lang="en-US" b="1" dirty="0" smtClean="0">
                <a:solidFill>
                  <a:schemeClr val="accent2">
                    <a:lumMod val="50000"/>
                  </a:schemeClr>
                </a:solidFill>
              </a:rPr>
              <a:t>     last=last-&gt;blink;</a:t>
            </a:r>
          </a:p>
          <a:p>
            <a:pPr>
              <a:buNone/>
            </a:pPr>
            <a:r>
              <a:rPr lang="en-US" b="1" dirty="0" smtClean="0">
                <a:solidFill>
                  <a:schemeClr val="accent2">
                    <a:lumMod val="50000"/>
                  </a:schemeClr>
                </a:solidFill>
              </a:rPr>
              <a:t>     last-&gt;</a:t>
            </a:r>
            <a:r>
              <a:rPr lang="en-US" b="1" dirty="0" err="1" smtClean="0">
                <a:solidFill>
                  <a:schemeClr val="accent2">
                    <a:lumMod val="50000"/>
                  </a:schemeClr>
                </a:solidFill>
              </a:rPr>
              <a:t>flink</a:t>
            </a:r>
            <a:r>
              <a:rPr lang="en-US" b="1" dirty="0" smtClean="0">
                <a:solidFill>
                  <a:schemeClr val="accent2">
                    <a:lumMod val="50000"/>
                  </a:schemeClr>
                </a:solidFill>
              </a:rPr>
              <a:t>=NULL;</a:t>
            </a:r>
          </a:p>
          <a:p>
            <a:pPr>
              <a:buNone/>
            </a:pPr>
            <a:r>
              <a:rPr lang="en-US" b="1" dirty="0" smtClean="0">
                <a:solidFill>
                  <a:schemeClr val="accent2">
                    <a:lumMod val="50000"/>
                  </a:schemeClr>
                </a:solidFill>
              </a:rPr>
              <a:t>     free(</a:t>
            </a:r>
            <a:r>
              <a:rPr lang="en-US" b="1" dirty="0" err="1" smtClean="0">
                <a:solidFill>
                  <a:schemeClr val="accent2">
                    <a:lumMod val="50000"/>
                  </a:schemeClr>
                </a:solidFill>
              </a:rPr>
              <a:t>delnode</a:t>
            </a:r>
            <a:r>
              <a:rPr lang="en-US" b="1" dirty="0" smtClean="0">
                <a:solidFill>
                  <a:schemeClr val="accent2">
                    <a:lumMod val="50000"/>
                  </a:schemeClr>
                </a:solidFill>
              </a:rPr>
              <a:t>);</a:t>
            </a:r>
          </a:p>
          <a:p>
            <a:pPr>
              <a:buNone/>
            </a:pPr>
            <a:r>
              <a:rPr lang="en-US" b="1" dirty="0" smtClean="0">
                <a:solidFill>
                  <a:schemeClr val="accent2">
                    <a:lumMod val="50000"/>
                  </a:schemeClr>
                </a:solidFill>
              </a:rPr>
              <a:t>     return(0);</a:t>
            </a:r>
          </a:p>
          <a:p>
            <a:pPr>
              <a:buNone/>
            </a:pPr>
            <a:r>
              <a:rPr lang="en-US" b="1" dirty="0" smtClean="0">
                <a:solidFill>
                  <a:schemeClr val="accent2">
                    <a:lumMod val="50000"/>
                  </a:schemeClr>
                </a:solidFill>
              </a:rPr>
              <a:t>}</a:t>
            </a:r>
          </a:p>
          <a:p>
            <a:pPr>
              <a:buNone/>
            </a:pPr>
            <a:r>
              <a:rPr lang="en-US" b="1" dirty="0" smtClean="0">
                <a:solidFill>
                  <a:schemeClr val="accent2">
                    <a:lumMod val="50000"/>
                  </a:schemeClr>
                </a:solidFill>
              </a:rPr>
              <a:t>}</a:t>
            </a:r>
            <a:endParaRPr lang="en-US" b="1" dirty="0">
              <a:solidFill>
                <a:schemeClr val="accent2">
                  <a:lumMod val="50000"/>
                </a:schemeClr>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534400" cy="6248400"/>
          </a:xfrm>
        </p:spPr>
        <p:txBody>
          <a:bodyPr>
            <a:normAutofit lnSpcReduction="10000"/>
          </a:bodyPr>
          <a:lstStyle/>
          <a:p>
            <a:pPr algn="ctr">
              <a:buNone/>
            </a:pPr>
            <a:r>
              <a:rPr lang="en-US" b="1" dirty="0" smtClean="0">
                <a:solidFill>
                  <a:schemeClr val="accent4">
                    <a:lumMod val="75000"/>
                  </a:schemeClr>
                </a:solidFill>
              </a:rPr>
              <a:t> 		 </a:t>
            </a:r>
            <a:r>
              <a:rPr lang="en-US" b="1" u="sng" smtClean="0">
                <a:solidFill>
                  <a:schemeClr val="accent4">
                    <a:lumMod val="75000"/>
                  </a:schemeClr>
                </a:solidFill>
              </a:rPr>
              <a:t>Delete Middle </a:t>
            </a:r>
            <a:r>
              <a:rPr lang="en-US" b="1" u="sng" dirty="0" smtClean="0">
                <a:solidFill>
                  <a:schemeClr val="accent4">
                    <a:lumMod val="75000"/>
                  </a:schemeClr>
                </a:solidFill>
              </a:rPr>
              <a:t>in DLL</a:t>
            </a:r>
          </a:p>
          <a:p>
            <a:pPr>
              <a:buNone/>
            </a:pPr>
            <a:endParaRPr lang="en-US" b="1" dirty="0" smtClean="0">
              <a:solidFill>
                <a:schemeClr val="accent4">
                  <a:lumMod val="75000"/>
                </a:schemeClr>
              </a:solidFill>
            </a:endParaRPr>
          </a:p>
          <a:p>
            <a:pPr>
              <a:buNone/>
            </a:pPr>
            <a:endParaRPr lang="en-US" sz="2200" b="1" dirty="0" smtClean="0">
              <a:solidFill>
                <a:schemeClr val="accent4">
                  <a:lumMod val="75000"/>
                </a:schemeClr>
              </a:solidFill>
            </a:endParaRPr>
          </a:p>
          <a:p>
            <a:pPr>
              <a:buNone/>
            </a:pPr>
            <a:endParaRPr lang="en-US" sz="2200" b="1" dirty="0" smtClean="0">
              <a:solidFill>
                <a:schemeClr val="accent4">
                  <a:lumMod val="75000"/>
                </a:schemeClr>
              </a:solidFill>
            </a:endParaRPr>
          </a:p>
          <a:p>
            <a:pPr>
              <a:buNone/>
            </a:pPr>
            <a:r>
              <a:rPr lang="en-US" sz="2200" b="1" dirty="0" smtClean="0">
                <a:solidFill>
                  <a:schemeClr val="accent4">
                    <a:lumMod val="75000"/>
                  </a:schemeClr>
                </a:solidFill>
              </a:rPr>
              <a:t>             </a:t>
            </a:r>
            <a:r>
              <a:rPr lang="en-US" sz="2600" b="1" dirty="0" smtClean="0">
                <a:solidFill>
                  <a:schemeClr val="accent4">
                    <a:lumMod val="75000"/>
                  </a:schemeClr>
                </a:solidFill>
              </a:rPr>
              <a:t> </a:t>
            </a:r>
            <a:r>
              <a:rPr lang="en-US" b="1" dirty="0" smtClean="0">
                <a:solidFill>
                  <a:schemeClr val="accent4">
                    <a:lumMod val="75000"/>
                  </a:schemeClr>
                </a:solidFill>
              </a:rPr>
              <a:t>        </a:t>
            </a:r>
          </a:p>
          <a:p>
            <a:pPr>
              <a:buNone/>
            </a:pPr>
            <a:r>
              <a:rPr lang="en-US" b="1" dirty="0" smtClean="0">
                <a:solidFill>
                  <a:schemeClr val="accent4">
                    <a:lumMod val="75000"/>
                  </a:schemeClr>
                </a:solidFill>
              </a:rPr>
              <a:t>   </a:t>
            </a:r>
          </a:p>
          <a:p>
            <a:pPr>
              <a:buNone/>
            </a:pPr>
            <a:endParaRPr lang="en-US" b="1" dirty="0" smtClean="0">
              <a:solidFill>
                <a:schemeClr val="accent4">
                  <a:lumMod val="75000"/>
                </a:schemeClr>
              </a:solidFill>
            </a:endParaRPr>
          </a:p>
          <a:p>
            <a:pPr>
              <a:buNone/>
            </a:pPr>
            <a:endParaRPr lang="en-US" b="1" dirty="0" smtClean="0">
              <a:solidFill>
                <a:schemeClr val="accent4">
                  <a:lumMod val="75000"/>
                </a:schemeClr>
              </a:solidFill>
            </a:endParaRPr>
          </a:p>
          <a:p>
            <a:pPr>
              <a:buNone/>
            </a:pPr>
            <a:endParaRPr lang="en-US" b="1" dirty="0" smtClean="0">
              <a:solidFill>
                <a:schemeClr val="accent4">
                  <a:lumMod val="75000"/>
                </a:schemeClr>
              </a:solidFill>
            </a:endParaRPr>
          </a:p>
          <a:p>
            <a:pPr>
              <a:buNone/>
            </a:pPr>
            <a:endParaRPr lang="en-US" b="1" dirty="0" smtClean="0">
              <a:solidFill>
                <a:schemeClr val="accent4">
                  <a:lumMod val="75000"/>
                </a:schemeClr>
              </a:solidFill>
            </a:endParaRPr>
          </a:p>
          <a:p>
            <a:pPr>
              <a:buNone/>
            </a:pPr>
            <a:endParaRPr lang="en-US" b="1" dirty="0" smtClean="0">
              <a:solidFill>
                <a:schemeClr val="accent4">
                  <a:lumMod val="75000"/>
                </a:schemeClr>
              </a:solidFill>
            </a:endParaRPr>
          </a:p>
          <a:p>
            <a:pPr>
              <a:buNone/>
            </a:pPr>
            <a:r>
              <a:rPr lang="en-US" b="1" dirty="0" smtClean="0">
                <a:solidFill>
                  <a:schemeClr val="accent4">
                    <a:lumMod val="75000"/>
                  </a:schemeClr>
                </a:solidFill>
              </a:rPr>
              <a:t>		</a:t>
            </a:r>
            <a:endParaRPr lang="en-US" dirty="0">
              <a:solidFill>
                <a:schemeClr val="accent2">
                  <a:lumMod val="75000"/>
                </a:schemeClr>
              </a:solidFill>
            </a:endParaRPr>
          </a:p>
        </p:txBody>
      </p:sp>
      <p:graphicFrame>
        <p:nvGraphicFramePr>
          <p:cNvPr id="13" name="Table 12"/>
          <p:cNvGraphicFramePr>
            <a:graphicFrameLocks noGrp="1"/>
          </p:cNvGraphicFramePr>
          <p:nvPr/>
        </p:nvGraphicFramePr>
        <p:xfrm>
          <a:off x="76200" y="1905000"/>
          <a:ext cx="1828800" cy="335280"/>
        </p:xfrm>
        <a:graphic>
          <a:graphicData uri="http://schemas.openxmlformats.org/drawingml/2006/table">
            <a:tbl>
              <a:tblPr firstRow="1" bandRow="1">
                <a:tableStyleId>{5C22544A-7EE6-4342-B048-85BDC9FD1C3A}</a:tableStyleId>
              </a:tblPr>
              <a:tblGrid>
                <a:gridCol w="609600"/>
                <a:gridCol w="609600"/>
                <a:gridCol w="609600"/>
              </a:tblGrid>
              <a:tr h="228600">
                <a:tc>
                  <a:txBody>
                    <a:bodyPr/>
                    <a:lstStyle/>
                    <a:p>
                      <a:pPr algn="ctr"/>
                      <a:r>
                        <a:rPr lang="en-US" sz="1600" dirty="0" smtClean="0"/>
                        <a:t>Null</a:t>
                      </a:r>
                      <a:endParaRPr lang="en-US" sz="1600" dirty="0"/>
                    </a:p>
                  </a:txBody>
                  <a:tcPr/>
                </a:tc>
                <a:tc>
                  <a:txBody>
                    <a:bodyPr/>
                    <a:lstStyle/>
                    <a:p>
                      <a:pPr algn="ctr"/>
                      <a:r>
                        <a:rPr lang="en-US" sz="1600" dirty="0" smtClean="0"/>
                        <a:t>10</a:t>
                      </a:r>
                      <a:endParaRPr lang="en-US" sz="1600" dirty="0"/>
                    </a:p>
                  </a:txBody>
                  <a:tcPr/>
                </a:tc>
                <a:tc>
                  <a:txBody>
                    <a:bodyPr/>
                    <a:lstStyle/>
                    <a:p>
                      <a:pPr algn="ctr"/>
                      <a:r>
                        <a:rPr lang="en-US" sz="1600" dirty="0" smtClean="0"/>
                        <a:t>2000</a:t>
                      </a:r>
                      <a:endParaRPr lang="en-US" sz="1600" dirty="0"/>
                    </a:p>
                  </a:txBody>
                  <a:tcPr/>
                </a:tc>
              </a:tr>
            </a:tbl>
          </a:graphicData>
        </a:graphic>
      </p:graphicFrame>
      <p:cxnSp>
        <p:nvCxnSpPr>
          <p:cNvPr id="17" name="Straight Arrow Connector 16"/>
          <p:cNvCxnSpPr/>
          <p:nvPr/>
        </p:nvCxnSpPr>
        <p:spPr>
          <a:xfrm>
            <a:off x="1905000" y="19812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14400" y="2362200"/>
            <a:ext cx="762000" cy="369332"/>
          </a:xfrm>
          <a:prstGeom prst="rect">
            <a:avLst/>
          </a:prstGeom>
          <a:noFill/>
        </p:spPr>
        <p:txBody>
          <a:bodyPr wrap="square" rtlCol="0">
            <a:spAutoFit/>
          </a:bodyPr>
          <a:lstStyle/>
          <a:p>
            <a:r>
              <a:rPr lang="en-US" b="1" dirty="0" smtClean="0">
                <a:solidFill>
                  <a:schemeClr val="accent2">
                    <a:lumMod val="50000"/>
                  </a:schemeClr>
                </a:solidFill>
              </a:rPr>
              <a:t>1000</a:t>
            </a:r>
            <a:endParaRPr lang="en-US" b="1" dirty="0">
              <a:solidFill>
                <a:schemeClr val="accent2">
                  <a:lumMod val="50000"/>
                </a:schemeClr>
              </a:solidFill>
            </a:endParaRPr>
          </a:p>
        </p:txBody>
      </p:sp>
      <p:sp>
        <p:nvSpPr>
          <p:cNvPr id="19" name="TextBox 18"/>
          <p:cNvSpPr txBox="1"/>
          <p:nvPr/>
        </p:nvSpPr>
        <p:spPr>
          <a:xfrm>
            <a:off x="2895600" y="2438400"/>
            <a:ext cx="762000" cy="369332"/>
          </a:xfrm>
          <a:prstGeom prst="rect">
            <a:avLst/>
          </a:prstGeom>
          <a:noFill/>
        </p:spPr>
        <p:txBody>
          <a:bodyPr wrap="square" rtlCol="0">
            <a:spAutoFit/>
          </a:bodyPr>
          <a:lstStyle/>
          <a:p>
            <a:r>
              <a:rPr lang="en-US" b="1" dirty="0" smtClean="0">
                <a:solidFill>
                  <a:schemeClr val="accent2">
                    <a:lumMod val="50000"/>
                  </a:schemeClr>
                </a:solidFill>
              </a:rPr>
              <a:t>2000</a:t>
            </a:r>
            <a:endParaRPr lang="en-US" b="1" dirty="0">
              <a:solidFill>
                <a:schemeClr val="accent2">
                  <a:lumMod val="50000"/>
                </a:schemeClr>
              </a:solidFill>
            </a:endParaRPr>
          </a:p>
        </p:txBody>
      </p:sp>
      <p:sp>
        <p:nvSpPr>
          <p:cNvPr id="20" name="TextBox 19"/>
          <p:cNvSpPr txBox="1"/>
          <p:nvPr/>
        </p:nvSpPr>
        <p:spPr>
          <a:xfrm>
            <a:off x="7620000" y="2438400"/>
            <a:ext cx="762000" cy="369332"/>
          </a:xfrm>
          <a:prstGeom prst="rect">
            <a:avLst/>
          </a:prstGeom>
          <a:noFill/>
        </p:spPr>
        <p:txBody>
          <a:bodyPr wrap="square" rtlCol="0">
            <a:spAutoFit/>
          </a:bodyPr>
          <a:lstStyle/>
          <a:p>
            <a:r>
              <a:rPr lang="en-US" b="1" dirty="0" smtClean="0">
                <a:solidFill>
                  <a:schemeClr val="accent2">
                    <a:lumMod val="50000"/>
                  </a:schemeClr>
                </a:solidFill>
              </a:rPr>
              <a:t>4000</a:t>
            </a:r>
            <a:endParaRPr lang="en-US" b="1" dirty="0">
              <a:solidFill>
                <a:schemeClr val="accent2">
                  <a:lumMod val="50000"/>
                </a:schemeClr>
              </a:solidFill>
            </a:endParaRPr>
          </a:p>
        </p:txBody>
      </p:sp>
      <p:cxnSp>
        <p:nvCxnSpPr>
          <p:cNvPr id="24" name="Straight Arrow Connector 23"/>
          <p:cNvCxnSpPr/>
          <p:nvPr/>
        </p:nvCxnSpPr>
        <p:spPr>
          <a:xfrm flipV="1">
            <a:off x="7086600" y="22860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086600" y="2667000"/>
            <a:ext cx="762000" cy="369332"/>
          </a:xfrm>
          <a:prstGeom prst="rect">
            <a:avLst/>
          </a:prstGeom>
          <a:noFill/>
        </p:spPr>
        <p:txBody>
          <a:bodyPr wrap="square" rtlCol="0">
            <a:spAutoFit/>
          </a:bodyPr>
          <a:lstStyle/>
          <a:p>
            <a:r>
              <a:rPr lang="en-US" b="1" dirty="0" smtClean="0">
                <a:solidFill>
                  <a:srgbClr val="FF0000"/>
                </a:solidFill>
              </a:rPr>
              <a:t>Last</a:t>
            </a:r>
            <a:endParaRPr lang="en-US" b="1" dirty="0">
              <a:solidFill>
                <a:srgbClr val="FF0000"/>
              </a:solidFill>
            </a:endParaRPr>
          </a:p>
        </p:txBody>
      </p:sp>
      <p:cxnSp>
        <p:nvCxnSpPr>
          <p:cNvPr id="26" name="Straight Arrow Connector 25"/>
          <p:cNvCxnSpPr/>
          <p:nvPr/>
        </p:nvCxnSpPr>
        <p:spPr>
          <a:xfrm flipH="1">
            <a:off x="1905000" y="22098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886200" y="1307068"/>
            <a:ext cx="2133600" cy="369332"/>
          </a:xfrm>
          <a:prstGeom prst="rect">
            <a:avLst/>
          </a:prstGeom>
          <a:noFill/>
        </p:spPr>
        <p:txBody>
          <a:bodyPr wrap="square" rtlCol="0">
            <a:spAutoFit/>
          </a:bodyPr>
          <a:lstStyle/>
          <a:p>
            <a:r>
              <a:rPr lang="en-US" b="1" dirty="0" smtClean="0">
                <a:solidFill>
                  <a:srgbClr val="C00000"/>
                </a:solidFill>
              </a:rPr>
              <a:t>Before Deletion</a:t>
            </a:r>
            <a:endParaRPr lang="en-US" b="1" dirty="0">
              <a:solidFill>
                <a:srgbClr val="C00000"/>
              </a:solidFill>
            </a:endParaRPr>
          </a:p>
        </p:txBody>
      </p:sp>
      <p:graphicFrame>
        <p:nvGraphicFramePr>
          <p:cNvPr id="41" name="Table 40"/>
          <p:cNvGraphicFramePr>
            <a:graphicFrameLocks noGrp="1"/>
          </p:cNvGraphicFramePr>
          <p:nvPr/>
        </p:nvGraphicFramePr>
        <p:xfrm>
          <a:off x="2286000" y="1905000"/>
          <a:ext cx="1828800" cy="335280"/>
        </p:xfrm>
        <a:graphic>
          <a:graphicData uri="http://schemas.openxmlformats.org/drawingml/2006/table">
            <a:tbl>
              <a:tblPr firstRow="1" bandRow="1">
                <a:tableStyleId>{5C22544A-7EE6-4342-B048-85BDC9FD1C3A}</a:tableStyleId>
              </a:tblPr>
              <a:tblGrid>
                <a:gridCol w="609600"/>
                <a:gridCol w="609600"/>
                <a:gridCol w="609600"/>
              </a:tblGrid>
              <a:tr h="228600">
                <a:tc>
                  <a:txBody>
                    <a:bodyPr/>
                    <a:lstStyle/>
                    <a:p>
                      <a:pPr algn="ctr"/>
                      <a:r>
                        <a:rPr lang="en-US" sz="1600" dirty="0" smtClean="0"/>
                        <a:t>1000</a:t>
                      </a:r>
                      <a:endParaRPr lang="en-US" sz="1600" dirty="0"/>
                    </a:p>
                  </a:txBody>
                  <a:tcPr/>
                </a:tc>
                <a:tc>
                  <a:txBody>
                    <a:bodyPr/>
                    <a:lstStyle/>
                    <a:p>
                      <a:pPr algn="ctr"/>
                      <a:r>
                        <a:rPr lang="en-US" sz="1600" dirty="0" smtClean="0"/>
                        <a:t>20</a:t>
                      </a:r>
                      <a:endParaRPr lang="en-US" sz="1600" dirty="0"/>
                    </a:p>
                  </a:txBody>
                  <a:tcPr/>
                </a:tc>
                <a:tc>
                  <a:txBody>
                    <a:bodyPr/>
                    <a:lstStyle/>
                    <a:p>
                      <a:pPr algn="ctr"/>
                      <a:r>
                        <a:rPr lang="en-US" sz="1600" dirty="0" smtClean="0"/>
                        <a:t>3000</a:t>
                      </a:r>
                      <a:endParaRPr lang="en-US" sz="1600" dirty="0"/>
                    </a:p>
                  </a:txBody>
                  <a:tcPr/>
                </a:tc>
              </a:tr>
            </a:tbl>
          </a:graphicData>
        </a:graphic>
      </p:graphicFrame>
      <p:graphicFrame>
        <p:nvGraphicFramePr>
          <p:cNvPr id="42" name="Table 41"/>
          <p:cNvGraphicFramePr>
            <a:graphicFrameLocks noGrp="1"/>
          </p:cNvGraphicFramePr>
          <p:nvPr/>
        </p:nvGraphicFramePr>
        <p:xfrm>
          <a:off x="4495800" y="1905000"/>
          <a:ext cx="1828800" cy="335280"/>
        </p:xfrm>
        <a:graphic>
          <a:graphicData uri="http://schemas.openxmlformats.org/drawingml/2006/table">
            <a:tbl>
              <a:tblPr firstRow="1" bandRow="1">
                <a:tableStyleId>{5C22544A-7EE6-4342-B048-85BDC9FD1C3A}</a:tableStyleId>
              </a:tblPr>
              <a:tblGrid>
                <a:gridCol w="609600"/>
                <a:gridCol w="609600"/>
                <a:gridCol w="609600"/>
              </a:tblGrid>
              <a:tr h="228600">
                <a:tc>
                  <a:txBody>
                    <a:bodyPr/>
                    <a:lstStyle/>
                    <a:p>
                      <a:pPr algn="ctr"/>
                      <a:r>
                        <a:rPr lang="en-US" sz="1600" dirty="0" smtClean="0"/>
                        <a:t>2000</a:t>
                      </a:r>
                      <a:endParaRPr lang="en-US" sz="1600" dirty="0"/>
                    </a:p>
                  </a:txBody>
                  <a:tcPr/>
                </a:tc>
                <a:tc>
                  <a:txBody>
                    <a:bodyPr/>
                    <a:lstStyle/>
                    <a:p>
                      <a:pPr algn="ctr"/>
                      <a:r>
                        <a:rPr lang="en-US" sz="1600" dirty="0" smtClean="0"/>
                        <a:t>30</a:t>
                      </a:r>
                      <a:endParaRPr lang="en-US" sz="1600" dirty="0"/>
                    </a:p>
                  </a:txBody>
                  <a:tcPr/>
                </a:tc>
                <a:tc>
                  <a:txBody>
                    <a:bodyPr/>
                    <a:lstStyle/>
                    <a:p>
                      <a:pPr algn="ctr"/>
                      <a:r>
                        <a:rPr lang="en-US" sz="1600" dirty="0" smtClean="0"/>
                        <a:t>4000</a:t>
                      </a:r>
                      <a:endParaRPr lang="en-US" sz="1600" dirty="0"/>
                    </a:p>
                  </a:txBody>
                  <a:tcPr/>
                </a:tc>
              </a:tr>
            </a:tbl>
          </a:graphicData>
        </a:graphic>
      </p:graphicFrame>
      <p:cxnSp>
        <p:nvCxnSpPr>
          <p:cNvPr id="43" name="Straight Arrow Connector 42"/>
          <p:cNvCxnSpPr/>
          <p:nvPr/>
        </p:nvCxnSpPr>
        <p:spPr>
          <a:xfrm>
            <a:off x="4114800" y="19812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4114800" y="22098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381000" y="23622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81000" y="2743200"/>
            <a:ext cx="762000" cy="369332"/>
          </a:xfrm>
          <a:prstGeom prst="rect">
            <a:avLst/>
          </a:prstGeom>
          <a:noFill/>
        </p:spPr>
        <p:txBody>
          <a:bodyPr wrap="square" rtlCol="0">
            <a:spAutoFit/>
          </a:bodyPr>
          <a:lstStyle/>
          <a:p>
            <a:r>
              <a:rPr lang="en-US" b="1" dirty="0" smtClean="0">
                <a:solidFill>
                  <a:srgbClr val="FF0000"/>
                </a:solidFill>
              </a:rPr>
              <a:t>head</a:t>
            </a:r>
            <a:endParaRPr lang="en-US" b="1" dirty="0">
              <a:solidFill>
                <a:srgbClr val="FF0000"/>
              </a:solidFill>
            </a:endParaRPr>
          </a:p>
        </p:txBody>
      </p:sp>
      <p:cxnSp>
        <p:nvCxnSpPr>
          <p:cNvPr id="47" name="Straight Arrow Connector 46"/>
          <p:cNvCxnSpPr/>
          <p:nvPr/>
        </p:nvCxnSpPr>
        <p:spPr>
          <a:xfrm>
            <a:off x="6324600" y="19812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6324600" y="22098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49" name="Table 48"/>
          <p:cNvGraphicFramePr>
            <a:graphicFrameLocks noGrp="1"/>
          </p:cNvGraphicFramePr>
          <p:nvPr/>
        </p:nvGraphicFramePr>
        <p:xfrm>
          <a:off x="6705600" y="1905000"/>
          <a:ext cx="1905000" cy="335280"/>
        </p:xfrm>
        <a:graphic>
          <a:graphicData uri="http://schemas.openxmlformats.org/drawingml/2006/table">
            <a:tbl>
              <a:tblPr firstRow="1" bandRow="1">
                <a:tableStyleId>{5C22544A-7EE6-4342-B048-85BDC9FD1C3A}</a:tableStyleId>
              </a:tblPr>
              <a:tblGrid>
                <a:gridCol w="635000"/>
                <a:gridCol w="635000"/>
                <a:gridCol w="635000"/>
              </a:tblGrid>
              <a:tr h="228600">
                <a:tc>
                  <a:txBody>
                    <a:bodyPr/>
                    <a:lstStyle/>
                    <a:p>
                      <a:pPr algn="ctr"/>
                      <a:r>
                        <a:rPr lang="en-US" sz="1600" dirty="0" smtClean="0"/>
                        <a:t>3000</a:t>
                      </a:r>
                      <a:endParaRPr lang="en-US" sz="1600" dirty="0"/>
                    </a:p>
                  </a:txBody>
                  <a:tcPr/>
                </a:tc>
                <a:tc>
                  <a:txBody>
                    <a:bodyPr/>
                    <a:lstStyle/>
                    <a:p>
                      <a:pPr algn="ctr"/>
                      <a:r>
                        <a:rPr lang="en-US" sz="1600" dirty="0" smtClean="0"/>
                        <a:t>40</a:t>
                      </a:r>
                      <a:endParaRPr lang="en-US" sz="1600" dirty="0"/>
                    </a:p>
                  </a:txBody>
                  <a:tcPr/>
                </a:tc>
                <a:tc>
                  <a:txBody>
                    <a:bodyPr/>
                    <a:lstStyle/>
                    <a:p>
                      <a:pPr algn="ctr"/>
                      <a:r>
                        <a:rPr lang="en-US" sz="1600" dirty="0" smtClean="0"/>
                        <a:t>NULL</a:t>
                      </a:r>
                      <a:endParaRPr lang="en-US" sz="1600" dirty="0"/>
                    </a:p>
                  </a:txBody>
                  <a:tcPr/>
                </a:tc>
              </a:tr>
            </a:tbl>
          </a:graphicData>
        </a:graphic>
      </p:graphicFrame>
      <p:sp>
        <p:nvSpPr>
          <p:cNvPr id="50" name="TextBox 49"/>
          <p:cNvSpPr txBox="1"/>
          <p:nvPr/>
        </p:nvSpPr>
        <p:spPr>
          <a:xfrm>
            <a:off x="5105400" y="2438400"/>
            <a:ext cx="762000" cy="369332"/>
          </a:xfrm>
          <a:prstGeom prst="rect">
            <a:avLst/>
          </a:prstGeom>
          <a:noFill/>
        </p:spPr>
        <p:txBody>
          <a:bodyPr wrap="square" rtlCol="0">
            <a:spAutoFit/>
          </a:bodyPr>
          <a:lstStyle/>
          <a:p>
            <a:r>
              <a:rPr lang="en-US" b="1" dirty="0" smtClean="0">
                <a:solidFill>
                  <a:schemeClr val="accent2">
                    <a:lumMod val="50000"/>
                  </a:schemeClr>
                </a:solidFill>
              </a:rPr>
              <a:t>3000</a:t>
            </a:r>
            <a:endParaRPr lang="en-US" b="1" dirty="0">
              <a:solidFill>
                <a:schemeClr val="accent2">
                  <a:lumMod val="50000"/>
                </a:schemeClr>
              </a:solidFill>
            </a:endParaRPr>
          </a:p>
        </p:txBody>
      </p:sp>
      <p:graphicFrame>
        <p:nvGraphicFramePr>
          <p:cNvPr id="51" name="Table 50"/>
          <p:cNvGraphicFramePr>
            <a:graphicFrameLocks noGrp="1"/>
          </p:cNvGraphicFramePr>
          <p:nvPr/>
        </p:nvGraphicFramePr>
        <p:xfrm>
          <a:off x="685800" y="4202668"/>
          <a:ext cx="1828800" cy="335280"/>
        </p:xfrm>
        <a:graphic>
          <a:graphicData uri="http://schemas.openxmlformats.org/drawingml/2006/table">
            <a:tbl>
              <a:tblPr firstRow="1" bandRow="1">
                <a:tableStyleId>{5C22544A-7EE6-4342-B048-85BDC9FD1C3A}</a:tableStyleId>
              </a:tblPr>
              <a:tblGrid>
                <a:gridCol w="609600"/>
                <a:gridCol w="609600"/>
                <a:gridCol w="609600"/>
              </a:tblGrid>
              <a:tr h="228600">
                <a:tc>
                  <a:txBody>
                    <a:bodyPr/>
                    <a:lstStyle/>
                    <a:p>
                      <a:pPr algn="ctr"/>
                      <a:r>
                        <a:rPr lang="en-US" sz="1600" dirty="0" smtClean="0"/>
                        <a:t>Null</a:t>
                      </a:r>
                      <a:endParaRPr lang="en-US" sz="1600" dirty="0"/>
                    </a:p>
                  </a:txBody>
                  <a:tcPr/>
                </a:tc>
                <a:tc>
                  <a:txBody>
                    <a:bodyPr/>
                    <a:lstStyle/>
                    <a:p>
                      <a:pPr algn="ctr"/>
                      <a:r>
                        <a:rPr lang="en-US" sz="1600" dirty="0" smtClean="0"/>
                        <a:t>10</a:t>
                      </a:r>
                      <a:endParaRPr lang="en-US" sz="1600" dirty="0"/>
                    </a:p>
                  </a:txBody>
                  <a:tcPr/>
                </a:tc>
                <a:tc>
                  <a:txBody>
                    <a:bodyPr/>
                    <a:lstStyle/>
                    <a:p>
                      <a:pPr algn="ctr"/>
                      <a:r>
                        <a:rPr lang="en-US" sz="1600" dirty="0" smtClean="0"/>
                        <a:t>2000</a:t>
                      </a:r>
                      <a:endParaRPr lang="en-US" sz="1600" dirty="0"/>
                    </a:p>
                  </a:txBody>
                  <a:tcPr/>
                </a:tc>
              </a:tr>
            </a:tbl>
          </a:graphicData>
        </a:graphic>
      </p:graphicFrame>
      <p:cxnSp>
        <p:nvCxnSpPr>
          <p:cNvPr id="52" name="Straight Arrow Connector 51"/>
          <p:cNvCxnSpPr/>
          <p:nvPr/>
        </p:nvCxnSpPr>
        <p:spPr>
          <a:xfrm>
            <a:off x="2514600" y="4278868"/>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524000" y="4659868"/>
            <a:ext cx="762000" cy="369332"/>
          </a:xfrm>
          <a:prstGeom prst="rect">
            <a:avLst/>
          </a:prstGeom>
          <a:noFill/>
        </p:spPr>
        <p:txBody>
          <a:bodyPr wrap="square" rtlCol="0">
            <a:spAutoFit/>
          </a:bodyPr>
          <a:lstStyle/>
          <a:p>
            <a:r>
              <a:rPr lang="en-US" b="1" dirty="0" smtClean="0">
                <a:solidFill>
                  <a:schemeClr val="accent2">
                    <a:lumMod val="50000"/>
                  </a:schemeClr>
                </a:solidFill>
              </a:rPr>
              <a:t>1000</a:t>
            </a:r>
            <a:endParaRPr lang="en-US" b="1" dirty="0">
              <a:solidFill>
                <a:schemeClr val="accent2">
                  <a:lumMod val="50000"/>
                </a:schemeClr>
              </a:solidFill>
            </a:endParaRPr>
          </a:p>
        </p:txBody>
      </p:sp>
      <p:sp>
        <p:nvSpPr>
          <p:cNvPr id="54" name="TextBox 53"/>
          <p:cNvSpPr txBox="1"/>
          <p:nvPr/>
        </p:nvSpPr>
        <p:spPr>
          <a:xfrm>
            <a:off x="3505200" y="4736068"/>
            <a:ext cx="762000" cy="369332"/>
          </a:xfrm>
          <a:prstGeom prst="rect">
            <a:avLst/>
          </a:prstGeom>
          <a:noFill/>
        </p:spPr>
        <p:txBody>
          <a:bodyPr wrap="square" rtlCol="0">
            <a:spAutoFit/>
          </a:bodyPr>
          <a:lstStyle/>
          <a:p>
            <a:r>
              <a:rPr lang="en-US" b="1" dirty="0" smtClean="0">
                <a:solidFill>
                  <a:schemeClr val="accent2">
                    <a:lumMod val="50000"/>
                  </a:schemeClr>
                </a:solidFill>
              </a:rPr>
              <a:t>2000</a:t>
            </a:r>
            <a:endParaRPr lang="en-US" b="1" dirty="0">
              <a:solidFill>
                <a:schemeClr val="accent2">
                  <a:lumMod val="50000"/>
                </a:schemeClr>
              </a:solidFill>
            </a:endParaRPr>
          </a:p>
        </p:txBody>
      </p:sp>
      <p:sp>
        <p:nvSpPr>
          <p:cNvPr id="55" name="TextBox 54"/>
          <p:cNvSpPr txBox="1"/>
          <p:nvPr/>
        </p:nvSpPr>
        <p:spPr>
          <a:xfrm>
            <a:off x="6019800" y="4736068"/>
            <a:ext cx="762000" cy="369332"/>
          </a:xfrm>
          <a:prstGeom prst="rect">
            <a:avLst/>
          </a:prstGeom>
          <a:noFill/>
        </p:spPr>
        <p:txBody>
          <a:bodyPr wrap="square" rtlCol="0">
            <a:spAutoFit/>
          </a:bodyPr>
          <a:lstStyle/>
          <a:p>
            <a:r>
              <a:rPr lang="en-US" b="1" dirty="0" smtClean="0">
                <a:solidFill>
                  <a:schemeClr val="accent2">
                    <a:lumMod val="50000"/>
                  </a:schemeClr>
                </a:solidFill>
              </a:rPr>
              <a:t>4000</a:t>
            </a:r>
            <a:endParaRPr lang="en-US" b="1" dirty="0">
              <a:solidFill>
                <a:schemeClr val="accent2">
                  <a:lumMod val="50000"/>
                </a:schemeClr>
              </a:solidFill>
            </a:endParaRPr>
          </a:p>
        </p:txBody>
      </p:sp>
      <p:cxnSp>
        <p:nvCxnSpPr>
          <p:cNvPr id="56" name="Straight Arrow Connector 55"/>
          <p:cNvCxnSpPr/>
          <p:nvPr/>
        </p:nvCxnSpPr>
        <p:spPr>
          <a:xfrm flipV="1">
            <a:off x="5486400" y="4583668"/>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5486400" y="4964668"/>
            <a:ext cx="762000" cy="369332"/>
          </a:xfrm>
          <a:prstGeom prst="rect">
            <a:avLst/>
          </a:prstGeom>
          <a:noFill/>
        </p:spPr>
        <p:txBody>
          <a:bodyPr wrap="square" rtlCol="0">
            <a:spAutoFit/>
          </a:bodyPr>
          <a:lstStyle/>
          <a:p>
            <a:r>
              <a:rPr lang="en-US" b="1" dirty="0" smtClean="0">
                <a:solidFill>
                  <a:srgbClr val="FF0000"/>
                </a:solidFill>
              </a:rPr>
              <a:t>Last</a:t>
            </a:r>
            <a:endParaRPr lang="en-US" b="1" dirty="0">
              <a:solidFill>
                <a:srgbClr val="FF0000"/>
              </a:solidFill>
            </a:endParaRPr>
          </a:p>
        </p:txBody>
      </p:sp>
      <p:cxnSp>
        <p:nvCxnSpPr>
          <p:cNvPr id="58" name="Straight Arrow Connector 57"/>
          <p:cNvCxnSpPr/>
          <p:nvPr/>
        </p:nvCxnSpPr>
        <p:spPr>
          <a:xfrm flipH="1">
            <a:off x="2514600" y="4507468"/>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667000" y="3669268"/>
            <a:ext cx="3124200" cy="369332"/>
          </a:xfrm>
          <a:prstGeom prst="rect">
            <a:avLst/>
          </a:prstGeom>
          <a:noFill/>
        </p:spPr>
        <p:txBody>
          <a:bodyPr wrap="square" rtlCol="0">
            <a:spAutoFit/>
          </a:bodyPr>
          <a:lstStyle/>
          <a:p>
            <a:r>
              <a:rPr lang="en-US" b="1" dirty="0" smtClean="0">
                <a:solidFill>
                  <a:srgbClr val="C00000"/>
                </a:solidFill>
              </a:rPr>
              <a:t>After Deletion – </a:t>
            </a:r>
            <a:r>
              <a:rPr lang="en-US" b="1" dirty="0" smtClean="0">
                <a:solidFill>
                  <a:srgbClr val="7030A0"/>
                </a:solidFill>
              </a:rPr>
              <a:t>Where X = 30</a:t>
            </a:r>
            <a:endParaRPr lang="en-US" b="1" dirty="0">
              <a:solidFill>
                <a:srgbClr val="7030A0"/>
              </a:solidFill>
            </a:endParaRPr>
          </a:p>
        </p:txBody>
      </p:sp>
      <p:graphicFrame>
        <p:nvGraphicFramePr>
          <p:cNvPr id="60" name="Table 59"/>
          <p:cNvGraphicFramePr>
            <a:graphicFrameLocks noGrp="1"/>
          </p:cNvGraphicFramePr>
          <p:nvPr/>
        </p:nvGraphicFramePr>
        <p:xfrm>
          <a:off x="2895600" y="4202668"/>
          <a:ext cx="1828800" cy="335280"/>
        </p:xfrm>
        <a:graphic>
          <a:graphicData uri="http://schemas.openxmlformats.org/drawingml/2006/table">
            <a:tbl>
              <a:tblPr firstRow="1" bandRow="1">
                <a:tableStyleId>{5C22544A-7EE6-4342-B048-85BDC9FD1C3A}</a:tableStyleId>
              </a:tblPr>
              <a:tblGrid>
                <a:gridCol w="609600"/>
                <a:gridCol w="609600"/>
                <a:gridCol w="609600"/>
              </a:tblGrid>
              <a:tr h="228600">
                <a:tc>
                  <a:txBody>
                    <a:bodyPr/>
                    <a:lstStyle/>
                    <a:p>
                      <a:pPr algn="ctr"/>
                      <a:r>
                        <a:rPr lang="en-US" sz="1600" dirty="0" smtClean="0"/>
                        <a:t>1000</a:t>
                      </a:r>
                      <a:endParaRPr lang="en-US" sz="1600" dirty="0"/>
                    </a:p>
                  </a:txBody>
                  <a:tcPr/>
                </a:tc>
                <a:tc>
                  <a:txBody>
                    <a:bodyPr/>
                    <a:lstStyle/>
                    <a:p>
                      <a:pPr algn="ctr"/>
                      <a:r>
                        <a:rPr lang="en-US" sz="1600" dirty="0" smtClean="0"/>
                        <a:t>20</a:t>
                      </a:r>
                      <a:endParaRPr lang="en-US" sz="1600" dirty="0"/>
                    </a:p>
                  </a:txBody>
                  <a:tcPr/>
                </a:tc>
                <a:tc>
                  <a:txBody>
                    <a:bodyPr/>
                    <a:lstStyle/>
                    <a:p>
                      <a:pPr algn="ctr"/>
                      <a:r>
                        <a:rPr lang="en-US" sz="1600" dirty="0" smtClean="0">
                          <a:solidFill>
                            <a:schemeClr val="accent2">
                              <a:lumMod val="50000"/>
                            </a:schemeClr>
                          </a:solidFill>
                        </a:rPr>
                        <a:t>4000</a:t>
                      </a:r>
                      <a:endParaRPr lang="en-US" sz="1600" dirty="0">
                        <a:solidFill>
                          <a:schemeClr val="accent2">
                            <a:lumMod val="50000"/>
                          </a:schemeClr>
                        </a:solidFill>
                      </a:endParaRPr>
                    </a:p>
                  </a:txBody>
                  <a:tcPr/>
                </a:tc>
              </a:tr>
            </a:tbl>
          </a:graphicData>
        </a:graphic>
      </p:graphicFrame>
      <p:graphicFrame>
        <p:nvGraphicFramePr>
          <p:cNvPr id="61" name="Table 60"/>
          <p:cNvGraphicFramePr>
            <a:graphicFrameLocks noGrp="1"/>
          </p:cNvGraphicFramePr>
          <p:nvPr/>
        </p:nvGraphicFramePr>
        <p:xfrm>
          <a:off x="6934200" y="5562600"/>
          <a:ext cx="1828800" cy="335280"/>
        </p:xfrm>
        <a:graphic>
          <a:graphicData uri="http://schemas.openxmlformats.org/drawingml/2006/table">
            <a:tbl>
              <a:tblPr firstRow="1" bandRow="1">
                <a:tableStyleId>{5C22544A-7EE6-4342-B048-85BDC9FD1C3A}</a:tableStyleId>
              </a:tblPr>
              <a:tblGrid>
                <a:gridCol w="609600"/>
                <a:gridCol w="609600"/>
                <a:gridCol w="609600"/>
              </a:tblGrid>
              <a:tr h="228600">
                <a:tc>
                  <a:txBody>
                    <a:bodyPr/>
                    <a:lstStyle/>
                    <a:p>
                      <a:pPr algn="ctr"/>
                      <a:r>
                        <a:rPr lang="en-US" sz="1600" dirty="0" smtClean="0"/>
                        <a:t>2000</a:t>
                      </a:r>
                      <a:endParaRPr lang="en-US" sz="1600" dirty="0"/>
                    </a:p>
                  </a:txBody>
                  <a:tcPr/>
                </a:tc>
                <a:tc>
                  <a:txBody>
                    <a:bodyPr/>
                    <a:lstStyle/>
                    <a:p>
                      <a:pPr algn="ctr"/>
                      <a:r>
                        <a:rPr lang="en-US" sz="1600" dirty="0" smtClean="0"/>
                        <a:t>30</a:t>
                      </a:r>
                      <a:endParaRPr lang="en-US" sz="1600" dirty="0"/>
                    </a:p>
                  </a:txBody>
                  <a:tcPr>
                    <a:solidFill>
                      <a:schemeClr val="accent2">
                        <a:lumMod val="50000"/>
                      </a:schemeClr>
                    </a:solidFill>
                  </a:tcPr>
                </a:tc>
                <a:tc>
                  <a:txBody>
                    <a:bodyPr/>
                    <a:lstStyle/>
                    <a:p>
                      <a:pPr algn="ctr"/>
                      <a:r>
                        <a:rPr lang="en-US" sz="1600" dirty="0" smtClean="0"/>
                        <a:t>4000</a:t>
                      </a:r>
                      <a:endParaRPr lang="en-US" sz="1600" dirty="0"/>
                    </a:p>
                  </a:txBody>
                  <a:tcPr/>
                </a:tc>
              </a:tr>
            </a:tbl>
          </a:graphicData>
        </a:graphic>
      </p:graphicFrame>
      <p:cxnSp>
        <p:nvCxnSpPr>
          <p:cNvPr id="62" name="Straight Arrow Connector 61"/>
          <p:cNvCxnSpPr/>
          <p:nvPr/>
        </p:nvCxnSpPr>
        <p:spPr>
          <a:xfrm>
            <a:off x="4724400" y="4278868"/>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4724400" y="4507468"/>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990600" y="4659868"/>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990600" y="5040868"/>
            <a:ext cx="762000" cy="369332"/>
          </a:xfrm>
          <a:prstGeom prst="rect">
            <a:avLst/>
          </a:prstGeom>
          <a:noFill/>
        </p:spPr>
        <p:txBody>
          <a:bodyPr wrap="square" rtlCol="0">
            <a:spAutoFit/>
          </a:bodyPr>
          <a:lstStyle/>
          <a:p>
            <a:r>
              <a:rPr lang="en-US" b="1" dirty="0" smtClean="0">
                <a:solidFill>
                  <a:srgbClr val="FF0000"/>
                </a:solidFill>
              </a:rPr>
              <a:t>head</a:t>
            </a:r>
            <a:endParaRPr lang="en-US" b="1" dirty="0">
              <a:solidFill>
                <a:srgbClr val="FF0000"/>
              </a:solidFill>
            </a:endParaRPr>
          </a:p>
        </p:txBody>
      </p:sp>
      <p:graphicFrame>
        <p:nvGraphicFramePr>
          <p:cNvPr id="68" name="Table 67"/>
          <p:cNvGraphicFramePr>
            <a:graphicFrameLocks noGrp="1"/>
          </p:cNvGraphicFramePr>
          <p:nvPr/>
        </p:nvGraphicFramePr>
        <p:xfrm>
          <a:off x="5105400" y="4202668"/>
          <a:ext cx="1905000" cy="335280"/>
        </p:xfrm>
        <a:graphic>
          <a:graphicData uri="http://schemas.openxmlformats.org/drawingml/2006/table">
            <a:tbl>
              <a:tblPr firstRow="1" bandRow="1">
                <a:tableStyleId>{5C22544A-7EE6-4342-B048-85BDC9FD1C3A}</a:tableStyleId>
              </a:tblPr>
              <a:tblGrid>
                <a:gridCol w="635000"/>
                <a:gridCol w="635000"/>
                <a:gridCol w="635000"/>
              </a:tblGrid>
              <a:tr h="228600">
                <a:tc>
                  <a:txBody>
                    <a:bodyPr/>
                    <a:lstStyle/>
                    <a:p>
                      <a:pPr algn="ctr"/>
                      <a:r>
                        <a:rPr lang="en-US" sz="1600" dirty="0" smtClean="0">
                          <a:solidFill>
                            <a:schemeClr val="accent2">
                              <a:lumMod val="50000"/>
                            </a:schemeClr>
                          </a:solidFill>
                        </a:rPr>
                        <a:t>2000</a:t>
                      </a:r>
                      <a:endParaRPr lang="en-US" sz="1600" dirty="0">
                        <a:solidFill>
                          <a:schemeClr val="accent2">
                            <a:lumMod val="50000"/>
                          </a:schemeClr>
                        </a:solidFill>
                      </a:endParaRPr>
                    </a:p>
                  </a:txBody>
                  <a:tcPr/>
                </a:tc>
                <a:tc>
                  <a:txBody>
                    <a:bodyPr/>
                    <a:lstStyle/>
                    <a:p>
                      <a:pPr algn="ctr"/>
                      <a:r>
                        <a:rPr lang="en-US" sz="1600" dirty="0" smtClean="0"/>
                        <a:t>40</a:t>
                      </a:r>
                      <a:endParaRPr lang="en-US" sz="1600" dirty="0"/>
                    </a:p>
                  </a:txBody>
                  <a:tcPr/>
                </a:tc>
                <a:tc>
                  <a:txBody>
                    <a:bodyPr/>
                    <a:lstStyle/>
                    <a:p>
                      <a:pPr algn="ctr"/>
                      <a:r>
                        <a:rPr lang="en-US" sz="1600" dirty="0" smtClean="0"/>
                        <a:t>NULL</a:t>
                      </a:r>
                      <a:endParaRPr lang="en-US" sz="1600" dirty="0"/>
                    </a:p>
                  </a:txBody>
                  <a:tcPr/>
                </a:tc>
              </a:tr>
            </a:tbl>
          </a:graphicData>
        </a:graphic>
      </p:graphicFrame>
      <p:sp>
        <p:nvSpPr>
          <p:cNvPr id="70" name="TextBox 69"/>
          <p:cNvSpPr txBox="1"/>
          <p:nvPr/>
        </p:nvSpPr>
        <p:spPr>
          <a:xfrm>
            <a:off x="7010400" y="4953000"/>
            <a:ext cx="2133600" cy="369332"/>
          </a:xfrm>
          <a:prstGeom prst="rect">
            <a:avLst/>
          </a:prstGeom>
          <a:noFill/>
        </p:spPr>
        <p:txBody>
          <a:bodyPr wrap="square" rtlCol="0">
            <a:spAutoFit/>
          </a:bodyPr>
          <a:lstStyle/>
          <a:p>
            <a:r>
              <a:rPr lang="en-US" b="1" dirty="0" smtClean="0">
                <a:solidFill>
                  <a:srgbClr val="C00000"/>
                </a:solidFill>
              </a:rPr>
              <a:t>Deleted Node</a:t>
            </a:r>
            <a:endParaRPr lang="en-US" b="1" dirty="0">
              <a:solidFill>
                <a:srgbClr val="C00000"/>
              </a:solidFill>
            </a:endParaRPr>
          </a:p>
        </p:txBody>
      </p:sp>
      <p:cxnSp>
        <p:nvCxnSpPr>
          <p:cNvPr id="71" name="Straight Arrow Connector 70"/>
          <p:cNvCxnSpPr/>
          <p:nvPr/>
        </p:nvCxnSpPr>
        <p:spPr>
          <a:xfrm flipV="1">
            <a:off x="7391400" y="59436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7391400" y="6260068"/>
            <a:ext cx="1143000" cy="369332"/>
          </a:xfrm>
          <a:prstGeom prst="rect">
            <a:avLst/>
          </a:prstGeom>
          <a:noFill/>
        </p:spPr>
        <p:txBody>
          <a:bodyPr wrap="square" rtlCol="0">
            <a:spAutoFit/>
          </a:bodyPr>
          <a:lstStyle/>
          <a:p>
            <a:r>
              <a:rPr lang="en-US" b="1" dirty="0" err="1" smtClean="0">
                <a:solidFill>
                  <a:srgbClr val="FF0000"/>
                </a:solidFill>
              </a:rPr>
              <a:t>Delnode</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rmAutofit/>
          </a:bodyPr>
          <a:lstStyle/>
          <a:p>
            <a:r>
              <a:rPr lang="en-US" sz="2800" b="1" u="sng" dirty="0" smtClean="0">
                <a:solidFill>
                  <a:srgbClr val="7030A0"/>
                </a:solidFill>
              </a:rPr>
              <a:t>Delete Middle in DLL</a:t>
            </a:r>
            <a:endParaRPr lang="en-US" sz="2800" b="1" u="sng" dirty="0">
              <a:solidFill>
                <a:srgbClr val="7030A0"/>
              </a:solidFill>
            </a:endParaRPr>
          </a:p>
        </p:txBody>
      </p:sp>
      <p:sp>
        <p:nvSpPr>
          <p:cNvPr id="3" name="Content Placeholder 2"/>
          <p:cNvSpPr>
            <a:spLocks noGrp="1"/>
          </p:cNvSpPr>
          <p:nvPr>
            <p:ph idx="1"/>
          </p:nvPr>
        </p:nvSpPr>
        <p:spPr>
          <a:xfrm>
            <a:off x="76200" y="304800"/>
            <a:ext cx="4724400" cy="5791200"/>
          </a:xfrm>
        </p:spPr>
        <p:txBody>
          <a:bodyPr>
            <a:noAutofit/>
          </a:bodyPr>
          <a:lstStyle/>
          <a:p>
            <a:pPr>
              <a:buNone/>
            </a:pPr>
            <a:r>
              <a:rPr lang="en-US" sz="1600" b="1" dirty="0" err="1" smtClean="0">
                <a:solidFill>
                  <a:srgbClr val="7030A0"/>
                </a:solidFill>
              </a:rPr>
              <a:t>int</a:t>
            </a:r>
            <a:r>
              <a:rPr lang="en-US" sz="1600" b="1" dirty="0" smtClean="0">
                <a:solidFill>
                  <a:srgbClr val="7030A0"/>
                </a:solidFill>
              </a:rPr>
              <a:t> </a:t>
            </a:r>
            <a:r>
              <a:rPr lang="en-US" sz="1600" b="1" dirty="0" err="1" smtClean="0">
                <a:solidFill>
                  <a:srgbClr val="7030A0"/>
                </a:solidFill>
              </a:rPr>
              <a:t>delmiddle</a:t>
            </a:r>
            <a:r>
              <a:rPr lang="en-US" sz="1600" b="1" dirty="0" smtClean="0">
                <a:solidFill>
                  <a:srgbClr val="7030A0"/>
                </a:solidFill>
              </a:rPr>
              <a:t>()</a:t>
            </a:r>
          </a:p>
          <a:p>
            <a:pPr>
              <a:buNone/>
            </a:pPr>
            <a:r>
              <a:rPr lang="en-US" sz="1600" b="1" dirty="0" smtClean="0">
                <a:solidFill>
                  <a:srgbClr val="7030A0"/>
                </a:solidFill>
              </a:rPr>
              <a:t>{</a:t>
            </a:r>
          </a:p>
          <a:p>
            <a:pPr>
              <a:buNone/>
            </a:pPr>
            <a:r>
              <a:rPr lang="en-US" sz="1600" b="1" dirty="0" smtClean="0">
                <a:solidFill>
                  <a:srgbClr val="7030A0"/>
                </a:solidFill>
              </a:rPr>
              <a:t>    </a:t>
            </a:r>
            <a:r>
              <a:rPr lang="en-US" sz="1600" b="1" dirty="0" err="1" smtClean="0">
                <a:solidFill>
                  <a:srgbClr val="7030A0"/>
                </a:solidFill>
              </a:rPr>
              <a:t>int</a:t>
            </a:r>
            <a:r>
              <a:rPr lang="en-US" sz="1600" b="1" dirty="0" smtClean="0">
                <a:solidFill>
                  <a:srgbClr val="7030A0"/>
                </a:solidFill>
              </a:rPr>
              <a:t> x;</a:t>
            </a:r>
          </a:p>
          <a:p>
            <a:pPr>
              <a:buNone/>
            </a:pPr>
            <a:r>
              <a:rPr lang="en-US" sz="1600" b="1" dirty="0" smtClean="0">
                <a:solidFill>
                  <a:srgbClr val="7030A0"/>
                </a:solidFill>
              </a:rPr>
              <a:t>    if(head==NULL)</a:t>
            </a:r>
          </a:p>
          <a:p>
            <a:pPr>
              <a:buNone/>
            </a:pPr>
            <a:r>
              <a:rPr lang="en-US" sz="1600" b="1" dirty="0" smtClean="0">
                <a:solidFill>
                  <a:srgbClr val="7030A0"/>
                </a:solidFill>
              </a:rPr>
              <a:t>    {</a:t>
            </a:r>
          </a:p>
          <a:p>
            <a:pPr>
              <a:buNone/>
            </a:pPr>
            <a:r>
              <a:rPr lang="en-US" sz="1600" b="1" dirty="0" smtClean="0">
                <a:solidFill>
                  <a:srgbClr val="7030A0"/>
                </a:solidFill>
              </a:rPr>
              <a:t>                  </a:t>
            </a:r>
            <a:r>
              <a:rPr lang="en-US" sz="1600" b="1" dirty="0" err="1" smtClean="0">
                <a:solidFill>
                  <a:srgbClr val="7030A0"/>
                </a:solidFill>
              </a:rPr>
              <a:t>printf</a:t>
            </a:r>
            <a:r>
              <a:rPr lang="en-US" sz="1600" b="1" dirty="0" smtClean="0">
                <a:solidFill>
                  <a:srgbClr val="7030A0"/>
                </a:solidFill>
              </a:rPr>
              <a:t>("\</a:t>
            </a:r>
            <a:r>
              <a:rPr lang="en-US" sz="1600" b="1" dirty="0" err="1" smtClean="0">
                <a:solidFill>
                  <a:srgbClr val="7030A0"/>
                </a:solidFill>
              </a:rPr>
              <a:t>nSLL</a:t>
            </a:r>
            <a:r>
              <a:rPr lang="en-US" sz="1600" b="1" dirty="0" smtClean="0">
                <a:solidFill>
                  <a:srgbClr val="7030A0"/>
                </a:solidFill>
              </a:rPr>
              <a:t> is empty:");</a:t>
            </a:r>
          </a:p>
          <a:p>
            <a:pPr>
              <a:buNone/>
            </a:pPr>
            <a:r>
              <a:rPr lang="en-US" sz="1600" b="1" dirty="0" smtClean="0">
                <a:solidFill>
                  <a:srgbClr val="7030A0"/>
                </a:solidFill>
              </a:rPr>
              <a:t>                  return(0);</a:t>
            </a:r>
          </a:p>
          <a:p>
            <a:pPr>
              <a:buNone/>
            </a:pPr>
            <a:r>
              <a:rPr lang="en-US" sz="1600" b="1" dirty="0" smtClean="0">
                <a:solidFill>
                  <a:srgbClr val="7030A0"/>
                </a:solidFill>
              </a:rPr>
              <a:t>    }</a:t>
            </a:r>
          </a:p>
          <a:p>
            <a:pPr>
              <a:buNone/>
            </a:pPr>
            <a:r>
              <a:rPr lang="en-US" sz="1600" b="1" dirty="0" smtClean="0">
                <a:solidFill>
                  <a:srgbClr val="7030A0"/>
                </a:solidFill>
              </a:rPr>
              <a:t>    else if(head==last)</a:t>
            </a:r>
          </a:p>
          <a:p>
            <a:pPr>
              <a:buNone/>
            </a:pPr>
            <a:r>
              <a:rPr lang="en-US" sz="1600" b="1" dirty="0" smtClean="0">
                <a:solidFill>
                  <a:srgbClr val="7030A0"/>
                </a:solidFill>
              </a:rPr>
              <a:t>    {</a:t>
            </a:r>
          </a:p>
          <a:p>
            <a:pPr>
              <a:buNone/>
            </a:pPr>
            <a:r>
              <a:rPr lang="en-US" sz="1600" b="1" dirty="0" smtClean="0">
                <a:solidFill>
                  <a:srgbClr val="7030A0"/>
                </a:solidFill>
              </a:rPr>
              <a:t>         </a:t>
            </a:r>
            <a:r>
              <a:rPr lang="en-US" sz="1600" b="1" dirty="0" err="1" smtClean="0">
                <a:solidFill>
                  <a:srgbClr val="7030A0"/>
                </a:solidFill>
              </a:rPr>
              <a:t>delnode</a:t>
            </a:r>
            <a:r>
              <a:rPr lang="en-US" sz="1600" b="1" dirty="0" smtClean="0">
                <a:solidFill>
                  <a:srgbClr val="7030A0"/>
                </a:solidFill>
              </a:rPr>
              <a:t>=head;</a:t>
            </a:r>
          </a:p>
          <a:p>
            <a:pPr>
              <a:buNone/>
            </a:pPr>
            <a:r>
              <a:rPr lang="en-US" sz="1600" b="1" dirty="0" smtClean="0">
                <a:solidFill>
                  <a:srgbClr val="7030A0"/>
                </a:solidFill>
              </a:rPr>
              <a:t>         </a:t>
            </a:r>
            <a:r>
              <a:rPr lang="en-US" sz="1600" b="1" dirty="0" err="1" smtClean="0">
                <a:solidFill>
                  <a:srgbClr val="7030A0"/>
                </a:solidFill>
              </a:rPr>
              <a:t>print”Deleted</a:t>
            </a:r>
            <a:r>
              <a:rPr lang="en-US" sz="1600" b="1" dirty="0" smtClean="0">
                <a:solidFill>
                  <a:srgbClr val="7030A0"/>
                </a:solidFill>
              </a:rPr>
              <a:t> node is  </a:t>
            </a:r>
            <a:r>
              <a:rPr lang="en-US" sz="1600" b="1" dirty="0" err="1" smtClean="0">
                <a:solidFill>
                  <a:srgbClr val="7030A0"/>
                </a:solidFill>
              </a:rPr>
              <a:t>delnode</a:t>
            </a:r>
            <a:r>
              <a:rPr lang="en-US" sz="1600" b="1" dirty="0" smtClean="0">
                <a:solidFill>
                  <a:srgbClr val="7030A0"/>
                </a:solidFill>
              </a:rPr>
              <a:t>-&gt;data;</a:t>
            </a:r>
          </a:p>
          <a:p>
            <a:pPr>
              <a:buNone/>
            </a:pPr>
            <a:r>
              <a:rPr lang="en-US" sz="1600" b="1" dirty="0" smtClean="0">
                <a:solidFill>
                  <a:srgbClr val="7030A0"/>
                </a:solidFill>
              </a:rPr>
              <a:t>         head=last=NULL;</a:t>
            </a:r>
          </a:p>
          <a:p>
            <a:pPr>
              <a:buNone/>
            </a:pPr>
            <a:r>
              <a:rPr lang="en-US" sz="1600" b="1" dirty="0" smtClean="0">
                <a:solidFill>
                  <a:srgbClr val="7030A0"/>
                </a:solidFill>
              </a:rPr>
              <a:t>         free(</a:t>
            </a:r>
            <a:r>
              <a:rPr lang="en-US" sz="1600" b="1" dirty="0" err="1" smtClean="0">
                <a:solidFill>
                  <a:srgbClr val="7030A0"/>
                </a:solidFill>
              </a:rPr>
              <a:t>delnode</a:t>
            </a:r>
            <a:r>
              <a:rPr lang="en-US" sz="1600" b="1" dirty="0" smtClean="0">
                <a:solidFill>
                  <a:srgbClr val="7030A0"/>
                </a:solidFill>
              </a:rPr>
              <a:t>);</a:t>
            </a:r>
          </a:p>
          <a:p>
            <a:pPr>
              <a:buNone/>
            </a:pPr>
            <a:r>
              <a:rPr lang="en-US" sz="1600" b="1" dirty="0" smtClean="0">
                <a:solidFill>
                  <a:srgbClr val="7030A0"/>
                </a:solidFill>
              </a:rPr>
              <a:t>         return(0);</a:t>
            </a:r>
          </a:p>
          <a:p>
            <a:pPr>
              <a:buNone/>
            </a:pPr>
            <a:r>
              <a:rPr lang="en-US" sz="1600" b="1" dirty="0" smtClean="0">
                <a:solidFill>
                  <a:srgbClr val="7030A0"/>
                </a:solidFill>
              </a:rPr>
              <a:t>}</a:t>
            </a:r>
          </a:p>
          <a:p>
            <a:pPr>
              <a:buNone/>
            </a:pPr>
            <a:r>
              <a:rPr lang="en-US" sz="1600" b="1" dirty="0" smtClean="0">
                <a:solidFill>
                  <a:srgbClr val="7030A0"/>
                </a:solidFill>
              </a:rPr>
              <a:t>else</a:t>
            </a:r>
          </a:p>
          <a:p>
            <a:pPr>
              <a:buNone/>
            </a:pPr>
            <a:r>
              <a:rPr lang="en-US" sz="1600" b="1" dirty="0" smtClean="0">
                <a:solidFill>
                  <a:srgbClr val="7030A0"/>
                </a:solidFill>
              </a:rPr>
              <a:t> {</a:t>
            </a:r>
          </a:p>
          <a:p>
            <a:pPr>
              <a:buNone/>
            </a:pPr>
            <a:r>
              <a:rPr lang="en-US" sz="1600" b="1" dirty="0" smtClean="0">
                <a:solidFill>
                  <a:srgbClr val="7030A0"/>
                </a:solidFill>
              </a:rPr>
              <a:t>         temp=head;</a:t>
            </a:r>
          </a:p>
          <a:p>
            <a:pPr>
              <a:buNone/>
            </a:pPr>
            <a:r>
              <a:rPr lang="en-US" sz="1600" b="1" dirty="0" smtClean="0">
                <a:solidFill>
                  <a:srgbClr val="7030A0"/>
                </a:solidFill>
              </a:rPr>
              <a:t>         </a:t>
            </a:r>
            <a:r>
              <a:rPr lang="en-US" sz="1600" b="1" dirty="0" err="1" smtClean="0">
                <a:solidFill>
                  <a:srgbClr val="7030A0"/>
                </a:solidFill>
              </a:rPr>
              <a:t>print"Enter</a:t>
            </a:r>
            <a:r>
              <a:rPr lang="en-US" sz="1600" b="1" dirty="0" smtClean="0">
                <a:solidFill>
                  <a:srgbClr val="7030A0"/>
                </a:solidFill>
              </a:rPr>
              <a:t> the element which has to be deleted";</a:t>
            </a:r>
          </a:p>
          <a:p>
            <a:pPr>
              <a:buNone/>
            </a:pPr>
            <a:r>
              <a:rPr lang="en-US" sz="1600" b="1" dirty="0" smtClean="0">
                <a:solidFill>
                  <a:srgbClr val="7030A0"/>
                </a:solidFill>
              </a:rPr>
              <a:t>         read x;</a:t>
            </a:r>
          </a:p>
          <a:p>
            <a:pPr>
              <a:buNone/>
            </a:pPr>
            <a:r>
              <a:rPr lang="en-US" sz="1600" b="1" dirty="0" smtClean="0">
                <a:solidFill>
                  <a:srgbClr val="7030A0"/>
                </a:solidFill>
              </a:rPr>
              <a:t>         </a:t>
            </a:r>
            <a:endParaRPr lang="en-US" sz="1600" b="1" dirty="0" smtClean="0">
              <a:solidFill>
                <a:schemeClr val="accent2">
                  <a:lumMod val="50000"/>
                </a:schemeClr>
              </a:solidFill>
            </a:endParaRPr>
          </a:p>
        </p:txBody>
      </p:sp>
      <p:sp>
        <p:nvSpPr>
          <p:cNvPr id="4" name="Content Placeholder 2"/>
          <p:cNvSpPr txBox="1">
            <a:spLocks/>
          </p:cNvSpPr>
          <p:nvPr/>
        </p:nvSpPr>
        <p:spPr>
          <a:xfrm>
            <a:off x="4953000" y="457200"/>
            <a:ext cx="4572000" cy="6400800"/>
          </a:xfrm>
          <a:prstGeom prst="rect">
            <a:avLst/>
          </a:prstGeom>
        </p:spPr>
        <p:txBody>
          <a:bodyPr vert="horz" lIns="91440" tIns="45720" rIns="91440" bIns="45720" rtlCol="0">
            <a:normAutofit/>
          </a:bodyPr>
          <a:lstStyle/>
          <a:p>
            <a:pPr>
              <a:buNone/>
            </a:pPr>
            <a:r>
              <a:rPr lang="en-US" b="1" dirty="0" smtClean="0">
                <a:solidFill>
                  <a:srgbClr val="7030A0"/>
                </a:solidFill>
              </a:rPr>
              <a:t>while(temp!=NULL)</a:t>
            </a:r>
          </a:p>
          <a:p>
            <a:pPr>
              <a:buNone/>
            </a:pPr>
            <a:r>
              <a:rPr lang="en-US" b="1" dirty="0" smtClean="0">
                <a:solidFill>
                  <a:srgbClr val="7030A0"/>
                </a:solidFill>
              </a:rPr>
              <a:t> {</a:t>
            </a:r>
          </a:p>
          <a:p>
            <a:pPr>
              <a:buNone/>
            </a:pPr>
            <a:r>
              <a:rPr lang="en-US" b="1" dirty="0" smtClean="0">
                <a:solidFill>
                  <a:srgbClr val="7030A0"/>
                </a:solidFill>
              </a:rPr>
              <a:t>  if(temp-&gt;data==x)</a:t>
            </a:r>
          </a:p>
          <a:p>
            <a:pPr>
              <a:buNone/>
            </a:pPr>
            <a:r>
              <a:rPr lang="en-US" b="1" dirty="0" smtClean="0">
                <a:solidFill>
                  <a:srgbClr val="7030A0"/>
                </a:solidFill>
              </a:rPr>
              <a:t>  {</a:t>
            </a:r>
          </a:p>
          <a:p>
            <a:pPr>
              <a:buNone/>
            </a:pPr>
            <a:r>
              <a:rPr lang="en-US" b="1" dirty="0" smtClean="0">
                <a:solidFill>
                  <a:srgbClr val="7030A0"/>
                </a:solidFill>
              </a:rPr>
              <a:t>        </a:t>
            </a:r>
            <a:r>
              <a:rPr lang="en-US" b="1" dirty="0" err="1" smtClean="0">
                <a:solidFill>
                  <a:srgbClr val="7030A0"/>
                </a:solidFill>
              </a:rPr>
              <a:t>delnode</a:t>
            </a:r>
            <a:r>
              <a:rPr lang="en-US" b="1" dirty="0" smtClean="0">
                <a:solidFill>
                  <a:srgbClr val="7030A0"/>
                </a:solidFill>
              </a:rPr>
              <a:t>=temp;</a:t>
            </a:r>
          </a:p>
          <a:p>
            <a:pPr>
              <a:buNone/>
            </a:pPr>
            <a:r>
              <a:rPr lang="en-US" b="1" dirty="0" smtClean="0">
                <a:solidFill>
                  <a:srgbClr val="7030A0"/>
                </a:solidFill>
              </a:rPr>
              <a:t>        next=temp-&gt;</a:t>
            </a:r>
            <a:r>
              <a:rPr lang="en-US" b="1" dirty="0" err="1" smtClean="0">
                <a:solidFill>
                  <a:srgbClr val="7030A0"/>
                </a:solidFill>
              </a:rPr>
              <a:t>flink</a:t>
            </a:r>
            <a:r>
              <a:rPr lang="en-US" b="1" dirty="0" smtClean="0">
                <a:solidFill>
                  <a:srgbClr val="7030A0"/>
                </a:solidFill>
              </a:rPr>
              <a:t>;</a:t>
            </a:r>
          </a:p>
          <a:p>
            <a:pPr>
              <a:buNone/>
            </a:pPr>
            <a:r>
              <a:rPr lang="en-US" b="1" dirty="0" smtClean="0">
                <a:solidFill>
                  <a:srgbClr val="7030A0"/>
                </a:solidFill>
              </a:rPr>
              <a:t>        </a:t>
            </a:r>
            <a:r>
              <a:rPr lang="en-US" b="1" dirty="0" err="1" smtClean="0">
                <a:solidFill>
                  <a:srgbClr val="7030A0"/>
                </a:solidFill>
              </a:rPr>
              <a:t>prev</a:t>
            </a:r>
            <a:r>
              <a:rPr lang="en-US" b="1" dirty="0" smtClean="0">
                <a:solidFill>
                  <a:srgbClr val="7030A0"/>
                </a:solidFill>
              </a:rPr>
              <a:t>=temp-&gt;blink;</a:t>
            </a:r>
          </a:p>
          <a:p>
            <a:pPr>
              <a:buNone/>
            </a:pPr>
            <a:r>
              <a:rPr lang="en-US" b="1" dirty="0" smtClean="0">
                <a:solidFill>
                  <a:srgbClr val="7030A0"/>
                </a:solidFill>
              </a:rPr>
              <a:t>        </a:t>
            </a:r>
            <a:r>
              <a:rPr lang="en-US" b="1" dirty="0" err="1" smtClean="0">
                <a:solidFill>
                  <a:srgbClr val="7030A0"/>
                </a:solidFill>
              </a:rPr>
              <a:t>prev</a:t>
            </a:r>
            <a:r>
              <a:rPr lang="en-US" b="1" dirty="0" smtClean="0">
                <a:solidFill>
                  <a:srgbClr val="7030A0"/>
                </a:solidFill>
              </a:rPr>
              <a:t>-&gt;</a:t>
            </a:r>
            <a:r>
              <a:rPr lang="en-US" b="1" dirty="0" err="1" smtClean="0">
                <a:solidFill>
                  <a:srgbClr val="7030A0"/>
                </a:solidFill>
              </a:rPr>
              <a:t>flink</a:t>
            </a:r>
            <a:r>
              <a:rPr lang="en-US" b="1" dirty="0" smtClean="0">
                <a:solidFill>
                  <a:srgbClr val="7030A0"/>
                </a:solidFill>
              </a:rPr>
              <a:t>=next;</a:t>
            </a:r>
          </a:p>
          <a:p>
            <a:pPr>
              <a:buNone/>
            </a:pPr>
            <a:r>
              <a:rPr lang="en-US" b="1" dirty="0" smtClean="0">
                <a:solidFill>
                  <a:srgbClr val="7030A0"/>
                </a:solidFill>
              </a:rPr>
              <a:t>        next-&gt;blink=</a:t>
            </a:r>
            <a:r>
              <a:rPr lang="en-US" b="1" dirty="0" err="1" smtClean="0">
                <a:solidFill>
                  <a:srgbClr val="7030A0"/>
                </a:solidFill>
              </a:rPr>
              <a:t>prev</a:t>
            </a:r>
            <a:r>
              <a:rPr lang="en-US" b="1" dirty="0" smtClean="0">
                <a:solidFill>
                  <a:srgbClr val="7030A0"/>
                </a:solidFill>
              </a:rPr>
              <a:t>;</a:t>
            </a:r>
          </a:p>
          <a:p>
            <a:pPr>
              <a:buNone/>
            </a:pPr>
            <a:r>
              <a:rPr lang="en-US" b="1" dirty="0" smtClean="0">
                <a:solidFill>
                  <a:srgbClr val="7030A0"/>
                </a:solidFill>
              </a:rPr>
              <a:t>        </a:t>
            </a:r>
            <a:r>
              <a:rPr lang="en-US" b="1" dirty="0" err="1" smtClean="0">
                <a:solidFill>
                  <a:srgbClr val="7030A0"/>
                </a:solidFill>
              </a:rPr>
              <a:t>print”Node</a:t>
            </a:r>
            <a:r>
              <a:rPr lang="en-US" b="1" dirty="0" smtClean="0">
                <a:solidFill>
                  <a:srgbClr val="7030A0"/>
                </a:solidFill>
              </a:rPr>
              <a:t> deleted is </a:t>
            </a:r>
            <a:r>
              <a:rPr lang="en-US" b="1" dirty="0" err="1" smtClean="0">
                <a:solidFill>
                  <a:srgbClr val="7030A0"/>
                </a:solidFill>
              </a:rPr>
              <a:t>delnode</a:t>
            </a:r>
            <a:r>
              <a:rPr lang="en-US" b="1" dirty="0" smtClean="0">
                <a:solidFill>
                  <a:srgbClr val="7030A0"/>
                </a:solidFill>
              </a:rPr>
              <a:t>-&gt;data;</a:t>
            </a:r>
          </a:p>
          <a:p>
            <a:pPr>
              <a:buNone/>
            </a:pPr>
            <a:r>
              <a:rPr lang="en-US" b="1" dirty="0" smtClean="0">
                <a:solidFill>
                  <a:srgbClr val="7030A0"/>
                </a:solidFill>
              </a:rPr>
              <a:t>        free(</a:t>
            </a:r>
            <a:r>
              <a:rPr lang="en-US" b="1" dirty="0" err="1" smtClean="0">
                <a:solidFill>
                  <a:srgbClr val="7030A0"/>
                </a:solidFill>
              </a:rPr>
              <a:t>delnode</a:t>
            </a:r>
            <a:r>
              <a:rPr lang="en-US" b="1" dirty="0" smtClean="0">
                <a:solidFill>
                  <a:srgbClr val="7030A0"/>
                </a:solidFill>
              </a:rPr>
              <a:t>);</a:t>
            </a:r>
          </a:p>
          <a:p>
            <a:pPr>
              <a:buNone/>
            </a:pPr>
            <a:r>
              <a:rPr lang="en-US" b="1" dirty="0" smtClean="0">
                <a:solidFill>
                  <a:srgbClr val="7030A0"/>
                </a:solidFill>
              </a:rPr>
              <a:t>        return(0);</a:t>
            </a:r>
          </a:p>
          <a:p>
            <a:pPr>
              <a:buNone/>
            </a:pPr>
            <a:r>
              <a:rPr lang="en-US" b="1" dirty="0" smtClean="0">
                <a:solidFill>
                  <a:srgbClr val="7030A0"/>
                </a:solidFill>
              </a:rPr>
              <a:t>    }</a:t>
            </a:r>
          </a:p>
          <a:p>
            <a:pPr>
              <a:buNone/>
            </a:pPr>
            <a:r>
              <a:rPr lang="en-US" b="1" dirty="0" smtClean="0">
                <a:solidFill>
                  <a:srgbClr val="7030A0"/>
                </a:solidFill>
              </a:rPr>
              <a:t>   else</a:t>
            </a:r>
          </a:p>
          <a:p>
            <a:pPr>
              <a:buNone/>
            </a:pPr>
            <a:r>
              <a:rPr lang="en-US" b="1" dirty="0" smtClean="0">
                <a:solidFill>
                  <a:srgbClr val="7030A0"/>
                </a:solidFill>
              </a:rPr>
              <a:t>    {</a:t>
            </a:r>
          </a:p>
          <a:p>
            <a:pPr>
              <a:buNone/>
            </a:pPr>
            <a:r>
              <a:rPr lang="en-US" b="1" dirty="0" smtClean="0">
                <a:solidFill>
                  <a:srgbClr val="7030A0"/>
                </a:solidFill>
              </a:rPr>
              <a:t>       temp=temp-&gt;</a:t>
            </a:r>
            <a:r>
              <a:rPr lang="en-US" b="1" dirty="0" err="1" smtClean="0">
                <a:solidFill>
                  <a:srgbClr val="7030A0"/>
                </a:solidFill>
              </a:rPr>
              <a:t>flink</a:t>
            </a:r>
            <a:r>
              <a:rPr lang="en-US" b="1" dirty="0" smtClean="0">
                <a:solidFill>
                  <a:srgbClr val="7030A0"/>
                </a:solidFill>
              </a:rPr>
              <a:t>;</a:t>
            </a:r>
          </a:p>
          <a:p>
            <a:pPr>
              <a:buNone/>
            </a:pPr>
            <a:r>
              <a:rPr lang="en-US" b="1" dirty="0" smtClean="0">
                <a:solidFill>
                  <a:srgbClr val="7030A0"/>
                </a:solidFill>
              </a:rPr>
              <a:t>     }</a:t>
            </a:r>
          </a:p>
          <a:p>
            <a:pPr>
              <a:buNone/>
            </a:pPr>
            <a:r>
              <a:rPr lang="en-US" b="1" dirty="0" smtClean="0">
                <a:solidFill>
                  <a:srgbClr val="7030A0"/>
                </a:solidFill>
              </a:rPr>
              <a:t>  }</a:t>
            </a:r>
          </a:p>
          <a:p>
            <a:pPr>
              <a:buNone/>
            </a:pPr>
            <a:r>
              <a:rPr lang="en-US" b="1" dirty="0" smtClean="0">
                <a:solidFill>
                  <a:srgbClr val="7030A0"/>
                </a:solidFill>
              </a:rPr>
              <a:t>}</a:t>
            </a:r>
          </a:p>
          <a:p>
            <a:pPr>
              <a:buNone/>
            </a:pPr>
            <a:r>
              <a:rPr lang="en-US" b="1" dirty="0" smtClean="0">
                <a:solidFill>
                  <a:srgbClr val="7030A0"/>
                </a:solidFill>
              </a:rPr>
              <a:t>}</a:t>
            </a:r>
            <a:endParaRPr lang="en-US" b="1" dirty="0" smtClean="0">
              <a:solidFill>
                <a:schemeClr val="accent2">
                  <a:lumMod val="50000"/>
                </a:schemeClr>
              </a:solidFill>
            </a:endParaRPr>
          </a:p>
        </p:txBody>
      </p:sp>
      <p:cxnSp>
        <p:nvCxnSpPr>
          <p:cNvPr id="6" name="Straight Connector 5"/>
          <p:cNvCxnSpPr/>
          <p:nvPr/>
        </p:nvCxnSpPr>
        <p:spPr>
          <a:xfrm>
            <a:off x="4876800" y="457200"/>
            <a:ext cx="0" cy="63246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3200" b="1" u="sng" dirty="0" smtClean="0">
                <a:solidFill>
                  <a:srgbClr val="7030A0"/>
                </a:solidFill>
              </a:rPr>
              <a:t>Traversal and display</a:t>
            </a:r>
            <a:endParaRPr lang="en-US" sz="3200" b="1" u="sng" dirty="0">
              <a:solidFill>
                <a:srgbClr val="7030A0"/>
              </a:solidFill>
            </a:endParaRPr>
          </a:p>
        </p:txBody>
      </p:sp>
      <p:sp>
        <p:nvSpPr>
          <p:cNvPr id="3" name="Content Placeholder 2"/>
          <p:cNvSpPr>
            <a:spLocks noGrp="1"/>
          </p:cNvSpPr>
          <p:nvPr>
            <p:ph idx="1"/>
          </p:nvPr>
        </p:nvSpPr>
        <p:spPr>
          <a:xfrm>
            <a:off x="0" y="457200"/>
            <a:ext cx="3657600" cy="5135563"/>
          </a:xfrm>
        </p:spPr>
        <p:txBody>
          <a:bodyPr>
            <a:noAutofit/>
          </a:bodyPr>
          <a:lstStyle/>
          <a:p>
            <a:pPr>
              <a:buNone/>
            </a:pPr>
            <a:r>
              <a:rPr lang="en-US" sz="2000" b="1" dirty="0" smtClean="0">
                <a:solidFill>
                  <a:srgbClr val="7030A0"/>
                </a:solidFill>
              </a:rPr>
              <a:t>display() // Backward Traversal</a:t>
            </a:r>
          </a:p>
          <a:p>
            <a:pPr>
              <a:buNone/>
            </a:pPr>
            <a:r>
              <a:rPr lang="en-US" sz="2000" b="1" dirty="0" smtClean="0">
                <a:solidFill>
                  <a:srgbClr val="7030A0"/>
                </a:solidFill>
              </a:rPr>
              <a:t>temp=head</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if(head==NULL)</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a:t>
            </a:r>
            <a:r>
              <a:rPr lang="en-US" sz="2000" b="1" dirty="0" err="1" smtClean="0">
                <a:solidFill>
                  <a:schemeClr val="accent2">
                    <a:lumMod val="50000"/>
                  </a:schemeClr>
                </a:solidFill>
              </a:rPr>
              <a:t>printf</a:t>
            </a:r>
            <a:r>
              <a:rPr lang="en-US" sz="2000" b="1" dirty="0" smtClean="0">
                <a:solidFill>
                  <a:schemeClr val="accent2">
                    <a:lumMod val="50000"/>
                  </a:schemeClr>
                </a:solidFill>
              </a:rPr>
              <a:t>("\DLL is Empty");</a:t>
            </a:r>
          </a:p>
          <a:p>
            <a:pPr>
              <a:buNone/>
            </a:pPr>
            <a:r>
              <a:rPr lang="en-US" sz="2000" b="1" dirty="0" smtClean="0">
                <a:solidFill>
                  <a:schemeClr val="accent2">
                    <a:lumMod val="50000"/>
                  </a:schemeClr>
                </a:solidFill>
              </a:rPr>
              <a:t>           return(0);</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temp=head;</a:t>
            </a:r>
          </a:p>
          <a:p>
            <a:pPr>
              <a:buNone/>
            </a:pPr>
            <a:r>
              <a:rPr lang="en-US" sz="2000" b="1" dirty="0" smtClean="0">
                <a:solidFill>
                  <a:schemeClr val="accent2">
                    <a:lumMod val="50000"/>
                  </a:schemeClr>
                </a:solidFill>
              </a:rPr>
              <a:t>           while(temp!=NULL)</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print temp-&gt;data;</a:t>
            </a:r>
          </a:p>
          <a:p>
            <a:pPr>
              <a:buNone/>
            </a:pPr>
            <a:r>
              <a:rPr lang="en-US" sz="2000" b="1" dirty="0" smtClean="0">
                <a:solidFill>
                  <a:schemeClr val="accent2">
                    <a:lumMod val="50000"/>
                  </a:schemeClr>
                </a:solidFill>
              </a:rPr>
              <a:t>            temp=temp-&gt;</a:t>
            </a:r>
            <a:r>
              <a:rPr lang="en-US" sz="2000" b="1" dirty="0" err="1" smtClean="0">
                <a:solidFill>
                  <a:schemeClr val="accent2">
                    <a:lumMod val="50000"/>
                  </a:schemeClr>
                </a:solidFill>
              </a:rPr>
              <a:t>flink</a:t>
            </a:r>
            <a:r>
              <a:rPr lang="en-US" sz="2000" b="1" dirty="0" smtClean="0">
                <a:solidFill>
                  <a:schemeClr val="accent2">
                    <a:lumMod val="50000"/>
                  </a:schemeClr>
                </a:solidFill>
              </a:rPr>
              <a:t>;</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a:t>
            </a:r>
          </a:p>
        </p:txBody>
      </p:sp>
      <p:sp>
        <p:nvSpPr>
          <p:cNvPr id="4" name="TextBox 3"/>
          <p:cNvSpPr txBox="1"/>
          <p:nvPr/>
        </p:nvSpPr>
        <p:spPr>
          <a:xfrm>
            <a:off x="228600" y="5791200"/>
            <a:ext cx="7086600" cy="923330"/>
          </a:xfrm>
          <a:prstGeom prst="rect">
            <a:avLst/>
          </a:prstGeom>
          <a:noFill/>
        </p:spPr>
        <p:txBody>
          <a:bodyPr wrap="square" rtlCol="0">
            <a:spAutoFit/>
          </a:bodyPr>
          <a:lstStyle/>
          <a:p>
            <a:pPr>
              <a:buNone/>
            </a:pPr>
            <a:r>
              <a:rPr lang="en-US" b="1" dirty="0" smtClean="0">
                <a:solidFill>
                  <a:srgbClr val="7030A0"/>
                </a:solidFill>
              </a:rPr>
              <a:t>Traversal:</a:t>
            </a:r>
          </a:p>
          <a:p>
            <a:pPr>
              <a:buNone/>
            </a:pPr>
            <a:r>
              <a:rPr lang="en-US" b="1" dirty="0" smtClean="0">
                <a:solidFill>
                  <a:schemeClr val="accent2">
                    <a:lumMod val="50000"/>
                  </a:schemeClr>
                </a:solidFill>
              </a:rPr>
              <a:t>Both forward and backward traversal is possible in a Doubly linked list.</a:t>
            </a:r>
          </a:p>
          <a:p>
            <a:endParaRPr lang="en-US" dirty="0"/>
          </a:p>
        </p:txBody>
      </p:sp>
      <p:sp>
        <p:nvSpPr>
          <p:cNvPr id="5" name="Content Placeholder 2"/>
          <p:cNvSpPr txBox="1">
            <a:spLocks/>
          </p:cNvSpPr>
          <p:nvPr/>
        </p:nvSpPr>
        <p:spPr>
          <a:xfrm>
            <a:off x="4267200" y="457200"/>
            <a:ext cx="3429000" cy="51355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rgbClr val="7030A0"/>
                </a:solidFill>
                <a:effectLst/>
                <a:uLnTx/>
                <a:uFillTx/>
                <a:latin typeface="+mn-lt"/>
                <a:ea typeface="+mn-ea"/>
                <a:cs typeface="+mn-cs"/>
              </a:rPr>
              <a:t>display() // Forward</a:t>
            </a:r>
            <a:r>
              <a:rPr kumimoji="0" lang="en-US" sz="2000" b="1" i="0" u="none" strike="noStrike" kern="1200" cap="none" spc="0" normalizeH="0" noProof="0" dirty="0" smtClean="0">
                <a:ln>
                  <a:noFill/>
                </a:ln>
                <a:solidFill>
                  <a:srgbClr val="7030A0"/>
                </a:solidFill>
                <a:effectLst/>
                <a:uLnTx/>
                <a:uFillTx/>
                <a:latin typeface="+mn-lt"/>
                <a:ea typeface="+mn-ea"/>
                <a:cs typeface="+mn-cs"/>
              </a:rPr>
              <a:t> Traversal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1" i="0" u="none" strike="noStrike" kern="1200" cap="none" spc="0" normalizeH="0" baseline="0" noProof="0" dirty="0" smtClean="0">
              <a:ln>
                <a:noFill/>
              </a:ln>
              <a:solidFill>
                <a:srgbClr val="7030A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if(head==NULL)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r>
              <a:rPr kumimoji="0" lang="en-US" sz="20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printf</a:t>
            </a: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a:t>
            </a:r>
            <a:r>
              <a:rPr kumimoji="0" lang="en-US" sz="20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nSLL</a:t>
            </a: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is Empty");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return(0);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temp=last;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while(temp!=NULL)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print temp-&gt;data;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temp=temp-&gt;</a:t>
            </a:r>
            <a:r>
              <a:rPr lang="en-US" sz="2000" b="1" dirty="0" err="1" smtClean="0">
                <a:solidFill>
                  <a:schemeClr val="accent2">
                    <a:lumMod val="50000"/>
                  </a:schemeClr>
                </a:solidFill>
              </a:rPr>
              <a:t>b</a:t>
            </a: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link;</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p>
        </p:txBody>
      </p:sp>
      <p:cxnSp>
        <p:nvCxnSpPr>
          <p:cNvPr id="7" name="Straight Connector 6"/>
          <p:cNvCxnSpPr/>
          <p:nvPr/>
        </p:nvCxnSpPr>
        <p:spPr>
          <a:xfrm>
            <a:off x="4038600" y="457200"/>
            <a:ext cx="75156" cy="54864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76200"/>
            <a:ext cx="8229600" cy="6781800"/>
          </a:xfrm>
        </p:spPr>
        <p:txBody>
          <a:bodyPr>
            <a:normAutofit fontScale="62500" lnSpcReduction="20000"/>
          </a:bodyPr>
          <a:lstStyle/>
          <a:p>
            <a:pPr>
              <a:buNone/>
            </a:pPr>
            <a:r>
              <a:rPr lang="en-US" b="1" dirty="0" smtClean="0">
                <a:solidFill>
                  <a:srgbClr val="7030A0"/>
                </a:solidFill>
              </a:rPr>
              <a:t>push()</a:t>
            </a:r>
          </a:p>
          <a:p>
            <a:pPr>
              <a:buNone/>
            </a:pPr>
            <a:r>
              <a:rPr lang="en-US" b="1" dirty="0" smtClean="0"/>
              <a:t>{</a:t>
            </a:r>
          </a:p>
          <a:p>
            <a:pPr>
              <a:buNone/>
            </a:pPr>
            <a:r>
              <a:rPr lang="en-US" b="1" dirty="0" smtClean="0"/>
              <a:t>    </a:t>
            </a:r>
            <a:r>
              <a:rPr lang="en-US" b="1" dirty="0" err="1" smtClean="0"/>
              <a:t>getnode</a:t>
            </a:r>
            <a:r>
              <a:rPr lang="en-US" b="1" dirty="0" smtClean="0"/>
              <a:t>();</a:t>
            </a:r>
          </a:p>
          <a:p>
            <a:pPr>
              <a:buNone/>
            </a:pPr>
            <a:r>
              <a:rPr lang="en-US" b="1" dirty="0" smtClean="0"/>
              <a:t>    if(</a:t>
            </a:r>
            <a:r>
              <a:rPr lang="en-US" b="1" dirty="0" err="1" smtClean="0"/>
              <a:t>newnode</a:t>
            </a:r>
            <a:r>
              <a:rPr lang="en-US" b="1" dirty="0" smtClean="0"/>
              <a:t>==NULL)</a:t>
            </a:r>
          </a:p>
          <a:p>
            <a:pPr>
              <a:buNone/>
            </a:pPr>
            <a:r>
              <a:rPr lang="en-US" b="1" dirty="0" smtClean="0"/>
              <a:t>    {</a:t>
            </a:r>
          </a:p>
          <a:p>
            <a:pPr>
              <a:buNone/>
            </a:pPr>
            <a:r>
              <a:rPr lang="en-US" b="1" dirty="0" smtClean="0"/>
              <a:t>                     print “Memory insufficient Stack is full";</a:t>
            </a:r>
          </a:p>
          <a:p>
            <a:pPr>
              <a:buNone/>
            </a:pPr>
            <a:r>
              <a:rPr lang="en-US" b="1" dirty="0" smtClean="0"/>
              <a:t>                     return( );</a:t>
            </a:r>
          </a:p>
          <a:p>
            <a:pPr>
              <a:buNone/>
            </a:pPr>
            <a:r>
              <a:rPr lang="en-US" b="1" dirty="0" smtClean="0"/>
              <a:t>    }</a:t>
            </a:r>
          </a:p>
          <a:p>
            <a:pPr>
              <a:buNone/>
            </a:pPr>
            <a:r>
              <a:rPr lang="en-US" b="1" dirty="0" smtClean="0"/>
              <a:t>    else</a:t>
            </a:r>
          </a:p>
          <a:p>
            <a:pPr>
              <a:buNone/>
            </a:pPr>
            <a:r>
              <a:rPr lang="en-US" b="1" dirty="0" smtClean="0"/>
              <a:t>    {</a:t>
            </a:r>
          </a:p>
          <a:p>
            <a:pPr>
              <a:buNone/>
            </a:pPr>
            <a:r>
              <a:rPr lang="en-US" b="1" dirty="0" smtClean="0"/>
              <a:t>        </a:t>
            </a:r>
            <a:r>
              <a:rPr lang="en-US" b="1" dirty="0" err="1" smtClean="0"/>
              <a:t>readnode</a:t>
            </a:r>
            <a:r>
              <a:rPr lang="en-US" b="1" dirty="0" smtClean="0"/>
              <a:t>();</a:t>
            </a:r>
          </a:p>
          <a:p>
            <a:pPr>
              <a:buNone/>
            </a:pPr>
            <a:r>
              <a:rPr lang="en-US" b="1" dirty="0" smtClean="0"/>
              <a:t>        if(head==NULL)</a:t>
            </a:r>
          </a:p>
          <a:p>
            <a:pPr>
              <a:buNone/>
            </a:pPr>
            <a:r>
              <a:rPr lang="en-US" b="1" dirty="0" smtClean="0"/>
              <a:t>        {</a:t>
            </a:r>
          </a:p>
          <a:p>
            <a:pPr>
              <a:buNone/>
            </a:pPr>
            <a:r>
              <a:rPr lang="en-US" b="1" dirty="0" smtClean="0"/>
              <a:t>                     head=top=</a:t>
            </a:r>
            <a:r>
              <a:rPr lang="en-US" b="1" dirty="0" err="1" smtClean="0"/>
              <a:t>newnode</a:t>
            </a:r>
            <a:r>
              <a:rPr lang="en-US" b="1" dirty="0" smtClean="0"/>
              <a:t>;</a:t>
            </a:r>
          </a:p>
          <a:p>
            <a:pPr>
              <a:buNone/>
            </a:pPr>
            <a:r>
              <a:rPr lang="en-US" b="1" dirty="0" smtClean="0"/>
              <a:t>                     return( );</a:t>
            </a:r>
          </a:p>
          <a:p>
            <a:pPr>
              <a:buNone/>
            </a:pPr>
            <a:r>
              <a:rPr lang="en-US" b="1" dirty="0" smtClean="0"/>
              <a:t>        }</a:t>
            </a:r>
          </a:p>
          <a:p>
            <a:pPr>
              <a:buNone/>
            </a:pPr>
            <a:r>
              <a:rPr lang="en-US" b="1" dirty="0" smtClean="0"/>
              <a:t>        top-&gt;link=</a:t>
            </a:r>
            <a:r>
              <a:rPr lang="en-US" b="1" dirty="0" err="1" smtClean="0"/>
              <a:t>newnode</a:t>
            </a:r>
            <a:r>
              <a:rPr lang="en-US" b="1" dirty="0" smtClean="0"/>
              <a:t>;</a:t>
            </a:r>
          </a:p>
          <a:p>
            <a:pPr>
              <a:buNone/>
            </a:pPr>
            <a:r>
              <a:rPr lang="en-US" b="1" dirty="0" smtClean="0"/>
              <a:t>        top=top-&gt;link;</a:t>
            </a:r>
          </a:p>
          <a:p>
            <a:pPr>
              <a:buNone/>
            </a:pPr>
            <a:r>
              <a:rPr lang="en-US" b="1" dirty="0" smtClean="0"/>
              <a:t>	  return( );</a:t>
            </a:r>
          </a:p>
          <a:p>
            <a:pPr>
              <a:buNone/>
            </a:pPr>
            <a:r>
              <a:rPr lang="en-US" b="1" dirty="0" smtClean="0"/>
              <a:t>    }</a:t>
            </a:r>
          </a:p>
          <a:p>
            <a:pPr>
              <a:buNone/>
            </a:pPr>
            <a:r>
              <a:rPr lang="en-US" b="1" dirty="0" smtClean="0"/>
              <a:t>}</a:t>
            </a:r>
            <a:endParaRPr lang="en-US"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457200" y="152400"/>
            <a:ext cx="8077200" cy="584775"/>
          </a:xfrm>
          <a:prstGeom prst="rect">
            <a:avLst/>
          </a:prstGeom>
          <a:noFill/>
        </p:spPr>
        <p:txBody>
          <a:bodyPr wrap="square" rtlCol="0">
            <a:spAutoFit/>
          </a:bodyPr>
          <a:lstStyle/>
          <a:p>
            <a:pPr algn="ctr"/>
            <a:r>
              <a:rPr lang="en-US" sz="3200" b="1" dirty="0" smtClean="0">
                <a:solidFill>
                  <a:srgbClr val="7030A0"/>
                </a:solidFill>
              </a:rPr>
              <a:t>Pop() – Deletion in Stack</a:t>
            </a:r>
            <a:endParaRPr lang="en-US" sz="3200" b="1" dirty="0">
              <a:solidFill>
                <a:srgbClr val="7030A0"/>
              </a:solidFill>
            </a:endParaRPr>
          </a:p>
        </p:txBody>
      </p:sp>
      <p:graphicFrame>
        <p:nvGraphicFramePr>
          <p:cNvPr id="28" name="Table 27"/>
          <p:cNvGraphicFramePr>
            <a:graphicFrameLocks noGrp="1"/>
          </p:cNvGraphicFramePr>
          <p:nvPr/>
        </p:nvGraphicFramePr>
        <p:xfrm>
          <a:off x="1828800" y="2274332"/>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10</a:t>
                      </a:r>
                      <a:endParaRPr lang="en-US" dirty="0"/>
                    </a:p>
                  </a:txBody>
                  <a:tcPr/>
                </a:tc>
                <a:tc>
                  <a:txBody>
                    <a:bodyPr/>
                    <a:lstStyle/>
                    <a:p>
                      <a:r>
                        <a:rPr lang="en-US" dirty="0" smtClean="0"/>
                        <a:t>2000</a:t>
                      </a:r>
                      <a:endParaRPr lang="en-US" dirty="0"/>
                    </a:p>
                  </a:txBody>
                  <a:tcPr/>
                </a:tc>
              </a:tr>
            </a:tbl>
          </a:graphicData>
        </a:graphic>
      </p:graphicFrame>
      <p:graphicFrame>
        <p:nvGraphicFramePr>
          <p:cNvPr id="29" name="Table 28"/>
          <p:cNvGraphicFramePr>
            <a:graphicFrameLocks noGrp="1"/>
          </p:cNvGraphicFramePr>
          <p:nvPr/>
        </p:nvGraphicFramePr>
        <p:xfrm>
          <a:off x="3886200" y="2274332"/>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t>3000</a:t>
                      </a:r>
                      <a:endParaRPr lang="en-US" dirty="0"/>
                    </a:p>
                  </a:txBody>
                  <a:tcPr/>
                </a:tc>
              </a:tr>
            </a:tbl>
          </a:graphicData>
        </a:graphic>
      </p:graphicFrame>
      <p:graphicFrame>
        <p:nvGraphicFramePr>
          <p:cNvPr id="30" name="Table 29"/>
          <p:cNvGraphicFramePr>
            <a:graphicFrameLocks noGrp="1"/>
          </p:cNvGraphicFramePr>
          <p:nvPr/>
        </p:nvGraphicFramePr>
        <p:xfrm>
          <a:off x="5943600" y="2274332"/>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30</a:t>
                      </a:r>
                      <a:endParaRPr lang="en-US" dirty="0"/>
                    </a:p>
                  </a:txBody>
                  <a:tcPr/>
                </a:tc>
                <a:tc>
                  <a:txBody>
                    <a:bodyPr/>
                    <a:lstStyle/>
                    <a:p>
                      <a:r>
                        <a:rPr lang="en-US" dirty="0" smtClean="0"/>
                        <a:t>NULL</a:t>
                      </a:r>
                      <a:endParaRPr lang="en-US" dirty="0"/>
                    </a:p>
                  </a:txBody>
                  <a:tcPr/>
                </a:tc>
              </a:tr>
            </a:tbl>
          </a:graphicData>
        </a:graphic>
      </p:graphicFrame>
      <p:cxnSp>
        <p:nvCxnSpPr>
          <p:cNvPr id="31" name="Straight Arrow Connector 30"/>
          <p:cNvCxnSpPr/>
          <p:nvPr/>
        </p:nvCxnSpPr>
        <p:spPr>
          <a:xfrm>
            <a:off x="3429000" y="2502932"/>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486400" y="2502932"/>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2209800" y="2807732"/>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7239000" y="2807732"/>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438400" y="2807732"/>
            <a:ext cx="838200" cy="369332"/>
          </a:xfrm>
          <a:prstGeom prst="rect">
            <a:avLst/>
          </a:prstGeom>
          <a:noFill/>
        </p:spPr>
        <p:txBody>
          <a:bodyPr wrap="square" rtlCol="0">
            <a:spAutoFit/>
          </a:bodyPr>
          <a:lstStyle/>
          <a:p>
            <a:r>
              <a:rPr lang="en-US" b="1" dirty="0" smtClean="0">
                <a:solidFill>
                  <a:srgbClr val="7030A0"/>
                </a:solidFill>
              </a:rPr>
              <a:t>1000</a:t>
            </a:r>
            <a:endParaRPr lang="en-US" b="1" dirty="0">
              <a:solidFill>
                <a:srgbClr val="7030A0"/>
              </a:solidFill>
            </a:endParaRPr>
          </a:p>
        </p:txBody>
      </p:sp>
      <p:sp>
        <p:nvSpPr>
          <p:cNvPr id="36" name="TextBox 35"/>
          <p:cNvSpPr txBox="1"/>
          <p:nvPr/>
        </p:nvSpPr>
        <p:spPr>
          <a:xfrm>
            <a:off x="4267200" y="2807732"/>
            <a:ext cx="838200" cy="369332"/>
          </a:xfrm>
          <a:prstGeom prst="rect">
            <a:avLst/>
          </a:prstGeom>
          <a:noFill/>
        </p:spPr>
        <p:txBody>
          <a:bodyPr wrap="square" rtlCol="0">
            <a:spAutoFit/>
          </a:bodyPr>
          <a:lstStyle/>
          <a:p>
            <a:r>
              <a:rPr lang="en-US" b="1" dirty="0" smtClean="0">
                <a:solidFill>
                  <a:srgbClr val="7030A0"/>
                </a:solidFill>
              </a:rPr>
              <a:t>2000</a:t>
            </a:r>
            <a:endParaRPr lang="en-US" b="1" dirty="0">
              <a:solidFill>
                <a:srgbClr val="7030A0"/>
              </a:solidFill>
            </a:endParaRPr>
          </a:p>
        </p:txBody>
      </p:sp>
      <p:sp>
        <p:nvSpPr>
          <p:cNvPr id="37" name="TextBox 36"/>
          <p:cNvSpPr txBox="1"/>
          <p:nvPr/>
        </p:nvSpPr>
        <p:spPr>
          <a:xfrm>
            <a:off x="6324600" y="2807732"/>
            <a:ext cx="838200" cy="369332"/>
          </a:xfrm>
          <a:prstGeom prst="rect">
            <a:avLst/>
          </a:prstGeom>
          <a:noFill/>
        </p:spPr>
        <p:txBody>
          <a:bodyPr wrap="square" rtlCol="0">
            <a:spAutoFit/>
          </a:bodyPr>
          <a:lstStyle/>
          <a:p>
            <a:r>
              <a:rPr lang="en-US" b="1" dirty="0" smtClean="0">
                <a:solidFill>
                  <a:srgbClr val="7030A0"/>
                </a:solidFill>
              </a:rPr>
              <a:t>3000</a:t>
            </a:r>
            <a:endParaRPr lang="en-US" b="1" dirty="0">
              <a:solidFill>
                <a:srgbClr val="7030A0"/>
              </a:solidFill>
            </a:endParaRPr>
          </a:p>
        </p:txBody>
      </p:sp>
      <p:sp>
        <p:nvSpPr>
          <p:cNvPr id="38" name="TextBox 37"/>
          <p:cNvSpPr txBox="1"/>
          <p:nvPr/>
        </p:nvSpPr>
        <p:spPr>
          <a:xfrm>
            <a:off x="1905000" y="3124200"/>
            <a:ext cx="838200" cy="369332"/>
          </a:xfrm>
          <a:prstGeom prst="rect">
            <a:avLst/>
          </a:prstGeom>
          <a:noFill/>
        </p:spPr>
        <p:txBody>
          <a:bodyPr wrap="square" rtlCol="0">
            <a:spAutoFit/>
          </a:bodyPr>
          <a:lstStyle/>
          <a:p>
            <a:r>
              <a:rPr lang="en-US" b="1" dirty="0" smtClean="0">
                <a:solidFill>
                  <a:srgbClr val="C00000"/>
                </a:solidFill>
              </a:rPr>
              <a:t>head</a:t>
            </a:r>
            <a:endParaRPr lang="en-US" b="1" dirty="0">
              <a:solidFill>
                <a:srgbClr val="C00000"/>
              </a:solidFill>
            </a:endParaRPr>
          </a:p>
        </p:txBody>
      </p:sp>
      <p:sp>
        <p:nvSpPr>
          <p:cNvPr id="39" name="TextBox 38"/>
          <p:cNvSpPr txBox="1"/>
          <p:nvPr/>
        </p:nvSpPr>
        <p:spPr>
          <a:xfrm>
            <a:off x="6934200" y="3112532"/>
            <a:ext cx="838200" cy="369332"/>
          </a:xfrm>
          <a:prstGeom prst="rect">
            <a:avLst/>
          </a:prstGeom>
          <a:noFill/>
        </p:spPr>
        <p:txBody>
          <a:bodyPr wrap="square" rtlCol="0">
            <a:spAutoFit/>
          </a:bodyPr>
          <a:lstStyle/>
          <a:p>
            <a:r>
              <a:rPr lang="en-US" b="1" dirty="0" smtClean="0">
                <a:solidFill>
                  <a:srgbClr val="C00000"/>
                </a:solidFill>
              </a:rPr>
              <a:t>top</a:t>
            </a:r>
            <a:endParaRPr lang="en-US" b="1" dirty="0">
              <a:solidFill>
                <a:srgbClr val="C00000"/>
              </a:solidFill>
            </a:endParaRPr>
          </a:p>
        </p:txBody>
      </p:sp>
      <p:graphicFrame>
        <p:nvGraphicFramePr>
          <p:cNvPr id="40" name="Table 39"/>
          <p:cNvGraphicFramePr>
            <a:graphicFrameLocks noGrp="1"/>
          </p:cNvGraphicFramePr>
          <p:nvPr/>
        </p:nvGraphicFramePr>
        <p:xfrm>
          <a:off x="3048000" y="48768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10</a:t>
                      </a:r>
                      <a:endParaRPr lang="en-US" dirty="0"/>
                    </a:p>
                  </a:txBody>
                  <a:tcPr/>
                </a:tc>
                <a:tc>
                  <a:txBody>
                    <a:bodyPr/>
                    <a:lstStyle/>
                    <a:p>
                      <a:r>
                        <a:rPr lang="en-US" dirty="0" smtClean="0"/>
                        <a:t>2000</a:t>
                      </a:r>
                      <a:endParaRPr lang="en-US" dirty="0"/>
                    </a:p>
                  </a:txBody>
                  <a:tcPr/>
                </a:tc>
              </a:tr>
            </a:tbl>
          </a:graphicData>
        </a:graphic>
      </p:graphicFrame>
      <p:graphicFrame>
        <p:nvGraphicFramePr>
          <p:cNvPr id="41" name="Table 40"/>
          <p:cNvGraphicFramePr>
            <a:graphicFrameLocks noGrp="1"/>
          </p:cNvGraphicFramePr>
          <p:nvPr/>
        </p:nvGraphicFramePr>
        <p:xfrm>
          <a:off x="5105400" y="48768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t>NULL</a:t>
                      </a:r>
                      <a:endParaRPr lang="en-US" dirty="0"/>
                    </a:p>
                  </a:txBody>
                  <a:tcPr/>
                </a:tc>
              </a:tr>
            </a:tbl>
          </a:graphicData>
        </a:graphic>
      </p:graphicFrame>
      <p:cxnSp>
        <p:nvCxnSpPr>
          <p:cNvPr id="42" name="Straight Arrow Connector 41"/>
          <p:cNvCxnSpPr/>
          <p:nvPr/>
        </p:nvCxnSpPr>
        <p:spPr>
          <a:xfrm>
            <a:off x="4648200" y="5105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429000" y="5410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6400800" y="5410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57600" y="5410200"/>
            <a:ext cx="838200" cy="369332"/>
          </a:xfrm>
          <a:prstGeom prst="rect">
            <a:avLst/>
          </a:prstGeom>
          <a:noFill/>
        </p:spPr>
        <p:txBody>
          <a:bodyPr wrap="square" rtlCol="0">
            <a:spAutoFit/>
          </a:bodyPr>
          <a:lstStyle/>
          <a:p>
            <a:r>
              <a:rPr lang="en-US" b="1" dirty="0" smtClean="0">
                <a:solidFill>
                  <a:srgbClr val="7030A0"/>
                </a:solidFill>
              </a:rPr>
              <a:t>1000</a:t>
            </a:r>
            <a:endParaRPr lang="en-US" b="1" dirty="0">
              <a:solidFill>
                <a:srgbClr val="7030A0"/>
              </a:solidFill>
            </a:endParaRPr>
          </a:p>
        </p:txBody>
      </p:sp>
      <p:sp>
        <p:nvSpPr>
          <p:cNvPr id="46" name="TextBox 45"/>
          <p:cNvSpPr txBox="1"/>
          <p:nvPr/>
        </p:nvSpPr>
        <p:spPr>
          <a:xfrm>
            <a:off x="5486400" y="5410200"/>
            <a:ext cx="838200" cy="369332"/>
          </a:xfrm>
          <a:prstGeom prst="rect">
            <a:avLst/>
          </a:prstGeom>
          <a:noFill/>
        </p:spPr>
        <p:txBody>
          <a:bodyPr wrap="square" rtlCol="0">
            <a:spAutoFit/>
          </a:bodyPr>
          <a:lstStyle/>
          <a:p>
            <a:r>
              <a:rPr lang="en-US" b="1" dirty="0" smtClean="0">
                <a:solidFill>
                  <a:srgbClr val="7030A0"/>
                </a:solidFill>
              </a:rPr>
              <a:t>2000</a:t>
            </a:r>
            <a:endParaRPr lang="en-US" b="1" dirty="0">
              <a:solidFill>
                <a:srgbClr val="7030A0"/>
              </a:solidFill>
            </a:endParaRPr>
          </a:p>
        </p:txBody>
      </p:sp>
      <p:sp>
        <p:nvSpPr>
          <p:cNvPr id="47" name="TextBox 46"/>
          <p:cNvSpPr txBox="1"/>
          <p:nvPr/>
        </p:nvSpPr>
        <p:spPr>
          <a:xfrm>
            <a:off x="3124200" y="5726668"/>
            <a:ext cx="838200" cy="369332"/>
          </a:xfrm>
          <a:prstGeom prst="rect">
            <a:avLst/>
          </a:prstGeom>
          <a:noFill/>
        </p:spPr>
        <p:txBody>
          <a:bodyPr wrap="square" rtlCol="0">
            <a:spAutoFit/>
          </a:bodyPr>
          <a:lstStyle/>
          <a:p>
            <a:r>
              <a:rPr lang="en-US" b="1" dirty="0" smtClean="0">
                <a:solidFill>
                  <a:srgbClr val="C00000"/>
                </a:solidFill>
              </a:rPr>
              <a:t>head</a:t>
            </a:r>
            <a:endParaRPr lang="en-US" b="1" dirty="0">
              <a:solidFill>
                <a:srgbClr val="C00000"/>
              </a:solidFill>
            </a:endParaRPr>
          </a:p>
        </p:txBody>
      </p:sp>
      <p:sp>
        <p:nvSpPr>
          <p:cNvPr id="48" name="TextBox 47"/>
          <p:cNvSpPr txBox="1"/>
          <p:nvPr/>
        </p:nvSpPr>
        <p:spPr>
          <a:xfrm>
            <a:off x="6096000" y="5715000"/>
            <a:ext cx="838200" cy="369332"/>
          </a:xfrm>
          <a:prstGeom prst="rect">
            <a:avLst/>
          </a:prstGeom>
          <a:noFill/>
        </p:spPr>
        <p:txBody>
          <a:bodyPr wrap="square" rtlCol="0">
            <a:spAutoFit/>
          </a:bodyPr>
          <a:lstStyle/>
          <a:p>
            <a:r>
              <a:rPr lang="en-US" b="1" dirty="0" smtClean="0">
                <a:solidFill>
                  <a:srgbClr val="C00000"/>
                </a:solidFill>
              </a:rPr>
              <a:t>top</a:t>
            </a:r>
            <a:endParaRPr lang="en-US" b="1" dirty="0">
              <a:solidFill>
                <a:srgbClr val="C00000"/>
              </a:solidFill>
            </a:endParaRPr>
          </a:p>
        </p:txBody>
      </p:sp>
      <p:sp>
        <p:nvSpPr>
          <p:cNvPr id="49" name="TextBox 48"/>
          <p:cNvSpPr txBox="1"/>
          <p:nvPr/>
        </p:nvSpPr>
        <p:spPr>
          <a:xfrm>
            <a:off x="3810000" y="4126468"/>
            <a:ext cx="2133600" cy="369332"/>
          </a:xfrm>
          <a:prstGeom prst="rect">
            <a:avLst/>
          </a:prstGeom>
          <a:noFill/>
        </p:spPr>
        <p:txBody>
          <a:bodyPr wrap="square" rtlCol="0">
            <a:spAutoFit/>
          </a:bodyPr>
          <a:lstStyle/>
          <a:p>
            <a:r>
              <a:rPr lang="en-US" b="1" dirty="0" smtClean="0">
                <a:solidFill>
                  <a:srgbClr val="C00000"/>
                </a:solidFill>
              </a:rPr>
              <a:t>After Deletion </a:t>
            </a:r>
            <a:endParaRPr lang="en-US" b="1" dirty="0">
              <a:solidFill>
                <a:srgbClr val="C00000"/>
              </a:solidFill>
            </a:endParaRPr>
          </a:p>
        </p:txBody>
      </p:sp>
      <p:sp>
        <p:nvSpPr>
          <p:cNvPr id="50" name="TextBox 49"/>
          <p:cNvSpPr txBox="1"/>
          <p:nvPr/>
        </p:nvSpPr>
        <p:spPr>
          <a:xfrm>
            <a:off x="3733800" y="1535668"/>
            <a:ext cx="2133600" cy="369332"/>
          </a:xfrm>
          <a:prstGeom prst="rect">
            <a:avLst/>
          </a:prstGeom>
          <a:noFill/>
        </p:spPr>
        <p:txBody>
          <a:bodyPr wrap="square" rtlCol="0">
            <a:spAutoFit/>
          </a:bodyPr>
          <a:lstStyle/>
          <a:p>
            <a:r>
              <a:rPr lang="en-US" b="1" dirty="0" smtClean="0">
                <a:solidFill>
                  <a:srgbClr val="C00000"/>
                </a:solidFill>
              </a:rPr>
              <a:t>Before Deletion</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04800"/>
            <a:ext cx="4038600" cy="6629400"/>
          </a:xfrm>
        </p:spPr>
        <p:txBody>
          <a:bodyPr>
            <a:noAutofit/>
          </a:bodyPr>
          <a:lstStyle/>
          <a:p>
            <a:pPr>
              <a:buNone/>
            </a:pPr>
            <a:r>
              <a:rPr lang="en-US" sz="1800" b="1" dirty="0" smtClean="0">
                <a:solidFill>
                  <a:srgbClr val="7030A0"/>
                </a:solidFill>
              </a:rPr>
              <a:t>pop()</a:t>
            </a:r>
          </a:p>
          <a:p>
            <a:pPr>
              <a:buNone/>
            </a:pPr>
            <a:r>
              <a:rPr lang="en-US" sz="1800" b="1" dirty="0" smtClean="0"/>
              <a:t>{       </a:t>
            </a:r>
          </a:p>
          <a:p>
            <a:pPr>
              <a:buNone/>
            </a:pPr>
            <a:r>
              <a:rPr lang="en-US" sz="1800" b="1" dirty="0" smtClean="0"/>
              <a:t>    if(head==NULL)</a:t>
            </a:r>
          </a:p>
          <a:p>
            <a:pPr>
              <a:buNone/>
            </a:pPr>
            <a:r>
              <a:rPr lang="en-US" sz="1800" b="1" dirty="0" smtClean="0"/>
              <a:t>    {</a:t>
            </a:r>
          </a:p>
          <a:p>
            <a:pPr>
              <a:buNone/>
            </a:pPr>
            <a:r>
              <a:rPr lang="en-US" sz="1800" b="1" dirty="0" smtClean="0"/>
              <a:t>                 print stack is empty;</a:t>
            </a:r>
          </a:p>
          <a:p>
            <a:pPr>
              <a:buNone/>
            </a:pPr>
            <a:r>
              <a:rPr lang="en-US" sz="1800" b="1" dirty="0" smtClean="0"/>
              <a:t>                 return(0);</a:t>
            </a:r>
          </a:p>
          <a:p>
            <a:pPr>
              <a:buNone/>
            </a:pPr>
            <a:r>
              <a:rPr lang="en-US" sz="1800" b="1" dirty="0" smtClean="0"/>
              <a:t>    }</a:t>
            </a:r>
          </a:p>
          <a:p>
            <a:pPr>
              <a:buNone/>
            </a:pPr>
            <a:r>
              <a:rPr lang="en-US" sz="1800" b="1" dirty="0" smtClean="0"/>
              <a:t>else</a:t>
            </a:r>
          </a:p>
          <a:p>
            <a:pPr>
              <a:buNone/>
            </a:pPr>
            <a:r>
              <a:rPr lang="en-US" sz="1800" b="1" dirty="0" smtClean="0"/>
              <a:t>{</a:t>
            </a:r>
          </a:p>
          <a:p>
            <a:pPr>
              <a:buNone/>
            </a:pPr>
            <a:r>
              <a:rPr lang="en-US" sz="1800" b="1" dirty="0" smtClean="0"/>
              <a:t>  if(head==top)</a:t>
            </a:r>
          </a:p>
          <a:p>
            <a:pPr>
              <a:buNone/>
            </a:pPr>
            <a:r>
              <a:rPr lang="en-US" sz="1800" b="1" dirty="0" smtClean="0"/>
              <a:t>  {</a:t>
            </a:r>
          </a:p>
          <a:p>
            <a:pPr>
              <a:buNone/>
            </a:pPr>
            <a:r>
              <a:rPr lang="en-US" sz="1800" b="1" dirty="0" smtClean="0"/>
              <a:t>   </a:t>
            </a:r>
            <a:r>
              <a:rPr lang="en-US" sz="1800" b="1" dirty="0" err="1" smtClean="0"/>
              <a:t>delnode</a:t>
            </a:r>
            <a:r>
              <a:rPr lang="en-US" sz="1800" b="1" dirty="0" smtClean="0"/>
              <a:t>=head;</a:t>
            </a:r>
          </a:p>
          <a:p>
            <a:pPr>
              <a:buNone/>
            </a:pPr>
            <a:r>
              <a:rPr lang="en-US" sz="1800" b="1" dirty="0" smtClean="0"/>
              <a:t>   print “Deleted node is </a:t>
            </a:r>
            <a:r>
              <a:rPr lang="en-US" sz="1800" b="1" dirty="0" err="1" smtClean="0"/>
              <a:t>delnode</a:t>
            </a:r>
            <a:r>
              <a:rPr lang="en-US" sz="1800" b="1" dirty="0" smtClean="0"/>
              <a:t>-&gt;data”;</a:t>
            </a:r>
          </a:p>
          <a:p>
            <a:pPr>
              <a:buNone/>
            </a:pPr>
            <a:r>
              <a:rPr lang="en-US" sz="1800" b="1" dirty="0" smtClean="0"/>
              <a:t>   head=NULL;</a:t>
            </a:r>
          </a:p>
          <a:p>
            <a:pPr>
              <a:buNone/>
            </a:pPr>
            <a:r>
              <a:rPr lang="en-US" sz="1800" b="1" dirty="0" smtClean="0"/>
              <a:t>   top=NULL;</a:t>
            </a:r>
          </a:p>
          <a:p>
            <a:pPr>
              <a:buNone/>
            </a:pPr>
            <a:r>
              <a:rPr lang="en-US" sz="1800" b="1" dirty="0" smtClean="0"/>
              <a:t>   free(</a:t>
            </a:r>
            <a:r>
              <a:rPr lang="en-US" sz="1800" b="1" dirty="0" err="1" smtClean="0"/>
              <a:t>delnode</a:t>
            </a:r>
            <a:r>
              <a:rPr lang="en-US" sz="1800" b="1" dirty="0" smtClean="0"/>
              <a:t>);</a:t>
            </a:r>
          </a:p>
          <a:p>
            <a:pPr>
              <a:buNone/>
            </a:pPr>
            <a:r>
              <a:rPr lang="en-US" sz="1800" b="1" dirty="0" smtClean="0"/>
              <a:t>   return(0);</a:t>
            </a:r>
          </a:p>
          <a:p>
            <a:pPr>
              <a:buNone/>
            </a:pPr>
            <a:r>
              <a:rPr lang="en-US" sz="1800" b="1" dirty="0" smtClean="0"/>
              <a:t>     }</a:t>
            </a:r>
          </a:p>
          <a:p>
            <a:pPr>
              <a:buNone/>
            </a:pPr>
            <a:r>
              <a:rPr lang="en-US" sz="1800" b="1" dirty="0" smtClean="0"/>
              <a:t>        </a:t>
            </a:r>
          </a:p>
        </p:txBody>
      </p:sp>
      <p:sp>
        <p:nvSpPr>
          <p:cNvPr id="4" name="Content Placeholder 2"/>
          <p:cNvSpPr txBox="1">
            <a:spLocks/>
          </p:cNvSpPr>
          <p:nvPr/>
        </p:nvSpPr>
        <p:spPr>
          <a:xfrm>
            <a:off x="4876800" y="731837"/>
            <a:ext cx="4191000" cy="5897563"/>
          </a:xfrm>
          <a:prstGeom prst="rect">
            <a:avLst/>
          </a:prstGeom>
        </p:spPr>
        <p:txBody>
          <a:bodyPr vert="horz" lIns="91440" tIns="45720" rIns="91440" bIns="45720" rtlCol="0">
            <a:normAutofit/>
          </a:bodyPr>
          <a:lstStyle/>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top=head;</a:t>
            </a: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while(top-&gt;link!=NULL)</a:t>
            </a: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err="1" smtClean="0">
                <a:ln>
                  <a:noFill/>
                </a:ln>
                <a:solidFill>
                  <a:schemeClr val="tx1"/>
                </a:solidFill>
                <a:effectLst/>
                <a:uLnTx/>
                <a:uFillTx/>
                <a:latin typeface="+mn-lt"/>
                <a:ea typeface="+mn-ea"/>
                <a:cs typeface="+mn-cs"/>
              </a:rPr>
              <a:t>prev</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=top;</a:t>
            </a: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top=top-&gt;link;</a:t>
            </a: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dirty="0" smtClean="0"/>
              <a:t>}</a:t>
            </a:r>
            <a:endParaRPr kumimoji="0" lang="en-US" sz="20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err="1" smtClean="0">
                <a:ln>
                  <a:noFill/>
                </a:ln>
                <a:solidFill>
                  <a:schemeClr val="tx1"/>
                </a:solidFill>
                <a:effectLst/>
                <a:uLnTx/>
                <a:uFillTx/>
                <a:latin typeface="+mn-lt"/>
                <a:ea typeface="+mn-ea"/>
                <a:cs typeface="+mn-cs"/>
              </a:rPr>
              <a:t>delnode</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=top;</a:t>
            </a: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print “Deleted node is </a:t>
            </a:r>
            <a:r>
              <a:rPr kumimoji="0" lang="en-US" sz="2000" b="1" i="0" u="none" strike="noStrike" kern="1200" cap="none" spc="0" normalizeH="0" baseline="0" noProof="0" dirty="0" err="1" smtClean="0">
                <a:ln>
                  <a:noFill/>
                </a:ln>
                <a:solidFill>
                  <a:schemeClr val="tx1"/>
                </a:solidFill>
                <a:effectLst/>
                <a:uLnTx/>
                <a:uFillTx/>
                <a:latin typeface="+mn-lt"/>
                <a:ea typeface="+mn-ea"/>
                <a:cs typeface="+mn-cs"/>
              </a:rPr>
              <a:t>delnode</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-&gt;data;</a:t>
            </a: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err="1" smtClean="0">
                <a:ln>
                  <a:noFill/>
                </a:ln>
                <a:solidFill>
                  <a:schemeClr val="tx1"/>
                </a:solidFill>
                <a:effectLst/>
                <a:uLnTx/>
                <a:uFillTx/>
                <a:latin typeface="+mn-lt"/>
                <a:ea typeface="+mn-ea"/>
                <a:cs typeface="+mn-cs"/>
              </a:rPr>
              <a:t>prev</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-&gt;link=NULL;</a:t>
            </a: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top=</a:t>
            </a:r>
            <a:r>
              <a:rPr kumimoji="0" lang="en-US" sz="2000" b="1" i="0" u="none" strike="noStrike" kern="1200" cap="none" spc="0" normalizeH="0" baseline="0" noProof="0" dirty="0" err="1" smtClean="0">
                <a:ln>
                  <a:noFill/>
                </a:ln>
                <a:solidFill>
                  <a:schemeClr val="tx1"/>
                </a:solidFill>
                <a:effectLst/>
                <a:uLnTx/>
                <a:uFillTx/>
                <a:latin typeface="+mn-lt"/>
                <a:ea typeface="+mn-ea"/>
                <a:cs typeface="+mn-cs"/>
              </a:rPr>
              <a:t>prev</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return(0);</a:t>
            </a: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a:t>
            </a:r>
          </a:p>
        </p:txBody>
      </p:sp>
      <p:cxnSp>
        <p:nvCxnSpPr>
          <p:cNvPr id="6" name="Straight Connector 5"/>
          <p:cNvCxnSpPr/>
          <p:nvPr/>
        </p:nvCxnSpPr>
        <p:spPr>
          <a:xfrm>
            <a:off x="4648200" y="0"/>
            <a:ext cx="0" cy="6858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14300</TotalTime>
  <Words>3018</Words>
  <Application>Microsoft Office PowerPoint</Application>
  <PresentationFormat>On-screen Show (4:3)</PresentationFormat>
  <Paragraphs>1354</Paragraphs>
  <Slides>63</Slides>
  <Notes>3</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Office Theme</vt:lpstr>
      <vt:lpstr>LINKED LIST</vt:lpstr>
      <vt:lpstr>Topics</vt:lpstr>
      <vt:lpstr>      Stack Operations:  1.Push( ) – Inserting the element at the top of the stack (Inserting a new node at the end of the linked list)  2.Pop( ) – Deleting the top most element from the stack (Deleting the last node from the linked list)       </vt:lpstr>
      <vt:lpstr>                             Stack Operations  Declarations:   strut node {        int data; //Data Field        node *link; //Link Field }*top,*head=NULL,*prev,*delnode,*newnode;           </vt:lpstr>
      <vt:lpstr>Slide 5</vt:lpstr>
      <vt:lpstr>Slide 6</vt:lpstr>
      <vt:lpstr>Slide 7</vt:lpstr>
      <vt:lpstr>Slide 8</vt:lpstr>
      <vt:lpstr>Slide 9</vt:lpstr>
      <vt:lpstr>Slide 10</vt:lpstr>
      <vt:lpstr>      Queue Operations:  1.enqueue( ) – Inserting the element at the rear end of the Queue (Inserting a new node at the end of the linked list)  2.dequeue( ) – Deleting the front element from the Queue(Deleting the first node from the linked list)       </vt:lpstr>
      <vt:lpstr>                             Queue Operations  Declarations:   struct node {        int data;        node *link; }*rear,*front=NULL,*delnode,*newnode;           </vt:lpstr>
      <vt:lpstr>Slide 13</vt:lpstr>
      <vt:lpstr>Enqueue() – Insertion in a Queue</vt:lpstr>
      <vt:lpstr>Enqueue</vt:lpstr>
      <vt:lpstr>Dequeue() – Deletion in a Queue</vt:lpstr>
      <vt:lpstr>Dequeue</vt:lpstr>
      <vt:lpstr>Display</vt:lpstr>
      <vt:lpstr>Linked List </vt:lpstr>
      <vt:lpstr>Linked List </vt:lpstr>
      <vt:lpstr>Types of Linked List </vt:lpstr>
      <vt:lpstr>Singly Linked List</vt:lpstr>
      <vt:lpstr>Slide 23</vt:lpstr>
      <vt:lpstr>Slide 24</vt:lpstr>
      <vt:lpstr>Linked List</vt:lpstr>
      <vt:lpstr>Declaration for a SLL</vt:lpstr>
      <vt:lpstr>Singly Linked List</vt:lpstr>
      <vt:lpstr>Slide 28</vt:lpstr>
      <vt:lpstr>Creating a SLL</vt:lpstr>
      <vt:lpstr>Inserting as last node in SLL</vt:lpstr>
      <vt:lpstr>Inserting as First node in SLL</vt:lpstr>
      <vt:lpstr>Slide 32</vt:lpstr>
      <vt:lpstr>Slide 33</vt:lpstr>
      <vt:lpstr>Deleting the First node in SLL</vt:lpstr>
      <vt:lpstr>Deleting the First node in SLL</vt:lpstr>
      <vt:lpstr>Deleting the last node in SLL</vt:lpstr>
      <vt:lpstr>Deleting the last node in SLL</vt:lpstr>
      <vt:lpstr>Deleting any node other than first and  last node in SLL</vt:lpstr>
      <vt:lpstr>Deleting any node other than first and  last node in SLL</vt:lpstr>
      <vt:lpstr>Traversal and display</vt:lpstr>
      <vt:lpstr>Advantages of Linked List</vt:lpstr>
      <vt:lpstr>Disadvantages of Linked List</vt:lpstr>
      <vt:lpstr>Doubly Linked List</vt:lpstr>
      <vt:lpstr>Slide 44</vt:lpstr>
      <vt:lpstr>Slide 45</vt:lpstr>
      <vt:lpstr>Declaration for DLL</vt:lpstr>
      <vt:lpstr>Doubly Linked List</vt:lpstr>
      <vt:lpstr>Slide 48</vt:lpstr>
      <vt:lpstr>Creating a DLL</vt:lpstr>
      <vt:lpstr>Slide 50</vt:lpstr>
      <vt:lpstr>Insert Last in DLL</vt:lpstr>
      <vt:lpstr>Insert Last in DLL</vt:lpstr>
      <vt:lpstr>Insert First in DLL</vt:lpstr>
      <vt:lpstr>Insert First in DLL</vt:lpstr>
      <vt:lpstr>Insert Middle in DLL</vt:lpstr>
      <vt:lpstr>Insert Middle in DLL</vt:lpstr>
      <vt:lpstr>Slide 57</vt:lpstr>
      <vt:lpstr>Delete First in DLL</vt:lpstr>
      <vt:lpstr>Slide 59</vt:lpstr>
      <vt:lpstr>Delete Last in DLL</vt:lpstr>
      <vt:lpstr>Slide 61</vt:lpstr>
      <vt:lpstr>Delete Middle in DLL</vt:lpstr>
      <vt:lpstr>Traversal and display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 &amp; Queue using Linked list</dc:title>
  <dc:creator>VITCC</dc:creator>
  <cp:lastModifiedBy>Jayaram</cp:lastModifiedBy>
  <cp:revision>257</cp:revision>
  <dcterms:created xsi:type="dcterms:W3CDTF">2013-09-11T08:23:44Z</dcterms:created>
  <dcterms:modified xsi:type="dcterms:W3CDTF">2016-02-03T02:30:06Z</dcterms:modified>
</cp:coreProperties>
</file>