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1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0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2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2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22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B36B8-1A61-4B1D-B8E8-3D3DBDFE202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23DD6-B062-4BBF-BD37-AF5FDCA03AF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2058" y="361797"/>
            <a:ext cx="79704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6600" dirty="0">
                <a:solidFill>
                  <a:schemeClr val="accent1"/>
                </a:solidFill>
                <a:latin typeface="Bahnschrift" panose="020B0502040204020203" pitchFamily="34" charset="0"/>
                <a:ea typeface="Times New Roman"/>
                <a:cs typeface="Times New Roman"/>
                <a:sym typeface="Times New Roman"/>
              </a:rPr>
              <a:t>Chinook Music Store</a:t>
            </a:r>
            <a:endParaRPr lang="en-IN" sz="66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4742" y="3226916"/>
            <a:ext cx="24368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000" dirty="0" smtClean="0">
                <a:latin typeface="Bahnschrift" panose="020B0502040204020203" pitchFamily="34" charset="0"/>
              </a:rPr>
              <a:t>By </a:t>
            </a:r>
            <a:r>
              <a:rPr lang="en-GB" sz="2000" dirty="0" err="1" smtClean="0">
                <a:latin typeface="Bahnschrift" panose="020B0502040204020203" pitchFamily="34" charset="0"/>
              </a:rPr>
              <a:t>Shubham</a:t>
            </a:r>
            <a:r>
              <a:rPr lang="en-GB" sz="2000" dirty="0" smtClean="0">
                <a:latin typeface="Bahnschrift" panose="020B0502040204020203" pitchFamily="34" charset="0"/>
              </a:rPr>
              <a:t> </a:t>
            </a:r>
            <a:r>
              <a:rPr lang="en-GB" sz="2000" dirty="0" err="1" smtClean="0">
                <a:latin typeface="Bahnschrift" panose="020B0502040204020203" pitchFamily="34" charset="0"/>
              </a:rPr>
              <a:t>kumar</a:t>
            </a:r>
            <a:endParaRPr lang="en-GB" sz="2000" dirty="0" smtClean="0">
              <a:latin typeface="Bahnschrift" panose="020B0502040204020203" pitchFamily="34" charset="0"/>
            </a:endParaRPr>
          </a:p>
          <a:p>
            <a:pPr lvl="0"/>
            <a:r>
              <a:rPr lang="en-GB" sz="2000" dirty="0" smtClean="0">
                <a:latin typeface="Bahnschrift" panose="020B0502040204020203" pitchFamily="34" charset="0"/>
              </a:rPr>
              <a:t>Date-24-02-2025</a:t>
            </a:r>
          </a:p>
        </p:txBody>
      </p:sp>
      <p:pic>
        <p:nvPicPr>
          <p:cNvPr id="4" name="Google Shape;60;p13" descr="an image of a music store selling record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0035" y="1469793"/>
            <a:ext cx="4380412" cy="4734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9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1227" y="318253"/>
            <a:ext cx="4562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Customer Risk Profiling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8938" y="903028"/>
            <a:ext cx="6096000" cy="4394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Understanding Customer Churn and Spending Behaviour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Inactivity Breeds Churn: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Longer gaps between purchases increase the likelihood of customers churning.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Engagement Matters: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Customers who buy more often are more likely to stay.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Spending is a Key Indicator: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Low spenders may be on the verge of churning.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Demographics Play a Role: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Age and gender can influence churn and spending, but more data and further analysis is required.</a:t>
            </a:r>
          </a:p>
          <a:p>
            <a:pPr marL="457200" lvl="0">
              <a:lnSpc>
                <a:spcPct val="105000"/>
              </a:lnSpc>
              <a:spcBef>
                <a:spcPts val="1200"/>
              </a:spcBef>
            </a:pPr>
            <a:endParaRPr lang="en-GB" sz="20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58;p23" descr="Churn Rate analysis for a busines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3986" y="1077199"/>
            <a:ext cx="3266725" cy="439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8071" y="300837"/>
            <a:ext cx="3595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3200" dirty="0">
                <a:solidFill>
                  <a:schemeClr val="accent1"/>
                </a:solidFill>
                <a:latin typeface="Bahnschrift" panose="020B0502040204020203" pitchFamily="34" charset="0"/>
              </a:rPr>
              <a:t>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27644" y="2695694"/>
            <a:ext cx="2976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2"/>
              </a:buClr>
              <a:buSzPts val="1100"/>
            </a:pPr>
            <a:r>
              <a:rPr lang="en-IN" b="1" dirty="0">
                <a:solidFill>
                  <a:schemeClr val="lt1"/>
                </a:solidFill>
              </a:rPr>
              <a:t>Focus on customer retention: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349" y="955280"/>
            <a:ext cx="358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Bahnschrift" panose="020B0502040204020203" pitchFamily="34" charset="0"/>
              </a:rPr>
              <a:t>Focus on customer retention: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349" y="1426116"/>
            <a:ext cx="373597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Reward Loyalty:</a:t>
            </a:r>
            <a:r>
              <a:rPr lang="en-GB" sz="2000" dirty="0">
                <a:latin typeface="Bahnschrift" panose="020B0502040204020203" pitchFamily="34" charset="0"/>
              </a:rPr>
              <a:t> Implement loyalty programs.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Personalize:</a:t>
            </a:r>
            <a:r>
              <a:rPr lang="en-GB" sz="2000" dirty="0">
                <a:latin typeface="Bahnschrift" panose="020B0502040204020203" pitchFamily="34" charset="0"/>
              </a:rPr>
              <a:t> Targeted recommendations and marketing.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Excellent Service:</a:t>
            </a:r>
            <a:r>
              <a:rPr lang="en-GB" sz="2000" dirty="0">
                <a:latin typeface="Bahnschrift" panose="020B0502040204020203" pitchFamily="34" charset="0"/>
              </a:rPr>
              <a:t> Build strong customer relationships</a:t>
            </a:r>
            <a:r>
              <a:rPr lang="en-GB" sz="2000" dirty="0" smtClean="0">
                <a:latin typeface="Bahnschrift" panose="020B0502040204020203" pitchFamily="34" charset="0"/>
              </a:rPr>
              <a:t>.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039" y="960841"/>
            <a:ext cx="3170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Bahnschrift" panose="020B0502040204020203" pitchFamily="34" charset="0"/>
              </a:rPr>
              <a:t>Optimize for high-value customers: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80" y="1739453"/>
            <a:ext cx="3379460" cy="2534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Identify &amp; Nurture:</a:t>
            </a:r>
            <a:r>
              <a:rPr lang="en-GB" sz="2000" dirty="0">
                <a:latin typeface="Bahnschrift" panose="020B0502040204020203" pitchFamily="34" charset="0"/>
              </a:rPr>
              <a:t> Focus on high value and long-term customers.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Exclusive Benefits:</a:t>
            </a:r>
            <a:r>
              <a:rPr lang="en-GB" sz="2000" dirty="0">
                <a:latin typeface="Bahnschrift" panose="020B0502040204020203" pitchFamily="34" charset="0"/>
              </a:rPr>
              <a:t> Offer personalized experiences.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59317" y="1957030"/>
            <a:ext cx="33009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Explore New Markets:</a:t>
            </a:r>
            <a:r>
              <a:rPr lang="en-GB" sz="2000" dirty="0">
                <a:latin typeface="Bahnschrift" panose="020B0502040204020203" pitchFamily="34" charset="0"/>
              </a:rPr>
              <a:t> Identify growth opportunities.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b="1" dirty="0">
                <a:latin typeface="Bahnschrift" panose="020B0502040204020203" pitchFamily="34" charset="0"/>
              </a:rPr>
              <a:t>Localize:</a:t>
            </a:r>
            <a:r>
              <a:rPr lang="en-GB" sz="2000" dirty="0">
                <a:latin typeface="Bahnschrift" panose="020B0502040204020203" pitchFamily="34" charset="0"/>
              </a:rPr>
              <a:t> Consider partnerships and targeted marketing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1299" y="955280"/>
            <a:ext cx="2417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Explore new customer acquisition channels: </a:t>
            </a:r>
          </a:p>
          <a:p>
            <a:endParaRPr lang="en-IN" dirty="0"/>
          </a:p>
        </p:txBody>
      </p:sp>
      <p:pic>
        <p:nvPicPr>
          <p:cNvPr id="10" name="Google Shape;176;p24" descr="Recommendation and  Suggestions for a busines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64039" y="4334604"/>
            <a:ext cx="3095278" cy="1725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5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1239" y="309547"/>
            <a:ext cx="2417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Conclusions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9268" y="894322"/>
            <a:ext cx="6096000" cy="53196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Boost Retention: Loyalty programs, personalized marketing.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Value High-Value Customers: Exclusive offers for long-term customers.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Data Quality: Ensure accurate data for reliable insights.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Targeted Strategies: Region-specific campaigns.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Gather More Data: Collect demographics for better targeting.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2000" b="1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Closing Statement: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By acting on these insights, Chinook can optimize its operations, enhance customer engagement, and drive sustainable growth in a competitive market. </a:t>
            </a:r>
          </a:p>
        </p:txBody>
      </p:sp>
      <p:pic>
        <p:nvPicPr>
          <p:cNvPr id="4" name="Google Shape;215;p26" descr="Conclusion of business analysi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88889" y="894322"/>
            <a:ext cx="4065884" cy="5219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6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3193" y="466301"/>
            <a:ext cx="2850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highlight>
                  <a:schemeClr val="lt1"/>
                </a:highlight>
                <a:latin typeface="Bahnschrift" panose="020B0502040204020203" pitchFamily="34" charset="0"/>
                <a:ea typeface="Arial"/>
                <a:cs typeface="Arial"/>
                <a:sym typeface="Arial"/>
              </a:rPr>
              <a:t>About Chinook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4240" y="1051076"/>
            <a:ext cx="6096000" cy="18764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sz="2000" dirty="0">
                <a:highlight>
                  <a:schemeClr val="lt1"/>
                </a:highlight>
                <a:latin typeface="Bahnschrift" panose="020B0502040204020203" pitchFamily="34" charset="0"/>
                <a:ea typeface="Arial"/>
                <a:cs typeface="Arial"/>
                <a:sym typeface="Arial"/>
              </a:rPr>
              <a:t>As a top brand in the physical music record sector Chinook delivers entertainment across the world. Chinook delivers a full range of music styles to its audience thanks to its international service points.</a:t>
            </a:r>
            <a:endParaRPr lang="en-GB" sz="2000" dirty="0">
              <a:highlight>
                <a:schemeClr val="lt1"/>
              </a:highlight>
              <a:latin typeface="Bahnschrift" panose="020B0502040204020203" pitchFamily="34" charset="0"/>
            </a:endParaRPr>
          </a:p>
        </p:txBody>
      </p:sp>
      <p:pic>
        <p:nvPicPr>
          <p:cNvPr id="4" name="Google Shape;67;p14" descr="music store with record player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5199" y="1051076"/>
            <a:ext cx="4423955" cy="486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6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3789" y="570803"/>
            <a:ext cx="3756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Problem Statement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59679" y="1170333"/>
            <a:ext cx="6096000" cy="14147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buClr>
                <a:schemeClr val="dk2"/>
              </a:buClr>
              <a:buSzPts val="1100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To 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analyse </a:t>
            </a: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music record sales data to gain insights and make recommendations for the company's strategy in the physical music market.</a:t>
            </a:r>
          </a:p>
        </p:txBody>
      </p:sp>
      <p:pic>
        <p:nvPicPr>
          <p:cNvPr id="4" name="Google Shape;75;p15" descr="music store with problem statement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47379" y="2709956"/>
            <a:ext cx="2980000" cy="237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6;p15" descr="question mark for problem statemen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379" y="2709956"/>
            <a:ext cx="2560600" cy="237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5" descr="music store with record play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79" y="2709956"/>
            <a:ext cx="2943775" cy="2372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9605" y="527260"/>
            <a:ext cx="2872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Data Overview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131" y="127419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data provided consists of 11 tables containing information regarding the past performance of Chinook music store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With 251 albums, 130 artists, 25 genres and 59 customers across 24 countries the data is quite vast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The invoice table contains all the data of transactions by a customer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Customer table contains the information regarding the customer base of Chinook.</a:t>
            </a:r>
          </a:p>
        </p:txBody>
      </p:sp>
      <p:pic>
        <p:nvPicPr>
          <p:cNvPr id="4" name="Google Shape;83;p16"/>
          <p:cNvPicPr preferRelativeResize="0"/>
          <p:nvPr/>
        </p:nvPicPr>
        <p:blipFill rotWithShape="1">
          <a:blip r:embed="rId2">
            <a:alphaModFix/>
          </a:blip>
          <a:srcRect r="3034"/>
          <a:stretch/>
        </p:blipFill>
        <p:spPr>
          <a:xfrm>
            <a:off x="6409509" y="1274190"/>
            <a:ext cx="5451566" cy="4987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132" y="422758"/>
            <a:ext cx="2529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Methodology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8937" y="1046005"/>
            <a:ext cx="524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dirty="0" smtClean="0"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Step 1</a:t>
            </a:r>
          </a:p>
          <a:p>
            <a:pPr lvl="0"/>
            <a:endParaRPr lang="en-GB" sz="2000" dirty="0" smtClean="0">
              <a:latin typeface="Bahnschrift" panose="020B0502040204020203" pitchFamily="34" charset="0"/>
              <a:ea typeface="Roboto"/>
              <a:cs typeface="Roboto"/>
              <a:sym typeface="Roboto"/>
            </a:endParaRPr>
          </a:p>
          <a:p>
            <a:pPr lvl="0"/>
            <a:r>
              <a:rPr lang="en-GB" sz="2000" b="1" dirty="0">
                <a:latin typeface="Bahnschrift" panose="020B0502040204020203" pitchFamily="34" charset="0"/>
              </a:rPr>
              <a:t>Database Schema: The Blueprint:</a:t>
            </a:r>
            <a:r>
              <a:rPr lang="en-GB" sz="2000" dirty="0">
                <a:latin typeface="Bahnschrift" panose="020B0502040204020203" pitchFamily="34" charset="0"/>
              </a:rPr>
              <a:t> </a:t>
            </a:r>
          </a:p>
          <a:p>
            <a:pPr marL="457200" lvl="0" indent="-304800"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We Understood the database structure (tables, relationships).</a:t>
            </a:r>
          </a:p>
          <a:p>
            <a:pPr marL="457200" lvl="0" indent="-304800"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Essential for efficient data navigation.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937" y="3609835"/>
            <a:ext cx="6096000" cy="16412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2000" dirty="0" smtClean="0"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Step 2</a:t>
            </a:r>
          </a:p>
          <a:p>
            <a:pPr lvl="0">
              <a:lnSpc>
                <a:spcPct val="115000"/>
              </a:lnSpc>
            </a:pPr>
            <a:r>
              <a:rPr lang="en-GB" sz="2000" b="1" dirty="0">
                <a:latin typeface="Bahnschrift" panose="020B0502040204020203" pitchFamily="34" charset="0"/>
              </a:rPr>
              <a:t>Basic Queries: First Look</a:t>
            </a: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Used simple queries to explore the data.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Identified key areas for deeper analysis.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91497" y="1022289"/>
            <a:ext cx="572153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GB" sz="2000" dirty="0" smtClean="0"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Step 3</a:t>
            </a:r>
          </a:p>
          <a:p>
            <a:pPr lvl="0" algn="just">
              <a:lnSpc>
                <a:spcPct val="115000"/>
              </a:lnSpc>
            </a:pPr>
            <a:r>
              <a:rPr lang="en-GB" sz="2000" b="1" dirty="0">
                <a:latin typeface="Bahnschrift" panose="020B0502040204020203" pitchFamily="34" charset="0"/>
              </a:rPr>
              <a:t>Data Cleaning: Ensuring Accuracy</a:t>
            </a:r>
          </a:p>
          <a:p>
            <a:pPr marL="457200" lvl="0" indent="-304800" algn="just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Cleaned and prepped data (e.g., handled missing values with </a:t>
            </a:r>
            <a:r>
              <a:rPr lang="en-GB" sz="2000" dirty="0">
                <a:latin typeface="Bahnschrift" panose="020B0502040204020203" pitchFamily="34" charset="0"/>
                <a:ea typeface="Roboto Mono"/>
                <a:cs typeface="Roboto Mono"/>
                <a:sym typeface="Roboto Mono"/>
              </a:rPr>
              <a:t>coalesce</a:t>
            </a:r>
            <a:r>
              <a:rPr lang="en-GB" sz="2000" dirty="0">
                <a:latin typeface="Bahnschrift" panose="020B0502040204020203" pitchFamily="34" charset="0"/>
              </a:rPr>
              <a:t>).</a:t>
            </a:r>
          </a:p>
          <a:p>
            <a:pPr marL="457200" lvl="0" indent="-304800" algn="just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Ensured reliable analysis.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1497" y="3609835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</a:pPr>
            <a:r>
              <a:rPr lang="en-GB" sz="2000" dirty="0" smtClean="0">
                <a:latin typeface="Bahnschrift" panose="020B0502040204020203" pitchFamily="34" charset="0"/>
                <a:ea typeface="Roboto"/>
                <a:cs typeface="Roboto"/>
                <a:sym typeface="Roboto"/>
              </a:rPr>
              <a:t>Step 4</a:t>
            </a:r>
          </a:p>
          <a:p>
            <a:pPr lvl="0">
              <a:lnSpc>
                <a:spcPct val="115000"/>
              </a:lnSpc>
            </a:pPr>
            <a:r>
              <a:rPr lang="en-GB" sz="2000" b="1" dirty="0">
                <a:latin typeface="Bahnschrift" panose="020B0502040204020203" pitchFamily="34" charset="0"/>
              </a:rPr>
              <a:t>Advanced Queries: Uncovering Insights</a:t>
            </a: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Used advanced queries to find hidden patterns (e.g., churn rate, customer segmentation).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Gained valuable business insights.</a:t>
            </a:r>
            <a:endParaRPr lang="en-GB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6438" y="335673"/>
            <a:ext cx="4506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Demographics Analysis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7017" y="92044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North America: Core Market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Canada &amp; USA = largest customer base.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Strong market penetration and success.</a:t>
            </a:r>
          </a:p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2. Europe &amp; South America: Emerging Presence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Growing customer base in key countries (Brazil, France, Germany, UK).</a:t>
            </a:r>
          </a:p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3. Global Reach: Expansion Opportunities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Individual customers worldwide.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Potential for growth, but consider diverse market needs.</a:t>
            </a:r>
            <a:endParaRPr lang="en-GB" sz="2000" b="1" dirty="0" smtClean="0">
              <a:highlight>
                <a:schemeClr val="lt1"/>
              </a:highlight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lvl="0">
              <a:spcBef>
                <a:spcPts val="1200"/>
              </a:spcBef>
              <a:buClr>
                <a:schemeClr val="dk2"/>
              </a:buClr>
              <a:buSzPts val="1100"/>
            </a:pPr>
            <a:endParaRPr lang="en-GB" sz="1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08425" y="920448"/>
            <a:ext cx="3986347" cy="51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0809" y="326962"/>
            <a:ext cx="38986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Churn Rate Analysis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520" y="911737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GB" sz="2000" b="1" dirty="0" smtClean="0">
                <a:latin typeface="Bahnschrift" panose="020B0502040204020203" pitchFamily="34" charset="0"/>
              </a:rPr>
              <a:t>Yearly </a:t>
            </a:r>
            <a:r>
              <a:rPr lang="en-GB" sz="2000" b="1" dirty="0" smtClean="0">
                <a:latin typeface="Bahnschrift" panose="020B0502040204020203" pitchFamily="34" charset="0"/>
              </a:rPr>
              <a:t>Churn Pattern:</a:t>
            </a: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b="1" dirty="0" smtClean="0">
                <a:latin typeface="Bahnschrift" panose="020B0502040204020203" pitchFamily="34" charset="0"/>
              </a:rPr>
              <a:t>2018</a:t>
            </a:r>
            <a:r>
              <a:rPr lang="en-GB" sz="2000" dirty="0" smtClean="0">
                <a:latin typeface="Bahnschrift" panose="020B0502040204020203" pitchFamily="34" charset="0"/>
              </a:rPr>
              <a:t>: </a:t>
            </a:r>
            <a:r>
              <a:rPr lang="en-GB" sz="2000" dirty="0" smtClean="0">
                <a:latin typeface="Bahnschrift" panose="020B0502040204020203" pitchFamily="34" charset="0"/>
              </a:rPr>
              <a:t>4 </a:t>
            </a:r>
            <a:r>
              <a:rPr lang="en-GB" sz="2000" dirty="0" smtClean="0">
                <a:latin typeface="Bahnschrift" panose="020B0502040204020203" pitchFamily="34" charset="0"/>
              </a:rPr>
              <a:t>churned customers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b="1" dirty="0" smtClean="0">
                <a:latin typeface="Bahnschrift" panose="020B0502040204020203" pitchFamily="34" charset="0"/>
              </a:rPr>
              <a:t>2019</a:t>
            </a:r>
            <a:r>
              <a:rPr lang="en-GB" sz="2000" dirty="0" smtClean="0">
                <a:latin typeface="Bahnschrift" panose="020B0502040204020203" pitchFamily="34" charset="0"/>
              </a:rPr>
              <a:t>: </a:t>
            </a:r>
            <a:r>
              <a:rPr lang="en-GB" sz="2000" dirty="0" smtClean="0">
                <a:latin typeface="Bahnschrift" panose="020B0502040204020203" pitchFamily="34" charset="0"/>
              </a:rPr>
              <a:t>5 </a:t>
            </a:r>
            <a:r>
              <a:rPr lang="en-GB" sz="2000" dirty="0" smtClean="0">
                <a:latin typeface="Bahnschrift" panose="020B0502040204020203" pitchFamily="34" charset="0"/>
              </a:rPr>
              <a:t>churned customers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b="1" dirty="0" smtClean="0">
                <a:latin typeface="Bahnschrift" panose="020B0502040204020203" pitchFamily="34" charset="0"/>
              </a:rPr>
              <a:t>2020</a:t>
            </a:r>
            <a:r>
              <a:rPr lang="en-GB" sz="2000" dirty="0" smtClean="0">
                <a:latin typeface="Bahnschrift" panose="020B0502040204020203" pitchFamily="34" charset="0"/>
              </a:rPr>
              <a:t>: </a:t>
            </a:r>
            <a:r>
              <a:rPr lang="en-GB" sz="2000" dirty="0" smtClean="0">
                <a:latin typeface="Bahnschrift" panose="020B0502040204020203" pitchFamily="34" charset="0"/>
              </a:rPr>
              <a:t>1 </a:t>
            </a:r>
            <a:r>
              <a:rPr lang="en-GB" sz="2000" dirty="0" smtClean="0">
                <a:latin typeface="Bahnschrift" panose="020B0502040204020203" pitchFamily="34" charset="0"/>
              </a:rPr>
              <a:t>churned customers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2000" b="1" dirty="0" smtClean="0">
                <a:latin typeface="Bahnschrift" panose="020B0502040204020203" pitchFamily="34" charset="0"/>
              </a:rPr>
              <a:t>Increasing Trend</a:t>
            </a:r>
            <a:r>
              <a:rPr lang="en-GB" sz="2000" dirty="0" smtClean="0">
                <a:latin typeface="Bahnschrift" panose="020B0502040204020203" pitchFamily="34" charset="0"/>
              </a:rPr>
              <a:t>: Yearly churn has been rising, signalling growing customer attrition.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917783"/>
            <a:ext cx="6096000" cy="27030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GB" sz="2000" b="1" dirty="0">
                <a:latin typeface="Bahnschrift" panose="020B0502040204020203" pitchFamily="34" charset="0"/>
              </a:rPr>
              <a:t>Recommendations:</a:t>
            </a:r>
            <a:endParaRPr lang="en-GB" sz="2000" dirty="0">
              <a:latin typeface="Bahnschrift" panose="020B0502040204020203" pitchFamily="34" charset="0"/>
            </a:endParaRP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Loyalty programs and personalized offers to improve retention.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Conduct customer feedback to understand and address dissatisfaction.</a:t>
            </a:r>
          </a:p>
          <a:p>
            <a:pPr marL="457200" lvl="0" indent="-304800">
              <a:lnSpc>
                <a:spcPct val="115000"/>
              </a:lnSpc>
              <a:buClr>
                <a:schemeClr val="dk2"/>
              </a:buClr>
              <a:buSzPts val="1200"/>
              <a:buChar char="●"/>
            </a:pPr>
            <a:r>
              <a:rPr lang="en-GB" sz="2000" dirty="0">
                <a:latin typeface="Bahnschrift" panose="020B0502040204020203" pitchFamily="34" charset="0"/>
              </a:rPr>
              <a:t>Strengthen engagement strategies to retain new customers</a:t>
            </a:r>
            <a:r>
              <a:rPr lang="en-GB" sz="2000" dirty="0">
                <a:solidFill>
                  <a:schemeClr val="dk2"/>
                </a:solidFill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5" name="Google Shape;126;p19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8054250" y="3620831"/>
            <a:ext cx="2179500" cy="21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6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0760" y="379214"/>
            <a:ext cx="4081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Genre Sales Analysis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5063" y="963989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Genre Popularity: Rock is King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Rock music dominates sales (50%+).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Alternative &amp; Punk, Metal also show strong performance.</a:t>
            </a:r>
          </a:p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2. Business Recommendations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Prioritize Rock, Alternative &amp; Punk, and Metal in inventory and marketing.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Implement genre-specific promotions to boost sales.</a:t>
            </a:r>
            <a:endParaRPr lang="en-GB" sz="2000" b="1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3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27881" y="963988"/>
            <a:ext cx="4919950" cy="35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487886" y="5247305"/>
            <a:ext cx="5622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000" dirty="0">
                <a:latin typeface="Bahnschrift" panose="020B0502040204020203" pitchFamily="34" charset="0"/>
              </a:rPr>
              <a:t>Percentage sales contribution of genres in USA</a:t>
            </a:r>
          </a:p>
        </p:txBody>
      </p:sp>
    </p:spTree>
    <p:extLst>
      <p:ext uri="{BB962C8B-B14F-4D97-AF65-F5344CB8AC3E}">
        <p14:creationId xmlns:p14="http://schemas.microsoft.com/office/powerpoint/2010/main" val="14980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0228" y="274712"/>
            <a:ext cx="4240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200" dirty="0">
                <a:solidFill>
                  <a:schemeClr val="accent1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Geographical Analysis</a:t>
            </a:r>
            <a:endParaRPr lang="en-IN" sz="3200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0560" y="859487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Churn Rate &amp; Economic Development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Developed economies (USA, Canada, etc.) show low/negative churn.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Developing economies (India, Chile, etc.) have higher churn.</a:t>
            </a:r>
          </a:p>
          <a:p>
            <a:pPr lvl="0">
              <a:spcBef>
                <a:spcPts val="1200"/>
              </a:spcBef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2. Business Recommendations</a:t>
            </a:r>
          </a:p>
          <a:p>
            <a:pPr marL="457200" lvl="0" indent="-304800">
              <a:spcBef>
                <a:spcPts val="1200"/>
              </a:spcBef>
              <a:buSzPts val="1200"/>
              <a:buFont typeface="Arial"/>
              <a:buChar char="●"/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High-GDP Countries: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Increased advertising to further solidify market share.</a:t>
            </a:r>
          </a:p>
          <a:p>
            <a:pPr marL="457200" lvl="0" indent="-304800">
              <a:buSzPts val="1200"/>
              <a:buFont typeface="Arial"/>
              <a:buChar char="●"/>
            </a:pPr>
            <a:r>
              <a:rPr lang="en-GB" sz="2000" b="1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Lower-GDP Countries:</a:t>
            </a:r>
            <a:r>
              <a:rPr lang="en-GB" sz="2000" dirty="0" smtClean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 Offer budget-friendly options to attract and retain customers.</a:t>
            </a:r>
            <a:endParaRPr lang="en-GB" sz="20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4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6560" y="859487"/>
            <a:ext cx="4719551" cy="3631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766560" y="5343100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000" dirty="0" smtClean="0">
                <a:latin typeface="Bahnschrift" panose="020B0502040204020203" pitchFamily="34" charset="0"/>
              </a:rPr>
              <a:t>Churn rate based on Countries</a:t>
            </a:r>
            <a:endParaRPr lang="en-GB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2487</TotalTime>
  <Words>718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Roboto</vt:lpstr>
      <vt:lpstr>Roboto Mono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18</cp:revision>
  <dcterms:created xsi:type="dcterms:W3CDTF">2024-11-25T09:01:14Z</dcterms:created>
  <dcterms:modified xsi:type="dcterms:W3CDTF">2025-02-24T11:55:46Z</dcterms:modified>
</cp:coreProperties>
</file>