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0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99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Párhuzamos programozás:</a:t>
            </a:r>
            <a:br>
              <a:rPr lang="hu-HU" dirty="0"/>
            </a:br>
            <a:r>
              <a:rPr lang="hu-HU" dirty="0"/>
              <a:t>A párhuzamos programozás azt a lehetőséget takarja, hogy </a:t>
            </a:r>
            <a:r>
              <a:rPr lang="hu-HU" dirty="0" err="1"/>
              <a:t>szoftvereinket</a:t>
            </a:r>
            <a:r>
              <a:rPr lang="hu-HU" dirty="0"/>
              <a:t> olyan programozási nyelven fejlesszük ki, amely lehetősége ad a számítási feladatok egymással egy időben végrehajtandó részfeladatainak és számítási módjának megadására.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Miért?</a:t>
            </a:r>
            <a:br>
              <a:rPr lang="hu-HU" dirty="0"/>
            </a:br>
            <a:r>
              <a:rPr lang="hu-HU" dirty="0"/>
              <a:t>Az egyprocesszoros (soros) végrehajtás megközelítette határait. </a:t>
            </a:r>
            <a:br>
              <a:rPr lang="hu-HU" dirty="0"/>
            </a:br>
            <a:r>
              <a:rPr lang="hu-HU" dirty="0"/>
              <a:t>Processzorokról: régen 1 mag, ma több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3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REST egy HTTP protokollra fejlesztett kommunikációs architektúra típus, mely kliens és szerver közti kommunikáció megvalósítására használható. Kihasználja a HTTP állapotkódokat és metódusokat egyaránt, sőt a specifikáció megköveteli azok használatát, bár az egyedi fejlesztésű REST interfészek tervezése során ezekre gyakran nem ügyelnek a fejlesztők. A kérések URI-k használatával történnek, melyek erőforrásokat azonosítanak, és az URI-k egységes interfészt biztosítanak a kliens számára. Minden kérésre azonos formátumban reagál a szerver, ez általában JSON, de használható még HTML és XML formátum is. Fontos, hogy a kérések állapotmentesek, tehát nem beszélhetünk „munkafolyamatról”, így az </a:t>
            </a:r>
            <a:r>
              <a:rPr lang="hu-HU" dirty="0" err="1"/>
              <a:t>authorizáció</a:t>
            </a:r>
            <a:r>
              <a:rPr lang="hu-HU" dirty="0"/>
              <a:t> folyamatos figyelmet igényel.</a:t>
            </a:r>
          </a:p>
          <a:p>
            <a:endParaRPr lang="hu-HU" dirty="0"/>
          </a:p>
          <a:p>
            <a:r>
              <a:rPr lang="hu-HU" dirty="0"/>
              <a:t>Minden egyes alkalommal amikor rákerestek egy </a:t>
            </a:r>
            <a:r>
              <a:rPr lang="hu-HU" dirty="0" err="1"/>
              <a:t>url-re</a:t>
            </a:r>
            <a:r>
              <a:rPr lang="hu-HU" dirty="0"/>
              <a:t> a böngészőben, ezzel egy kérést </a:t>
            </a:r>
            <a:r>
              <a:rPr lang="hu-HU" dirty="0" err="1"/>
              <a:t>küldtök</a:t>
            </a:r>
            <a:r>
              <a:rPr lang="hu-HU" dirty="0"/>
              <a:t> a szervernek, ami visszaküldi a szükséges adatokat.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3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Megeshet, hogy egy publikus REST interfész fejlesztése a feladat, de általában ez így nem lesz, biztosítani kell az erőforrások védelmét a jogosulatlan hozzáférésekkel szemben - főleg, ha „írási” műveleteket is lehetővé tesz az interfész. Mivel állapotmentes technológiáról beszélünk, nem tehetjük meg azt, hogy a kliens küld egy „bejelentkezési kérelmet” a szervernek; majd a szerver elindítja a munkafolyamatot és innentől kényelmesen történik a kommunikáció. Ez esetben ez sajnos nem fog működni.</a:t>
            </a:r>
          </a:p>
          <a:p>
            <a:endParaRPr lang="hu-HU" dirty="0"/>
          </a:p>
          <a:p>
            <a:r>
              <a:rPr lang="hu-HU" dirty="0"/>
              <a:t>Nyilván így minden kérésben azonosítani kell a klienst, hogy a szerver tudja, milyen jogok vannak számára kiosztva, mely erőforrásokat elérését biztosíthatja. A legfapadosabb megoldás, hogy az URI-ban GET vagy a kérés fejlécében POST paraméterekként megadjuk a kliens azonosítására szolgáló adatokat (felhasználónév – jelszó párost, vagy </a:t>
            </a:r>
            <a:r>
              <a:rPr lang="hu-HU" dirty="0" err="1"/>
              <a:t>tokent</a:t>
            </a:r>
            <a:r>
              <a:rPr lang="hu-HU" dirty="0"/>
              <a:t>). Ez azonban csak akkor fog működni, ha a szerver GET vagy POST kérésre reagál, és így ráadásul minden kérésnél ügyelni kell, hogy az azonosító a megfelelő helyen szerepeljen a kérésben. Így azonban sérül az egységesség, gyakorlatilag ez az esetek közel 100%-</a:t>
            </a:r>
            <a:r>
              <a:rPr lang="hu-HU" dirty="0" err="1"/>
              <a:t>ában</a:t>
            </a:r>
            <a:r>
              <a:rPr lang="hu-HU" dirty="0"/>
              <a:t> nem járható út.</a:t>
            </a:r>
          </a:p>
          <a:p>
            <a:endParaRPr lang="hu-HU" dirty="0"/>
          </a:p>
          <a:p>
            <a:r>
              <a:rPr lang="hu-HU" dirty="0"/>
              <a:t>Az azonosítást éppen ezért a kérés fejlécében, az </a:t>
            </a:r>
            <a:r>
              <a:rPr lang="hu-HU" dirty="0" err="1"/>
              <a:t>Authorization</a:t>
            </a:r>
            <a:r>
              <a:rPr lang="hu-HU" dirty="0"/>
              <a:t> mezőben szokás elvégezni. Itt több lehetőségünk is lesz, a legkézenfekvőbb megoldás a Basic mód használata. </a:t>
            </a:r>
            <a:r>
              <a:rPr lang="hu-HU" dirty="0" err="1"/>
              <a:t>Paraméterül</a:t>
            </a:r>
            <a:r>
              <a:rPr lang="hu-HU" dirty="0"/>
              <a:t> egy Base64-be kódolt </a:t>
            </a:r>
            <a:r>
              <a:rPr lang="hu-HU" dirty="0" err="1"/>
              <a:t>string-et</a:t>
            </a:r>
            <a:r>
              <a:rPr lang="hu-HU" dirty="0"/>
              <a:t> vár, mely a felhasználónevet és a jelszót tartalmazza kettősponttal összefűzve. A példa kedvéért legyen a felhasználónév „rest”, a jelszó pedig „R3st”, tehát a „rest:R3st” </a:t>
            </a:r>
            <a:r>
              <a:rPr lang="hu-HU" dirty="0" err="1"/>
              <a:t>string-et</a:t>
            </a:r>
            <a:r>
              <a:rPr lang="hu-HU" dirty="0"/>
              <a:t> kell Base64-be kódolni. A HTTP </a:t>
            </a:r>
            <a:r>
              <a:rPr lang="hu-HU" dirty="0" err="1"/>
              <a:t>header</a:t>
            </a:r>
            <a:r>
              <a:rPr lang="hu-HU" dirty="0"/>
              <a:t> ekkor a következőt kell tartalmazza:</a:t>
            </a:r>
          </a:p>
          <a:p>
            <a:endParaRPr lang="hu-HU" dirty="0"/>
          </a:p>
          <a:p>
            <a:r>
              <a:rPr lang="hu-HU" dirty="0" err="1"/>
              <a:t>Authorization</a:t>
            </a:r>
            <a:r>
              <a:rPr lang="hu-HU" dirty="0"/>
              <a:t>: Basic cmVzdDpSM3N0</a:t>
            </a:r>
          </a:p>
          <a:p>
            <a:endParaRPr lang="hu-HU" dirty="0"/>
          </a:p>
          <a:p>
            <a:r>
              <a:rPr lang="hu-HU" dirty="0"/>
              <a:t>A szerver ezt automatikusan fel tudja dolgozni, és PHP-s környezetben például a $_SERVER szuperglobális tömb PHP_AUTH_USER és PHP_AUTH_PW mezőibe fogja írni. Nyilván ez a megoldás nem a legbiztonságosabb ilyen formában, így érdemes megfontolni más módszer használatát, vagy legalább a felhasználónevet és/vagy a jelszót egyféle </a:t>
            </a:r>
            <a:r>
              <a:rPr lang="hu-HU" dirty="0" err="1"/>
              <a:t>tokenizálásnak</a:t>
            </a:r>
            <a:r>
              <a:rPr lang="hu-HU" dirty="0"/>
              <a:t> is alávetni.</a:t>
            </a:r>
          </a:p>
          <a:p>
            <a:endParaRPr lang="hu-HU" dirty="0"/>
          </a:p>
          <a:p>
            <a:r>
              <a:rPr lang="hu-HU" dirty="0"/>
              <a:t>De ha már </a:t>
            </a:r>
            <a:r>
              <a:rPr lang="hu-HU" dirty="0" err="1"/>
              <a:t>token</a:t>
            </a:r>
            <a:r>
              <a:rPr lang="hu-HU" dirty="0"/>
              <a:t>, lehetőségünk van közvetlenül egy </a:t>
            </a:r>
            <a:r>
              <a:rPr lang="hu-HU" dirty="0" err="1"/>
              <a:t>tokent</a:t>
            </a:r>
            <a:r>
              <a:rPr lang="hu-HU" dirty="0"/>
              <a:t> is átadni az </a:t>
            </a:r>
            <a:r>
              <a:rPr lang="hu-HU" dirty="0" err="1"/>
              <a:t>Authorization</a:t>
            </a:r>
            <a:r>
              <a:rPr lang="hu-HU" dirty="0"/>
              <a:t> mezőben. Ehhez Basic helyett </a:t>
            </a:r>
            <a:r>
              <a:rPr lang="hu-HU" dirty="0" err="1"/>
              <a:t>Bearer</a:t>
            </a:r>
            <a:r>
              <a:rPr lang="hu-HU" dirty="0"/>
              <a:t> módszer használatára lesz szükség, bár ez megköveteli a szerverkörnyezeten az </a:t>
            </a:r>
            <a:r>
              <a:rPr lang="hu-HU" dirty="0" err="1"/>
              <a:t>OAuth</a:t>
            </a:r>
            <a:r>
              <a:rPr lang="hu-HU" dirty="0"/>
              <a:t> modul létezését – erről bővebb információk az </a:t>
            </a:r>
            <a:r>
              <a:rPr lang="hu-HU" dirty="0" err="1"/>
              <a:t>OAuth</a:t>
            </a:r>
            <a:r>
              <a:rPr lang="hu-HU" dirty="0"/>
              <a:t> dokumentációjában olvashatóak.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9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HTTP-állapotkódokat a kliens kérésére adott válasz első sora tartalmazza.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állapotkódok 3 számjegyből állnak, az első számjegy utal a tartalmukra, ez a számjegy 1-től 5-ig terjedhet. Ez alapján a következő csoportjai vannak az állapotkódoknak: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1xx - tájékoztató információk: A kérést megkapta a szerver, feldolgozás következik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2xx - sikeres kérés: A kérést sikeresen megkapta, elfogadta, megértette a szerver.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3xx - átirányítás: További tevékenységekre van szükség a kérés befejezéséhez.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4xx - klienshiba: A kérés rossz szintaxisú vagy nem teljesíthető.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5xx - szerverhiba: A szervernek nem sikerült egy helyes kérést végrehajtania.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második és harmadik számjegyre nincsenek szabályok.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 minden lehetséges kód létezik, hiába van 404-es kód például, a kódok száma csak 62 (nem szabványosakkal együtt 90).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90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sikeres teljesítésről 200-as kóddal tájékoztathatjuk a klienst;</a:t>
            </a:r>
          </a:p>
          <a:p>
            <a:r>
              <a:rPr lang="hu-HU" dirty="0"/>
              <a:t>a sikertelen </a:t>
            </a:r>
            <a:r>
              <a:rPr lang="hu-HU" dirty="0" err="1"/>
              <a:t>authorizációt</a:t>
            </a:r>
            <a:r>
              <a:rPr lang="hu-HU" dirty="0"/>
              <a:t> 401-gyel jelezhetjük;</a:t>
            </a:r>
          </a:p>
          <a:p>
            <a:r>
              <a:rPr lang="hu-HU" dirty="0"/>
              <a:t>amennyiben az alkalmazás nem létező erőforrást próbált elérni, a 404-es hibakód a hibátlan megoldás;</a:t>
            </a:r>
          </a:p>
          <a:p>
            <a:r>
              <a:rPr lang="hu-HU" dirty="0"/>
              <a:t>egyes esetekben bizonyos erőforrás kérések csak megfelelő metódusokkal </a:t>
            </a:r>
            <a:r>
              <a:rPr lang="hu-HU" dirty="0" err="1"/>
              <a:t>érhetőek</a:t>
            </a:r>
            <a:r>
              <a:rPr lang="hu-HU" dirty="0"/>
              <a:t> el. Helytelen metódus használatáról a 405-ös kód tájékoztat.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4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fentiek közül a HEAD, GET, OPTIONS és TRACE metódusokat biztonságos metódusoknak is hívják. Biztonságosak olyan szempontból, hogy csak információ lekérésére szolgálnak, és nem változtatják meg a szerver állapotát. Ezekkel együtt a PUT és a DELETE </a:t>
            </a:r>
            <a:r>
              <a:rPr lang="hu-HU" dirty="0" err="1"/>
              <a:t>idempotens</a:t>
            </a:r>
            <a:r>
              <a:rPr lang="hu-HU" dirty="0"/>
              <a:t> is, azaz a többszöri végrehajtás ugyanazt eredményezi, mint az egyszeri. Ezeknél a metódusoknál a kliens többször is </a:t>
            </a:r>
            <a:r>
              <a:rPr lang="hu-HU" dirty="0" err="1"/>
              <a:t>újrapróbálkozhat</a:t>
            </a:r>
            <a:r>
              <a:rPr lang="hu-HU" dirty="0"/>
              <a:t> további következmények nélkül.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Connect</a:t>
            </a:r>
            <a:r>
              <a:rPr lang="hu-HU" dirty="0"/>
              <a:t> biztonságos kapcsolatokhoz szükséges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4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1: </a:t>
            </a:r>
            <a:r>
              <a:rPr lang="hu-HU" dirty="0" err="1"/>
              <a:t>pl</a:t>
            </a:r>
            <a:r>
              <a:rPr lang="hu-HU" dirty="0"/>
              <a:t> nyomtató megosztás, az erőforrás adat is lehet</a:t>
            </a:r>
          </a:p>
          <a:p>
            <a:endParaRPr lang="hu-HU" dirty="0"/>
          </a:p>
          <a:p>
            <a:r>
              <a:rPr lang="hu-HU" dirty="0"/>
              <a:t>Átlátszóság: a felhasználó csak az adatot kapja, nem kell tudni az üzemeltetőről, a rendszer „elfedi” mi van alatta</a:t>
            </a:r>
          </a:p>
          <a:p>
            <a:endParaRPr lang="hu-HU" dirty="0"/>
          </a:p>
          <a:p>
            <a:r>
              <a:rPr lang="hu-HU" dirty="0"/>
              <a:t>Skálázhatóság: különböző terhelésekre tudjon reagálni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810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hozzáférési (</a:t>
            </a:r>
            <a:r>
              <a:rPr lang="hu-HU" dirty="0" err="1"/>
              <a:t>access</a:t>
            </a:r>
            <a:r>
              <a:rPr lang="hu-HU" dirty="0"/>
              <a:t>): adatok tárolási módjának, belső reprezentációjának elfedése (pl. ’/’</a:t>
            </a:r>
          </a:p>
          <a:p>
            <a:r>
              <a:rPr lang="hu-HU" dirty="0"/>
              <a:t>vagy ’\’ – közös interfész)</a:t>
            </a:r>
          </a:p>
          <a:p>
            <a:endParaRPr lang="hu-HU" dirty="0"/>
          </a:p>
          <a:p>
            <a:r>
              <a:rPr lang="hu-HU" dirty="0"/>
              <a:t>hely (</a:t>
            </a:r>
            <a:r>
              <a:rPr lang="hu-HU" dirty="0" err="1"/>
              <a:t>location</a:t>
            </a:r>
            <a:r>
              <a:rPr lang="hu-HU" dirty="0"/>
              <a:t>): fizikai hely elfedése, pl. globális névvel (pl. URL)</a:t>
            </a:r>
          </a:p>
          <a:p>
            <a:endParaRPr lang="hu-HU" dirty="0"/>
          </a:p>
          <a:p>
            <a:r>
              <a:rPr lang="hu-HU" dirty="0"/>
              <a:t>mozgatási (</a:t>
            </a:r>
            <a:r>
              <a:rPr lang="hu-HU" dirty="0" err="1"/>
              <a:t>migration</a:t>
            </a:r>
            <a:r>
              <a:rPr lang="hu-HU" dirty="0"/>
              <a:t>): szerver fizikai mozgatása ne érintse a felhasználót</a:t>
            </a:r>
          </a:p>
          <a:p>
            <a:endParaRPr lang="hu-HU" dirty="0"/>
          </a:p>
          <a:p>
            <a:r>
              <a:rPr lang="hu-HU" dirty="0" err="1"/>
              <a:t>relokációs</a:t>
            </a:r>
            <a:r>
              <a:rPr lang="hu-HU" dirty="0"/>
              <a:t>: a kliens ne tudjon arról, hogy másik kiszolgálóra váltott a rendszer (pl. váltás egyik</a:t>
            </a:r>
          </a:p>
          <a:p>
            <a:r>
              <a:rPr lang="hu-HU" dirty="0"/>
              <a:t>adatbázisról a másikra, vagy wifi esetén séta -&gt; másik router)</a:t>
            </a:r>
          </a:p>
          <a:p>
            <a:endParaRPr lang="hu-HU" dirty="0"/>
          </a:p>
          <a:p>
            <a:r>
              <a:rPr lang="hu-HU" dirty="0"/>
              <a:t>replikációs: felhasználó ne lássa, hogy melyik </a:t>
            </a:r>
            <a:r>
              <a:rPr lang="hu-HU" dirty="0" err="1"/>
              <a:t>replikátumból</a:t>
            </a:r>
            <a:r>
              <a:rPr lang="hu-HU" dirty="0"/>
              <a:t> kapja az adatot</a:t>
            </a:r>
          </a:p>
          <a:p>
            <a:endParaRPr lang="hu-HU" dirty="0"/>
          </a:p>
          <a:p>
            <a:r>
              <a:rPr lang="hu-HU" dirty="0"/>
              <a:t>konkurencia: az alkalmazásnak nem kell tudnia, hogy más is használja az erőforrást</a:t>
            </a:r>
          </a:p>
          <a:p>
            <a:endParaRPr lang="hu-HU" dirty="0"/>
          </a:p>
          <a:p>
            <a:r>
              <a:rPr lang="hu-HU" dirty="0"/>
              <a:t>hibatűrés: felhasználó ne lássa a hibát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nyelv? Java? C? -&gt; kell egy jól definiált interfész. ez különböző erősségű lehet:</a:t>
            </a:r>
          </a:p>
          <a:p>
            <a:r>
              <a:rPr lang="hu-HU" dirty="0"/>
              <a:t>    o teljesség: megmondjuk, mit kell csinálni</a:t>
            </a:r>
          </a:p>
          <a:p>
            <a:r>
              <a:rPr lang="hu-HU" dirty="0"/>
              <a:t>    o semlegesség: nem mondjuk meg, hogyan csinálja</a:t>
            </a:r>
          </a:p>
          <a:p>
            <a:endParaRPr lang="hu-HU" dirty="0"/>
          </a:p>
          <a:p>
            <a:r>
              <a:rPr lang="hu-HU" dirty="0"/>
              <a:t>hordozhatóság: egyik gépről a másikra (UNIX -&gt; Windows)</a:t>
            </a:r>
          </a:p>
          <a:p>
            <a:endParaRPr lang="hu-HU" dirty="0"/>
          </a:p>
          <a:p>
            <a:r>
              <a:rPr lang="hu-HU" dirty="0"/>
              <a:t>műveletek közötti átjárhatóság (pl. komponens csere után is működik a rendszer)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26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méretbeli: felhasználók, </a:t>
            </a:r>
            <a:r>
              <a:rPr lang="hu-HU" dirty="0" err="1"/>
              <a:t>process</a:t>
            </a:r>
            <a:r>
              <a:rPr lang="hu-HU" dirty="0"/>
              <a:t>-ek száma</a:t>
            </a:r>
          </a:p>
          <a:p>
            <a:endParaRPr lang="hu-HU" dirty="0"/>
          </a:p>
          <a:p>
            <a:r>
              <a:rPr lang="hu-HU" dirty="0"/>
              <a:t>földrajzi: gépek közötti távolság</a:t>
            </a:r>
          </a:p>
          <a:p>
            <a:endParaRPr lang="hu-HU" dirty="0"/>
          </a:p>
          <a:p>
            <a:r>
              <a:rPr lang="hu-HU" dirty="0"/>
              <a:t>adminisztratív: adat tárolási/kiadási stratégiák összehangolása</a:t>
            </a:r>
          </a:p>
          <a:p>
            <a:endParaRPr lang="hu-HU" dirty="0"/>
          </a:p>
          <a:p>
            <a:r>
              <a:rPr lang="hu-HU" dirty="0"/>
              <a:t>Az első megoldható erős gépekkel, az utóbbi kettőnél van nehézség.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1942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osztott rendszer úgy van beállítva, hogy nagy </a:t>
            </a:r>
            <a:r>
              <a:rPr lang="hu-HU" dirty="0" err="1"/>
              <a:t>teljesíményű</a:t>
            </a:r>
            <a:r>
              <a:rPr lang="hu-HU" dirty="0"/>
              <a:t> számítást végezzenek</a:t>
            </a:r>
          </a:p>
          <a:p>
            <a:endParaRPr lang="hu-HU" dirty="0"/>
          </a:p>
          <a:p>
            <a:r>
              <a:rPr lang="hu-HU" dirty="0"/>
              <a:t>Lényegében egy csoport </a:t>
            </a:r>
            <a:r>
              <a:rPr lang="hu-HU" dirty="0" err="1"/>
              <a:t>high</a:t>
            </a:r>
            <a:r>
              <a:rPr lang="hu-HU" dirty="0"/>
              <a:t>-end rendszer LAN-on összekapcsolva:</a:t>
            </a:r>
          </a:p>
          <a:p>
            <a:r>
              <a:rPr lang="hu-HU" dirty="0"/>
              <a:t>    Homogén: ugyanaz az operációs rendszer, a hardver közel azonos</a:t>
            </a:r>
          </a:p>
          <a:p>
            <a:r>
              <a:rPr lang="hu-HU" dirty="0"/>
              <a:t>    Egyetlen irányító csomópont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09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39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/>
              <a:t>A tranzakció műveletek gyűjteménye</a:t>
            </a:r>
          </a:p>
          <a:p>
            <a:endParaRPr lang="hu-HU" dirty="0"/>
          </a:p>
          <a:p>
            <a:r>
              <a:rPr lang="hu-HU" dirty="0" err="1"/>
              <a:t>Atomosság</a:t>
            </a:r>
            <a:r>
              <a:rPr lang="hu-HU" dirty="0"/>
              <a:t>: vagy minden műveletet végrehajtunk, vagy egyiket</a:t>
            </a:r>
          </a:p>
          <a:p>
            <a:r>
              <a:rPr lang="hu-HU" dirty="0"/>
              <a:t>sem. Ha a tranzakció nem sikerül, az objektum állapota sértetlen marad.</a:t>
            </a:r>
          </a:p>
          <a:p>
            <a:endParaRPr lang="hu-HU" dirty="0"/>
          </a:p>
          <a:p>
            <a:r>
              <a:rPr lang="hu-HU" dirty="0"/>
              <a:t>Konzisztencia: A tranzakció érvényes állapotátmenetet hoz</a:t>
            </a:r>
          </a:p>
          <a:p>
            <a:r>
              <a:rPr lang="hu-HU" dirty="0"/>
              <a:t>létre. Ez nem zárja ki az érvénytelen köztes pillanatokat a tranzakció</a:t>
            </a:r>
          </a:p>
          <a:p>
            <a:r>
              <a:rPr lang="hu-HU" dirty="0"/>
              <a:t>végrehajtása során. </a:t>
            </a:r>
          </a:p>
          <a:p>
            <a:endParaRPr lang="hu-HU" dirty="0"/>
          </a:p>
          <a:p>
            <a:r>
              <a:rPr lang="hu-HU" dirty="0"/>
              <a:t>Elkülönítés: Az egyidejű tranzakciók nem zavarják egymást. Minden</a:t>
            </a:r>
          </a:p>
          <a:p>
            <a:r>
              <a:rPr lang="hu-HU" dirty="0"/>
              <a:t>tranzakciónak látszólag úgy kell lefutnia, mintha ez alatt az idő alatt</a:t>
            </a:r>
          </a:p>
          <a:p>
            <a:r>
              <a:rPr lang="hu-HU" dirty="0"/>
              <a:t>semmilyen másik tranzakciót sem hajtanánk végre.</a:t>
            </a:r>
          </a:p>
          <a:p>
            <a:endParaRPr lang="hu-HU" dirty="0"/>
          </a:p>
          <a:p>
            <a:r>
              <a:rPr lang="hu-HU" dirty="0"/>
              <a:t>Tartósság: Egy tranzakció végrehajtása után, annak hatásai</a:t>
            </a:r>
          </a:p>
          <a:p>
            <a:r>
              <a:rPr lang="hu-HU" dirty="0"/>
              <a:t>állandósulnak: ha egyszer egy tranzakció befejeződött, akkor már soha</a:t>
            </a:r>
          </a:p>
          <a:p>
            <a:r>
              <a:rPr lang="hu-HU" dirty="0"/>
              <a:t>többé nem </a:t>
            </a:r>
            <a:r>
              <a:rPr lang="hu-HU" dirty="0" err="1"/>
              <a:t>veszhet</a:t>
            </a:r>
            <a:r>
              <a:rPr lang="hu-HU" dirty="0"/>
              <a:t> el a tranzakció hatása.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71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Feltörekvő következő generációs osztott rendszerek, ahol a csomópontok aprók,</a:t>
            </a:r>
          </a:p>
          <a:p>
            <a:r>
              <a:rPr lang="hu-HU" dirty="0" err="1"/>
              <a:t>mobilisak</a:t>
            </a:r>
            <a:r>
              <a:rPr lang="hu-HU" dirty="0"/>
              <a:t>, és gyakran a nagyobb rendszerbe </a:t>
            </a:r>
            <a:r>
              <a:rPr lang="hu-HU" dirty="0" err="1"/>
              <a:t>ágyazottak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Kontextuális változás: A rendszer része egy olyan környezetnek, amelyben</a:t>
            </a:r>
          </a:p>
          <a:p>
            <a:r>
              <a:rPr lang="hu-HU" dirty="0"/>
              <a:t>változásokat azonnal el kell számolni.</a:t>
            </a:r>
          </a:p>
          <a:p>
            <a:endParaRPr lang="hu-HU" dirty="0"/>
          </a:p>
          <a:p>
            <a:r>
              <a:rPr lang="hu-HU" dirty="0"/>
              <a:t>Ad hoc összetétel: Minden egyes csomópontot különböző felhasználók, akár</a:t>
            </a:r>
          </a:p>
          <a:p>
            <a:r>
              <a:rPr lang="hu-HU" dirty="0"/>
              <a:t>nagyon különböző módon használhatnak. Szükséges a könnyű konfiguráció.</a:t>
            </a:r>
          </a:p>
          <a:p>
            <a:endParaRPr lang="hu-HU" dirty="0"/>
          </a:p>
          <a:p>
            <a:r>
              <a:rPr lang="hu-HU" dirty="0"/>
              <a:t>A megosztás az alapértelmezett: Csomópontok jönnek és mennek,</a:t>
            </a:r>
          </a:p>
          <a:p>
            <a:r>
              <a:rPr lang="hu-HU" dirty="0"/>
              <a:t>megosztható szolgáltatásokat és információkat kínálnak. Ez ismét az egyszerűségre</a:t>
            </a:r>
          </a:p>
          <a:p>
            <a:r>
              <a:rPr lang="hu-HU" dirty="0"/>
              <a:t>hívja fel a figyelmet.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131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singleton</a:t>
            </a:r>
            <a:r>
              <a:rPr lang="hu-HU" dirty="0"/>
              <a:t> (magyarul egyke) minta lényege, hogy az adott osztályunknak maximum egy példánya lehet. </a:t>
            </a:r>
          </a:p>
          <a:p>
            <a:r>
              <a:rPr lang="hu-HU" dirty="0"/>
              <a:t>Ezt úgy tudjuk elérni, ha megakadályozzuk, hogy a </a:t>
            </a:r>
            <a:r>
              <a:rPr lang="hu-HU" dirty="0" err="1"/>
              <a:t>new</a:t>
            </a:r>
            <a:r>
              <a:rPr lang="hu-HU" dirty="0"/>
              <a:t> kulcsszóval </a:t>
            </a:r>
            <a:r>
              <a:rPr lang="hu-HU" dirty="0" err="1"/>
              <a:t>példányosítani</a:t>
            </a:r>
            <a:r>
              <a:rPr lang="hu-HU" dirty="0"/>
              <a:t> lehessen (tehát egy </a:t>
            </a:r>
            <a:r>
              <a:rPr lang="hu-HU" dirty="0" err="1"/>
              <a:t>private</a:t>
            </a:r>
            <a:r>
              <a:rPr lang="hu-HU" dirty="0"/>
              <a:t> konstruktort definiálunk az osztályunkon belül), ellenben egy publikus interfészen keresztül lehetővé tesszük ennek az egy példánynak a létrehozását és elérését. Erre egy statikus metódust fogunk használni, hiszen az </a:t>
            </a:r>
            <a:r>
              <a:rPr lang="hu-HU" dirty="0" err="1"/>
              <a:t>példányosítás</a:t>
            </a:r>
            <a:r>
              <a:rPr lang="hu-HU" dirty="0"/>
              <a:t> nélkül is rendelkezésünkre áll. Példa </a:t>
            </a:r>
            <a:r>
              <a:rPr lang="hu-HU" dirty="0" err="1"/>
              <a:t>minderre</a:t>
            </a:r>
            <a:r>
              <a:rPr lang="hu-HU" dirty="0"/>
              <a:t>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26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• Program Utasítások és adatok önálló egységet képező halmaza. </a:t>
            </a:r>
          </a:p>
          <a:p>
            <a:r>
              <a:rPr lang="hu-HU" dirty="0"/>
              <a:t>• Feladat A program elemeinek önhordó és önállóan végrehajtható halmaza vagy részhalmaza. A programok feladatokra bonthatók (de fordítva nem). </a:t>
            </a:r>
          </a:p>
          <a:p>
            <a:r>
              <a:rPr lang="hu-HU" dirty="0"/>
              <a:t>• Folyamat A program végrehajtása, illetve a végrehajtás alatt álló program (adataival, erőforrásaival és belső állapotával együtt). </a:t>
            </a:r>
          </a:p>
          <a:p>
            <a:r>
              <a:rPr lang="hu-HU" dirty="0"/>
              <a:t>• Szál A folyamaton belüli kisebb egység, amely végrehajtható műveletek sorát tartalmazza. Egy folyamaton belül több szál is létezhet (de fordítva nem). </a:t>
            </a:r>
          </a:p>
          <a:p>
            <a:r>
              <a:rPr lang="hu-HU" dirty="0"/>
              <a:t>• Végrehajtási egység Egy adott feladat (folyamat vagy szál) legkisebb végrehajtható részhalmaza. </a:t>
            </a:r>
          </a:p>
          <a:p>
            <a:r>
              <a:rPr lang="hu-HU" dirty="0"/>
              <a:t>• Feldolgozóegység, végrehajtóegység A végrehajtási egységet feldolgozó hardverelem (pl. processzormag, ALU).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3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 jól megírt programot a szálak fel tudnak gyorsítani azzal, hogy a nagyobb erőforrást igénylő feladatokat több szálra szétosztva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modellek csak többprocesszoros gépeken használható.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UMA: Uniform </a:t>
            </a:r>
            <a:r>
              <a:rPr lang="hu-HU" dirty="0" err="1"/>
              <a:t>Memory</a:t>
            </a:r>
            <a:r>
              <a:rPr lang="hu-HU" dirty="0"/>
              <a:t> Access (közös memória)</a:t>
            </a:r>
          </a:p>
          <a:p>
            <a:pPr lvl="1"/>
            <a:r>
              <a:rPr lang="hu-HU" dirty="0"/>
              <a:t>Minden processzor egyetlen közös memóriában tárolja az adatokat. </a:t>
            </a:r>
          </a:p>
          <a:p>
            <a:pPr lvl="1"/>
            <a:r>
              <a:rPr lang="hu-HU" dirty="0"/>
              <a:t>Más néven SMP (</a:t>
            </a:r>
            <a:r>
              <a:rPr lang="hu-HU" dirty="0" err="1"/>
              <a:t>symmetric</a:t>
            </a:r>
            <a:r>
              <a:rPr lang="hu-HU" dirty="0"/>
              <a:t> </a:t>
            </a:r>
            <a:r>
              <a:rPr lang="hu-HU" dirty="0" err="1"/>
              <a:t>multiprocessor</a:t>
            </a:r>
            <a:r>
              <a:rPr lang="hu-HU" dirty="0"/>
              <a:t>)-architektúra. 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en-US" dirty="0"/>
              <a:t>NUMA: Non-Uniform Memory Access (</a:t>
            </a:r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 </a:t>
            </a:r>
            <a:endParaRPr lang="hu-HU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memóriával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DM (distributed memory)-</a:t>
            </a:r>
            <a:r>
              <a:rPr lang="en-US" dirty="0" err="1"/>
              <a:t>architektúra</a:t>
            </a:r>
            <a:r>
              <a:rPr lang="en-US" dirty="0"/>
              <a:t>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1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rendszer az UMA és a NUMA keveréke, mivel a rendszer egynél több memóriablokkot tartalmaz (tehát nem tisztán</a:t>
            </a:r>
          </a:p>
          <a:p>
            <a:r>
              <a:rPr lang="hu-HU" dirty="0"/>
              <a:t>UMA), de ezeket a processzorok közösen is használják (tehát nem is tisztán</a:t>
            </a:r>
          </a:p>
          <a:p>
            <a:r>
              <a:rPr lang="hu-HU" dirty="0"/>
              <a:t>NUMA). A nagy teljesítményű párhuzamos számítógépek (más néven</a:t>
            </a:r>
          </a:p>
          <a:p>
            <a:r>
              <a:rPr lang="hu-HU" dirty="0"/>
              <a:t>„szuperszámítógépek”) körében egyértelmű trend a hibrid NUMA megoldás</a:t>
            </a:r>
          </a:p>
          <a:p>
            <a:r>
              <a:rPr lang="hu-HU" dirty="0"/>
              <a:t>terjedése.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25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processzorok mindig rendelkeznek gyorsítótárakkal, melyek a memóriából</a:t>
            </a:r>
          </a:p>
          <a:p>
            <a:r>
              <a:rPr lang="hu-HU" dirty="0"/>
              <a:t>betöltött, illetve oda kiírandó adatok egy részét tárolják. </a:t>
            </a:r>
            <a:br>
              <a:rPr lang="hu-HU" dirty="0"/>
            </a:br>
            <a:br>
              <a:rPr lang="hu-HU" dirty="0"/>
            </a:br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Ezek tartalmának összehangolása külön feladatként merül fel, mely az UMA és NUMA</a:t>
            </a:r>
          </a:p>
          <a:p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modellekben igen bonyolultan oldható meg.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ccUMA</a:t>
            </a:r>
            <a:r>
              <a:rPr lang="hu-HU" dirty="0"/>
              <a:t> (cache-</a:t>
            </a:r>
            <a:r>
              <a:rPr lang="hu-HU" dirty="0" err="1"/>
              <a:t>coherent</a:t>
            </a:r>
            <a:r>
              <a:rPr lang="hu-HU" dirty="0"/>
              <a:t> UMA) és </a:t>
            </a:r>
            <a:r>
              <a:rPr lang="hu-HU" dirty="0" err="1"/>
              <a:t>ccNUMA</a:t>
            </a:r>
            <a:r>
              <a:rPr lang="hu-HU" dirty="0"/>
              <a:t> modelleknél speciális, egy ún.</a:t>
            </a:r>
          </a:p>
          <a:p>
            <a:r>
              <a:rPr lang="hu-HU" dirty="0"/>
              <a:t>koherencia-protokollt megvalósító egység gondoskodik az összehangolásról.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Ezekre a modellekre azért van szükség, mert az adatfeldolgozás igen energiaigényes, ezekkel a kommunikációs modellekkel, ez a „veszteség” könnyen csökkenthető.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2021. 10. 26.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sprog.hu/article/rest-alapu-kommunikac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664F0-9C22-44FE-A99C-5F803CB6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830C1EE3-4547-4463-BEF0-BE04570DA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023"/>
            <a:ext cx="10515600" cy="42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27925-BEAF-420F-8265-060DA2B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/>
              <a:t>authorizáció</a:t>
            </a:r>
            <a:endParaRPr lang="hu-HU" dirty="0"/>
          </a:p>
        </p:txBody>
      </p:sp>
      <p:pic>
        <p:nvPicPr>
          <p:cNvPr id="2050" name="Picture 2" descr="REST API Authentication – callstats.io">
            <a:extLst>
              <a:ext uri="{FF2B5EF4-FFF2-40B4-BE49-F238E27FC236}">
                <a16:creationId xmlns:a16="http://schemas.microsoft.com/office/drawing/2014/main" id="{F65292CC-F919-4FF8-9163-EA5F70C42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690688"/>
            <a:ext cx="8623300" cy="48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3DDDB0-AA1F-431C-897B-B555797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870D5-4D1B-4078-ABA5-B645B8D4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1xx - tájékoztató információk: A kérést megkapta a szerver, feldolgozás következik</a:t>
            </a:r>
          </a:p>
          <a:p>
            <a:r>
              <a:rPr lang="hu-HU" dirty="0"/>
              <a:t>2xx - sikeres kérés: A kérést sikeresen megkapta, elfogadta, megértette a szerver.</a:t>
            </a:r>
          </a:p>
          <a:p>
            <a:r>
              <a:rPr lang="hu-HU" dirty="0"/>
              <a:t>3xx - átirányítás: További tevékenységekre van szükség a kérés befejezéséhez.</a:t>
            </a:r>
          </a:p>
          <a:p>
            <a:r>
              <a:rPr lang="hu-HU" dirty="0"/>
              <a:t>4xx - klienshiba: A kérés rossz szintaxisú vagy nem teljesíthető.</a:t>
            </a:r>
          </a:p>
          <a:p>
            <a:r>
              <a:rPr lang="hu-HU" dirty="0"/>
              <a:t>5xx - szerverhiba: A szervernek nem sikerült egy helyes kérést végrehajtania.</a:t>
            </a:r>
          </a:p>
        </p:txBody>
      </p:sp>
    </p:spTree>
    <p:extLst>
      <p:ext uri="{BB962C8B-B14F-4D97-AF65-F5344CB8AC3E}">
        <p14:creationId xmlns:p14="http://schemas.microsoft.com/office/powerpoint/2010/main" val="28669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66908-B78C-4E9E-A2C9-F8CDA43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 a való életben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5F0E0-39B0-4E49-91FE-7DA41E6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200 - sikeres</a:t>
            </a:r>
          </a:p>
          <a:p>
            <a:r>
              <a:rPr lang="hu-HU" dirty="0"/>
              <a:t>401 - </a:t>
            </a:r>
            <a:r>
              <a:rPr lang="hu-HU" dirty="0" err="1"/>
              <a:t>unauthorizált</a:t>
            </a:r>
            <a:endParaRPr lang="hu-HU" dirty="0"/>
          </a:p>
          <a:p>
            <a:r>
              <a:rPr lang="hu-HU" dirty="0"/>
              <a:t>404 - nem létező erőforrás</a:t>
            </a:r>
          </a:p>
          <a:p>
            <a:r>
              <a:rPr lang="hu-HU" dirty="0"/>
              <a:t>405 - helytelen metódushasználat</a:t>
            </a:r>
          </a:p>
          <a:p>
            <a:r>
              <a:rPr lang="hu-HU" dirty="0"/>
              <a:t>500 - a backend hibára futott</a:t>
            </a:r>
          </a:p>
        </p:txBody>
      </p:sp>
    </p:spTree>
    <p:extLst>
      <p:ext uri="{BB962C8B-B14F-4D97-AF65-F5344CB8AC3E}">
        <p14:creationId xmlns:p14="http://schemas.microsoft.com/office/powerpoint/2010/main" val="16140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4C055-4032-4E35-A80A-A8E354F6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3AF98-B90E-40DE-A9B5-809149E3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GET – erőforrás letöltése</a:t>
            </a:r>
          </a:p>
          <a:p>
            <a:r>
              <a:rPr lang="hu-HU" dirty="0"/>
              <a:t>POST - adatok szerverre küldése</a:t>
            </a:r>
          </a:p>
          <a:p>
            <a:r>
              <a:rPr lang="hu-HU" dirty="0"/>
              <a:t>PUT - feltölti a megadott erőforrást</a:t>
            </a:r>
          </a:p>
          <a:p>
            <a:r>
              <a:rPr lang="hu-HU" dirty="0"/>
              <a:t>DELETE - erőforrás eltávolítása</a:t>
            </a:r>
          </a:p>
          <a:p>
            <a:r>
              <a:rPr lang="hu-HU" dirty="0"/>
              <a:t>(HEAD) – ugyanaz, mint a GET, de csak a válasz fejlécet kéri le</a:t>
            </a:r>
          </a:p>
          <a:p>
            <a:r>
              <a:rPr lang="hu-HU" dirty="0"/>
              <a:t>(TRACE) – visszaküldi a kapott kérést</a:t>
            </a:r>
          </a:p>
          <a:p>
            <a:r>
              <a:rPr lang="hu-HU" dirty="0"/>
              <a:t>(OPTIONS) – a szerver által támogatott http metódusok listája</a:t>
            </a:r>
          </a:p>
          <a:p>
            <a:r>
              <a:rPr lang="hu-HU" dirty="0"/>
              <a:t>(CONNECT) – a kérést transzparens </a:t>
            </a:r>
            <a:r>
              <a:rPr lang="hu-HU" dirty="0" err="1"/>
              <a:t>tunellé</a:t>
            </a:r>
            <a:r>
              <a:rPr lang="hu-HU" dirty="0"/>
              <a:t> alakítja</a:t>
            </a:r>
          </a:p>
        </p:txBody>
      </p:sp>
    </p:spTree>
    <p:extLst>
      <p:ext uri="{BB962C8B-B14F-4D97-AF65-F5344CB8AC3E}">
        <p14:creationId xmlns:p14="http://schemas.microsoft.com/office/powerpoint/2010/main" val="386105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37692-A740-4301-B69C-723F1D6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AF19B-C437-4657-AA96-0FC2A7E5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Független gépek </a:t>
            </a:r>
            <a:r>
              <a:rPr lang="hu-HU" dirty="0" err="1"/>
              <a:t>sokassága</a:t>
            </a:r>
            <a:r>
              <a:rPr lang="hu-HU" dirty="0"/>
              <a:t>, melyek a </a:t>
            </a:r>
            <a:r>
              <a:rPr lang="hu-HU" dirty="0" err="1"/>
              <a:t>felahsználó</a:t>
            </a:r>
            <a:r>
              <a:rPr lang="hu-HU" dirty="0"/>
              <a:t> számára összefüggő rendszert alkotnak</a:t>
            </a:r>
          </a:p>
          <a:p>
            <a:r>
              <a:rPr lang="hu-HU" dirty="0"/>
              <a:t>Az osztott rendszer egy köztes réteg a gépek és alkalmazások között</a:t>
            </a:r>
          </a:p>
        </p:txBody>
      </p:sp>
    </p:spTree>
    <p:extLst>
      <p:ext uri="{BB962C8B-B14F-4D97-AF65-F5344CB8AC3E}">
        <p14:creationId xmlns:p14="http://schemas.microsoft.com/office/powerpoint/2010/main" val="176073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2529D6-1A36-447C-A61F-051D59CC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szempontok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1F255-0B6F-4DFB-8448-0EE03BDC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lstStyle/>
          <a:p>
            <a:r>
              <a:rPr lang="hu-HU" dirty="0"/>
              <a:t>Erőforrások elérhetővé tétele a felhasználónak</a:t>
            </a:r>
          </a:p>
          <a:p>
            <a:r>
              <a:rPr lang="hu-HU" dirty="0"/>
              <a:t>Átlátszóság</a:t>
            </a:r>
          </a:p>
          <a:p>
            <a:r>
              <a:rPr lang="hu-HU" dirty="0"/>
              <a:t>Nyíltság</a:t>
            </a:r>
          </a:p>
          <a:p>
            <a:r>
              <a:rPr lang="hu-HU" dirty="0"/>
              <a:t>Skálázhatóság</a:t>
            </a:r>
          </a:p>
        </p:txBody>
      </p:sp>
    </p:spTree>
    <p:extLst>
      <p:ext uri="{BB962C8B-B14F-4D97-AF65-F5344CB8AC3E}">
        <p14:creationId xmlns:p14="http://schemas.microsoft.com/office/powerpoint/2010/main" val="390255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06571-E834-4461-9608-E9CD7B9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Átlátszóság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2AC36-A9B7-46F2-9DA5-44CAEEC6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Hozzáférés</a:t>
            </a:r>
          </a:p>
          <a:p>
            <a:r>
              <a:rPr lang="hu-HU" dirty="0"/>
              <a:t>Hely elfedése</a:t>
            </a:r>
          </a:p>
          <a:p>
            <a:r>
              <a:rPr lang="hu-HU" dirty="0"/>
              <a:t>Mozgatás</a:t>
            </a:r>
          </a:p>
          <a:p>
            <a:r>
              <a:rPr lang="hu-HU" dirty="0" err="1"/>
              <a:t>Relokáció</a:t>
            </a:r>
            <a:endParaRPr lang="hu-HU" dirty="0"/>
          </a:p>
          <a:p>
            <a:r>
              <a:rPr lang="hu-HU" dirty="0"/>
              <a:t>Replikáció</a:t>
            </a:r>
          </a:p>
          <a:p>
            <a:r>
              <a:rPr lang="hu-HU" dirty="0"/>
              <a:t>Konkurencia</a:t>
            </a:r>
          </a:p>
          <a:p>
            <a:r>
              <a:rPr lang="hu-HU" dirty="0"/>
              <a:t>Hibatűrés</a:t>
            </a:r>
          </a:p>
        </p:txBody>
      </p:sp>
    </p:spTree>
    <p:extLst>
      <p:ext uri="{BB962C8B-B14F-4D97-AF65-F5344CB8AC3E}">
        <p14:creationId xmlns:p14="http://schemas.microsoft.com/office/powerpoint/2010/main" val="365002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DAA71-EB16-4DF6-A996-1880DC7D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Nyíltság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4CAF0D-A507-4AF7-837C-E9C64C32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Programnyelv</a:t>
            </a:r>
          </a:p>
          <a:p>
            <a:pPr lvl="1"/>
            <a:r>
              <a:rPr lang="hu-HU" dirty="0"/>
              <a:t>Teljesség</a:t>
            </a:r>
          </a:p>
          <a:p>
            <a:pPr lvl="1"/>
            <a:r>
              <a:rPr lang="hu-HU" dirty="0"/>
              <a:t>Semlegesség</a:t>
            </a:r>
          </a:p>
          <a:p>
            <a:pPr lvl="1"/>
            <a:endParaRPr lang="hu-HU" dirty="0"/>
          </a:p>
          <a:p>
            <a:r>
              <a:rPr lang="hu-HU" dirty="0"/>
              <a:t>Hordozhatóság</a:t>
            </a:r>
          </a:p>
          <a:p>
            <a:r>
              <a:rPr lang="hu-HU" dirty="0"/>
              <a:t>Műveletek közötti átjárhatóság</a:t>
            </a:r>
          </a:p>
        </p:txBody>
      </p:sp>
    </p:spTree>
    <p:extLst>
      <p:ext uri="{BB962C8B-B14F-4D97-AF65-F5344CB8AC3E}">
        <p14:creationId xmlns:p14="http://schemas.microsoft.com/office/powerpoint/2010/main" val="66338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D93E9-1E73-47DA-BAA3-6645AE0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07FFEA-63A1-4239-9276-E8A78D96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Méretbeli</a:t>
            </a:r>
          </a:p>
          <a:p>
            <a:r>
              <a:rPr lang="hu-HU" dirty="0"/>
              <a:t>Földrajzi</a:t>
            </a:r>
          </a:p>
          <a:p>
            <a:r>
              <a:rPr lang="hu-HU" dirty="0"/>
              <a:t>Adminisztratív</a:t>
            </a:r>
          </a:p>
        </p:txBody>
      </p:sp>
    </p:spTree>
    <p:extLst>
      <p:ext uri="{BB962C8B-B14F-4D97-AF65-F5344CB8AC3E}">
        <p14:creationId xmlns:p14="http://schemas.microsoft.com/office/powerpoint/2010/main" val="417463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/>
              <a:t>UMA / NUMA</a:t>
            </a:r>
          </a:p>
          <a:p>
            <a:r>
              <a:rPr lang="hu-HU" dirty="0"/>
              <a:t>REST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mikroszervíz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165D0-24CB-46F8-8F76-25F81A7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F45C2E-CB82-4447-AA46-ECE215D7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  <a:p>
            <a:r>
              <a:rPr lang="hu-HU" dirty="0"/>
              <a:t>Elosztott információs rendszerek</a:t>
            </a:r>
          </a:p>
          <a:p>
            <a:r>
              <a:rPr lang="hu-HU" dirty="0"/>
              <a:t>Elosztott elterjedt rendszerek</a:t>
            </a:r>
          </a:p>
        </p:txBody>
      </p:sp>
    </p:spTree>
    <p:extLst>
      <p:ext uri="{BB962C8B-B14F-4D97-AF65-F5344CB8AC3E}">
        <p14:creationId xmlns:p14="http://schemas.microsoft.com/office/powerpoint/2010/main" val="410831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68DDD-9F06-489F-BA10-5791B940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7385D66-1183-40D6-A2D6-6A45BC50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6282"/>
            <a:ext cx="10515600" cy="48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CA029-2B06-4A93-88EC-0D64C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információs rendszerek: tranzakciók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598C3-A215-460E-99BD-F3AA66E3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 err="1"/>
              <a:t>Atomosság</a:t>
            </a:r>
            <a:endParaRPr lang="hu-HU" dirty="0"/>
          </a:p>
          <a:p>
            <a:r>
              <a:rPr lang="hu-HU" dirty="0"/>
              <a:t>Konzisztencia</a:t>
            </a:r>
          </a:p>
          <a:p>
            <a:r>
              <a:rPr lang="hu-HU" dirty="0"/>
              <a:t>Elkülönítés</a:t>
            </a:r>
          </a:p>
          <a:p>
            <a:r>
              <a:rPr lang="hu-HU" dirty="0"/>
              <a:t>Tartósság</a:t>
            </a:r>
          </a:p>
        </p:txBody>
      </p:sp>
    </p:spTree>
    <p:extLst>
      <p:ext uri="{BB962C8B-B14F-4D97-AF65-F5344CB8AC3E}">
        <p14:creationId xmlns:p14="http://schemas.microsoft.com/office/powerpoint/2010/main" val="312092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342FE-3DAD-4ED6-982D-A4D15C32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elterjedt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212C5-2BCC-435D-A620-994AC3A7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Kontextuális változás</a:t>
            </a:r>
          </a:p>
          <a:p>
            <a:r>
              <a:rPr lang="hu-HU" dirty="0"/>
              <a:t>Ad hoc összetétel</a:t>
            </a:r>
          </a:p>
          <a:p>
            <a:r>
              <a:rPr lang="hu-HU" dirty="0"/>
              <a:t>A megosztás az alapértelmezett</a:t>
            </a:r>
          </a:p>
        </p:txBody>
      </p:sp>
    </p:spTree>
    <p:extLst>
      <p:ext uri="{BB962C8B-B14F-4D97-AF65-F5344CB8AC3E}">
        <p14:creationId xmlns:p14="http://schemas.microsoft.com/office/powerpoint/2010/main" val="168763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2CE72-EE7D-407B-85F0-6A073EBD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Singleton</a:t>
            </a:r>
            <a:r>
              <a:rPr lang="hu-HU" dirty="0"/>
              <a:t> (egyke)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8A94DF-818C-4D99-A173-0CF48C69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9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  <a:p>
            <a:r>
              <a:rPr lang="hu-HU" dirty="0">
                <a:hlinkClick r:id="rId2"/>
              </a:rPr>
              <a:t>https://psprog.hu/article/rest-alapu-kommunikacio</a:t>
            </a:r>
            <a:endParaRPr lang="hu-HU" dirty="0"/>
          </a:p>
          <a:p>
            <a:r>
              <a:rPr lang="hu-HU" dirty="0"/>
              <a:t>http://webprogramozas.inf.elte.hu/tananyag/wf2/lecke12_lap1.html</a:t>
            </a:r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7C7D-0672-487F-A091-820D1EB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párhuzamos programozás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F5C4E-1F53-4264-A97A-C2BB280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  <a:p>
            <a:r>
              <a:rPr lang="hu-HU" dirty="0"/>
              <a:t>Feladat</a:t>
            </a:r>
          </a:p>
          <a:p>
            <a:r>
              <a:rPr lang="hu-HU" dirty="0"/>
              <a:t>Folyamat</a:t>
            </a:r>
          </a:p>
          <a:p>
            <a:r>
              <a:rPr lang="hu-HU" dirty="0"/>
              <a:t>Szál</a:t>
            </a:r>
          </a:p>
          <a:p>
            <a:r>
              <a:rPr lang="hu-HU" dirty="0"/>
              <a:t>Végrehajtási egység</a:t>
            </a:r>
          </a:p>
          <a:p>
            <a:r>
              <a:rPr lang="hu-HU" dirty="0"/>
              <a:t>Feldolgozóegység</a:t>
            </a:r>
          </a:p>
        </p:txBody>
      </p:sp>
    </p:spTree>
    <p:extLst>
      <p:ext uri="{BB962C8B-B14F-4D97-AF65-F5344CB8AC3E}">
        <p14:creationId xmlns:p14="http://schemas.microsoft.com/office/powerpoint/2010/main" val="28764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CD19D-1459-4CD4-9217-EED38C33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UMA és NUMA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6732B93-CBA0-4EEB-B378-3D7179B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73787"/>
            <a:ext cx="5257800" cy="34739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860C94-C424-4021-A84E-7385880CA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1873787"/>
            <a:ext cx="5257800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A85B070-680B-4749-82D3-CCF2E2E3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400" y="185373"/>
            <a:ext cx="9855200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F2180-84DE-4C65-85D2-CA01207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ccUMA és a ccNUMA</a:t>
            </a:r>
            <a:r>
              <a:rPr lang="hu-HU" dirty="0"/>
              <a:t> </a:t>
            </a:r>
            <a:r>
              <a:rPr lang="pt-BR" dirty="0"/>
              <a:t>modell</a:t>
            </a:r>
            <a:br>
              <a:rPr lang="hu-HU" dirty="0"/>
            </a:br>
            <a:r>
              <a:rPr lang="hu-HU" dirty="0"/>
              <a:t>(cache-</a:t>
            </a:r>
            <a:r>
              <a:rPr lang="hu-HU" dirty="0" err="1"/>
              <a:t>coherent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406BCE-397D-4A07-98B7-D30346C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62407"/>
            <a:ext cx="6096001" cy="40219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90CE03-FB3E-4587-8501-09CA911C9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62407"/>
            <a:ext cx="6096000" cy="4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2453</Words>
  <Application>Microsoft Office PowerPoint</Application>
  <PresentationFormat>Szélesvásznú</PresentationFormat>
  <Paragraphs>267</Paragraphs>
  <Slides>25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A párhuzamos programozás alapfogalmai</vt:lpstr>
      <vt:lpstr>Folyamatok</vt:lpstr>
      <vt:lpstr>Folyamatállapotok</vt:lpstr>
      <vt:lpstr>Szálak</vt:lpstr>
      <vt:lpstr>UMA és NUMA modell</vt:lpstr>
      <vt:lpstr>PowerPoint-bemutató</vt:lpstr>
      <vt:lpstr>A ccUMA és a ccNUMA modell (cache-coherent)</vt:lpstr>
      <vt:lpstr>REST (Representational State Transfer)</vt:lpstr>
      <vt:lpstr>REST authorizáció</vt:lpstr>
      <vt:lpstr>Állapotkódok</vt:lpstr>
      <vt:lpstr>Állapotkódok a való életben</vt:lpstr>
      <vt:lpstr>REST metódusok</vt:lpstr>
      <vt:lpstr>Elosztott rendszerek</vt:lpstr>
      <vt:lpstr>Tervezési szempontok</vt:lpstr>
      <vt:lpstr>Átlátszóság</vt:lpstr>
      <vt:lpstr>Nyíltság</vt:lpstr>
      <vt:lpstr>Skálázhatóság</vt:lpstr>
      <vt:lpstr>Elosztott rendszerek típusai</vt:lpstr>
      <vt:lpstr>Elosztott számítási rendszerek</vt:lpstr>
      <vt:lpstr>Elosztott információs rendszerek: tranzakciók</vt:lpstr>
      <vt:lpstr>Elosztott elterjedt rendszerek</vt:lpstr>
      <vt:lpstr>Singleton (egyke)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32</cp:revision>
  <dcterms:created xsi:type="dcterms:W3CDTF">2021-10-02T14:08:05Z</dcterms:created>
  <dcterms:modified xsi:type="dcterms:W3CDTF">2021-10-26T21:27:31Z</dcterms:modified>
</cp:coreProperties>
</file>