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int" initials="B" lastIdx="1" clrIdx="0">
    <p:extLst>
      <p:ext uri="{19B8F6BF-5375-455C-9EA6-DF929625EA0E}">
        <p15:presenceInfo xmlns:p15="http://schemas.microsoft.com/office/powerpoint/2012/main" userId="Bali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6199" autoAdjust="0"/>
  </p:normalViewPr>
  <p:slideViewPr>
    <p:cSldViewPr snapToGrid="0">
      <p:cViewPr>
        <p:scale>
          <a:sx n="75" d="100"/>
          <a:sy n="75" d="100"/>
        </p:scale>
        <p:origin x="18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79A26-81C4-4025-92C3-532DA6E0B8B9}" type="datetimeFigureOut">
              <a:rPr lang="hu-HU" smtClean="0"/>
              <a:t>2021. 10. 02.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FF4E3-1DEA-4DBB-AF74-DDA85AC221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4507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számítástechnikában a folyamat egy számítógépes program példánya, amelyet egy vagy több szál hajt végre. Ez tartalmazza a programkódot és a tevékenységét. Operációs rendszertől függően egy folyamat több végrehajtási szálból állhat, amely utasításokat egyidejűleg hajtják végre.</a:t>
            </a:r>
            <a:br>
              <a:rPr lang="hu-HU" dirty="0"/>
            </a:br>
            <a:br>
              <a:rPr lang="hu-HU" dirty="0"/>
            </a:br>
            <a:r>
              <a:rPr lang="hu-HU" dirty="0"/>
              <a:t>Míg a számítógépes program passzív utasítások gyűjteménye, addig a folyamat ezen utasítások tényleges végrehajtása.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1971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Egy operációs rendszer rendszermagjának, amely lehetővé teszi a </a:t>
            </a:r>
            <a:r>
              <a:rPr lang="hu-HU" dirty="0" err="1"/>
              <a:t>többfeladatosságot</a:t>
            </a:r>
            <a:r>
              <a:rPr lang="hu-HU" dirty="0"/>
              <a:t>, szüksége van arra, hogy a folyamatoknak legyenek bizonyos állapotai. Ezeknek az állapotoknak a nevei nincsenek szabványosítva, de hasonló funkcióval rendelkeznek.</a:t>
            </a:r>
            <a:br>
              <a:rPr lang="hu-HU" dirty="0"/>
            </a:br>
            <a:br>
              <a:rPr lang="hu-HU" dirty="0"/>
            </a:br>
            <a:r>
              <a:rPr lang="hu-HU" dirty="0" err="1"/>
              <a:t>Created</a:t>
            </a:r>
            <a:r>
              <a:rPr lang="hu-HU" dirty="0"/>
              <a:t>: Első lépésben a folyamatot „létrehozzuk”, azaz betöltjük a memóriába. Ezután a folyamatütemező hozzárendeli a „</a:t>
            </a:r>
            <a:r>
              <a:rPr lang="hu-HU" dirty="0" err="1"/>
              <a:t>waiting</a:t>
            </a:r>
            <a:r>
              <a:rPr lang="hu-HU" dirty="0"/>
              <a:t>” </a:t>
            </a:r>
            <a:r>
              <a:rPr lang="hu-HU" dirty="0" err="1"/>
              <a:t>állapoot</a:t>
            </a:r>
            <a:r>
              <a:rPr lang="hu-HU" dirty="0"/>
              <a:t> a folyamathoz.</a:t>
            </a:r>
            <a:br>
              <a:rPr lang="hu-HU" dirty="0"/>
            </a:br>
            <a:br>
              <a:rPr lang="hu-HU" dirty="0"/>
            </a:br>
            <a:r>
              <a:rPr lang="hu-HU" dirty="0" err="1"/>
              <a:t>Waiting</a:t>
            </a:r>
            <a:r>
              <a:rPr lang="hu-HU" dirty="0"/>
              <a:t>: </a:t>
            </a:r>
            <a:r>
              <a:rPr lang="hu-HU" dirty="0" err="1"/>
              <a:t>Amígy</a:t>
            </a:r>
            <a:r>
              <a:rPr lang="hu-HU" dirty="0"/>
              <a:t> a folyamat „</a:t>
            </a:r>
            <a:r>
              <a:rPr lang="hu-HU" dirty="0" err="1"/>
              <a:t>waiting</a:t>
            </a:r>
            <a:r>
              <a:rPr lang="hu-HU" dirty="0"/>
              <a:t>” állapotban van, addig az ütemező elvégzi a kontextusváltást. A kontextusváltás betölti a folyamatot a processzorba és az </a:t>
            </a:r>
            <a:r>
              <a:rPr lang="hu-HU" dirty="0" err="1"/>
              <a:t>allapototo</a:t>
            </a:r>
            <a:r>
              <a:rPr lang="hu-HU" dirty="0"/>
              <a:t> „</a:t>
            </a:r>
            <a:r>
              <a:rPr lang="hu-HU" dirty="0" err="1"/>
              <a:t>running</a:t>
            </a:r>
            <a:r>
              <a:rPr lang="hu-HU" dirty="0"/>
              <a:t>”-</a:t>
            </a:r>
            <a:r>
              <a:rPr lang="hu-HU" dirty="0" err="1"/>
              <a:t>ra</a:t>
            </a:r>
            <a:r>
              <a:rPr lang="hu-HU" dirty="0"/>
              <a:t> állítja.</a:t>
            </a:r>
          </a:p>
          <a:p>
            <a:endParaRPr lang="hu-HU" dirty="0"/>
          </a:p>
          <a:p>
            <a:r>
              <a:rPr lang="hu-HU" dirty="0" err="1"/>
              <a:t>Blocked</a:t>
            </a:r>
            <a:r>
              <a:rPr lang="hu-HU" dirty="0"/>
              <a:t>: Ebbe az állapotba akkor kerül a folyamat, ha a folyamatnak meg kell várnia egy erőforrást (például várnia kell a felhasználói bemenetre, vagy egy fájl megnyitására), addig blokkolt állapotba kerül.</a:t>
            </a:r>
            <a:br>
              <a:rPr lang="hu-HU" dirty="0"/>
            </a:br>
            <a:r>
              <a:rPr lang="hu-HU" dirty="0"/>
              <a:t>A folyamat állapota visszaáll a „</a:t>
            </a:r>
            <a:r>
              <a:rPr lang="hu-HU" dirty="0" err="1"/>
              <a:t>waiting</a:t>
            </a:r>
            <a:r>
              <a:rPr lang="hu-HU" dirty="0"/>
              <a:t>” állapotra, amint a folyamatnak nem kell tovább várni.</a:t>
            </a:r>
          </a:p>
          <a:p>
            <a:endParaRPr lang="hu-HU" dirty="0"/>
          </a:p>
          <a:p>
            <a:r>
              <a:rPr lang="hu-HU" dirty="0" err="1"/>
              <a:t>Terminated</a:t>
            </a:r>
            <a:r>
              <a:rPr lang="hu-HU" dirty="0"/>
              <a:t>: Amint a folyamat lefutott, akkor az a folyamat „</a:t>
            </a:r>
            <a:r>
              <a:rPr lang="hu-HU" dirty="0" err="1"/>
              <a:t>terminated</a:t>
            </a:r>
            <a:r>
              <a:rPr lang="hu-HU" dirty="0"/>
              <a:t>” állapotba kerül.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478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ábrán egy folyamat futása látható. </a:t>
            </a:r>
            <a:br>
              <a:rPr lang="hu-HU" dirty="0"/>
            </a:br>
            <a:r>
              <a:rPr lang="hu-HU" dirty="0"/>
              <a:t>Ugye ahogy a folyamatoknál említettem, egy folyamat több szálon futhat, azt próbálja szemléltetni ez az ábra is.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4851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Egy jól megírt programot a szálak fel tudnak gyorsítani azzal, hogy a nagyobb erőforrást igénylő feladatokat </a:t>
            </a:r>
            <a:r>
              <a:rPr lang="hu-HU" dirty="0" err="1"/>
              <a:t>async</a:t>
            </a:r>
            <a:r>
              <a:rPr lang="hu-HU" dirty="0"/>
              <a:t>-é téve megengedjük a programnak, hogy egymással párhuzamosan tudjanak futni ezek a folyamatok.</a:t>
            </a:r>
            <a:br>
              <a:rPr lang="hu-HU" dirty="0"/>
            </a:br>
            <a:r>
              <a:rPr lang="hu-HU" dirty="0"/>
              <a:t>Fájlfeltöltés + (4 </a:t>
            </a:r>
            <a:r>
              <a:rPr lang="hu-HU" dirty="0" err="1"/>
              <a:t>thread</a:t>
            </a:r>
            <a:r>
              <a:rPr lang="hu-HU" dirty="0"/>
              <a:t> korlátozás)</a:t>
            </a:r>
          </a:p>
          <a:p>
            <a:endParaRPr lang="hu-HU" dirty="0"/>
          </a:p>
          <a:p>
            <a:r>
              <a:rPr lang="hu-HU" dirty="0"/>
              <a:t>Szálak és magok közötti különbségek elmagyarázása</a:t>
            </a:r>
          </a:p>
          <a:p>
            <a:br>
              <a:rPr lang="hu-HU" dirty="0"/>
            </a:br>
            <a:r>
              <a:rPr lang="hu-HU" dirty="0"/>
              <a:t>A program szüneteltetése:</a:t>
            </a:r>
          </a:p>
          <a:p>
            <a:r>
              <a:rPr lang="hu-HU" dirty="0"/>
              <a:t>WAIT</a:t>
            </a:r>
            <a:br>
              <a:rPr lang="hu-HU" dirty="0"/>
            </a:br>
            <a:r>
              <a:rPr lang="hu-HU" dirty="0" err="1"/>
              <a:t>pl</a:t>
            </a:r>
            <a:r>
              <a:rPr lang="hu-HU" dirty="0"/>
              <a:t>: </a:t>
            </a:r>
            <a:r>
              <a:rPr lang="hu-HU" dirty="0" err="1"/>
              <a:t>javascript</a:t>
            </a:r>
            <a:r>
              <a:rPr lang="hu-HU" dirty="0"/>
              <a:t> </a:t>
            </a:r>
            <a:r>
              <a:rPr lang="hu-HU" dirty="0" err="1"/>
              <a:t>setTimeout</a:t>
            </a:r>
            <a:r>
              <a:rPr lang="hu-HU" dirty="0"/>
              <a:t> -&gt; ASYNC JS BEMUTATÁSA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3567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CFD5A1-E875-46B8-9A76-BFC30D8A9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4D27749-ACB7-41E9-88C1-61BB716CE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24F6856-4735-41EC-93E0-86217D32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F5F1836-3B70-44A9-A160-2463B273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C87F81A-F173-40D8-821B-CFD45958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39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9615FA-82AC-481E-9355-EEC3D7A7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AE20DC0-E722-4414-98D7-1E6537EE0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5878540-E621-410C-A861-7A8DBDD60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8EE628F-59C9-470E-AACB-F19940C2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806B53B-82A2-4A4A-86A3-A2579090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035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DDCA4A4-AB7B-4948-BC63-C1550DB05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2206141-67D2-4805-8410-56CC3276B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3F202A0-F953-4B0E-AF4C-C0C315A6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FB60F69-59AC-4724-B39A-945DEC15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66184B8-E8DF-4312-AAB2-FB8473590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316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3FF280-93EA-4765-8D88-ECEFEC74F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F6FE57-DC60-4264-8714-8F924358C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2F7FC0C-D4F8-4A9E-ABC9-A27F942CC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BB74C6F-AC85-4818-B600-B551E920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82FA603-DACA-4398-BB83-2E4AA26D5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380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CD3A75-77CE-4118-B39C-6F5A10CD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295A0C8-79E3-4B3E-AFCB-66D223A8A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6EB7A7F-F305-4150-B418-BC11CFCC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EAD646E-6793-4711-BD85-47C1AC72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659D406-3ED7-4F58-A3DC-A2979F77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339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1D4408-7656-4ABE-AC7E-10AB473A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3BC08F2-CC3D-4427-A3BE-EDC476E02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2536D11-B12A-44F2-BC12-3942B8A72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C3AA085-4F5B-4553-908A-1DE6B6C2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2021. 10. 02.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A1FFF01-85D1-4287-BC85-04C7ACB2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A774B7E-5059-4528-BBB1-D1729B71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91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2FE221-B269-459C-BED5-C2674061B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D1951E3-0C75-4D87-BDA5-6E0DEC12F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66F0218-3566-4C51-99C9-77A877CBF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A7ADFF0-012D-49C3-9190-E790666EE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6C4B42-B5D1-4BDC-8328-8742DE2ED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67CCB4F-1290-4003-9F69-FD9F0BC7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2021. 10. 02.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5DD4B79E-B51B-44CA-8D09-CEEDBF60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F1A798C-57BA-4476-A1D7-B8CC9EA9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92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BAEDD5-4C32-429F-A922-B8A4A5447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3AE1545-3192-4932-BAE5-4B987F8C7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2021. 10. 02.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C5413FF-D6F0-44F9-B0B2-997FB941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0A918EB-03DA-453A-ADBF-D72F181C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539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3D7003C-27D9-42CE-94D2-23C6F06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2021. 10. 02.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2AD7CD0-732E-4C6D-93D4-9E64817E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541692A-8322-4526-9C84-3385CCE38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493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891537-D328-4B64-8EE4-6C154650F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6FEA24-F3CC-42B5-BF01-127D70ACB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B657CD5-8609-4DD4-84C3-34523074D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6209FD7-1A8E-4EDD-BB0B-66B328568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2021. 10. 02.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4790F71-6C17-4BE2-B02E-FD42CEAA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DDBD4F6-DF6B-46A6-933E-0C30A8132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249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4C7C3B-39C5-452F-ABFF-2A80232CD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D5F0F92-1715-474B-B98C-7D4C22448E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DF31931-EACB-405D-BE38-24A5B49D3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683A8E0-65AF-4F97-BC69-0D10832D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2021. 10. 02.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BFCE802-5B41-48C8-813B-63B45AAA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EA9B572-5F88-4B35-8715-4B57582F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9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A7DD733-B5D6-43F7-A7F9-90056DB6C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6ED2665-7118-4133-B635-7B555066A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7829C7D-7D05-4FDB-B452-EAF5D0EFC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6CE58-D5BF-4592-BBC8-A7847BDADEB9}" type="datetimeFigureOut">
              <a:rPr lang="hu-HU" smtClean="0"/>
              <a:t>2021. 10. 02.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84D84B8-D4F9-4E77-8275-E62A11141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86BD6EF-8C8B-4251-87B7-48B0236E3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943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8BD6EE-1954-4E4B-BA2F-B41E7B22E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Osztott rendszerek, párhuzamos programozás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79A9CEB-62F9-45E0-BCA5-241DA30B1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40448"/>
            <a:ext cx="9144000" cy="417352"/>
          </a:xfrm>
        </p:spPr>
        <p:txBody>
          <a:bodyPr>
            <a:normAutofit lnSpcReduction="10000"/>
          </a:bodyPr>
          <a:lstStyle/>
          <a:p>
            <a:r>
              <a:rPr lang="hu-HU" dirty="0" err="1"/>
              <a:t>Krsják</a:t>
            </a:r>
            <a:r>
              <a:rPr lang="hu-HU" dirty="0"/>
              <a:t> Bálint</a:t>
            </a:r>
          </a:p>
        </p:txBody>
      </p:sp>
    </p:spTree>
    <p:extLst>
      <p:ext uri="{BB962C8B-B14F-4D97-AF65-F5344CB8AC3E}">
        <p14:creationId xmlns:p14="http://schemas.microsoft.com/office/powerpoint/2010/main" val="2953732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D1FF23-4A89-4DDB-809F-1AF08402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Miről lesz szó a kurzus alatt?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D146250-FAF4-4A46-94FF-D7C65953C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/>
              <a:t>Folyamatok </a:t>
            </a:r>
          </a:p>
          <a:p>
            <a:r>
              <a:rPr lang="hu-HU" dirty="0"/>
              <a:t>Szálak</a:t>
            </a:r>
          </a:p>
          <a:p>
            <a:r>
              <a:rPr lang="hu-HU" dirty="0" err="1"/>
              <a:t>Koténerizálás</a:t>
            </a:r>
            <a:endParaRPr lang="hu-HU" dirty="0"/>
          </a:p>
          <a:p>
            <a:r>
              <a:rPr lang="hu-HU" dirty="0" err="1"/>
              <a:t>Numa</a:t>
            </a:r>
            <a:endParaRPr lang="hu-HU" dirty="0"/>
          </a:p>
          <a:p>
            <a:r>
              <a:rPr lang="hu-HU" dirty="0"/>
              <a:t>Tervezési minták</a:t>
            </a:r>
          </a:p>
          <a:p>
            <a:r>
              <a:rPr lang="hu-HU" dirty="0" err="1"/>
              <a:t>Singleton</a:t>
            </a:r>
            <a:endParaRPr lang="hu-HU" dirty="0"/>
          </a:p>
          <a:p>
            <a:r>
              <a:rPr lang="hu-HU" dirty="0" err="1"/>
              <a:t>Azure</a:t>
            </a:r>
            <a:endParaRPr lang="hu-HU" dirty="0"/>
          </a:p>
          <a:p>
            <a:r>
              <a:rPr lang="hu-HU" dirty="0"/>
              <a:t>Elosztott rendszerek tervezési mintái és használatuk</a:t>
            </a:r>
          </a:p>
          <a:p>
            <a:r>
              <a:rPr lang="hu-HU" dirty="0"/>
              <a:t>Kommunikáció elosztott rendszerekben</a:t>
            </a:r>
          </a:p>
          <a:p>
            <a:r>
              <a:rPr lang="hu-HU" dirty="0"/>
              <a:t>Monolitikus rendszerek szemben </a:t>
            </a:r>
            <a:r>
              <a:rPr lang="hu-HU" dirty="0" err="1"/>
              <a:t>mikroszervíz</a:t>
            </a:r>
            <a:r>
              <a:rPr lang="hu-HU" dirty="0"/>
              <a:t> architektúrával</a:t>
            </a:r>
          </a:p>
          <a:p>
            <a:r>
              <a:rPr lang="hu-HU" dirty="0"/>
              <a:t>Vertikális vagy horizontális skálázás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0447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D5461E-6EAF-40C4-9B97-C1BC365F5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Folyamatok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061774-ADB4-4C39-89A1-3CA9CB1DA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Több szál hajtja végre</a:t>
            </a:r>
          </a:p>
          <a:p>
            <a:r>
              <a:rPr lang="hu-HU" dirty="0"/>
              <a:t>Tartalmazza a programkódot és tevékenységét</a:t>
            </a:r>
          </a:p>
          <a:p>
            <a:r>
              <a:rPr lang="hu-HU" dirty="0"/>
              <a:t>Egy folyamatnak több állapota lehet</a:t>
            </a:r>
          </a:p>
        </p:txBody>
      </p:sp>
    </p:spTree>
    <p:extLst>
      <p:ext uri="{BB962C8B-B14F-4D97-AF65-F5344CB8AC3E}">
        <p14:creationId xmlns:p14="http://schemas.microsoft.com/office/powerpoint/2010/main" val="1009441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D1D361-642F-4323-A54A-DAE7C1485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Folyamatállapotok</a:t>
            </a:r>
          </a:p>
        </p:txBody>
      </p:sp>
      <p:pic>
        <p:nvPicPr>
          <p:cNvPr id="1028" name="Picture 4" descr="https://upload.wikimedia.org/wikipedia/commons/thumb/8/83/Process_states.svg/1024px-Process_states.svg.png">
            <a:extLst>
              <a:ext uri="{FF2B5EF4-FFF2-40B4-BE49-F238E27FC236}">
                <a16:creationId xmlns:a16="http://schemas.microsoft.com/office/drawing/2014/main" id="{FA612C6E-BAFE-4C11-BB63-F088CED5E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1066800"/>
            <a:ext cx="52197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941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A75075-30EC-4397-89F9-91C74C599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5200" cy="1325563"/>
          </a:xfrm>
        </p:spPr>
        <p:txBody>
          <a:bodyPr/>
          <a:lstStyle/>
          <a:p>
            <a:pPr algn="ctr"/>
            <a:r>
              <a:rPr lang="hu-HU" dirty="0"/>
              <a:t>Szálak</a:t>
            </a:r>
          </a:p>
        </p:txBody>
      </p:sp>
      <p:pic>
        <p:nvPicPr>
          <p:cNvPr id="1026" name="Picture 2" descr="https://upload.wikimedia.org/wikipedia/commons/thumb/a/a5/Multithreaded_process.svg/1024px-Multithreaded_process.svg.png">
            <a:extLst>
              <a:ext uri="{FF2B5EF4-FFF2-40B4-BE49-F238E27FC236}">
                <a16:creationId xmlns:a16="http://schemas.microsoft.com/office/drawing/2014/main" id="{23EA2D5E-FC9B-459F-A000-EF5CC828C7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1" b="98656" l="1563" r="97461">
                        <a14:foregroundMark x1="8105" y1="39504" x2="12402" y2="30610"/>
                        <a14:foregroundMark x1="12402" y1="30610" x2="26660" y2="16546"/>
                        <a14:foregroundMark x1="26660" y1="16546" x2="18848" y2="22751"/>
                        <a14:foregroundMark x1="18848" y1="22751" x2="35547" y2="12823"/>
                        <a14:foregroundMark x1="35547" y1="12823" x2="45215" y2="11996"/>
                        <a14:foregroundMark x1="45215" y1="11996" x2="64355" y2="17787"/>
                        <a14:foregroundMark x1="64355" y1="17787" x2="72754" y2="23164"/>
                        <a14:foregroundMark x1="72754" y1="23164" x2="64258" y2="16649"/>
                        <a14:foregroundMark x1="64258" y1="16649" x2="78125" y2="30507"/>
                        <a14:foregroundMark x1="78125" y1="30507" x2="81836" y2="40434"/>
                        <a14:foregroundMark x1="81836" y1="40434" x2="78125" y2="30610"/>
                        <a14:foregroundMark x1="78125" y1="30610" x2="72168" y2="25543"/>
                        <a14:foregroundMark x1="64453" y1="16856" x2="53613" y2="13547"/>
                        <a14:foregroundMark x1="61133" y1="14064" x2="51758" y2="11272"/>
                        <a14:foregroundMark x1="60254" y1="14788" x2="42188" y2="11272"/>
                        <a14:foregroundMark x1="54492" y1="12927" x2="37207" y2="12306"/>
                        <a14:foregroundMark x1="42285" y1="13030" x2="25000" y2="15822"/>
                        <a14:foregroundMark x1="29688" y1="14478" x2="22168" y2="18511"/>
                        <a14:foregroundMark x1="34473" y1="12927" x2="23633" y2="18821"/>
                        <a14:foregroundMark x1="33105" y1="14374" x2="23633" y2="17580"/>
                        <a14:foregroundMark x1="23633" y1="17580" x2="19727" y2="20372"/>
                        <a14:foregroundMark x1="23926" y1="19648" x2="11133" y2="29783"/>
                        <a14:foregroundMark x1="13574" y1="23578" x2="9473" y2="28025"/>
                        <a14:foregroundMark x1="16895" y1="21820" x2="10449" y2="30817"/>
                        <a14:foregroundMark x1="19141" y1="19338" x2="12695" y2="30093"/>
                        <a14:foregroundMark x1="17773" y1="20372" x2="9375" y2="33506"/>
                        <a14:foregroundMark x1="18848" y1="18925" x2="9375" y2="37022"/>
                        <a14:foregroundMark x1="10547" y1="33299" x2="5273" y2="47363"/>
                        <a14:foregroundMark x1="7715" y1="32472" x2="5566" y2="47777"/>
                        <a14:foregroundMark x1="7813" y1="34747" x2="7520" y2="47777"/>
                        <a14:foregroundMark x1="5469" y1="34953" x2="6641" y2="58014"/>
                        <a14:foregroundMark x1="6836" y1="48811" x2="7520" y2="59255"/>
                        <a14:foregroundMark x1="7520" y1="59255" x2="8008" y2="59979"/>
                        <a14:foregroundMark x1="2832" y1="54395" x2="8105" y2="65460"/>
                        <a14:foregroundMark x1="8105" y1="65460" x2="9668" y2="66805"/>
                        <a14:foregroundMark x1="1855" y1="50052" x2="6152" y2="61634"/>
                        <a14:foregroundMark x1="6152" y1="61634" x2="7129" y2="62151"/>
                        <a14:foregroundMark x1="4199" y1="53051" x2="8496" y2="65564"/>
                        <a14:foregroundMark x1="8496" y1="65564" x2="7520" y2="62771"/>
                        <a14:foregroundMark x1="3223" y1="46432" x2="8301" y2="62668"/>
                        <a14:foregroundMark x1="5762" y1="49948" x2="9668" y2="60393"/>
                        <a14:foregroundMark x1="9668" y1="60393" x2="9375" y2="59772"/>
                        <a14:foregroundMark x1="4492" y1="47156" x2="6934" y2="62358"/>
                        <a14:foregroundMark x1="5566" y1="51499" x2="10547" y2="65150"/>
                        <a14:foregroundMark x1="5859" y1="63289" x2="12988" y2="70010"/>
                        <a14:foregroundMark x1="12988" y1="70010" x2="19922" y2="71872"/>
                        <a14:foregroundMark x1="7129" y1="65564" x2="17383" y2="64840"/>
                        <a14:foregroundMark x1="17383" y1="64840" x2="18066" y2="65150"/>
                        <a14:foregroundMark x1="1563" y1="62358" x2="27832" y2="64736"/>
                        <a14:foregroundMark x1="14160" y1="65667" x2="28613" y2="64840"/>
                        <a14:foregroundMark x1="28613" y1="64840" x2="30762" y2="64116"/>
                        <a14:foregroundMark x1="14160" y1="60393" x2="25098" y2="62151"/>
                        <a14:foregroundMark x1="25098" y1="62151" x2="29199" y2="61841"/>
                        <a14:foregroundMark x1="15527" y1="63909" x2="30469" y2="68666"/>
                        <a14:foregroundMark x1="17969" y1="75905" x2="29395" y2="72802"/>
                        <a14:foregroundMark x1="17773" y1="72699" x2="30664" y2="73837"/>
                        <a14:foregroundMark x1="30664" y1="73837" x2="38086" y2="72699"/>
                        <a14:foregroundMark x1="19629" y1="75698" x2="29102" y2="76629"/>
                        <a14:foregroundMark x1="29102" y1="76629" x2="35352" y2="76008"/>
                        <a14:foregroundMark x1="16699" y1="77146" x2="28125" y2="63289"/>
                        <a14:foregroundMark x1="10059" y1="35264" x2="20020" y2="34643"/>
                        <a14:foregroundMark x1="20020" y1="34643" x2="30566" y2="34643"/>
                        <a14:foregroundMark x1="14941" y1="34436" x2="25391" y2="35057"/>
                        <a14:foregroundMark x1="25391" y1="35057" x2="31445" y2="34126"/>
                        <a14:foregroundMark x1="13379" y1="35677" x2="25684" y2="37022"/>
                        <a14:foregroundMark x1="25684" y1="37022" x2="33398" y2="36298"/>
                        <a14:foregroundMark x1="16895" y1="40021" x2="29590" y2="42192"/>
                        <a14:foregroundMark x1="29590" y1="42192" x2="51758" y2="41882"/>
                        <a14:foregroundMark x1="51758" y1="41882" x2="51758" y2="41882"/>
                        <a14:foregroundMark x1="58691" y1="46536" x2="68262" y2="46949"/>
                        <a14:foregroundMark x1="68262" y1="46949" x2="73047" y2="45605"/>
                        <a14:foregroundMark x1="49219" y1="45708" x2="65234" y2="44467"/>
                        <a14:foregroundMark x1="54785" y1="48914" x2="71094" y2="43226"/>
                        <a14:foregroundMark x1="51758" y1="58325" x2="63477" y2="58738"/>
                        <a14:foregroundMark x1="63477" y1="58738" x2="70508" y2="55326"/>
                        <a14:foregroundMark x1="56641" y1="57394" x2="70801" y2="52740"/>
                        <a14:foregroundMark x1="52246" y1="54809" x2="71875" y2="49948"/>
                        <a14:foregroundMark x1="52539" y1="50569" x2="68945" y2="47363"/>
                        <a14:foregroundMark x1="49805" y1="50052" x2="60059" y2="50569"/>
                        <a14:foregroundMark x1="60059" y1="50569" x2="74805" y2="48811"/>
                        <a14:foregroundMark x1="28027" y1="60083" x2="37402" y2="70114"/>
                        <a14:foregroundMark x1="37402" y1="70114" x2="51074" y2="71562"/>
                        <a14:foregroundMark x1="17773" y1="77973" x2="29492" y2="80455"/>
                        <a14:foregroundMark x1="29492" y1="80455" x2="34375" y2="80352"/>
                        <a14:foregroundMark x1="6445" y1="68666" x2="11914" y2="68252"/>
                        <a14:foregroundMark x1="5566" y1="64116" x2="5176" y2="71872"/>
                        <a14:foregroundMark x1="9766" y1="65667" x2="9766" y2="74457"/>
                        <a14:foregroundMark x1="6641" y1="62461" x2="7227" y2="75698"/>
                        <a14:foregroundMark x1="11035" y1="68046" x2="12402" y2="78077"/>
                        <a14:foregroundMark x1="9668" y1="71148" x2="10840" y2="83868"/>
                        <a14:foregroundMark x1="10547" y1="73320" x2="15527" y2="87487"/>
                        <a14:foregroundMark x1="13574" y1="77353" x2="15820" y2="87487"/>
                        <a14:foregroundMark x1="15820" y1="87487" x2="16602" y2="87487"/>
                        <a14:foregroundMark x1="13574" y1="76836" x2="18848" y2="90279"/>
                        <a14:foregroundMark x1="17969" y1="78800" x2="24609" y2="92761"/>
                        <a14:foregroundMark x1="24609" y1="92761" x2="24707" y2="92761"/>
                        <a14:foregroundMark x1="21289" y1="82730" x2="24414" y2="93382"/>
                        <a14:foregroundMark x1="24414" y1="93382" x2="24414" y2="93382"/>
                        <a14:foregroundMark x1="22168" y1="84281" x2="30371" y2="96691"/>
                        <a14:foregroundMark x1="30371" y1="96691" x2="30469" y2="96587"/>
                        <a14:foregroundMark x1="29688" y1="88004" x2="33594" y2="95036"/>
                        <a14:foregroundMark x1="30176" y1="86246" x2="36426" y2="94209"/>
                        <a14:foregroundMark x1="36426" y1="94209" x2="41113" y2="96587"/>
                        <a14:foregroundMark x1="31055" y1="86246" x2="34180" y2="93899"/>
                        <a14:foregroundMark x1="30566" y1="88314" x2="41797" y2="93588"/>
                        <a14:foregroundMark x1="41797" y1="93588" x2="48926" y2="93692"/>
                        <a14:foregroundMark x1="39746" y1="90693" x2="50684" y2="92658"/>
                        <a14:foregroundMark x1="50684" y1="92658" x2="53027" y2="92347"/>
                        <a14:foregroundMark x1="40527" y1="92761" x2="55566" y2="93588"/>
                        <a14:foregroundMark x1="40527" y1="93278" x2="57031" y2="94209"/>
                        <a14:foregroundMark x1="41406" y1="93692" x2="51270" y2="94312"/>
                        <a14:foregroundMark x1="51270" y1="94312" x2="56934" y2="94209"/>
                        <a14:foregroundMark x1="25488" y1="93899" x2="36914" y2="95657"/>
                        <a14:foregroundMark x1="36914" y1="95657" x2="50195" y2="94519"/>
                        <a14:foregroundMark x1="28320" y1="93382" x2="38281" y2="94105"/>
                        <a14:foregroundMark x1="38281" y1="94105" x2="52246" y2="93382"/>
                        <a14:foregroundMark x1="36621" y1="94209" x2="46387" y2="95140"/>
                        <a14:foregroundMark x1="46387" y1="95140" x2="59473" y2="94209"/>
                        <a14:foregroundMark x1="45508" y1="94105" x2="55469" y2="94416"/>
                        <a14:foregroundMark x1="55469" y1="94416" x2="65430" y2="92761"/>
                        <a14:foregroundMark x1="65430" y1="92761" x2="65527" y2="92761"/>
                        <a14:foregroundMark x1="46680" y1="91934" x2="56055" y2="93278"/>
                        <a14:foregroundMark x1="56055" y1="93278" x2="68945" y2="92141"/>
                        <a14:foregroundMark x1="52246" y1="91520" x2="63184" y2="91934"/>
                        <a14:foregroundMark x1="63184" y1="91934" x2="72949" y2="90072"/>
                        <a14:foregroundMark x1="72949" y1="90072" x2="73047" y2="89866"/>
                        <a14:foregroundMark x1="54980" y1="88004" x2="64844" y2="89142"/>
                        <a14:foregroundMark x1="64844" y1="89142" x2="81055" y2="87487"/>
                        <a14:foregroundMark x1="63379" y1="87073" x2="73730" y2="88314"/>
                        <a14:foregroundMark x1="73730" y1="88314" x2="81348" y2="87177"/>
                        <a14:foregroundMark x1="56152" y1="85936" x2="67188" y2="86763"/>
                        <a14:foregroundMark x1="67188" y1="86763" x2="84668" y2="86453"/>
                        <a14:foregroundMark x1="71387" y1="91830" x2="82324" y2="92451"/>
                        <a14:foregroundMark x1="82324" y1="92451" x2="92480" y2="91830"/>
                        <a14:foregroundMark x1="92480" y1="91830" x2="92480" y2="91830"/>
                        <a14:foregroundMark x1="77051" y1="91830" x2="92285" y2="91003"/>
                        <a14:foregroundMark x1="76367" y1="91830" x2="90039" y2="94416"/>
                        <a14:foregroundMark x1="82031" y1="95450" x2="93555" y2="95450"/>
                        <a14:foregroundMark x1="93555" y1="95450" x2="96680" y2="94726"/>
                        <a14:foregroundMark x1="78906" y1="94829" x2="88867" y2="93899"/>
                        <a14:foregroundMark x1="88867" y1="93899" x2="89258" y2="93899"/>
                        <a14:foregroundMark x1="81152" y1="95657" x2="91016" y2="96381"/>
                        <a14:foregroundMark x1="91016" y1="96381" x2="95313" y2="95450"/>
                        <a14:foregroundMark x1="81641" y1="95760" x2="90332" y2="94519"/>
                        <a14:foregroundMark x1="79980" y1="95967" x2="91504" y2="95036"/>
                        <a14:foregroundMark x1="84473" y1="98656" x2="91113" y2="96794"/>
                        <a14:foregroundMark x1="87500" y1="97518" x2="95898" y2="96277"/>
                        <a14:foregroundMark x1="85352" y1="97208" x2="93652" y2="95140"/>
                        <a14:foregroundMark x1="82813" y1="95346" x2="89258" y2="90279"/>
                        <a14:foregroundMark x1="79785" y1="87487" x2="87891" y2="83040"/>
                        <a14:foregroundMark x1="82715" y1="88625" x2="90234" y2="83247"/>
                        <a14:foregroundMark x1="85645" y1="90383" x2="87793" y2="81593"/>
                        <a14:foregroundMark x1="88672" y1="94416" x2="89258" y2="80869"/>
                        <a14:foregroundMark x1="84180" y1="85419" x2="89258" y2="72182"/>
                        <a14:foregroundMark x1="87500" y1="81903" x2="91113" y2="70010"/>
                        <a14:foregroundMark x1="73145" y1="84488" x2="85059" y2="72079"/>
                        <a14:foregroundMark x1="73047" y1="79835" x2="85547" y2="72699"/>
                        <a14:foregroundMark x1="68066" y1="83661" x2="83887" y2="70424"/>
                        <a14:foregroundMark x1="74414" y1="75905" x2="90332" y2="66805"/>
                        <a14:foregroundMark x1="71094" y1="72802" x2="90039" y2="60083"/>
                        <a14:foregroundMark x1="79492" y1="73630" x2="86719" y2="64323"/>
                        <a14:foregroundMark x1="86719" y1="64323" x2="88379" y2="60290"/>
                        <a14:foregroundMark x1="77734" y1="75905" x2="89160" y2="58325"/>
                        <a14:foregroundMark x1="82031" y1="71562" x2="86621" y2="56153"/>
                        <a14:foregroundMark x1="78320" y1="68873" x2="86426" y2="60186"/>
                        <a14:foregroundMark x1="86426" y1="60186" x2="91699" y2="49121"/>
                        <a14:foregroundMark x1="80371" y1="65564" x2="90234" y2="49535"/>
                        <a14:foregroundMark x1="78320" y1="61531" x2="89160" y2="45295"/>
                        <a14:foregroundMark x1="78418" y1="57704" x2="89551" y2="40124"/>
                        <a14:foregroundMark x1="77441" y1="54395" x2="89258" y2="34747"/>
                        <a14:foregroundMark x1="76465" y1="49741" x2="87305" y2="33919"/>
                        <a14:foregroundMark x1="75098" y1="43950" x2="86621" y2="29679"/>
                        <a14:foregroundMark x1="72852" y1="38469" x2="85547" y2="26991"/>
                        <a14:foregroundMark x1="69141" y1="38573" x2="81738" y2="26577"/>
                        <a14:foregroundMark x1="68945" y1="35264" x2="76758" y2="26991"/>
                        <a14:foregroundMark x1="67578" y1="29369" x2="74805" y2="23785"/>
                        <a14:foregroundMark x1="66895" y1="26163" x2="77051" y2="24405"/>
                        <a14:foregroundMark x1="77051" y1="24405" x2="77539" y2="24405"/>
                        <a14:foregroundMark x1="62988" y1="27921" x2="73047" y2="28749"/>
                        <a14:foregroundMark x1="73047" y1="28749" x2="81348" y2="32885"/>
                        <a14:foregroundMark x1="93945" y1="41158" x2="94727" y2="60393"/>
                        <a14:foregroundMark x1="94824" y1="45708" x2="94727" y2="62358"/>
                        <a14:foregroundMark x1="94824" y1="41572" x2="94238" y2="57187"/>
                        <a14:foregroundMark x1="93555" y1="44467" x2="94824" y2="61531"/>
                        <a14:foregroundMark x1="95508" y1="39710" x2="97461" y2="62461"/>
                        <a14:foregroundMark x1="97461" y1="62461" x2="97266" y2="61737"/>
                        <a14:foregroundMark x1="96387" y1="44467" x2="96680" y2="63702"/>
                        <a14:foregroundMark x1="96680" y1="63702" x2="96680" y2="63495"/>
                        <a14:foregroundMark x1="94727" y1="40641" x2="94824" y2="64529"/>
                        <a14:foregroundMark x1="94824" y1="43640" x2="97168" y2="64116"/>
                        <a14:foregroundMark x1="95801" y1="43226" x2="97168" y2="62151"/>
                        <a14:foregroundMark x1="96191" y1="43330" x2="96875" y2="56256"/>
                        <a14:foregroundMark x1="96875" y1="56256" x2="93555" y2="44984"/>
                        <a14:foregroundMark x1="93555" y1="44984" x2="93652" y2="57394"/>
                        <a14:foregroundMark x1="93652" y1="57394" x2="91992" y2="47156"/>
                        <a14:foregroundMark x1="91992" y1="47156" x2="90527" y2="59255"/>
                        <a14:foregroundMark x1="90527" y1="59255" x2="91602" y2="47156"/>
                        <a14:foregroundMark x1="91602" y1="47156" x2="93945" y2="55326"/>
                        <a14:foregroundMark x1="70508" y1="21406" x2="57617" y2="20993"/>
                        <a14:foregroundMark x1="57617" y1="20993" x2="51172" y2="13547"/>
                        <a14:foregroundMark x1="51172" y1="13547" x2="42285" y2="11479"/>
                        <a14:foregroundMark x1="50781" y1="12616" x2="41113" y2="13444"/>
                        <a14:foregroundMark x1="41113" y1="13444" x2="50879" y2="13133"/>
                        <a14:foregroundMark x1="50879" y1="13133" x2="40527" y2="13030"/>
                        <a14:foregroundMark x1="40527" y1="13030" x2="43262" y2="12099"/>
                        <a14:foregroundMark x1="45801" y1="11789" x2="55957" y2="12203"/>
                        <a14:foregroundMark x1="55957" y1="12203" x2="41016" y2="12410"/>
                        <a14:foregroundMark x1="45020" y1="12410" x2="57227" y2="11479"/>
                        <a14:foregroundMark x1="42578" y1="12927" x2="55566" y2="12306"/>
                        <a14:foregroundMark x1="36621" y1="13547" x2="54785" y2="11686"/>
                        <a14:foregroundMark x1="40625" y1="12616" x2="53125" y2="10238"/>
                        <a14:foregroundMark x1="34082" y1="11479" x2="43848" y2="11892"/>
                        <a14:foregroundMark x1="43848" y1="11892" x2="54297" y2="11375"/>
                        <a14:foregroundMark x1="54297" y1="11375" x2="54492" y2="11272"/>
                        <a14:foregroundMark x1="31934" y1="12099" x2="50781" y2="11686"/>
                        <a14:foregroundMark x1="31445" y1="13547" x2="43262" y2="14168"/>
                        <a14:foregroundMark x1="43262" y1="14168" x2="46582" y2="14064"/>
                        <a14:foregroundMark x1="21875" y1="14995" x2="31934" y2="15408"/>
                        <a14:foregroundMark x1="31934" y1="15408" x2="44238" y2="13857"/>
                        <a14:foregroundMark x1="23828" y1="16132" x2="34180" y2="16236"/>
                        <a14:foregroundMark x1="34180" y1="16236" x2="49219" y2="15305"/>
                        <a14:foregroundMark x1="32422" y1="17063" x2="53809" y2="18614"/>
                        <a14:foregroundMark x1="53809" y1="18614" x2="68945" y2="17684"/>
                        <a14:foregroundMark x1="84961" y1="16753" x2="86426" y2="19442"/>
                        <a14:foregroundMark x1="84668" y1="16546" x2="89258" y2="14168"/>
                        <a14:foregroundMark x1="82715" y1="16856" x2="90918" y2="23475"/>
                        <a14:foregroundMark x1="90918" y1="23475" x2="80078" y2="26991"/>
                        <a14:foregroundMark x1="80078" y1="26991" x2="89453" y2="30403"/>
                        <a14:foregroundMark x1="89453" y1="30403" x2="82910" y2="38263"/>
                        <a14:foregroundMark x1="82910" y1="38263" x2="87695" y2="28128"/>
                        <a14:foregroundMark x1="87695" y1="28128" x2="84375" y2="37952"/>
                        <a14:foregroundMark x1="84375" y1="37952" x2="86328" y2="26577"/>
                        <a14:foregroundMark x1="86328" y1="26577" x2="83105" y2="16856"/>
                        <a14:foregroundMark x1="83105" y1="16856" x2="87891" y2="25750"/>
                        <a14:foregroundMark x1="87891" y1="25750" x2="86133" y2="16546"/>
                        <a14:foregroundMark x1="88281" y1="16856" x2="89160" y2="22130"/>
                        <a14:foregroundMark x1="90234" y1="18201" x2="87207" y2="19752"/>
                        <a14:foregroundMark x1="88086" y1="5688" x2="87305" y2="16132"/>
                        <a14:foregroundMark x1="87305" y1="16132" x2="88086" y2="9100"/>
                        <a14:foregroundMark x1="88574" y1="15512" x2="88574" y2="9928"/>
                        <a14:foregroundMark x1="88086" y1="15822" x2="88086" y2="15822"/>
                        <a14:foregroundMark x1="88086" y1="15822" x2="87305" y2="12099"/>
                        <a14:foregroundMark x1="87891" y1="13547" x2="89160" y2="22441"/>
                        <a14:foregroundMark x1="88867" y1="10858" x2="88379" y2="19752"/>
                        <a14:foregroundMark x1="88574" y1="12927" x2="87500" y2="21717"/>
                        <a14:foregroundMark x1="86914" y1="11686" x2="86719" y2="20683"/>
                        <a14:foregroundMark x1="85938" y1="12616" x2="86914" y2="17063"/>
                        <a14:foregroundMark x1="88379" y1="21200" x2="86621" y2="5895"/>
                        <a14:foregroundMark x1="88379" y1="21820" x2="88965" y2="17684"/>
                        <a14:foregroundMark x1="87891" y1="9100" x2="90234" y2="29783"/>
                        <a14:foregroundMark x1="89160" y1="9928" x2="89551" y2="28232"/>
                        <a14:foregroundMark x1="89160" y1="20579" x2="86328" y2="10858"/>
                        <a14:foregroundMark x1="86328" y1="10858" x2="85352" y2="11272"/>
                        <a14:foregroundMark x1="88867" y1="36815" x2="87207" y2="25646"/>
                        <a14:foregroundMark x1="85254" y1="10548" x2="85645" y2="28852"/>
                        <a14:foregroundMark x1="87891" y1="11686" x2="89941" y2="20993"/>
                        <a14:foregroundMark x1="91211" y1="19442" x2="89453" y2="12306"/>
                        <a14:foregroundMark x1="90625" y1="19752" x2="88672" y2="8480"/>
                        <a14:foregroundMark x1="87598" y1="14685" x2="87793" y2="25233"/>
                        <a14:foregroundMark x1="87793" y1="25233" x2="87891" y2="20993"/>
                        <a14:foregroundMark x1="87305" y1="7342" x2="87793" y2="22958"/>
                        <a14:foregroundMark x1="85938" y1="8170" x2="88086" y2="21820"/>
                        <a14:foregroundMark x1="85645" y1="931" x2="88379" y2="15305"/>
                        <a14:foregroundMark x1="85352" y1="1138" x2="88086" y2="14995"/>
                        <a14:foregroundMark x1="88086" y1="14995" x2="88086" y2="14995"/>
                        <a14:foregroundMark x1="85254" y1="3619" x2="86621" y2="13547"/>
                        <a14:foregroundMark x1="86426" y1="10238" x2="88867" y2="15822"/>
                        <a14:foregroundMark x1="87891" y1="17373" x2="87891" y2="20993"/>
                        <a14:foregroundMark x1="56055" y1="29990" x2="68164" y2="30196"/>
                        <a14:foregroundMark x1="68164" y1="30196" x2="74414" y2="28335"/>
                        <a14:foregroundMark x1="42480" y1="31127" x2="58398" y2="31541"/>
                        <a14:foregroundMark x1="18652" y1="30610" x2="31934" y2="31127"/>
                        <a14:foregroundMark x1="31934" y1="31127" x2="44336" y2="30817"/>
                        <a14:foregroundMark x1="44336" y1="30817" x2="46387" y2="30817"/>
                        <a14:foregroundMark x1="13867" y1="28232" x2="33789" y2="28852"/>
                        <a14:foregroundMark x1="11426" y1="26784" x2="35254" y2="28232"/>
                        <a14:foregroundMark x1="10547" y1="28232" x2="33887" y2="28335"/>
                        <a14:foregroundMark x1="9766" y1="32885" x2="23242" y2="34126"/>
                        <a14:foregroundMark x1="23242" y1="34126" x2="32227" y2="32161"/>
                        <a14:foregroundMark x1="20605" y1="21406" x2="30176" y2="20993"/>
                        <a14:foregroundMark x1="30176" y1="20993" x2="35840" y2="20993"/>
                        <a14:foregroundMark x1="41895" y1="12410" x2="36719" y2="12720"/>
                        <a14:foregroundMark x1="37695" y1="12306" x2="47461" y2="11065"/>
                        <a14:foregroundMark x1="47461" y1="11065" x2="48242" y2="11272"/>
                        <a14:foregroundMark x1="48633" y1="11272" x2="37988" y2="11272"/>
                        <a14:foregroundMark x1="40039" y1="95140" x2="47852" y2="94519"/>
                        <a14:foregroundMark x1="38281" y1="93899" x2="47754" y2="95036"/>
                        <a14:foregroundMark x1="47754" y1="95036" x2="51660" y2="94416"/>
                        <a14:foregroundMark x1="38574" y1="94416" x2="50195" y2="95140"/>
                        <a14:foregroundMark x1="36426" y1="94726" x2="46582" y2="95760"/>
                        <a14:foregroundMark x1="46582" y1="95760" x2="49219" y2="95346"/>
                        <a14:foregroundMark x1="38672" y1="94829" x2="45898" y2="96174"/>
                        <a14:foregroundMark x1="38672" y1="95346" x2="48535" y2="95863"/>
                        <a14:foregroundMark x1="48535" y1="95863" x2="50293" y2="95346"/>
                        <a14:foregroundMark x1="43066" y1="95346" x2="51758" y2="95450"/>
                        <a14:foregroundMark x1="45508" y1="95346" x2="57227" y2="95140"/>
                        <a14:foregroundMark x1="57227" y1="95140" x2="57520" y2="95140"/>
                        <a14:backgroundMark x1="29395" y1="8273" x2="34473" y2="7653"/>
                        <a14:backgroundMark x1="21387" y1="4447" x2="43945" y2="5067"/>
                        <a14:backgroundMark x1="23242" y1="5274" x2="38086" y2="2999"/>
                        <a14:backgroundMark x1="21582" y1="1241" x2="38086" y2="2068"/>
                        <a14:backgroundMark x1="28906" y1="3619" x2="45508" y2="4137"/>
                        <a14:backgroundMark x1="22266" y1="4964" x2="42188" y2="6101"/>
                        <a14:backgroundMark x1="41016" y1="6722" x2="56738" y2="6722"/>
                        <a14:backgroundMark x1="35254" y1="6101" x2="56738" y2="7342"/>
                        <a14:backgroundMark x1="45801" y1="7032" x2="62305" y2="6412"/>
                        <a14:backgroundMark x1="46973" y1="5584" x2="61035" y2="56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141" y="1409700"/>
            <a:ext cx="5061718" cy="477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424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A783BA-F5A3-4863-94C2-C91E84205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Szálak felhasználása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601EB7D-21ED-4D6D-B5C3-69CBCDB96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8599"/>
            <a:ext cx="10515600" cy="3636963"/>
          </a:xfrm>
        </p:spPr>
        <p:txBody>
          <a:bodyPr/>
          <a:lstStyle/>
          <a:p>
            <a:r>
              <a:rPr lang="hu-HU" dirty="0"/>
              <a:t>Program gyorsítása</a:t>
            </a:r>
          </a:p>
          <a:p>
            <a:r>
              <a:rPr lang="hu-HU" dirty="0"/>
              <a:t>Program szüneteltetése</a:t>
            </a:r>
          </a:p>
        </p:txBody>
      </p:sp>
    </p:spTree>
    <p:extLst>
      <p:ext uri="{BB962C8B-B14F-4D97-AF65-F5344CB8AC3E}">
        <p14:creationId xmlns:p14="http://schemas.microsoft.com/office/powerpoint/2010/main" val="3686392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9BEC7B-56CF-4849-95F5-4B2D0C38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C14EB4-5FA4-4FA0-A1B5-E36D224D0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4. Processes, Operating system concepts with Java, Sixth, John Wiley &amp; Sons</a:t>
            </a:r>
            <a:endParaRPr lang="hu-HU" dirty="0"/>
          </a:p>
          <a:p>
            <a:r>
              <a:rPr lang="en-US" dirty="0"/>
              <a:t>Stallings, William. </a:t>
            </a:r>
            <a:r>
              <a:rPr lang="en-US" i="1" dirty="0"/>
              <a:t>Operating Systems: internals and design principles</a:t>
            </a:r>
            <a:r>
              <a:rPr lang="en-US" dirty="0"/>
              <a:t>, 5th, Prentice Hall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40052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420</Words>
  <Application>Microsoft Office PowerPoint</Application>
  <PresentationFormat>Szélesvásznú</PresentationFormat>
  <Paragraphs>45</Paragraphs>
  <Slides>7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Office-téma</vt:lpstr>
      <vt:lpstr>Osztott rendszerek, párhuzamos programozás</vt:lpstr>
      <vt:lpstr>Miről lesz szó a kurzus alatt?</vt:lpstr>
      <vt:lpstr>Folyamatok</vt:lpstr>
      <vt:lpstr>Folyamatállapotok</vt:lpstr>
      <vt:lpstr>Szálak</vt:lpstr>
      <vt:lpstr>Szálak felhasználása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Osztott rendszerek, párhuzamos programozás</dc:title>
  <dc:creator>Balint</dc:creator>
  <cp:lastModifiedBy>Balint</cp:lastModifiedBy>
  <cp:revision>9</cp:revision>
  <dcterms:created xsi:type="dcterms:W3CDTF">2021-10-02T14:08:05Z</dcterms:created>
  <dcterms:modified xsi:type="dcterms:W3CDTF">2021-10-02T16:33:51Z</dcterms:modified>
</cp:coreProperties>
</file>