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80" r:id="rId16"/>
    <p:sldId id="28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60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int" initials="B" lastIdx="1" clrIdx="0">
    <p:extLst>
      <p:ext uri="{19B8F6BF-5375-455C-9EA6-DF929625EA0E}">
        <p15:presenceInfo xmlns:p15="http://schemas.microsoft.com/office/powerpoint/2012/main" userId="Bali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199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9A26-81C4-4025-92C3-532DA6E0B8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F4E3-1DEA-4DBB-AF74-DDA85AC221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50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Párhuzamos programozás:</a:t>
            </a:r>
            <a:br>
              <a:rPr lang="hu-HU" dirty="0"/>
            </a:br>
            <a:r>
              <a:rPr lang="hu-HU" dirty="0"/>
              <a:t>A párhuzamos programozás azt a lehetőséget takarja, hogy </a:t>
            </a:r>
            <a:r>
              <a:rPr lang="hu-HU" dirty="0" err="1"/>
              <a:t>szoftvereinket</a:t>
            </a:r>
            <a:r>
              <a:rPr lang="hu-HU" dirty="0"/>
              <a:t> olyan programozási nyelven fejlesszük ki, amely lehetősége ad a számítási feladatok egymással egy időben végrehajtandó részfeladatainak és számítási módjának megadására.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Miért?</a:t>
            </a:r>
            <a:br>
              <a:rPr lang="hu-HU" dirty="0"/>
            </a:br>
            <a:r>
              <a:rPr lang="hu-HU" dirty="0"/>
              <a:t>Az egyprocesszoros (soros) végrehajtás megközelítette határait. </a:t>
            </a:r>
            <a:br>
              <a:rPr lang="hu-HU" dirty="0"/>
            </a:br>
            <a:r>
              <a:rPr lang="hu-HU" dirty="0"/>
              <a:t>Processzorokról: régen 1 mag, ma több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3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REST egy HTTP protokollra fejlesztett kommunikációs architektúra típus, mely kliens és szerver közti kommunikáció megvalósítására használható. Kihasználja a HTTP állapotkódokat és metódusokat egyaránt, sőt a specifikáció megköveteli azok használatát, bár az egyedi fejlesztésű REST interfészek tervezése során ezekre gyakran nem ügyelnek a fejlesztők. A kérések URI-k használatával történnek, melyek erőforrásokat azonosítanak, és az URI-k egységes interfészt biztosítanak a kliens számára. Minden kérésre azonos formátumban reagál a szerver, ez általában JSON, de használható még HTML és XML formátum is. Fontos, hogy a kérések állapotmentesek, tehát nem beszélhetünk „munkafolyamatról”, így az </a:t>
            </a:r>
            <a:r>
              <a:rPr lang="hu-HU" dirty="0" err="1"/>
              <a:t>authorizáció</a:t>
            </a:r>
            <a:r>
              <a:rPr lang="hu-HU" dirty="0"/>
              <a:t> folyamatos figyelmet igényel.</a:t>
            </a:r>
          </a:p>
          <a:p>
            <a:endParaRPr lang="hu-HU" dirty="0"/>
          </a:p>
          <a:p>
            <a:r>
              <a:rPr lang="hu-HU" dirty="0"/>
              <a:t>Minden egyes alkalommal amikor rákerestek egy </a:t>
            </a:r>
            <a:r>
              <a:rPr lang="hu-HU" dirty="0" err="1"/>
              <a:t>url-re</a:t>
            </a:r>
            <a:r>
              <a:rPr lang="hu-HU" dirty="0"/>
              <a:t> a böngészőben, ezzel egy kérést </a:t>
            </a:r>
            <a:r>
              <a:rPr lang="hu-HU" dirty="0" err="1"/>
              <a:t>küldtök</a:t>
            </a:r>
            <a:r>
              <a:rPr lang="hu-HU" dirty="0"/>
              <a:t> a szervernek, ami visszaküldi a szükséges adatokat.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53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Megeshet, hogy egy publikus REST interfész fejlesztése a feladat, de általában ez így nem lesz, biztosítani kell az erőforrások védelmét a jogosulatlan hozzáférésekkel szemben - főleg, ha „írási” műveleteket is lehetővé tesz az interfész. Mivel állapotmentes technológiáról beszélünk, nem tehetjük meg azt, hogy a kliens küld egy „bejelentkezési kérelmet” a szervernek; majd a szerver elindítja a munkafolyamatot és innentől kényelmesen történik a kommunikáció. Ez esetben ez sajnos nem fog működni.</a:t>
            </a:r>
          </a:p>
          <a:p>
            <a:endParaRPr lang="hu-HU" dirty="0"/>
          </a:p>
          <a:p>
            <a:r>
              <a:rPr lang="hu-HU" dirty="0"/>
              <a:t>Nyilván így minden kérésben azonosítani kell a klienst, hogy a szerver tudja, milyen jogok vannak számára kiosztva, mely erőforrásokat elérését biztosíthatja. A legfapadosabb megoldás, hogy az URI-ban GET vagy a kérés fejlécében POST paraméterekként megadjuk a kliens azonosítására szolgáló adatokat (felhasználónév – jelszó párost, vagy </a:t>
            </a:r>
            <a:r>
              <a:rPr lang="hu-HU" dirty="0" err="1"/>
              <a:t>tokent</a:t>
            </a:r>
            <a:r>
              <a:rPr lang="hu-HU" dirty="0"/>
              <a:t>). Ez azonban csak akkor fog működni, ha a szerver GET vagy POST kérésre reagál, és így ráadásul minden kérésnél ügyelni kell, hogy az azonosító a megfelelő helyen szerepeljen a kérésben. Így azonban sérül az egységesség, gyakorlatilag ez az esetek közel 100%-</a:t>
            </a:r>
            <a:r>
              <a:rPr lang="hu-HU" dirty="0" err="1"/>
              <a:t>ában</a:t>
            </a:r>
            <a:r>
              <a:rPr lang="hu-HU" dirty="0"/>
              <a:t> nem járható út.</a:t>
            </a:r>
          </a:p>
          <a:p>
            <a:endParaRPr lang="hu-HU" dirty="0"/>
          </a:p>
          <a:p>
            <a:r>
              <a:rPr lang="hu-HU" dirty="0"/>
              <a:t>Az azonosítást éppen ezért a kérés fejlécében, az </a:t>
            </a:r>
            <a:r>
              <a:rPr lang="hu-HU" dirty="0" err="1"/>
              <a:t>Authorization</a:t>
            </a:r>
            <a:r>
              <a:rPr lang="hu-HU" dirty="0"/>
              <a:t> mezőben szokás elvégezni. Itt több lehetőségünk is lesz, a legkézenfekvőbb megoldás a Basic mód használata. </a:t>
            </a:r>
            <a:r>
              <a:rPr lang="hu-HU" dirty="0" err="1"/>
              <a:t>Paraméterül</a:t>
            </a:r>
            <a:r>
              <a:rPr lang="hu-HU" dirty="0"/>
              <a:t> egy Base64-be kódolt </a:t>
            </a:r>
            <a:r>
              <a:rPr lang="hu-HU" dirty="0" err="1"/>
              <a:t>string-et</a:t>
            </a:r>
            <a:r>
              <a:rPr lang="hu-HU" dirty="0"/>
              <a:t> vár, mely a felhasználónevet és a jelszót tartalmazza kettősponttal összefűzve. A példa kedvéért legyen a felhasználónév „rest”, a jelszó pedig „R3st”, tehát a „rest:R3st” </a:t>
            </a:r>
            <a:r>
              <a:rPr lang="hu-HU" dirty="0" err="1"/>
              <a:t>string-et</a:t>
            </a:r>
            <a:r>
              <a:rPr lang="hu-HU" dirty="0"/>
              <a:t> kell Base64-be kódolni. A HTTP </a:t>
            </a:r>
            <a:r>
              <a:rPr lang="hu-HU" dirty="0" err="1"/>
              <a:t>header</a:t>
            </a:r>
            <a:r>
              <a:rPr lang="hu-HU" dirty="0"/>
              <a:t> ekkor a következőt kell tartalmazza:</a:t>
            </a:r>
          </a:p>
          <a:p>
            <a:endParaRPr lang="hu-HU" dirty="0"/>
          </a:p>
          <a:p>
            <a:r>
              <a:rPr lang="hu-HU" dirty="0" err="1"/>
              <a:t>Authorization</a:t>
            </a:r>
            <a:r>
              <a:rPr lang="hu-HU" dirty="0"/>
              <a:t>: Basic cmVzdDpSM3N0</a:t>
            </a:r>
          </a:p>
          <a:p>
            <a:endParaRPr lang="hu-HU" dirty="0"/>
          </a:p>
          <a:p>
            <a:r>
              <a:rPr lang="hu-HU" dirty="0"/>
              <a:t>A szerver ezt automatikusan fel tudja dolgozni, és PHP-s környezetben például a $_SERVER szuperglobális tömb PHP_AUTH_USER és PHP_AUTH_PW mezőibe fogja írni. Nyilván ez a megoldás nem a legbiztonságosabb ilyen formában, így érdemes megfontolni más módszer használatát, vagy legalább a felhasználónevet és/vagy a jelszót egyféle </a:t>
            </a:r>
            <a:r>
              <a:rPr lang="hu-HU" dirty="0" err="1"/>
              <a:t>tokenizálásnak</a:t>
            </a:r>
            <a:r>
              <a:rPr lang="hu-HU" dirty="0"/>
              <a:t> is alávetni.</a:t>
            </a:r>
          </a:p>
          <a:p>
            <a:endParaRPr lang="hu-HU" dirty="0"/>
          </a:p>
          <a:p>
            <a:r>
              <a:rPr lang="hu-HU" dirty="0"/>
              <a:t>De ha már </a:t>
            </a:r>
            <a:r>
              <a:rPr lang="hu-HU" dirty="0" err="1"/>
              <a:t>token</a:t>
            </a:r>
            <a:r>
              <a:rPr lang="hu-HU" dirty="0"/>
              <a:t>, lehetőségünk van közvetlenül egy </a:t>
            </a:r>
            <a:r>
              <a:rPr lang="hu-HU" dirty="0" err="1"/>
              <a:t>tokent</a:t>
            </a:r>
            <a:r>
              <a:rPr lang="hu-HU" dirty="0"/>
              <a:t> is átadni az </a:t>
            </a:r>
            <a:r>
              <a:rPr lang="hu-HU" dirty="0" err="1"/>
              <a:t>Authorization</a:t>
            </a:r>
            <a:r>
              <a:rPr lang="hu-HU" dirty="0"/>
              <a:t> mezőben. Ehhez Basic helyett </a:t>
            </a:r>
            <a:r>
              <a:rPr lang="hu-HU" dirty="0" err="1"/>
              <a:t>Bearer</a:t>
            </a:r>
            <a:r>
              <a:rPr lang="hu-HU" dirty="0"/>
              <a:t> módszer használatára lesz szükség, bár ez megköveteli a szerverkörnyezeten az </a:t>
            </a:r>
            <a:r>
              <a:rPr lang="hu-HU" dirty="0" err="1"/>
              <a:t>OAuth</a:t>
            </a:r>
            <a:r>
              <a:rPr lang="hu-HU" dirty="0"/>
              <a:t> modul létezését – erről bővebb információk az </a:t>
            </a:r>
            <a:r>
              <a:rPr lang="hu-HU" dirty="0" err="1"/>
              <a:t>OAuth</a:t>
            </a:r>
            <a:r>
              <a:rPr lang="hu-HU" dirty="0"/>
              <a:t> dokumentációjában olvashatóak.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9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HTTP-állapotkódokat a kliens kérésére adott válasz első sora tartalmazza.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állapotkódok 3 számjegyből állnak, az első számjegy utal a tartalmukra, ez a számjegy 1-től 5-ig terjedhet. Ez alapján a következő csoportjai vannak az állapotkódoknak: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1xx - tájékoztató információk: A kérést megkapta a szerver, feldolgozás következik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2xx - sikeres kérés: A kérést sikeresen megkapta, elfogadta, megértette a szerver.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3xx - átirányítás: További tevékenységekre van szükség a kérés befejezéséhez.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4xx - klienshiba: A kérés rossz szintaxisú vagy nem teljesíthető.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5xx - szerverhiba: A szervernek nem sikerült egy helyes kérést végrehajtania.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második és harmadik számjegyre nincsenek szabályok.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 minden lehetséges kód létezik, hiába van 404-es kód például, a kódok száma csak 62 (nem szabványosakkal együtt 90).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90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sikeres teljesítésről 200-as kóddal tájékoztathatjuk a klienst;</a:t>
            </a:r>
          </a:p>
          <a:p>
            <a:r>
              <a:rPr lang="hu-HU" dirty="0"/>
              <a:t>a sikertelen </a:t>
            </a:r>
            <a:r>
              <a:rPr lang="hu-HU" dirty="0" err="1"/>
              <a:t>authorizációt</a:t>
            </a:r>
            <a:r>
              <a:rPr lang="hu-HU" dirty="0"/>
              <a:t> 401-gyel jelezhetjük;</a:t>
            </a:r>
          </a:p>
          <a:p>
            <a:r>
              <a:rPr lang="hu-HU" dirty="0"/>
              <a:t>amennyiben az alkalmazás nem létező erőforrást próbált elérni, a 404-es hibakód a hibátlan megoldás;</a:t>
            </a:r>
          </a:p>
          <a:p>
            <a:r>
              <a:rPr lang="hu-HU" dirty="0"/>
              <a:t>egyes esetekben bizonyos erőforrás kérések csak megfelelő metódusokkal </a:t>
            </a:r>
            <a:r>
              <a:rPr lang="hu-HU" dirty="0" err="1"/>
              <a:t>érhetőek</a:t>
            </a:r>
            <a:r>
              <a:rPr lang="hu-HU" dirty="0"/>
              <a:t> el. Helytelen metódus használatáról a 405-ös kód tájékoztat.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4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fentiek közül a HEAD, GET, OPTIONS és TRACE metódusokat biztonságos metódusoknak is hívják. Biztonságosak olyan szempontból, hogy csak információ lekérésére szolgálnak, és nem változtatják meg a szerver állapotát. Ezekkel együtt a PUT és a DELETE </a:t>
            </a:r>
            <a:r>
              <a:rPr lang="hu-HU" dirty="0" err="1"/>
              <a:t>idempotens</a:t>
            </a:r>
            <a:r>
              <a:rPr lang="hu-HU" dirty="0"/>
              <a:t> is, azaz a többszöri végrehajtás ugyanazt eredményezi, mint az egyszeri. Ezeknél a metódusoknál a kliens többször is </a:t>
            </a:r>
            <a:r>
              <a:rPr lang="hu-HU" dirty="0" err="1"/>
              <a:t>újrapróbálkozhat</a:t>
            </a:r>
            <a:r>
              <a:rPr lang="hu-HU" dirty="0"/>
              <a:t> további következmények nélkül.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Connect</a:t>
            </a:r>
            <a:r>
              <a:rPr lang="hu-HU" dirty="0"/>
              <a:t> biztonságos kapcsolatokhoz szükséges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4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Gyakori, hogy egy osztályt úgy kell megírni, hogy csak egy példány legyen belőle. </a:t>
            </a:r>
          </a:p>
          <a:p>
            <a:r>
              <a:rPr lang="hu-HU" dirty="0"/>
              <a:t>Ehhez jól kell ismerni az objektumorientált programozás alapelveit.</a:t>
            </a:r>
          </a:p>
          <a:p>
            <a:r>
              <a:rPr lang="hu-HU" dirty="0"/>
              <a:t>Az osztályból példányt a konstruktorával lehet készíteni. </a:t>
            </a:r>
          </a:p>
          <a:p>
            <a:r>
              <a:rPr lang="hu-HU" dirty="0"/>
              <a:t>Ha van publikus konstruktor az osztályban, akkor akárhány példány készíthető belőle, tehát publikus konstruktora nem lehet az egykének. </a:t>
            </a:r>
          </a:p>
          <a:p>
            <a:r>
              <a:rPr lang="hu-HU" dirty="0"/>
              <a:t>De ha nincs konstruktor, akkor nem hozható létre a példány, amin keresztül hívhatnánk a metódusait. </a:t>
            </a:r>
          </a:p>
          <a:p>
            <a:r>
              <a:rPr lang="hu-HU" dirty="0"/>
              <a:t>A megoldást az osztályszintű (statikus) metódusok jelentik.</a:t>
            </a:r>
          </a:p>
          <a:p>
            <a:r>
              <a:rPr lang="hu-HU" dirty="0"/>
              <a:t>Ezeket akkor is lehet hívni, ha nincs példány. </a:t>
            </a:r>
          </a:p>
          <a:p>
            <a:r>
              <a:rPr lang="hu-HU" dirty="0"/>
              <a:t>Az egykének tehát van egy osztályszintű metódusa, ami minden hívójának ugyanazt a példányt adja vissza. </a:t>
            </a:r>
          </a:p>
          <a:p>
            <a:r>
              <a:rPr lang="hu-HU" dirty="0"/>
              <a:t>Természetesen ezt a példányt is létre kell hozni, ehhez privát konstruktort kell készíteni, amit a </a:t>
            </a:r>
            <a:r>
              <a:rPr lang="hu-HU" dirty="0" err="1"/>
              <a:t>getInstance</a:t>
            </a:r>
            <a:r>
              <a:rPr lang="hu-HU" dirty="0"/>
              <a:t> az egyke osztály tagjaként meghívhat</a:t>
            </a:r>
          </a:p>
          <a:p>
            <a:endParaRPr lang="hu-HU" dirty="0"/>
          </a:p>
          <a:p>
            <a:r>
              <a:rPr lang="hu-HU" dirty="0"/>
              <a:t>Felhasználása:</a:t>
            </a:r>
            <a:br>
              <a:rPr lang="hu-HU" dirty="0"/>
            </a:br>
            <a:r>
              <a:rPr lang="hu-HU" dirty="0"/>
              <a:t>Akkor érdemes használni, ha több példány egyidejű létezése a rendszer rendellenes működését vagy összeomlását okozhatja.</a:t>
            </a:r>
          </a:p>
          <a:p>
            <a:r>
              <a:rPr lang="hu-HU" dirty="0"/>
              <a:t>A globális változókkal szemben gyakran az egykéket részesítik előnyben, mivel nem szennyezik a névteret szükségtelen változókkal, és lehetővé teszik a </a:t>
            </a:r>
            <a:r>
              <a:rPr lang="hu-HU" dirty="0" err="1"/>
              <a:t>lazyload</a:t>
            </a:r>
            <a:r>
              <a:rPr lang="hu-HU" dirty="0"/>
              <a:t>-ot és </a:t>
            </a:r>
            <a:r>
              <a:rPr lang="hu-HU" dirty="0" err="1"/>
              <a:t>inicializációt</a:t>
            </a:r>
            <a:r>
              <a:rPr lang="hu-HU" dirty="0"/>
              <a:t>, míg a globális változók mindig fogyasztanak erőforrásokat.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26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lusta betöltés egy létrehozási programtervezési minta. Lényege, hogy elhalasztják az objektum létrehozását akkorra, amikor tényleg szükség van rá.</a:t>
            </a:r>
          </a:p>
          <a:p>
            <a:r>
              <a:rPr lang="hu-HU" dirty="0"/>
              <a:t>Megfelelő használat esetén javíthatja a program válaszadási képességét és növelheti sebességét.</a:t>
            </a:r>
          </a:p>
          <a:p>
            <a:r>
              <a:rPr lang="hu-HU" dirty="0"/>
              <a:t>Akkor lehet vele sokat nyerni, ha nem feltétlenül van szükség arra, hogy </a:t>
            </a:r>
            <a:r>
              <a:rPr lang="hu-HU" dirty="0" err="1"/>
              <a:t>inicializálódjon</a:t>
            </a:r>
            <a:r>
              <a:rPr lang="hu-HU" dirty="0"/>
              <a:t> egy objektum, aminek inicializálása költséges.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102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1: </a:t>
            </a:r>
            <a:r>
              <a:rPr lang="hu-HU" dirty="0" err="1"/>
              <a:t>pl</a:t>
            </a:r>
            <a:r>
              <a:rPr lang="hu-HU" dirty="0"/>
              <a:t> nyomtató megosztás, az erőforrás adat is lehet</a:t>
            </a:r>
          </a:p>
          <a:p>
            <a:endParaRPr lang="hu-HU" dirty="0"/>
          </a:p>
          <a:p>
            <a:r>
              <a:rPr lang="hu-HU" dirty="0"/>
              <a:t>Átlátszóság: a felhasználó csak az adatot kapja, nem kell tudni az üzemeltetőről, a rendszer „elfedi” mi van alatta</a:t>
            </a:r>
          </a:p>
          <a:p>
            <a:endParaRPr lang="hu-HU" dirty="0"/>
          </a:p>
          <a:p>
            <a:r>
              <a:rPr lang="hu-HU" dirty="0"/>
              <a:t>Skálázhatóság: különböző terhelésekre tudjon reagálni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810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hozzáférési (</a:t>
            </a:r>
            <a:r>
              <a:rPr lang="hu-HU" dirty="0" err="1"/>
              <a:t>access</a:t>
            </a:r>
            <a:r>
              <a:rPr lang="hu-HU" dirty="0"/>
              <a:t>): adatok tárolási módjának, belső reprezentációjának elfedése (pl. ’/’</a:t>
            </a:r>
          </a:p>
          <a:p>
            <a:r>
              <a:rPr lang="hu-HU" dirty="0"/>
              <a:t>vagy ’\’ – közös interfész)</a:t>
            </a:r>
          </a:p>
          <a:p>
            <a:endParaRPr lang="hu-HU" dirty="0"/>
          </a:p>
          <a:p>
            <a:r>
              <a:rPr lang="hu-HU" dirty="0"/>
              <a:t>hely (</a:t>
            </a:r>
            <a:r>
              <a:rPr lang="hu-HU" dirty="0" err="1"/>
              <a:t>location</a:t>
            </a:r>
            <a:r>
              <a:rPr lang="hu-HU" dirty="0"/>
              <a:t>): fizikai hely elfedése, pl. globális névvel (pl. URL)</a:t>
            </a:r>
          </a:p>
          <a:p>
            <a:endParaRPr lang="hu-HU" dirty="0"/>
          </a:p>
          <a:p>
            <a:r>
              <a:rPr lang="hu-HU" dirty="0"/>
              <a:t>mozgatási (</a:t>
            </a:r>
            <a:r>
              <a:rPr lang="hu-HU" dirty="0" err="1"/>
              <a:t>migration</a:t>
            </a:r>
            <a:r>
              <a:rPr lang="hu-HU" dirty="0"/>
              <a:t>): szerver fizikai mozgatása ne érintse a felhasználót</a:t>
            </a:r>
          </a:p>
          <a:p>
            <a:endParaRPr lang="hu-HU" dirty="0"/>
          </a:p>
          <a:p>
            <a:r>
              <a:rPr lang="hu-HU" dirty="0" err="1"/>
              <a:t>relokációs</a:t>
            </a:r>
            <a:r>
              <a:rPr lang="hu-HU" dirty="0"/>
              <a:t>: a kliens ne tudjon arról, hogy másik kiszolgálóra váltott a rendszer (pl. váltás egyik</a:t>
            </a:r>
          </a:p>
          <a:p>
            <a:r>
              <a:rPr lang="hu-HU" dirty="0"/>
              <a:t>adatbázisról a másikra, vagy wifi esetén séta -&gt; másik router)</a:t>
            </a:r>
          </a:p>
          <a:p>
            <a:endParaRPr lang="hu-HU" dirty="0"/>
          </a:p>
          <a:p>
            <a:r>
              <a:rPr lang="hu-HU" dirty="0"/>
              <a:t>replikációs: felhasználó ne lássa, hogy melyik </a:t>
            </a:r>
            <a:r>
              <a:rPr lang="hu-HU" dirty="0" err="1"/>
              <a:t>replikátumból</a:t>
            </a:r>
            <a:r>
              <a:rPr lang="hu-HU" dirty="0"/>
              <a:t> kapja az adatot</a:t>
            </a:r>
          </a:p>
          <a:p>
            <a:endParaRPr lang="hu-HU" dirty="0"/>
          </a:p>
          <a:p>
            <a:r>
              <a:rPr lang="hu-HU" dirty="0"/>
              <a:t>konkurencia: az alkalmazásnak nem kell tudnia, hogy más is használja az erőforrást</a:t>
            </a:r>
          </a:p>
          <a:p>
            <a:endParaRPr lang="hu-HU" dirty="0"/>
          </a:p>
          <a:p>
            <a:r>
              <a:rPr lang="hu-HU" dirty="0"/>
              <a:t>hibatűrés: felhasználó ne lássa a hibát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6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nyelv? Java? C? -&gt; kell egy jól definiált interfész. ez különböző erősségű lehet:</a:t>
            </a:r>
          </a:p>
          <a:p>
            <a:r>
              <a:rPr lang="hu-HU" dirty="0"/>
              <a:t>    o teljesség: megmondjuk, mit kell csinálni</a:t>
            </a:r>
          </a:p>
          <a:p>
            <a:r>
              <a:rPr lang="hu-HU" dirty="0"/>
              <a:t>    o semlegesség: nem mondjuk meg, hogyan csinálja</a:t>
            </a:r>
          </a:p>
          <a:p>
            <a:endParaRPr lang="hu-HU" dirty="0"/>
          </a:p>
          <a:p>
            <a:r>
              <a:rPr lang="hu-HU" dirty="0"/>
              <a:t>hordozhatóság: egyik gépről a másikra (UNIX -&gt; Windows)</a:t>
            </a:r>
          </a:p>
          <a:p>
            <a:endParaRPr lang="hu-HU" dirty="0"/>
          </a:p>
          <a:p>
            <a:r>
              <a:rPr lang="hu-HU" dirty="0"/>
              <a:t>műveletek közötti átjárhatóság (pl. komponens csere után is működik a rendszer)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26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739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méretbeli: felhasználók, </a:t>
            </a:r>
            <a:r>
              <a:rPr lang="hu-HU" dirty="0" err="1"/>
              <a:t>process</a:t>
            </a:r>
            <a:r>
              <a:rPr lang="hu-HU" dirty="0"/>
              <a:t>-ek száma</a:t>
            </a:r>
          </a:p>
          <a:p>
            <a:endParaRPr lang="hu-HU" dirty="0"/>
          </a:p>
          <a:p>
            <a:r>
              <a:rPr lang="hu-HU" dirty="0"/>
              <a:t>földrajzi: gépek közötti távolság</a:t>
            </a:r>
          </a:p>
          <a:p>
            <a:endParaRPr lang="hu-HU" dirty="0"/>
          </a:p>
          <a:p>
            <a:r>
              <a:rPr lang="hu-HU" dirty="0"/>
              <a:t>adminisztratív: adat tárolási/kiadási stratégiák összehangolása</a:t>
            </a:r>
          </a:p>
          <a:p>
            <a:endParaRPr lang="hu-HU" dirty="0"/>
          </a:p>
          <a:p>
            <a:r>
              <a:rPr lang="hu-HU" dirty="0"/>
              <a:t>Az első megoldható erős gépekkel, az utóbbi kettőnél van nehézség.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1942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osztott rendszer úgy van beállítva, hogy nagy </a:t>
            </a:r>
            <a:r>
              <a:rPr lang="hu-HU" dirty="0" err="1"/>
              <a:t>teljesíményű</a:t>
            </a:r>
            <a:r>
              <a:rPr lang="hu-HU" dirty="0"/>
              <a:t> számítást végezzenek</a:t>
            </a:r>
          </a:p>
          <a:p>
            <a:endParaRPr lang="hu-HU" dirty="0"/>
          </a:p>
          <a:p>
            <a:r>
              <a:rPr lang="hu-HU" dirty="0"/>
              <a:t>Lényegében egy csoport </a:t>
            </a:r>
            <a:r>
              <a:rPr lang="hu-HU" dirty="0" err="1"/>
              <a:t>high</a:t>
            </a:r>
            <a:r>
              <a:rPr lang="hu-HU" dirty="0"/>
              <a:t>-end rendszer LAN-on összekapcsolva:</a:t>
            </a:r>
          </a:p>
          <a:p>
            <a:r>
              <a:rPr lang="hu-HU" dirty="0"/>
              <a:t>    Homogén: ugyanaz az operációs rendszer, a hardver közel azonos</a:t>
            </a:r>
          </a:p>
          <a:p>
            <a:r>
              <a:rPr lang="hu-HU" dirty="0"/>
              <a:t>    Egyetlen irányító csomópont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098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/>
              <a:t>A tranzakció műveletek gyűjteménye</a:t>
            </a:r>
          </a:p>
          <a:p>
            <a:endParaRPr lang="hu-HU" dirty="0"/>
          </a:p>
          <a:p>
            <a:r>
              <a:rPr lang="hu-HU" dirty="0" err="1"/>
              <a:t>Atomosság</a:t>
            </a:r>
            <a:r>
              <a:rPr lang="hu-HU" dirty="0"/>
              <a:t>: vagy minden műveletet végrehajtunk, vagy egyiket</a:t>
            </a:r>
          </a:p>
          <a:p>
            <a:r>
              <a:rPr lang="hu-HU" dirty="0"/>
              <a:t>sem. Ha a tranzakció nem sikerül, az objektum állapota sértetlen marad.</a:t>
            </a:r>
          </a:p>
          <a:p>
            <a:endParaRPr lang="hu-HU" dirty="0"/>
          </a:p>
          <a:p>
            <a:r>
              <a:rPr lang="hu-HU" dirty="0"/>
              <a:t>Konzisztencia: A tranzakció érvényes állapotátmenetet hoz</a:t>
            </a:r>
          </a:p>
          <a:p>
            <a:r>
              <a:rPr lang="hu-HU" dirty="0"/>
              <a:t>létre. Ez nem zárja ki az érvénytelen köztes pillanatokat a tranzakció</a:t>
            </a:r>
          </a:p>
          <a:p>
            <a:r>
              <a:rPr lang="hu-HU" dirty="0"/>
              <a:t>végrehajtása során. </a:t>
            </a:r>
          </a:p>
          <a:p>
            <a:endParaRPr lang="hu-HU" dirty="0"/>
          </a:p>
          <a:p>
            <a:r>
              <a:rPr lang="hu-HU" dirty="0"/>
              <a:t>Elkülönítés: Az egyidejű tranzakciók nem zavarják egymást. Minden</a:t>
            </a:r>
          </a:p>
          <a:p>
            <a:r>
              <a:rPr lang="hu-HU" dirty="0"/>
              <a:t>tranzakciónak látszólag úgy kell lefutnia, mintha ez alatt az idő alatt</a:t>
            </a:r>
          </a:p>
          <a:p>
            <a:r>
              <a:rPr lang="hu-HU" dirty="0"/>
              <a:t>semmilyen másik tranzakciót sem hajtanánk végre.</a:t>
            </a:r>
          </a:p>
          <a:p>
            <a:endParaRPr lang="hu-HU" dirty="0"/>
          </a:p>
          <a:p>
            <a:r>
              <a:rPr lang="hu-HU" dirty="0"/>
              <a:t>Tartósság: Egy tranzakció végrehajtása után, annak hatásai</a:t>
            </a:r>
          </a:p>
          <a:p>
            <a:r>
              <a:rPr lang="hu-HU" dirty="0"/>
              <a:t>állandósulnak: ha egyszer egy tranzakció befejeződött, akkor már soha</a:t>
            </a:r>
          </a:p>
          <a:p>
            <a:r>
              <a:rPr lang="hu-HU" dirty="0"/>
              <a:t>többé nem </a:t>
            </a:r>
            <a:r>
              <a:rPr lang="hu-HU" dirty="0" err="1"/>
              <a:t>veszhet</a:t>
            </a:r>
            <a:r>
              <a:rPr lang="hu-HU" dirty="0"/>
              <a:t> el a tranzakció hatása.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71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Feltörekvő következő generációs osztott rendszerek, ahol a csomópontok aprók,</a:t>
            </a:r>
          </a:p>
          <a:p>
            <a:r>
              <a:rPr lang="hu-HU" dirty="0" err="1"/>
              <a:t>mobilisak</a:t>
            </a:r>
            <a:r>
              <a:rPr lang="hu-HU" dirty="0"/>
              <a:t>, és gyakran a nagyobb rendszerbe </a:t>
            </a:r>
            <a:r>
              <a:rPr lang="hu-HU" dirty="0" err="1"/>
              <a:t>ágyazottak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Kontextuális változás: A rendszer része egy olyan környezetnek, amelyben</a:t>
            </a:r>
          </a:p>
          <a:p>
            <a:r>
              <a:rPr lang="hu-HU" dirty="0"/>
              <a:t>változásokat azonnal el kell számolni.</a:t>
            </a:r>
          </a:p>
          <a:p>
            <a:endParaRPr lang="hu-HU" dirty="0"/>
          </a:p>
          <a:p>
            <a:r>
              <a:rPr lang="hu-HU" dirty="0"/>
              <a:t>Ad hoc összetétel: Minden egyes csomópontot különböző felhasználók, akár</a:t>
            </a:r>
          </a:p>
          <a:p>
            <a:r>
              <a:rPr lang="hu-HU" dirty="0"/>
              <a:t>nagyon különböző módon használhatnak. Szükséges a könnyű konfiguráció.</a:t>
            </a:r>
          </a:p>
          <a:p>
            <a:endParaRPr lang="hu-HU" dirty="0"/>
          </a:p>
          <a:p>
            <a:r>
              <a:rPr lang="hu-HU" dirty="0"/>
              <a:t>A megosztás az alapértelmezett: Csomópontok jönnek és mennek,</a:t>
            </a:r>
          </a:p>
          <a:p>
            <a:r>
              <a:rPr lang="hu-HU" dirty="0"/>
              <a:t>megosztható szolgáltatásokat és információkat kínálnak. Ez ismét az egyszerűségre</a:t>
            </a:r>
          </a:p>
          <a:p>
            <a:r>
              <a:rPr lang="hu-HU" dirty="0"/>
              <a:t>hívja fel a figyelmet.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131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Microsoft </a:t>
            </a:r>
            <a:r>
              <a:rPr lang="hu-HU" dirty="0" err="1"/>
              <a:t>Azure</a:t>
            </a:r>
            <a:r>
              <a:rPr lang="hu-HU" dirty="0"/>
              <a:t> a Microsoft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computing</a:t>
            </a:r>
            <a:r>
              <a:rPr lang="hu-HU" dirty="0"/>
              <a:t> platformja és infrastruktúrája, melynek segítségével alkalmazásokat lehet készíteni, telepíteni és futtatni a Microsoft által felügyelt adatközpontokon.</a:t>
            </a:r>
          </a:p>
          <a:p>
            <a:endParaRPr lang="hu-HU" dirty="0"/>
          </a:p>
          <a:p>
            <a:r>
              <a:rPr lang="hu-HU" dirty="0"/>
              <a:t>A korábbiakban a „</a:t>
            </a:r>
            <a:r>
              <a:rPr lang="hu-HU" dirty="0" err="1"/>
              <a:t>Cloud</a:t>
            </a:r>
            <a:r>
              <a:rPr lang="hu-HU" dirty="0"/>
              <a:t>” név az úgynevezett „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computing</a:t>
            </a:r>
            <a:r>
              <a:rPr lang="hu-HU" dirty="0"/>
              <a:t>” (vagyis számítási felhő) kifejezésre utal, melynek lényege, hogy az egyes alkalmazások nem a helyi munkaállomáson, hanem egy internetes szolgáltatás keretein belül valamilyen távoli kiszolgálón futnak. A fejlesztők a platformra gyakorlatilag tetszőleges, a Visual </a:t>
            </a:r>
            <a:r>
              <a:rPr lang="hu-HU" dirty="0" err="1"/>
              <a:t>Studio</a:t>
            </a:r>
            <a:r>
              <a:rPr lang="hu-HU" dirty="0"/>
              <a:t> környezet által támogatott .NET-alapú nyelven elkészíthetik alkalmazásaikat, amelyek feltöltéséhez, menedzseléséhez és frissítéséhez szintén magas szintű, könnyen kezelhető eszközöket biztosít az </a:t>
            </a:r>
            <a:r>
              <a:rPr lang="hu-HU" dirty="0" err="1"/>
              <a:t>Azure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19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• Program Utasítások és adatok önálló egységet képező halmaza. </a:t>
            </a:r>
          </a:p>
          <a:p>
            <a:r>
              <a:rPr lang="hu-HU" dirty="0"/>
              <a:t>• Feladat A program elemeinek önhordó és önállóan végrehajtható halmaza vagy részhalmaza. A programok feladatokra bonthatók (de fordítva nem). </a:t>
            </a:r>
          </a:p>
          <a:p>
            <a:r>
              <a:rPr lang="hu-HU" dirty="0"/>
              <a:t>• Folyamat A program végrehajtása, illetve a végrehajtás alatt álló program (adataival, erőforrásaival és belső állapotával együtt). </a:t>
            </a:r>
          </a:p>
          <a:p>
            <a:r>
              <a:rPr lang="hu-HU" dirty="0"/>
              <a:t>• Szál A folyamaton belüli kisebb egység, amely végrehajtható műveletek sorát tartalmazza. Egy folyamaton belül több szál is létezhet (de fordítva nem). </a:t>
            </a:r>
          </a:p>
          <a:p>
            <a:r>
              <a:rPr lang="hu-HU" dirty="0"/>
              <a:t>• Végrehajtási egység Egy adott feladat (folyamat vagy szál) legkisebb végrehajtható részhalmaza. </a:t>
            </a:r>
          </a:p>
          <a:p>
            <a:r>
              <a:rPr lang="hu-HU" dirty="0"/>
              <a:t>• Feldolgozóegység, végrehajtóegység A végrehajtási egységet feldolgozó hardverelem (pl. processzormag, ALU).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3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számítástechnikában a folyamat egy számítógépes program példánya, amelyet egy vagy több szál hajt végre. Ez tartalmazza a programkódot és a tevékenységét. Operációs rendszertől függően egy folyamat több végrehajtási szálból állhat, amely utasításokat egyidejűleg hajtják végre.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Míg a számítógépes program passzív utasítások gyűjteménye, addig a folyamat ezen utasítások tényleges végrehajtása.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operációs rendszer rendszermagjának, amely lehetővé teszi a </a:t>
            </a:r>
            <a:r>
              <a:rPr lang="hu-HU" dirty="0" err="1"/>
              <a:t>többfeladatosságot</a:t>
            </a:r>
            <a:r>
              <a:rPr lang="hu-HU" dirty="0"/>
              <a:t>, szüksége van arra, hogy a folyamatoknak legyenek bizonyos állapotai. Ezeknek az állapotoknak a nevei nincsenek szabványosítva, de hasonló funkcióval rendelkeznek.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Created</a:t>
            </a:r>
            <a:r>
              <a:rPr lang="hu-HU" dirty="0"/>
              <a:t>: Első lépésben a folyamatot „létrehozzuk”, azaz betöltjük a memóriába. Ezután a folyamatütemező hozzárendeli a „</a:t>
            </a:r>
            <a:r>
              <a:rPr lang="hu-HU" dirty="0" err="1"/>
              <a:t>waiting</a:t>
            </a:r>
            <a:r>
              <a:rPr lang="hu-HU" dirty="0"/>
              <a:t>” </a:t>
            </a:r>
            <a:r>
              <a:rPr lang="hu-HU" dirty="0" err="1"/>
              <a:t>állapoot</a:t>
            </a:r>
            <a:r>
              <a:rPr lang="hu-HU" dirty="0"/>
              <a:t> a folyamathoz.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Waiting</a:t>
            </a:r>
            <a:r>
              <a:rPr lang="hu-HU" dirty="0"/>
              <a:t>: </a:t>
            </a:r>
            <a:r>
              <a:rPr lang="hu-HU" dirty="0" err="1"/>
              <a:t>Amígy</a:t>
            </a:r>
            <a:r>
              <a:rPr lang="hu-HU" dirty="0"/>
              <a:t> a folyamat „</a:t>
            </a:r>
            <a:r>
              <a:rPr lang="hu-HU" dirty="0" err="1"/>
              <a:t>waiting</a:t>
            </a:r>
            <a:r>
              <a:rPr lang="hu-HU" dirty="0"/>
              <a:t>” állapotban van, addig az ütemező elvégzi a kontextusváltást. A kontextusváltás betölti a folyamatot a processzorba és az </a:t>
            </a:r>
            <a:r>
              <a:rPr lang="hu-HU" dirty="0" err="1"/>
              <a:t>allapototo</a:t>
            </a:r>
            <a:r>
              <a:rPr lang="hu-HU" dirty="0"/>
              <a:t> „</a:t>
            </a:r>
            <a:r>
              <a:rPr lang="hu-HU" dirty="0" err="1"/>
              <a:t>running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 állítja.</a:t>
            </a:r>
          </a:p>
          <a:p>
            <a:endParaRPr lang="hu-HU" dirty="0"/>
          </a:p>
          <a:p>
            <a:r>
              <a:rPr lang="hu-HU" dirty="0" err="1"/>
              <a:t>Blocked</a:t>
            </a:r>
            <a:r>
              <a:rPr lang="hu-HU" dirty="0"/>
              <a:t>: Ebbe az állapotba akkor kerül a folyamat, ha a folyamatnak meg kell várnia egy erőforrást (például várnia kell a felhasználói bemenetre, vagy egy fájl megnyitására), addig blokkolt állapotba kerül.</a:t>
            </a:r>
            <a:br>
              <a:rPr lang="hu-HU" dirty="0"/>
            </a:br>
            <a:r>
              <a:rPr lang="hu-HU" dirty="0"/>
              <a:t>A folyamat állapota visszaáll a „</a:t>
            </a:r>
            <a:r>
              <a:rPr lang="hu-HU" dirty="0" err="1"/>
              <a:t>waiting</a:t>
            </a:r>
            <a:r>
              <a:rPr lang="hu-HU" dirty="0"/>
              <a:t>” állapotra, amint a folyamatnak nem kell tovább várni.</a:t>
            </a:r>
          </a:p>
          <a:p>
            <a:endParaRPr lang="hu-HU" dirty="0"/>
          </a:p>
          <a:p>
            <a:r>
              <a:rPr lang="hu-HU" dirty="0" err="1"/>
              <a:t>Terminated</a:t>
            </a:r>
            <a:r>
              <a:rPr lang="hu-HU" dirty="0"/>
              <a:t>: Amint a folyamat lefutott, akkor az a folyamat „</a:t>
            </a:r>
            <a:r>
              <a:rPr lang="hu-HU" dirty="0" err="1"/>
              <a:t>terminated</a:t>
            </a:r>
            <a:r>
              <a:rPr lang="hu-HU" dirty="0"/>
              <a:t>” állapotba kerül.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7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ábrán egy folyamat futása látható. </a:t>
            </a:r>
            <a:br>
              <a:rPr lang="hu-HU" dirty="0"/>
            </a:br>
            <a:r>
              <a:rPr lang="hu-HU" dirty="0"/>
              <a:t>Ugye ahogy a folyamatoknál említettem, egy folyamat több szálon futhat, azt próbálja szemléltetni ez az ábra is.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Egy jól megírt programot a szálak fel tudnak gyorsítani azzal, hogy a nagyobb erőforrást igénylő feladatokat több szálra szétosztva megengedjük a programnak, hogy egymással párhuzamosan tudjanak futni ezek a folyamatok.</a:t>
            </a:r>
            <a:br>
              <a:rPr lang="hu-HU" dirty="0"/>
            </a:br>
            <a:r>
              <a:rPr lang="hu-HU" dirty="0"/>
              <a:t>Fájlfeltöltés + (4 </a:t>
            </a:r>
            <a:r>
              <a:rPr lang="hu-HU" dirty="0" err="1"/>
              <a:t>thread</a:t>
            </a:r>
            <a:r>
              <a:rPr lang="hu-HU" dirty="0"/>
              <a:t> korlátozás)</a:t>
            </a:r>
          </a:p>
          <a:p>
            <a:endParaRPr lang="hu-HU" dirty="0"/>
          </a:p>
          <a:p>
            <a:r>
              <a:rPr lang="hu-HU" dirty="0"/>
              <a:t>Szálak és magok közötti különbségek elmagyarázása</a:t>
            </a:r>
          </a:p>
          <a:p>
            <a:br>
              <a:rPr lang="hu-HU" dirty="0"/>
            </a:br>
            <a:r>
              <a:rPr lang="hu-HU" dirty="0"/>
              <a:t>A program szüneteltetése:</a:t>
            </a:r>
          </a:p>
          <a:p>
            <a:r>
              <a:rPr lang="hu-HU" dirty="0"/>
              <a:t>WAIT</a:t>
            </a:r>
            <a:br>
              <a:rPr lang="hu-HU" dirty="0"/>
            </a:b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javascript</a:t>
            </a:r>
            <a:r>
              <a:rPr lang="hu-HU" dirty="0"/>
              <a:t> </a:t>
            </a:r>
            <a:r>
              <a:rPr lang="hu-HU" dirty="0" err="1"/>
              <a:t>setTimeout</a:t>
            </a:r>
            <a:r>
              <a:rPr lang="hu-HU" dirty="0"/>
              <a:t> -&gt; ASYNC JS BEMUTATÁSA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85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modellek csak többprocesszoros gépeken használható.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UMA: Uniform </a:t>
            </a:r>
            <a:r>
              <a:rPr lang="hu-HU" dirty="0" err="1"/>
              <a:t>Memory</a:t>
            </a:r>
            <a:r>
              <a:rPr lang="hu-HU" dirty="0"/>
              <a:t> Access (közös memória)</a:t>
            </a:r>
          </a:p>
          <a:p>
            <a:pPr lvl="1"/>
            <a:r>
              <a:rPr lang="hu-HU" dirty="0"/>
              <a:t>Minden processzor egyetlen közös memóriában tárolja az adatokat. </a:t>
            </a:r>
          </a:p>
          <a:p>
            <a:pPr lvl="1"/>
            <a:r>
              <a:rPr lang="hu-HU" dirty="0"/>
              <a:t>Más néven SMP (</a:t>
            </a:r>
            <a:r>
              <a:rPr lang="hu-HU" dirty="0" err="1"/>
              <a:t>symmetric</a:t>
            </a:r>
            <a:r>
              <a:rPr lang="hu-HU" dirty="0"/>
              <a:t> </a:t>
            </a:r>
            <a:r>
              <a:rPr lang="hu-HU" dirty="0" err="1"/>
              <a:t>multiprocessor</a:t>
            </a:r>
            <a:r>
              <a:rPr lang="hu-HU" dirty="0"/>
              <a:t>)-architektúra. 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en-US" dirty="0"/>
              <a:t>NUMA: Non-Uniform Memory Access (</a:t>
            </a:r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 </a:t>
            </a:r>
            <a:endParaRPr lang="hu-HU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memóriával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néven</a:t>
            </a:r>
            <a:r>
              <a:rPr lang="en-US" dirty="0"/>
              <a:t> DM (distributed memory)-</a:t>
            </a:r>
            <a:r>
              <a:rPr lang="en-US" dirty="0" err="1"/>
              <a:t>architektúra</a:t>
            </a:r>
            <a:r>
              <a:rPr lang="en-US" dirty="0"/>
              <a:t>. 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1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 rendszer az UMA és a NUMA keveréke, mivel a rendszer egynél több memóriablokkot tartalmaz (tehát nem tisztán</a:t>
            </a:r>
          </a:p>
          <a:p>
            <a:r>
              <a:rPr lang="hu-HU" dirty="0"/>
              <a:t>UMA), de ezeket a processzorok közösen is használják (tehát nem is tisztán</a:t>
            </a:r>
          </a:p>
          <a:p>
            <a:r>
              <a:rPr lang="hu-HU" dirty="0"/>
              <a:t>NUMA). A nagy teljesítményű párhuzamos számítógépek (más néven</a:t>
            </a:r>
          </a:p>
          <a:p>
            <a:r>
              <a:rPr lang="hu-HU" dirty="0"/>
              <a:t>„szuperszámítógépek”) körében egyértelmű trend a hibrid NUMA megoldás</a:t>
            </a:r>
          </a:p>
          <a:p>
            <a:r>
              <a:rPr lang="hu-HU" dirty="0"/>
              <a:t>terjedése.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25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processzorok mindig rendelkeznek gyorsítótárakkal, melyek a memóriából</a:t>
            </a:r>
          </a:p>
          <a:p>
            <a:r>
              <a:rPr lang="hu-HU" dirty="0"/>
              <a:t>betöltött, illetve oda kiírandó adatok egy részét tárolják. </a:t>
            </a:r>
            <a:br>
              <a:rPr lang="hu-HU" dirty="0"/>
            </a:br>
            <a:br>
              <a:rPr lang="hu-HU" dirty="0"/>
            </a:br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Ezek tartalmának összehangolása külön feladatként merül fel, mely az UMA és NUMA</a:t>
            </a:r>
          </a:p>
          <a:p>
            <a:r>
              <a:rPr lang="hu-HU" sz="1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modellekben igen bonyolultan oldható meg.</a:t>
            </a:r>
            <a:br>
              <a:rPr lang="hu-HU" dirty="0"/>
            </a:b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ccUMA</a:t>
            </a:r>
            <a:r>
              <a:rPr lang="hu-HU" dirty="0"/>
              <a:t> (cache-</a:t>
            </a:r>
            <a:r>
              <a:rPr lang="hu-HU" dirty="0" err="1"/>
              <a:t>coherent</a:t>
            </a:r>
            <a:r>
              <a:rPr lang="hu-HU" dirty="0"/>
              <a:t> UMA) és </a:t>
            </a:r>
            <a:r>
              <a:rPr lang="hu-HU" dirty="0" err="1"/>
              <a:t>ccNUMA</a:t>
            </a:r>
            <a:r>
              <a:rPr lang="hu-HU" dirty="0"/>
              <a:t> modelleknél speciális, egy ún.</a:t>
            </a:r>
          </a:p>
          <a:p>
            <a:r>
              <a:rPr lang="hu-HU" dirty="0"/>
              <a:t>koherencia-protokollt megvalósító egység gondoskodik az összehangolásról.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Ezekre a modellekre azért van szükség, mert az adatfeldolgozás igen energiaigényes, ezekkel a kommunikációs modellekkel, ez a „veszteség” könnyen csökkenthető.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F4E3-1DEA-4DBB-AF74-DDA85AC2219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0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FD5A1-E875-46B8-9A76-BFC30D8A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D27749-ACB7-41E9-88C1-61BB716C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F6856-4735-41EC-93E0-86217D3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5F1836-3B70-44A9-A160-2463B273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87F81A-F173-40D8-821B-CFD45958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615FA-82AC-481E-9355-EEC3D7A7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AE20DC0-E722-4414-98D7-1E6537EE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878540-E621-410C-A861-7A8DBDD6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E628F-59C9-470E-AACB-F19940C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B53B-82A2-4A4A-86A3-A2579090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DDCA4A4-AB7B-4948-BC63-C1550DB0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206141-67D2-4805-8410-56CC3276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F202A0-F953-4B0E-AF4C-C0C315A6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B60F69-59AC-4724-B39A-945DEC1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6184B8-E8DF-4312-AAB2-FB847359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16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3FF280-93EA-4765-8D88-ECEFEC7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F6FE57-DC60-4264-8714-8F924358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F7FC0C-D4F8-4A9E-ABC9-A27F942C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B74C6F-AC85-4818-B600-B551E920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FA603-DACA-4398-BB83-2E4AA26D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8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D3A75-77CE-4118-B39C-6F5A10C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95A0C8-79E3-4B3E-AFCB-66D223A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B7A7F-F305-4150-B418-BC11CFCC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D646E-6793-4711-BD85-47C1AC72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59D406-3ED7-4F58-A3DC-A2979F77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3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1D4408-7656-4ABE-AC7E-10AB473A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BC08F2-CC3D-4427-A3BE-EDC476E0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536D11-B12A-44F2-BC12-3942B8A7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3AA085-4F5B-4553-908A-1DE6B6C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1FFF01-85D1-4287-BC85-04C7ACB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774B7E-5059-4528-BBB1-D1729B71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2FE221-B269-459C-BED5-C267406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1951E3-0C75-4D87-BDA5-6E0DEC12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F0218-3566-4C51-99C9-77A877CB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7ADFF0-012D-49C3-9190-E790666E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6C4B42-B5D1-4BDC-8328-8742DE2E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67CCB4F-1290-4003-9F69-FD9F0BC7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DD4B79E-B51B-44CA-8D09-CEEDBF60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1A798C-57BA-4476-A1D7-B8CC9EA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BAEDD5-4C32-429F-A922-B8A4A544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AE1545-3192-4932-BAE5-4B987F8C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5413FF-D6F0-44F9-B0B2-997FB94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A918EB-03DA-453A-ADBF-D72F181C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9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3D7003C-27D9-42CE-94D2-23C6F06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AD7CD0-732E-4C6D-93D4-9E64817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541692A-8322-4526-9C84-3385CCE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91537-D328-4B64-8EE4-6C154650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FEA24-F3CC-42B5-BF01-127D70AC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B657CD5-8609-4DD4-84C3-34523074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209FD7-1A8E-4EDD-BB0B-66B32856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790F71-6C17-4BE2-B02E-FD42CEA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DBD4F6-DF6B-46A6-933E-0C30A813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4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C7C3B-39C5-452F-ABFF-2A80232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5F0F92-1715-474B-B98C-7D4C22448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F31931-EACB-405D-BE38-24A5B49D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3A8E0-65AF-4F97-BC69-0D10832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FCE802-5B41-48C8-813B-63B45AA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A9B572-5F88-4B35-8715-4B57582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7DD733-B5D6-43F7-A7F9-90056DB6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ED2665-7118-4133-B635-7B555066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829C7D-7D05-4FDB-B452-EAF5D0EFC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CE58-D5BF-4592-BBC8-A7847BDADEB9}" type="datetimeFigureOut">
              <a:rPr lang="hu-HU" smtClean="0"/>
              <a:t>2021. 11. 11.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84B8-D4F9-4E77-8275-E62A11141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6BD6EF-8C8B-4251-87B7-48B0236E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8D62-0D9C-4097-AC1C-42CA231DC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43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sprog.hu/article/rest-alapu-kommunikac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BD6EE-1954-4E4B-BA2F-B41E7B22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Osztott rendszerek, párhuzamos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9A9CEB-62F9-45E0-BCA5-241DA30B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Krsják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95373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664F0-9C22-44FE-A99C-5F803CB6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(</a:t>
            </a:r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r>
              <a:rPr lang="hu-HU" dirty="0"/>
              <a:t>)</a:t>
            </a:r>
          </a:p>
        </p:txBody>
      </p:sp>
      <p:pic>
        <p:nvPicPr>
          <p:cNvPr id="1026" name="Picture 2" descr="What is REST API | PHPenthusiast">
            <a:extLst>
              <a:ext uri="{FF2B5EF4-FFF2-40B4-BE49-F238E27FC236}">
                <a16:creationId xmlns:a16="http://schemas.microsoft.com/office/drawing/2014/main" id="{830C1EE3-4547-4463-BEF0-BE04570DA4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023"/>
            <a:ext cx="10515600" cy="42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27925-BEAF-420F-8265-060DA2B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/>
              <a:t>authorizáció</a:t>
            </a:r>
            <a:endParaRPr lang="hu-HU" dirty="0"/>
          </a:p>
        </p:txBody>
      </p:sp>
      <p:pic>
        <p:nvPicPr>
          <p:cNvPr id="2050" name="Picture 2" descr="REST API Authentication – callstats.io">
            <a:extLst>
              <a:ext uri="{FF2B5EF4-FFF2-40B4-BE49-F238E27FC236}">
                <a16:creationId xmlns:a16="http://schemas.microsoft.com/office/drawing/2014/main" id="{F65292CC-F919-4FF8-9163-EA5F70C42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690688"/>
            <a:ext cx="8623300" cy="48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3DDDB0-AA1F-431C-897B-B555797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870D5-4D1B-4078-ABA5-B645B8D4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1xx - tájékoztató információk: A kérést megkapta a szerver, feldolgozás következik</a:t>
            </a:r>
          </a:p>
          <a:p>
            <a:r>
              <a:rPr lang="hu-HU" dirty="0"/>
              <a:t>2xx - sikeres kérés: A kérést sikeresen megkapta, elfogadta, megértette a szerver.</a:t>
            </a:r>
          </a:p>
          <a:p>
            <a:r>
              <a:rPr lang="hu-HU" dirty="0"/>
              <a:t>3xx - átirányítás: További tevékenységekre van szükség a kérés befejezéséhez.</a:t>
            </a:r>
          </a:p>
          <a:p>
            <a:r>
              <a:rPr lang="hu-HU" dirty="0"/>
              <a:t>4xx - klienshiba: A kérés rossz szintaxisú vagy nem teljesíthető.</a:t>
            </a:r>
          </a:p>
          <a:p>
            <a:r>
              <a:rPr lang="hu-HU" dirty="0"/>
              <a:t>5xx - szerverhiba: A szervernek nem sikerült egy helyes kérést végrehajtania.</a:t>
            </a:r>
          </a:p>
        </p:txBody>
      </p:sp>
    </p:spTree>
    <p:extLst>
      <p:ext uri="{BB962C8B-B14F-4D97-AF65-F5344CB8AC3E}">
        <p14:creationId xmlns:p14="http://schemas.microsoft.com/office/powerpoint/2010/main" val="28669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66908-B78C-4E9E-A2C9-F8CDA43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Állapotkódok a való életben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5F0E0-39B0-4E49-91FE-7DA41E60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200 - sikeres</a:t>
            </a:r>
          </a:p>
          <a:p>
            <a:r>
              <a:rPr lang="hu-HU" dirty="0"/>
              <a:t>401 - </a:t>
            </a:r>
            <a:r>
              <a:rPr lang="hu-HU" dirty="0" err="1"/>
              <a:t>unauthorizált</a:t>
            </a:r>
            <a:endParaRPr lang="hu-HU" dirty="0"/>
          </a:p>
          <a:p>
            <a:r>
              <a:rPr lang="hu-HU" dirty="0"/>
              <a:t>404 - nem létező erőforrás</a:t>
            </a:r>
          </a:p>
          <a:p>
            <a:r>
              <a:rPr lang="hu-HU" dirty="0"/>
              <a:t>405 - helytelen metódushasználat</a:t>
            </a:r>
          </a:p>
          <a:p>
            <a:r>
              <a:rPr lang="hu-HU" dirty="0"/>
              <a:t>500 - a backend hibára futott</a:t>
            </a:r>
          </a:p>
        </p:txBody>
      </p:sp>
    </p:spTree>
    <p:extLst>
      <p:ext uri="{BB962C8B-B14F-4D97-AF65-F5344CB8AC3E}">
        <p14:creationId xmlns:p14="http://schemas.microsoft.com/office/powerpoint/2010/main" val="16140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4C055-4032-4E35-A80A-A8E354F6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REST metódusok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3AF98-B90E-40DE-A9B5-809149E3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GET – erőforrás letöltése</a:t>
            </a:r>
          </a:p>
          <a:p>
            <a:r>
              <a:rPr lang="hu-HU" dirty="0"/>
              <a:t>POST - adatok szerverre küldése</a:t>
            </a:r>
          </a:p>
          <a:p>
            <a:r>
              <a:rPr lang="hu-HU" dirty="0"/>
              <a:t>PUT - feltölti a megadott erőforrást</a:t>
            </a:r>
          </a:p>
          <a:p>
            <a:r>
              <a:rPr lang="hu-HU" dirty="0"/>
              <a:t>DELETE - erőforrás eltávolítása</a:t>
            </a:r>
          </a:p>
          <a:p>
            <a:r>
              <a:rPr lang="hu-HU" dirty="0"/>
              <a:t>(HEAD) – ugyanaz, mint a GET, de csak a válasz fejlécet kéri le</a:t>
            </a:r>
          </a:p>
          <a:p>
            <a:r>
              <a:rPr lang="hu-HU" dirty="0"/>
              <a:t>(TRACE) – visszaküldi a kapott kérést</a:t>
            </a:r>
          </a:p>
          <a:p>
            <a:r>
              <a:rPr lang="hu-HU" dirty="0"/>
              <a:t>(OPTIONS) – a szerver által támogatott http metódusok listája</a:t>
            </a:r>
          </a:p>
          <a:p>
            <a:r>
              <a:rPr lang="hu-HU" dirty="0"/>
              <a:t>(CONNECT) – a kérést transzparens </a:t>
            </a:r>
            <a:r>
              <a:rPr lang="hu-HU" dirty="0" err="1"/>
              <a:t>tunellé</a:t>
            </a:r>
            <a:r>
              <a:rPr lang="hu-HU" dirty="0"/>
              <a:t> alakítja</a:t>
            </a:r>
          </a:p>
        </p:txBody>
      </p:sp>
    </p:spTree>
    <p:extLst>
      <p:ext uri="{BB962C8B-B14F-4D97-AF65-F5344CB8AC3E}">
        <p14:creationId xmlns:p14="http://schemas.microsoft.com/office/powerpoint/2010/main" val="386105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2CE72-EE7D-407B-85F0-6A073EBD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Singleton</a:t>
            </a:r>
            <a:r>
              <a:rPr lang="hu-HU" dirty="0"/>
              <a:t> (egyke)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8A94DF-818C-4D99-A173-0CF48C69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Osztályból példány konstruktorral</a:t>
            </a:r>
          </a:p>
          <a:p>
            <a:r>
              <a:rPr lang="hu-HU" dirty="0"/>
              <a:t>A konstruktor nem lehet publikus</a:t>
            </a:r>
          </a:p>
          <a:p>
            <a:r>
              <a:rPr lang="hu-HU" dirty="0"/>
              <a:t>Osztályszintű statikus metódus (</a:t>
            </a:r>
            <a:r>
              <a:rPr lang="hu-HU" dirty="0" err="1"/>
              <a:t>getInstance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2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A5396E-AE2C-4633-B4E5-2AE704D2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Lazyload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D95B1E-D935-499D-9E1F-E011EB49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Objekutum</a:t>
            </a:r>
            <a:r>
              <a:rPr lang="hu-HU" dirty="0"/>
              <a:t> létrehozás elhalasztása</a:t>
            </a:r>
          </a:p>
          <a:p>
            <a:r>
              <a:rPr lang="hu-HU" dirty="0"/>
              <a:t>Gyorsítja a kódot</a:t>
            </a:r>
          </a:p>
        </p:txBody>
      </p:sp>
    </p:spTree>
    <p:extLst>
      <p:ext uri="{BB962C8B-B14F-4D97-AF65-F5344CB8AC3E}">
        <p14:creationId xmlns:p14="http://schemas.microsoft.com/office/powerpoint/2010/main" val="192019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37692-A740-4301-B69C-723F1D6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AF19B-C437-4657-AA96-0FC2A7E5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Független gépek </a:t>
            </a:r>
            <a:r>
              <a:rPr lang="hu-HU" dirty="0" err="1"/>
              <a:t>sokassága</a:t>
            </a:r>
            <a:r>
              <a:rPr lang="hu-HU" dirty="0"/>
              <a:t>, melyek a </a:t>
            </a:r>
            <a:r>
              <a:rPr lang="hu-HU" dirty="0" err="1"/>
              <a:t>felahsználó</a:t>
            </a:r>
            <a:r>
              <a:rPr lang="hu-HU" dirty="0"/>
              <a:t> számára összefüggő rendszert alkotnak</a:t>
            </a:r>
          </a:p>
          <a:p>
            <a:r>
              <a:rPr lang="hu-HU" dirty="0"/>
              <a:t>Az osztott rendszer egy köztes réteg a gépek és alkalmazások között</a:t>
            </a:r>
          </a:p>
        </p:txBody>
      </p:sp>
    </p:spTree>
    <p:extLst>
      <p:ext uri="{BB962C8B-B14F-4D97-AF65-F5344CB8AC3E}">
        <p14:creationId xmlns:p14="http://schemas.microsoft.com/office/powerpoint/2010/main" val="176073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2529D6-1A36-447C-A61F-051D59CC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szempontok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1F255-0B6F-4DFB-8448-0EE03BDC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/>
          <a:lstStyle/>
          <a:p>
            <a:r>
              <a:rPr lang="hu-HU" dirty="0"/>
              <a:t>Erőforrások elérhetővé tétele a felhasználónak</a:t>
            </a:r>
          </a:p>
          <a:p>
            <a:r>
              <a:rPr lang="hu-HU" dirty="0"/>
              <a:t>Átlátszóság</a:t>
            </a:r>
          </a:p>
          <a:p>
            <a:r>
              <a:rPr lang="hu-HU" dirty="0"/>
              <a:t>Nyíltság</a:t>
            </a:r>
          </a:p>
          <a:p>
            <a:r>
              <a:rPr lang="hu-HU" dirty="0"/>
              <a:t>Skálázhatóság</a:t>
            </a:r>
          </a:p>
        </p:txBody>
      </p:sp>
    </p:spTree>
    <p:extLst>
      <p:ext uri="{BB962C8B-B14F-4D97-AF65-F5344CB8AC3E}">
        <p14:creationId xmlns:p14="http://schemas.microsoft.com/office/powerpoint/2010/main" val="390255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06571-E834-4461-9608-E9CD7B9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Átlátszóság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2AC36-A9B7-46F2-9DA5-44CAEEC6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Hozzáférés</a:t>
            </a:r>
          </a:p>
          <a:p>
            <a:r>
              <a:rPr lang="hu-HU" dirty="0"/>
              <a:t>Hely elfedése</a:t>
            </a:r>
          </a:p>
          <a:p>
            <a:r>
              <a:rPr lang="hu-HU" dirty="0"/>
              <a:t>Mozgatás</a:t>
            </a:r>
          </a:p>
          <a:p>
            <a:r>
              <a:rPr lang="hu-HU" dirty="0" err="1"/>
              <a:t>Relokáció</a:t>
            </a:r>
            <a:endParaRPr lang="hu-HU" dirty="0"/>
          </a:p>
          <a:p>
            <a:r>
              <a:rPr lang="hu-HU" dirty="0"/>
              <a:t>Replikáció</a:t>
            </a:r>
          </a:p>
          <a:p>
            <a:r>
              <a:rPr lang="hu-HU" dirty="0"/>
              <a:t>Konkurencia</a:t>
            </a:r>
          </a:p>
          <a:p>
            <a:r>
              <a:rPr lang="hu-HU" dirty="0"/>
              <a:t>Hibatűrés</a:t>
            </a:r>
          </a:p>
        </p:txBody>
      </p:sp>
    </p:spTree>
    <p:extLst>
      <p:ext uri="{BB962C8B-B14F-4D97-AF65-F5344CB8AC3E}">
        <p14:creationId xmlns:p14="http://schemas.microsoft.com/office/powerpoint/2010/main" val="36500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D1FF23-4A89-4DDB-809F-1AF0840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kurzus alatt?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146250-FAF4-4A46-94FF-D7C6595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Folyamatok </a:t>
            </a:r>
          </a:p>
          <a:p>
            <a:r>
              <a:rPr lang="hu-HU" dirty="0"/>
              <a:t>Szálak</a:t>
            </a:r>
          </a:p>
          <a:p>
            <a:r>
              <a:rPr lang="hu-HU" dirty="0" err="1"/>
              <a:t>Koténerizálás</a:t>
            </a:r>
            <a:endParaRPr lang="hu-HU" dirty="0"/>
          </a:p>
          <a:p>
            <a:r>
              <a:rPr lang="hu-HU" dirty="0"/>
              <a:t>UMA / NUMA</a:t>
            </a:r>
          </a:p>
          <a:p>
            <a:r>
              <a:rPr lang="hu-HU" dirty="0"/>
              <a:t>REST</a:t>
            </a:r>
          </a:p>
          <a:p>
            <a:r>
              <a:rPr lang="hu-HU" dirty="0"/>
              <a:t>Tervezési minták</a:t>
            </a:r>
          </a:p>
          <a:p>
            <a:r>
              <a:rPr lang="hu-HU" dirty="0" err="1"/>
              <a:t>Singleton</a:t>
            </a:r>
            <a:endParaRPr lang="hu-HU" dirty="0"/>
          </a:p>
          <a:p>
            <a:r>
              <a:rPr lang="hu-HU" dirty="0" err="1"/>
              <a:t>Azure</a:t>
            </a:r>
            <a:endParaRPr lang="hu-HU" dirty="0"/>
          </a:p>
          <a:p>
            <a:r>
              <a:rPr lang="hu-HU" dirty="0"/>
              <a:t>Elosztott rendszerek tervezési mintái és használatuk</a:t>
            </a:r>
          </a:p>
          <a:p>
            <a:r>
              <a:rPr lang="hu-HU" dirty="0"/>
              <a:t>Kommunikáció elosztott rendszerekben</a:t>
            </a:r>
          </a:p>
          <a:p>
            <a:r>
              <a:rPr lang="hu-HU" dirty="0"/>
              <a:t>Monolitikus rendszerek szemben </a:t>
            </a:r>
            <a:r>
              <a:rPr lang="hu-HU"/>
              <a:t>mikroszerviz</a:t>
            </a:r>
            <a:r>
              <a:rPr lang="hu-HU" dirty="0"/>
              <a:t> architektúrával</a:t>
            </a:r>
          </a:p>
          <a:p>
            <a:r>
              <a:rPr lang="hu-HU" dirty="0"/>
              <a:t>Vertikális vagy horizontális skálázás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47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DAA71-EB16-4DF6-A996-1880DC7D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Nyíltság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4CAF0D-A507-4AF7-837C-E9C64C32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Programnyelv</a:t>
            </a:r>
          </a:p>
          <a:p>
            <a:pPr lvl="1"/>
            <a:r>
              <a:rPr lang="hu-HU" dirty="0"/>
              <a:t>Teljesség</a:t>
            </a:r>
          </a:p>
          <a:p>
            <a:pPr lvl="1"/>
            <a:r>
              <a:rPr lang="hu-HU" dirty="0"/>
              <a:t>Semlegesség</a:t>
            </a:r>
          </a:p>
          <a:p>
            <a:pPr lvl="1"/>
            <a:endParaRPr lang="hu-HU" dirty="0"/>
          </a:p>
          <a:p>
            <a:r>
              <a:rPr lang="hu-HU" dirty="0"/>
              <a:t>Hordozhatóság</a:t>
            </a:r>
          </a:p>
          <a:p>
            <a:r>
              <a:rPr lang="hu-HU" dirty="0"/>
              <a:t>Műveletek közötti átjárhatóság</a:t>
            </a:r>
          </a:p>
        </p:txBody>
      </p:sp>
    </p:spTree>
    <p:extLst>
      <p:ext uri="{BB962C8B-B14F-4D97-AF65-F5344CB8AC3E}">
        <p14:creationId xmlns:p14="http://schemas.microsoft.com/office/powerpoint/2010/main" val="66338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D93E9-1E73-47DA-BAA3-6645AE03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Skálázhatóság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07FFEA-63A1-4239-9276-E8A78D96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Méretbeli</a:t>
            </a:r>
          </a:p>
          <a:p>
            <a:r>
              <a:rPr lang="hu-HU" dirty="0"/>
              <a:t>Földrajzi</a:t>
            </a:r>
          </a:p>
          <a:p>
            <a:r>
              <a:rPr lang="hu-HU" dirty="0"/>
              <a:t>Adminisztratív</a:t>
            </a:r>
          </a:p>
        </p:txBody>
      </p:sp>
    </p:spTree>
    <p:extLst>
      <p:ext uri="{BB962C8B-B14F-4D97-AF65-F5344CB8AC3E}">
        <p14:creationId xmlns:p14="http://schemas.microsoft.com/office/powerpoint/2010/main" val="417463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165D0-24CB-46F8-8F76-25F81A7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rendszerek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F45C2E-CB82-4447-AA46-ECE215D7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  <a:p>
            <a:r>
              <a:rPr lang="hu-HU" dirty="0"/>
              <a:t>Elosztott információs rendszerek</a:t>
            </a:r>
          </a:p>
          <a:p>
            <a:r>
              <a:rPr lang="hu-HU" dirty="0"/>
              <a:t>Elosztott elterjedt rendszerek</a:t>
            </a:r>
          </a:p>
        </p:txBody>
      </p:sp>
    </p:spTree>
    <p:extLst>
      <p:ext uri="{BB962C8B-B14F-4D97-AF65-F5344CB8AC3E}">
        <p14:creationId xmlns:p14="http://schemas.microsoft.com/office/powerpoint/2010/main" val="410831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68DDD-9F06-489F-BA10-5791B940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számítási rendszerek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7385D66-1183-40D6-A2D6-6A45BC50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6282"/>
            <a:ext cx="10515600" cy="48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CA029-2B06-4A93-88EC-0D64C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információs rendszerek: tranzakciók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598C3-A215-460E-99BD-F3AA66E3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</a:t>
            </a:r>
          </a:p>
          <a:p>
            <a:r>
              <a:rPr lang="hu-HU" dirty="0" err="1"/>
              <a:t>Atomosság</a:t>
            </a:r>
            <a:endParaRPr lang="hu-HU" dirty="0"/>
          </a:p>
          <a:p>
            <a:r>
              <a:rPr lang="hu-HU" dirty="0"/>
              <a:t>Konzisztencia</a:t>
            </a:r>
          </a:p>
          <a:p>
            <a:r>
              <a:rPr lang="hu-HU" dirty="0"/>
              <a:t>Elkülönítés</a:t>
            </a:r>
          </a:p>
          <a:p>
            <a:r>
              <a:rPr lang="hu-HU" dirty="0"/>
              <a:t>Tartósság</a:t>
            </a:r>
          </a:p>
        </p:txBody>
      </p:sp>
    </p:spTree>
    <p:extLst>
      <p:ext uri="{BB962C8B-B14F-4D97-AF65-F5344CB8AC3E}">
        <p14:creationId xmlns:p14="http://schemas.microsoft.com/office/powerpoint/2010/main" val="312092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342FE-3DAD-4ED6-982D-A4D15C32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Elosztott elterjedt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212C5-2BCC-435D-A620-994AC3A7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Kontextuális változás</a:t>
            </a:r>
          </a:p>
          <a:p>
            <a:r>
              <a:rPr lang="hu-HU" dirty="0"/>
              <a:t>Ad hoc összetétel</a:t>
            </a:r>
          </a:p>
          <a:p>
            <a:r>
              <a:rPr lang="hu-HU" dirty="0"/>
              <a:t>A megosztás az alapértelmezett</a:t>
            </a:r>
          </a:p>
        </p:txBody>
      </p:sp>
    </p:spTree>
    <p:extLst>
      <p:ext uri="{BB962C8B-B14F-4D97-AF65-F5344CB8AC3E}">
        <p14:creationId xmlns:p14="http://schemas.microsoft.com/office/powerpoint/2010/main" val="168763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5B645-B7C8-429F-9AAF-575B1DD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hu-HU" dirty="0" err="1"/>
              <a:t>Azure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54DBAE-A2E4-4797-B2D0-7D814830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Alkalmazások </a:t>
            </a:r>
          </a:p>
          <a:p>
            <a:pPr lvl="1"/>
            <a:r>
              <a:rPr lang="hu-HU" dirty="0"/>
              <a:t>Készítése</a:t>
            </a:r>
          </a:p>
          <a:p>
            <a:pPr lvl="1"/>
            <a:r>
              <a:rPr lang="hu-HU" dirty="0"/>
              <a:t>Telepítése</a:t>
            </a:r>
          </a:p>
          <a:p>
            <a:pPr lvl="1"/>
            <a:r>
              <a:rPr lang="hu-HU" dirty="0"/>
              <a:t>Futtatása</a:t>
            </a:r>
          </a:p>
          <a:p>
            <a:r>
              <a:rPr lang="hu-HU" dirty="0"/>
              <a:t>Tetszőleges .NET alapú alkalmazások támogatása</a:t>
            </a:r>
          </a:p>
        </p:txBody>
      </p:sp>
    </p:spTree>
    <p:extLst>
      <p:ext uri="{BB962C8B-B14F-4D97-AF65-F5344CB8AC3E}">
        <p14:creationId xmlns:p14="http://schemas.microsoft.com/office/powerpoint/2010/main" val="303411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DB839-7368-481C-8DE7-F365E53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Microsoft </a:t>
            </a:r>
            <a:r>
              <a:rPr lang="hu-HU" dirty="0" err="1"/>
              <a:t>Azure</a:t>
            </a:r>
            <a:r>
              <a:rPr lang="hu-HU" dirty="0"/>
              <a:t> szolgáltatásai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C12253-73F2-4819-8BB5-3B546E1C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Számítások</a:t>
            </a:r>
          </a:p>
          <a:p>
            <a:r>
              <a:rPr lang="hu-HU" dirty="0"/>
              <a:t>Mobil szolgáltatások</a:t>
            </a:r>
          </a:p>
          <a:p>
            <a:r>
              <a:rPr lang="hu-HU" dirty="0"/>
              <a:t>Tárolás</a:t>
            </a:r>
          </a:p>
          <a:p>
            <a:r>
              <a:rPr lang="hu-HU" dirty="0"/>
              <a:t>Adatmenedzsment</a:t>
            </a:r>
          </a:p>
          <a:p>
            <a:r>
              <a:rPr lang="hu-HU" dirty="0"/>
              <a:t>Üzenetküldés</a:t>
            </a:r>
          </a:p>
          <a:p>
            <a:r>
              <a:rPr lang="hu-HU" dirty="0"/>
              <a:t>Média szolgáltatások</a:t>
            </a:r>
          </a:p>
          <a:p>
            <a:r>
              <a:rPr lang="hu-HU" dirty="0"/>
              <a:t>CDN</a:t>
            </a:r>
          </a:p>
          <a:p>
            <a:r>
              <a:rPr lang="hu-HU" dirty="0"/>
              <a:t>Fejlesztői eszközök</a:t>
            </a:r>
          </a:p>
          <a:p>
            <a:r>
              <a:rPr lang="hu-HU" dirty="0"/>
              <a:t>Menedzsment</a:t>
            </a:r>
          </a:p>
          <a:p>
            <a:r>
              <a:rPr lang="hu-HU" dirty="0"/>
              <a:t>Gépi tanulás</a:t>
            </a:r>
          </a:p>
        </p:txBody>
      </p:sp>
    </p:spTree>
    <p:extLst>
      <p:ext uri="{BB962C8B-B14F-4D97-AF65-F5344CB8AC3E}">
        <p14:creationId xmlns:p14="http://schemas.microsoft.com/office/powerpoint/2010/main" val="162946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BEC7B-56CF-4849-95F5-4B2D0C38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14EB4-5FA4-4FA0-A1B5-E36D224D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4. Processes, Operating system concepts with Java, Sixth, John Wiley &amp; Sons</a:t>
            </a:r>
            <a:endParaRPr lang="hu-HU" dirty="0"/>
          </a:p>
          <a:p>
            <a:r>
              <a:rPr lang="en-US" dirty="0"/>
              <a:t>Stallings, William. </a:t>
            </a:r>
            <a:r>
              <a:rPr lang="en-US" i="1" dirty="0"/>
              <a:t>Operating Systems: internals and design principles</a:t>
            </a:r>
            <a:r>
              <a:rPr lang="en-US" dirty="0"/>
              <a:t>, 5th, Prentice Hall</a:t>
            </a:r>
            <a:endParaRPr lang="hu-HU" dirty="0"/>
          </a:p>
          <a:p>
            <a:r>
              <a:rPr lang="hu-HU" dirty="0">
                <a:hlinkClick r:id="rId2"/>
              </a:rPr>
              <a:t>https://psprog.hu/article/rest-alapu-kommunikacio</a:t>
            </a:r>
            <a:endParaRPr lang="hu-HU" dirty="0"/>
          </a:p>
          <a:p>
            <a:r>
              <a:rPr lang="hu-HU" dirty="0"/>
              <a:t>http://webprogramozas.inf.elte.hu/tananyag/wf2/lecke12_lap1.html</a:t>
            </a:r>
          </a:p>
        </p:txBody>
      </p:sp>
    </p:spTree>
    <p:extLst>
      <p:ext uri="{BB962C8B-B14F-4D97-AF65-F5344CB8AC3E}">
        <p14:creationId xmlns:p14="http://schemas.microsoft.com/office/powerpoint/2010/main" val="184005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AC7C7D-0672-487F-A091-820D1EBF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párhuzamos programozás alapfogalmai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6F5C4E-1F53-4264-A97A-C2BB280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  <a:p>
            <a:r>
              <a:rPr lang="hu-HU" dirty="0"/>
              <a:t>Feladat</a:t>
            </a:r>
          </a:p>
          <a:p>
            <a:r>
              <a:rPr lang="hu-HU" dirty="0"/>
              <a:t>Folyamat</a:t>
            </a:r>
          </a:p>
          <a:p>
            <a:r>
              <a:rPr lang="hu-HU" dirty="0"/>
              <a:t>Szál</a:t>
            </a:r>
          </a:p>
          <a:p>
            <a:r>
              <a:rPr lang="hu-HU" dirty="0"/>
              <a:t>Végrehajtási egység</a:t>
            </a:r>
          </a:p>
          <a:p>
            <a:r>
              <a:rPr lang="hu-HU" dirty="0"/>
              <a:t>Feldolgozóegység</a:t>
            </a:r>
          </a:p>
        </p:txBody>
      </p:sp>
    </p:spTree>
    <p:extLst>
      <p:ext uri="{BB962C8B-B14F-4D97-AF65-F5344CB8AC3E}">
        <p14:creationId xmlns:p14="http://schemas.microsoft.com/office/powerpoint/2010/main" val="287647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5461E-6EAF-40C4-9B97-C1BC365F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61774-ADB4-4C39-89A1-3CA9CB1D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szál hajtja végre</a:t>
            </a:r>
          </a:p>
          <a:p>
            <a:r>
              <a:rPr lang="hu-HU" dirty="0"/>
              <a:t>Tartalmazza a programkódot és tevékenységét</a:t>
            </a:r>
          </a:p>
          <a:p>
            <a:r>
              <a:rPr lang="hu-HU" dirty="0"/>
              <a:t>Egy folyamatnak több állapota lehet</a:t>
            </a:r>
          </a:p>
        </p:txBody>
      </p:sp>
    </p:spTree>
    <p:extLst>
      <p:ext uri="{BB962C8B-B14F-4D97-AF65-F5344CB8AC3E}">
        <p14:creationId xmlns:p14="http://schemas.microsoft.com/office/powerpoint/2010/main" val="10094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1D361-642F-4323-A54A-DAE7C14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Folyamatállapotok</a:t>
            </a:r>
          </a:p>
        </p:txBody>
      </p:sp>
      <p:pic>
        <p:nvPicPr>
          <p:cNvPr id="1028" name="Picture 4" descr="https://upload.wikimedia.org/wikipedia/commons/thumb/8/83/Process_states.svg/1024px-Process_states.svg.png">
            <a:extLst>
              <a:ext uri="{FF2B5EF4-FFF2-40B4-BE49-F238E27FC236}">
                <a16:creationId xmlns:a16="http://schemas.microsoft.com/office/drawing/2014/main" id="{FA612C6E-BAFE-4C11-BB63-F088CED5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66800"/>
            <a:ext cx="52197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4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75075-30EC-4397-89F9-91C74C59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/>
          <a:lstStyle/>
          <a:p>
            <a:pPr algn="ctr"/>
            <a:r>
              <a:rPr lang="hu-HU" dirty="0"/>
              <a:t>Szálak</a:t>
            </a:r>
          </a:p>
        </p:txBody>
      </p:sp>
      <p:pic>
        <p:nvPicPr>
          <p:cNvPr id="1026" name="Picture 2" descr="https://upload.wikimedia.org/wikipedia/commons/thumb/a/a5/Multithreaded_process.svg/1024px-Multithreaded_process.svg.png">
            <a:extLst>
              <a:ext uri="{FF2B5EF4-FFF2-40B4-BE49-F238E27FC236}">
                <a16:creationId xmlns:a16="http://schemas.microsoft.com/office/drawing/2014/main" id="{23EA2D5E-FC9B-459F-A000-EF5CC828C7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1" b="98656" l="1563" r="97461">
                        <a14:foregroundMark x1="8105" y1="39504" x2="12402" y2="30610"/>
                        <a14:foregroundMark x1="12402" y1="30610" x2="26660" y2="16546"/>
                        <a14:foregroundMark x1="26660" y1="16546" x2="18848" y2="22751"/>
                        <a14:foregroundMark x1="18848" y1="22751" x2="35547" y2="12823"/>
                        <a14:foregroundMark x1="35547" y1="12823" x2="45215" y2="11996"/>
                        <a14:foregroundMark x1="45215" y1="11996" x2="64355" y2="17787"/>
                        <a14:foregroundMark x1="64355" y1="17787" x2="72754" y2="23164"/>
                        <a14:foregroundMark x1="72754" y1="23164" x2="64258" y2="16649"/>
                        <a14:foregroundMark x1="64258" y1="16649" x2="78125" y2="30507"/>
                        <a14:foregroundMark x1="78125" y1="30507" x2="81836" y2="40434"/>
                        <a14:foregroundMark x1="81836" y1="40434" x2="78125" y2="30610"/>
                        <a14:foregroundMark x1="78125" y1="30610" x2="72168" y2="25543"/>
                        <a14:foregroundMark x1="64453" y1="16856" x2="53613" y2="13547"/>
                        <a14:foregroundMark x1="61133" y1="14064" x2="51758" y2="11272"/>
                        <a14:foregroundMark x1="60254" y1="14788" x2="42188" y2="11272"/>
                        <a14:foregroundMark x1="54492" y1="12927" x2="37207" y2="12306"/>
                        <a14:foregroundMark x1="42285" y1="13030" x2="25000" y2="15822"/>
                        <a14:foregroundMark x1="29688" y1="14478" x2="22168" y2="18511"/>
                        <a14:foregroundMark x1="34473" y1="12927" x2="23633" y2="18821"/>
                        <a14:foregroundMark x1="33105" y1="14374" x2="23633" y2="17580"/>
                        <a14:foregroundMark x1="23633" y1="17580" x2="19727" y2="20372"/>
                        <a14:foregroundMark x1="23926" y1="19648" x2="11133" y2="29783"/>
                        <a14:foregroundMark x1="13574" y1="23578" x2="9473" y2="28025"/>
                        <a14:foregroundMark x1="16895" y1="21820" x2="10449" y2="30817"/>
                        <a14:foregroundMark x1="19141" y1="19338" x2="12695" y2="30093"/>
                        <a14:foregroundMark x1="17773" y1="20372" x2="9375" y2="33506"/>
                        <a14:foregroundMark x1="18848" y1="18925" x2="9375" y2="37022"/>
                        <a14:foregroundMark x1="10547" y1="33299" x2="5273" y2="47363"/>
                        <a14:foregroundMark x1="7715" y1="32472" x2="5566" y2="47777"/>
                        <a14:foregroundMark x1="7813" y1="34747" x2="7520" y2="47777"/>
                        <a14:foregroundMark x1="5469" y1="34953" x2="6641" y2="58014"/>
                        <a14:foregroundMark x1="6836" y1="48811" x2="7520" y2="59255"/>
                        <a14:foregroundMark x1="7520" y1="59255" x2="8008" y2="59979"/>
                        <a14:foregroundMark x1="2832" y1="54395" x2="8105" y2="65460"/>
                        <a14:foregroundMark x1="8105" y1="65460" x2="9668" y2="66805"/>
                        <a14:foregroundMark x1="1855" y1="50052" x2="6152" y2="61634"/>
                        <a14:foregroundMark x1="6152" y1="61634" x2="7129" y2="62151"/>
                        <a14:foregroundMark x1="4199" y1="53051" x2="8496" y2="65564"/>
                        <a14:foregroundMark x1="8496" y1="65564" x2="7520" y2="62771"/>
                        <a14:foregroundMark x1="3223" y1="46432" x2="8301" y2="62668"/>
                        <a14:foregroundMark x1="5762" y1="49948" x2="9668" y2="60393"/>
                        <a14:foregroundMark x1="9668" y1="60393" x2="9375" y2="59772"/>
                        <a14:foregroundMark x1="4492" y1="47156" x2="6934" y2="62358"/>
                        <a14:foregroundMark x1="5566" y1="51499" x2="10547" y2="65150"/>
                        <a14:foregroundMark x1="5859" y1="63289" x2="12988" y2="70010"/>
                        <a14:foregroundMark x1="12988" y1="70010" x2="19922" y2="71872"/>
                        <a14:foregroundMark x1="7129" y1="65564" x2="17383" y2="64840"/>
                        <a14:foregroundMark x1="17383" y1="64840" x2="18066" y2="65150"/>
                        <a14:foregroundMark x1="1563" y1="62358" x2="27832" y2="64736"/>
                        <a14:foregroundMark x1="14160" y1="65667" x2="28613" y2="64840"/>
                        <a14:foregroundMark x1="28613" y1="64840" x2="30762" y2="64116"/>
                        <a14:foregroundMark x1="14160" y1="60393" x2="25098" y2="62151"/>
                        <a14:foregroundMark x1="25098" y1="62151" x2="29199" y2="61841"/>
                        <a14:foregroundMark x1="15527" y1="63909" x2="30469" y2="68666"/>
                        <a14:foregroundMark x1="17969" y1="75905" x2="29395" y2="72802"/>
                        <a14:foregroundMark x1="17773" y1="72699" x2="30664" y2="73837"/>
                        <a14:foregroundMark x1="30664" y1="73837" x2="38086" y2="72699"/>
                        <a14:foregroundMark x1="19629" y1="75698" x2="29102" y2="76629"/>
                        <a14:foregroundMark x1="29102" y1="76629" x2="35352" y2="76008"/>
                        <a14:foregroundMark x1="16699" y1="77146" x2="28125" y2="63289"/>
                        <a14:foregroundMark x1="10059" y1="35264" x2="20020" y2="34643"/>
                        <a14:foregroundMark x1="20020" y1="34643" x2="30566" y2="34643"/>
                        <a14:foregroundMark x1="14941" y1="34436" x2="25391" y2="35057"/>
                        <a14:foregroundMark x1="25391" y1="35057" x2="31445" y2="34126"/>
                        <a14:foregroundMark x1="13379" y1="35677" x2="25684" y2="37022"/>
                        <a14:foregroundMark x1="25684" y1="37022" x2="33398" y2="36298"/>
                        <a14:foregroundMark x1="16895" y1="40021" x2="29590" y2="42192"/>
                        <a14:foregroundMark x1="29590" y1="42192" x2="51758" y2="41882"/>
                        <a14:foregroundMark x1="51758" y1="41882" x2="51758" y2="41882"/>
                        <a14:foregroundMark x1="58691" y1="46536" x2="68262" y2="46949"/>
                        <a14:foregroundMark x1="68262" y1="46949" x2="73047" y2="45605"/>
                        <a14:foregroundMark x1="49219" y1="45708" x2="65234" y2="44467"/>
                        <a14:foregroundMark x1="54785" y1="48914" x2="71094" y2="43226"/>
                        <a14:foregroundMark x1="51758" y1="58325" x2="63477" y2="58738"/>
                        <a14:foregroundMark x1="63477" y1="58738" x2="70508" y2="55326"/>
                        <a14:foregroundMark x1="56641" y1="57394" x2="70801" y2="52740"/>
                        <a14:foregroundMark x1="52246" y1="54809" x2="71875" y2="49948"/>
                        <a14:foregroundMark x1="52539" y1="50569" x2="68945" y2="47363"/>
                        <a14:foregroundMark x1="49805" y1="50052" x2="60059" y2="50569"/>
                        <a14:foregroundMark x1="60059" y1="50569" x2="74805" y2="48811"/>
                        <a14:foregroundMark x1="28027" y1="60083" x2="37402" y2="70114"/>
                        <a14:foregroundMark x1="37402" y1="70114" x2="51074" y2="71562"/>
                        <a14:foregroundMark x1="17773" y1="77973" x2="29492" y2="80455"/>
                        <a14:foregroundMark x1="29492" y1="80455" x2="34375" y2="80352"/>
                        <a14:foregroundMark x1="6445" y1="68666" x2="11914" y2="68252"/>
                        <a14:foregroundMark x1="5566" y1="64116" x2="5176" y2="71872"/>
                        <a14:foregroundMark x1="9766" y1="65667" x2="9766" y2="74457"/>
                        <a14:foregroundMark x1="6641" y1="62461" x2="7227" y2="75698"/>
                        <a14:foregroundMark x1="11035" y1="68046" x2="12402" y2="78077"/>
                        <a14:foregroundMark x1="9668" y1="71148" x2="10840" y2="83868"/>
                        <a14:foregroundMark x1="10547" y1="73320" x2="15527" y2="87487"/>
                        <a14:foregroundMark x1="13574" y1="77353" x2="15820" y2="87487"/>
                        <a14:foregroundMark x1="15820" y1="87487" x2="16602" y2="87487"/>
                        <a14:foregroundMark x1="13574" y1="76836" x2="18848" y2="90279"/>
                        <a14:foregroundMark x1="17969" y1="78800" x2="24609" y2="92761"/>
                        <a14:foregroundMark x1="24609" y1="92761" x2="24707" y2="92761"/>
                        <a14:foregroundMark x1="21289" y1="82730" x2="24414" y2="93382"/>
                        <a14:foregroundMark x1="24414" y1="93382" x2="24414" y2="93382"/>
                        <a14:foregroundMark x1="22168" y1="84281" x2="30371" y2="96691"/>
                        <a14:foregroundMark x1="30371" y1="96691" x2="30469" y2="96587"/>
                        <a14:foregroundMark x1="29688" y1="88004" x2="33594" y2="95036"/>
                        <a14:foregroundMark x1="30176" y1="86246" x2="36426" y2="94209"/>
                        <a14:foregroundMark x1="36426" y1="94209" x2="41113" y2="96587"/>
                        <a14:foregroundMark x1="31055" y1="86246" x2="34180" y2="93899"/>
                        <a14:foregroundMark x1="30566" y1="88314" x2="41797" y2="93588"/>
                        <a14:foregroundMark x1="41797" y1="93588" x2="48926" y2="93692"/>
                        <a14:foregroundMark x1="39746" y1="90693" x2="50684" y2="92658"/>
                        <a14:foregroundMark x1="50684" y1="92658" x2="53027" y2="92347"/>
                        <a14:foregroundMark x1="40527" y1="92761" x2="55566" y2="93588"/>
                        <a14:foregroundMark x1="40527" y1="93278" x2="57031" y2="94209"/>
                        <a14:foregroundMark x1="41406" y1="93692" x2="51270" y2="94312"/>
                        <a14:foregroundMark x1="51270" y1="94312" x2="56934" y2="94209"/>
                        <a14:foregroundMark x1="25488" y1="93899" x2="36914" y2="95657"/>
                        <a14:foregroundMark x1="36914" y1="95657" x2="50195" y2="94519"/>
                        <a14:foregroundMark x1="28320" y1="93382" x2="38281" y2="94105"/>
                        <a14:foregroundMark x1="38281" y1="94105" x2="52246" y2="93382"/>
                        <a14:foregroundMark x1="36621" y1="94209" x2="46387" y2="95140"/>
                        <a14:foregroundMark x1="46387" y1="95140" x2="59473" y2="94209"/>
                        <a14:foregroundMark x1="45508" y1="94105" x2="55469" y2="94416"/>
                        <a14:foregroundMark x1="55469" y1="94416" x2="65430" y2="92761"/>
                        <a14:foregroundMark x1="65430" y1="92761" x2="65527" y2="92761"/>
                        <a14:foregroundMark x1="46680" y1="91934" x2="56055" y2="93278"/>
                        <a14:foregroundMark x1="56055" y1="93278" x2="68945" y2="92141"/>
                        <a14:foregroundMark x1="52246" y1="91520" x2="63184" y2="91934"/>
                        <a14:foregroundMark x1="63184" y1="91934" x2="72949" y2="90072"/>
                        <a14:foregroundMark x1="72949" y1="90072" x2="73047" y2="89866"/>
                        <a14:foregroundMark x1="54980" y1="88004" x2="64844" y2="89142"/>
                        <a14:foregroundMark x1="64844" y1="89142" x2="81055" y2="87487"/>
                        <a14:foregroundMark x1="63379" y1="87073" x2="73730" y2="88314"/>
                        <a14:foregroundMark x1="73730" y1="88314" x2="81348" y2="87177"/>
                        <a14:foregroundMark x1="56152" y1="85936" x2="67188" y2="86763"/>
                        <a14:foregroundMark x1="67188" y1="86763" x2="84668" y2="86453"/>
                        <a14:foregroundMark x1="71387" y1="91830" x2="82324" y2="92451"/>
                        <a14:foregroundMark x1="82324" y1="92451" x2="92480" y2="91830"/>
                        <a14:foregroundMark x1="92480" y1="91830" x2="92480" y2="91830"/>
                        <a14:foregroundMark x1="77051" y1="91830" x2="92285" y2="91003"/>
                        <a14:foregroundMark x1="76367" y1="91830" x2="90039" y2="94416"/>
                        <a14:foregroundMark x1="82031" y1="95450" x2="93555" y2="95450"/>
                        <a14:foregroundMark x1="93555" y1="95450" x2="96680" y2="94726"/>
                        <a14:foregroundMark x1="78906" y1="94829" x2="88867" y2="93899"/>
                        <a14:foregroundMark x1="88867" y1="93899" x2="89258" y2="93899"/>
                        <a14:foregroundMark x1="81152" y1="95657" x2="91016" y2="96381"/>
                        <a14:foregroundMark x1="91016" y1="96381" x2="95313" y2="95450"/>
                        <a14:foregroundMark x1="81641" y1="95760" x2="90332" y2="94519"/>
                        <a14:foregroundMark x1="79980" y1="95967" x2="91504" y2="95036"/>
                        <a14:foregroundMark x1="84473" y1="98656" x2="91113" y2="96794"/>
                        <a14:foregroundMark x1="87500" y1="97518" x2="95898" y2="96277"/>
                        <a14:foregroundMark x1="85352" y1="97208" x2="93652" y2="95140"/>
                        <a14:foregroundMark x1="82813" y1="95346" x2="89258" y2="90279"/>
                        <a14:foregroundMark x1="79785" y1="87487" x2="87891" y2="83040"/>
                        <a14:foregroundMark x1="82715" y1="88625" x2="90234" y2="83247"/>
                        <a14:foregroundMark x1="85645" y1="90383" x2="87793" y2="81593"/>
                        <a14:foregroundMark x1="88672" y1="94416" x2="89258" y2="80869"/>
                        <a14:foregroundMark x1="84180" y1="85419" x2="89258" y2="72182"/>
                        <a14:foregroundMark x1="87500" y1="81903" x2="91113" y2="70010"/>
                        <a14:foregroundMark x1="73145" y1="84488" x2="85059" y2="72079"/>
                        <a14:foregroundMark x1="73047" y1="79835" x2="85547" y2="72699"/>
                        <a14:foregroundMark x1="68066" y1="83661" x2="83887" y2="70424"/>
                        <a14:foregroundMark x1="74414" y1="75905" x2="90332" y2="66805"/>
                        <a14:foregroundMark x1="71094" y1="72802" x2="90039" y2="60083"/>
                        <a14:foregroundMark x1="79492" y1="73630" x2="86719" y2="64323"/>
                        <a14:foregroundMark x1="86719" y1="64323" x2="88379" y2="60290"/>
                        <a14:foregroundMark x1="77734" y1="75905" x2="89160" y2="58325"/>
                        <a14:foregroundMark x1="82031" y1="71562" x2="86621" y2="56153"/>
                        <a14:foregroundMark x1="78320" y1="68873" x2="86426" y2="60186"/>
                        <a14:foregroundMark x1="86426" y1="60186" x2="91699" y2="49121"/>
                        <a14:foregroundMark x1="80371" y1="65564" x2="90234" y2="49535"/>
                        <a14:foregroundMark x1="78320" y1="61531" x2="89160" y2="45295"/>
                        <a14:foregroundMark x1="78418" y1="57704" x2="89551" y2="40124"/>
                        <a14:foregroundMark x1="77441" y1="54395" x2="89258" y2="34747"/>
                        <a14:foregroundMark x1="76465" y1="49741" x2="87305" y2="33919"/>
                        <a14:foregroundMark x1="75098" y1="43950" x2="86621" y2="29679"/>
                        <a14:foregroundMark x1="72852" y1="38469" x2="85547" y2="26991"/>
                        <a14:foregroundMark x1="69141" y1="38573" x2="81738" y2="26577"/>
                        <a14:foregroundMark x1="68945" y1="35264" x2="76758" y2="26991"/>
                        <a14:foregroundMark x1="67578" y1="29369" x2="74805" y2="23785"/>
                        <a14:foregroundMark x1="66895" y1="26163" x2="77051" y2="24405"/>
                        <a14:foregroundMark x1="77051" y1="24405" x2="77539" y2="24405"/>
                        <a14:foregroundMark x1="62988" y1="27921" x2="73047" y2="28749"/>
                        <a14:foregroundMark x1="73047" y1="28749" x2="81348" y2="32885"/>
                        <a14:foregroundMark x1="93945" y1="41158" x2="94727" y2="60393"/>
                        <a14:foregroundMark x1="94824" y1="45708" x2="94727" y2="62358"/>
                        <a14:foregroundMark x1="94824" y1="41572" x2="94238" y2="57187"/>
                        <a14:foregroundMark x1="93555" y1="44467" x2="94824" y2="61531"/>
                        <a14:foregroundMark x1="95508" y1="39710" x2="97461" y2="62461"/>
                        <a14:foregroundMark x1="97461" y1="62461" x2="97266" y2="61737"/>
                        <a14:foregroundMark x1="96387" y1="44467" x2="96680" y2="63702"/>
                        <a14:foregroundMark x1="96680" y1="63702" x2="96680" y2="63495"/>
                        <a14:foregroundMark x1="94727" y1="40641" x2="94824" y2="64529"/>
                        <a14:foregroundMark x1="94824" y1="43640" x2="97168" y2="64116"/>
                        <a14:foregroundMark x1="95801" y1="43226" x2="97168" y2="62151"/>
                        <a14:foregroundMark x1="96191" y1="43330" x2="96875" y2="56256"/>
                        <a14:foregroundMark x1="96875" y1="56256" x2="93555" y2="44984"/>
                        <a14:foregroundMark x1="93555" y1="44984" x2="93652" y2="57394"/>
                        <a14:foregroundMark x1="93652" y1="57394" x2="91992" y2="47156"/>
                        <a14:foregroundMark x1="91992" y1="47156" x2="90527" y2="59255"/>
                        <a14:foregroundMark x1="90527" y1="59255" x2="91602" y2="47156"/>
                        <a14:foregroundMark x1="91602" y1="47156" x2="93945" y2="55326"/>
                        <a14:foregroundMark x1="70508" y1="21406" x2="57617" y2="20993"/>
                        <a14:foregroundMark x1="57617" y1="20993" x2="51172" y2="13547"/>
                        <a14:foregroundMark x1="51172" y1="13547" x2="42285" y2="11479"/>
                        <a14:foregroundMark x1="50781" y1="12616" x2="41113" y2="13444"/>
                        <a14:foregroundMark x1="41113" y1="13444" x2="50879" y2="13133"/>
                        <a14:foregroundMark x1="50879" y1="13133" x2="40527" y2="13030"/>
                        <a14:foregroundMark x1="40527" y1="13030" x2="43262" y2="12099"/>
                        <a14:foregroundMark x1="45801" y1="11789" x2="55957" y2="12203"/>
                        <a14:foregroundMark x1="55957" y1="12203" x2="41016" y2="12410"/>
                        <a14:foregroundMark x1="45020" y1="12410" x2="57227" y2="11479"/>
                        <a14:foregroundMark x1="42578" y1="12927" x2="55566" y2="12306"/>
                        <a14:foregroundMark x1="36621" y1="13547" x2="54785" y2="11686"/>
                        <a14:foregroundMark x1="40625" y1="12616" x2="53125" y2="10238"/>
                        <a14:foregroundMark x1="34082" y1="11479" x2="43848" y2="11892"/>
                        <a14:foregroundMark x1="43848" y1="11892" x2="54297" y2="11375"/>
                        <a14:foregroundMark x1="54297" y1="11375" x2="54492" y2="11272"/>
                        <a14:foregroundMark x1="31934" y1="12099" x2="50781" y2="11686"/>
                        <a14:foregroundMark x1="31445" y1="13547" x2="43262" y2="14168"/>
                        <a14:foregroundMark x1="43262" y1="14168" x2="46582" y2="14064"/>
                        <a14:foregroundMark x1="21875" y1="14995" x2="31934" y2="15408"/>
                        <a14:foregroundMark x1="31934" y1="15408" x2="44238" y2="13857"/>
                        <a14:foregroundMark x1="23828" y1="16132" x2="34180" y2="16236"/>
                        <a14:foregroundMark x1="34180" y1="16236" x2="49219" y2="15305"/>
                        <a14:foregroundMark x1="32422" y1="17063" x2="53809" y2="18614"/>
                        <a14:foregroundMark x1="53809" y1="18614" x2="68945" y2="17684"/>
                        <a14:foregroundMark x1="84961" y1="16753" x2="86426" y2="19442"/>
                        <a14:foregroundMark x1="84668" y1="16546" x2="89258" y2="14168"/>
                        <a14:foregroundMark x1="82715" y1="16856" x2="90918" y2="23475"/>
                        <a14:foregroundMark x1="90918" y1="23475" x2="80078" y2="26991"/>
                        <a14:foregroundMark x1="80078" y1="26991" x2="89453" y2="30403"/>
                        <a14:foregroundMark x1="89453" y1="30403" x2="82910" y2="38263"/>
                        <a14:foregroundMark x1="82910" y1="38263" x2="87695" y2="28128"/>
                        <a14:foregroundMark x1="87695" y1="28128" x2="84375" y2="37952"/>
                        <a14:foregroundMark x1="84375" y1="37952" x2="86328" y2="26577"/>
                        <a14:foregroundMark x1="86328" y1="26577" x2="83105" y2="16856"/>
                        <a14:foregroundMark x1="83105" y1="16856" x2="87891" y2="25750"/>
                        <a14:foregroundMark x1="87891" y1="25750" x2="86133" y2="16546"/>
                        <a14:foregroundMark x1="88281" y1="16856" x2="89160" y2="22130"/>
                        <a14:foregroundMark x1="90234" y1="18201" x2="87207" y2="19752"/>
                        <a14:foregroundMark x1="88086" y1="5688" x2="87305" y2="16132"/>
                        <a14:foregroundMark x1="87305" y1="16132" x2="88086" y2="9100"/>
                        <a14:foregroundMark x1="88574" y1="15512" x2="88574" y2="9928"/>
                        <a14:foregroundMark x1="88086" y1="15822" x2="88086" y2="15822"/>
                        <a14:foregroundMark x1="88086" y1="15822" x2="87305" y2="12099"/>
                        <a14:foregroundMark x1="87891" y1="13547" x2="89160" y2="22441"/>
                        <a14:foregroundMark x1="88867" y1="10858" x2="88379" y2="19752"/>
                        <a14:foregroundMark x1="88574" y1="12927" x2="87500" y2="21717"/>
                        <a14:foregroundMark x1="86914" y1="11686" x2="86719" y2="20683"/>
                        <a14:foregroundMark x1="85938" y1="12616" x2="86914" y2="17063"/>
                        <a14:foregroundMark x1="88379" y1="21200" x2="86621" y2="5895"/>
                        <a14:foregroundMark x1="88379" y1="21820" x2="88965" y2="17684"/>
                        <a14:foregroundMark x1="87891" y1="9100" x2="90234" y2="29783"/>
                        <a14:foregroundMark x1="89160" y1="9928" x2="89551" y2="28232"/>
                        <a14:foregroundMark x1="89160" y1="20579" x2="86328" y2="10858"/>
                        <a14:foregroundMark x1="86328" y1="10858" x2="85352" y2="11272"/>
                        <a14:foregroundMark x1="88867" y1="36815" x2="87207" y2="25646"/>
                        <a14:foregroundMark x1="85254" y1="10548" x2="85645" y2="28852"/>
                        <a14:foregroundMark x1="87891" y1="11686" x2="89941" y2="20993"/>
                        <a14:foregroundMark x1="91211" y1="19442" x2="89453" y2="12306"/>
                        <a14:foregroundMark x1="90625" y1="19752" x2="88672" y2="8480"/>
                        <a14:foregroundMark x1="87598" y1="14685" x2="87793" y2="25233"/>
                        <a14:foregroundMark x1="87793" y1="25233" x2="87891" y2="20993"/>
                        <a14:foregroundMark x1="87305" y1="7342" x2="87793" y2="22958"/>
                        <a14:foregroundMark x1="85938" y1="8170" x2="88086" y2="21820"/>
                        <a14:foregroundMark x1="85645" y1="931" x2="88379" y2="15305"/>
                        <a14:foregroundMark x1="85352" y1="1138" x2="88086" y2="14995"/>
                        <a14:foregroundMark x1="88086" y1="14995" x2="88086" y2="14995"/>
                        <a14:foregroundMark x1="85254" y1="3619" x2="86621" y2="13547"/>
                        <a14:foregroundMark x1="86426" y1="10238" x2="88867" y2="15822"/>
                        <a14:foregroundMark x1="87891" y1="17373" x2="87891" y2="20993"/>
                        <a14:foregroundMark x1="56055" y1="29990" x2="68164" y2="30196"/>
                        <a14:foregroundMark x1="68164" y1="30196" x2="74414" y2="28335"/>
                        <a14:foregroundMark x1="42480" y1="31127" x2="58398" y2="31541"/>
                        <a14:foregroundMark x1="18652" y1="30610" x2="31934" y2="31127"/>
                        <a14:foregroundMark x1="31934" y1="31127" x2="44336" y2="30817"/>
                        <a14:foregroundMark x1="44336" y1="30817" x2="46387" y2="30817"/>
                        <a14:foregroundMark x1="13867" y1="28232" x2="33789" y2="28852"/>
                        <a14:foregroundMark x1="11426" y1="26784" x2="35254" y2="28232"/>
                        <a14:foregroundMark x1="10547" y1="28232" x2="33887" y2="28335"/>
                        <a14:foregroundMark x1="9766" y1="32885" x2="23242" y2="34126"/>
                        <a14:foregroundMark x1="23242" y1="34126" x2="32227" y2="32161"/>
                        <a14:foregroundMark x1="20605" y1="21406" x2="30176" y2="20993"/>
                        <a14:foregroundMark x1="30176" y1="20993" x2="35840" y2="20993"/>
                        <a14:foregroundMark x1="41895" y1="12410" x2="36719" y2="12720"/>
                        <a14:foregroundMark x1="37695" y1="12306" x2="47461" y2="11065"/>
                        <a14:foregroundMark x1="47461" y1="11065" x2="48242" y2="11272"/>
                        <a14:foregroundMark x1="48633" y1="11272" x2="37988" y2="11272"/>
                        <a14:foregroundMark x1="40039" y1="95140" x2="47852" y2="94519"/>
                        <a14:foregroundMark x1="38281" y1="93899" x2="47754" y2="95036"/>
                        <a14:foregroundMark x1="47754" y1="95036" x2="51660" y2="94416"/>
                        <a14:foregroundMark x1="38574" y1="94416" x2="50195" y2="95140"/>
                        <a14:foregroundMark x1="36426" y1="94726" x2="46582" y2="95760"/>
                        <a14:foregroundMark x1="46582" y1="95760" x2="49219" y2="95346"/>
                        <a14:foregroundMark x1="38672" y1="94829" x2="45898" y2="96174"/>
                        <a14:foregroundMark x1="38672" y1="95346" x2="48535" y2="95863"/>
                        <a14:foregroundMark x1="48535" y1="95863" x2="50293" y2="95346"/>
                        <a14:foregroundMark x1="43066" y1="95346" x2="51758" y2="95450"/>
                        <a14:foregroundMark x1="45508" y1="95346" x2="57227" y2="95140"/>
                        <a14:foregroundMark x1="57227" y1="95140" x2="57520" y2="95140"/>
                        <a14:backgroundMark x1="29395" y1="8273" x2="34473" y2="7653"/>
                        <a14:backgroundMark x1="21387" y1="4447" x2="43945" y2="5067"/>
                        <a14:backgroundMark x1="23242" y1="5274" x2="38086" y2="2999"/>
                        <a14:backgroundMark x1="21582" y1="1241" x2="38086" y2="2068"/>
                        <a14:backgroundMark x1="28906" y1="3619" x2="45508" y2="4137"/>
                        <a14:backgroundMark x1="22266" y1="4964" x2="42188" y2="6101"/>
                        <a14:backgroundMark x1="41016" y1="6722" x2="56738" y2="6722"/>
                        <a14:backgroundMark x1="35254" y1="6101" x2="56738" y2="7342"/>
                        <a14:backgroundMark x1="45801" y1="7032" x2="62305" y2="6412"/>
                        <a14:backgroundMark x1="46973" y1="5584" x2="61035" y2="5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1" y="1409700"/>
            <a:ext cx="5061718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4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CD19D-1459-4CD4-9217-EED38C33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UMA és NUMA modell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6732B93-CBA0-4EEB-B378-3D7179B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73787"/>
            <a:ext cx="5257800" cy="34739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9860C94-C424-4021-A84E-7385880CA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1873787"/>
            <a:ext cx="5257800" cy="3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A85B070-680B-4749-82D3-CCF2E2E38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400" y="185373"/>
            <a:ext cx="9855200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F2180-84DE-4C65-85D2-CA01207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ccUMA és a ccNUMA</a:t>
            </a:r>
            <a:r>
              <a:rPr lang="hu-HU" dirty="0"/>
              <a:t> </a:t>
            </a:r>
            <a:r>
              <a:rPr lang="pt-BR" dirty="0"/>
              <a:t>modell</a:t>
            </a:r>
            <a:br>
              <a:rPr lang="hu-HU" dirty="0"/>
            </a:br>
            <a:r>
              <a:rPr lang="hu-HU" dirty="0"/>
              <a:t>(cache-</a:t>
            </a:r>
            <a:r>
              <a:rPr lang="hu-HU" dirty="0" err="1"/>
              <a:t>coherent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406BCE-397D-4A07-98B7-D30346CA7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362407"/>
            <a:ext cx="6096001" cy="40219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90CE03-FB3E-4587-8501-09CA911C9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62407"/>
            <a:ext cx="6096000" cy="4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4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2778</Words>
  <Application>Microsoft Office PowerPoint</Application>
  <PresentationFormat>Szélesvásznú</PresentationFormat>
  <Paragraphs>308</Paragraphs>
  <Slides>28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Office-téma</vt:lpstr>
      <vt:lpstr>Osztott rendszerek, párhuzamos programozás</vt:lpstr>
      <vt:lpstr>Miről lesz szó a kurzus alatt?</vt:lpstr>
      <vt:lpstr>A párhuzamos programozás alapfogalmai</vt:lpstr>
      <vt:lpstr>Folyamatok</vt:lpstr>
      <vt:lpstr>Folyamatállapotok</vt:lpstr>
      <vt:lpstr>Szálak</vt:lpstr>
      <vt:lpstr>UMA és NUMA modell</vt:lpstr>
      <vt:lpstr>PowerPoint-bemutató</vt:lpstr>
      <vt:lpstr>A ccUMA és a ccNUMA modell (cache-coherent)</vt:lpstr>
      <vt:lpstr>REST (Representational State Transfer)</vt:lpstr>
      <vt:lpstr>REST authorizáció</vt:lpstr>
      <vt:lpstr>Állapotkódok</vt:lpstr>
      <vt:lpstr>Állapotkódok a való életben</vt:lpstr>
      <vt:lpstr>REST metódusok</vt:lpstr>
      <vt:lpstr>Singleton (egyke)</vt:lpstr>
      <vt:lpstr>Lazyload</vt:lpstr>
      <vt:lpstr>Elosztott rendszerek</vt:lpstr>
      <vt:lpstr>Tervezési szempontok</vt:lpstr>
      <vt:lpstr>Átlátszóság</vt:lpstr>
      <vt:lpstr>Nyíltság</vt:lpstr>
      <vt:lpstr>Skálázhatóság</vt:lpstr>
      <vt:lpstr>Elosztott rendszerek típusai</vt:lpstr>
      <vt:lpstr>Elosztott számítási rendszerek</vt:lpstr>
      <vt:lpstr>Elosztott információs rendszerek: tranzakciók</vt:lpstr>
      <vt:lpstr>Elosztott elterjedt rendszerek</vt:lpstr>
      <vt:lpstr>Microsoft Azure</vt:lpstr>
      <vt:lpstr>Microsoft Azure szolgáltatásai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Osztott rendszerek, párhuzamos programozás</dc:title>
  <dc:creator>Balint</dc:creator>
  <cp:lastModifiedBy>Balint</cp:lastModifiedBy>
  <cp:revision>43</cp:revision>
  <dcterms:created xsi:type="dcterms:W3CDTF">2021-10-02T14:08:05Z</dcterms:created>
  <dcterms:modified xsi:type="dcterms:W3CDTF">2021-11-11T22:13:15Z</dcterms:modified>
</cp:coreProperties>
</file>