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75" r:id="rId2"/>
    <p:sldId id="257" r:id="rId3"/>
    <p:sldId id="258" r:id="rId4"/>
    <p:sldId id="271" r:id="rId5"/>
    <p:sldId id="272" r:id="rId6"/>
    <p:sldId id="259" r:id="rId7"/>
    <p:sldId id="260" r:id="rId8"/>
    <p:sldId id="261" r:id="rId9"/>
    <p:sldId id="262" r:id="rId10"/>
    <p:sldId id="263" r:id="rId11"/>
    <p:sldId id="270" r:id="rId12"/>
    <p:sldId id="264" r:id="rId13"/>
    <p:sldId id="265" r:id="rId14"/>
    <p:sldId id="266" r:id="rId15"/>
    <p:sldId id="267" r:id="rId16"/>
    <p:sldId id="268" r:id="rId17"/>
    <p:sldId id="269"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76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202452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215876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226000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17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5327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054976-9867-4CE8-9E66-F21EF6B9FF17}"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93991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54976-9867-4CE8-9E66-F21EF6B9FF17}"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136233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054976-9867-4CE8-9E66-F21EF6B9FF17}" type="datetimeFigureOut">
              <a:rPr lang="en-IN" smtClean="0"/>
              <a:t>17-10-2024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24949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4CA205-F192-4B13-A696-300EB53D078B}" type="slidenum">
              <a:rPr lang="en-IN" smtClean="0"/>
              <a:t>‹#›</a:t>
            </a:fld>
            <a:endParaRPr lang="en-IN"/>
          </a:p>
        </p:txBody>
      </p:sp>
    </p:spTree>
    <p:extLst>
      <p:ext uri="{BB962C8B-B14F-4D97-AF65-F5344CB8AC3E}">
        <p14:creationId xmlns:p14="http://schemas.microsoft.com/office/powerpoint/2010/main" val="308945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32623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054976-9867-4CE8-9E66-F21EF6B9FF17}" type="datetimeFigureOut">
              <a:rPr lang="en-IN" smtClean="0"/>
              <a:t>17-10-2024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4CA205-F192-4B13-A696-300EB53D07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06384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F77AB-ADA5-4654-9F4F-154F98FCC60C}"/>
              </a:ext>
            </a:extLst>
          </p:cNvPr>
          <p:cNvSpPr txBox="1"/>
          <p:nvPr/>
        </p:nvSpPr>
        <p:spPr>
          <a:xfrm>
            <a:off x="2082800" y="1471262"/>
            <a:ext cx="8026400" cy="1200329"/>
          </a:xfrm>
          <a:prstGeom prst="rect">
            <a:avLst/>
          </a:prstGeom>
          <a:noFill/>
        </p:spPr>
        <p:txBody>
          <a:bodyPr wrap="square" rtlCol="0">
            <a:spAutoFit/>
          </a:bodyPr>
          <a:lstStyle/>
          <a:p>
            <a:r>
              <a:rPr lang="en-IN" sz="7200" b="1" dirty="0">
                <a:solidFill>
                  <a:srgbClr val="FF0000"/>
                </a:solidFill>
              </a:rPr>
              <a:t>ZOMATO ANALYSIS</a:t>
            </a:r>
          </a:p>
        </p:txBody>
      </p:sp>
      <p:sp>
        <p:nvSpPr>
          <p:cNvPr id="4" name="TextBox 3">
            <a:extLst>
              <a:ext uri="{FF2B5EF4-FFF2-40B4-BE49-F238E27FC236}">
                <a16:creationId xmlns:a16="http://schemas.microsoft.com/office/drawing/2014/main" id="{FA427351-7569-4059-BD91-9A35FB2E9691}"/>
              </a:ext>
            </a:extLst>
          </p:cNvPr>
          <p:cNvSpPr txBox="1"/>
          <p:nvPr/>
        </p:nvSpPr>
        <p:spPr>
          <a:xfrm>
            <a:off x="2844800" y="3208867"/>
            <a:ext cx="6172200" cy="19050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37915B5-8C9D-4170-845D-420456A9CAC7}"/>
              </a:ext>
            </a:extLst>
          </p:cNvPr>
          <p:cNvSpPr txBox="1"/>
          <p:nvPr/>
        </p:nvSpPr>
        <p:spPr>
          <a:xfrm>
            <a:off x="3776134" y="2624092"/>
            <a:ext cx="5342466" cy="584775"/>
          </a:xfrm>
          <a:prstGeom prst="rect">
            <a:avLst/>
          </a:prstGeom>
          <a:noFill/>
        </p:spPr>
        <p:txBody>
          <a:bodyPr wrap="square" rtlCol="0">
            <a:spAutoFit/>
          </a:bodyPr>
          <a:lstStyle/>
          <a:p>
            <a:r>
              <a:rPr lang="en-IN" sz="3200" dirty="0"/>
              <a:t>(Better food for more people)</a:t>
            </a:r>
          </a:p>
        </p:txBody>
      </p:sp>
    </p:spTree>
    <p:extLst>
      <p:ext uri="{BB962C8B-B14F-4D97-AF65-F5344CB8AC3E}">
        <p14:creationId xmlns:p14="http://schemas.microsoft.com/office/powerpoint/2010/main" val="280996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39E5E-249C-491C-A3C5-BDE2DE1B1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26" y="3776132"/>
            <a:ext cx="5984541" cy="2920999"/>
          </a:xfrm>
          <a:prstGeom prst="rect">
            <a:avLst/>
          </a:prstGeom>
        </p:spPr>
      </p:pic>
      <p:pic>
        <p:nvPicPr>
          <p:cNvPr id="5" name="Picture 4">
            <a:extLst>
              <a:ext uri="{FF2B5EF4-FFF2-40B4-BE49-F238E27FC236}">
                <a16:creationId xmlns:a16="http://schemas.microsoft.com/office/drawing/2014/main" id="{6DC5C1B7-7AC6-45B6-89A5-B9875B850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132" y="0"/>
            <a:ext cx="4605867" cy="3429000"/>
          </a:xfrm>
          <a:prstGeom prst="rect">
            <a:avLst/>
          </a:prstGeom>
        </p:spPr>
      </p:pic>
      <p:pic>
        <p:nvPicPr>
          <p:cNvPr id="7" name="Picture 6">
            <a:extLst>
              <a:ext uri="{FF2B5EF4-FFF2-40B4-BE49-F238E27FC236}">
                <a16:creationId xmlns:a16="http://schemas.microsoft.com/office/drawing/2014/main" id="{6F64D47A-DB5A-4CA7-8EF8-FA79B6A29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533" y="3428999"/>
            <a:ext cx="4826000" cy="3268134"/>
          </a:xfrm>
          <a:prstGeom prst="rect">
            <a:avLst/>
          </a:prstGeom>
        </p:spPr>
      </p:pic>
      <p:pic>
        <p:nvPicPr>
          <p:cNvPr id="9" name="Picture 8">
            <a:extLst>
              <a:ext uri="{FF2B5EF4-FFF2-40B4-BE49-F238E27FC236}">
                <a16:creationId xmlns:a16="http://schemas.microsoft.com/office/drawing/2014/main" id="{757AC1E8-E6E2-4628-A146-6706CE743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467" y="160869"/>
            <a:ext cx="4605867" cy="3429000"/>
          </a:xfrm>
          <a:prstGeom prst="rect">
            <a:avLst/>
          </a:prstGeom>
        </p:spPr>
      </p:pic>
      <p:sp>
        <p:nvSpPr>
          <p:cNvPr id="10" name="TextBox 9">
            <a:extLst>
              <a:ext uri="{FF2B5EF4-FFF2-40B4-BE49-F238E27FC236}">
                <a16:creationId xmlns:a16="http://schemas.microsoft.com/office/drawing/2014/main" id="{DED7E45F-7D0D-44FB-887B-0396C4705A88}"/>
              </a:ext>
            </a:extLst>
          </p:cNvPr>
          <p:cNvSpPr txBox="1"/>
          <p:nvPr/>
        </p:nvSpPr>
        <p:spPr>
          <a:xfrm>
            <a:off x="4893734" y="541867"/>
            <a:ext cx="2692398" cy="1077218"/>
          </a:xfrm>
          <a:prstGeom prst="rect">
            <a:avLst/>
          </a:prstGeom>
          <a:noFill/>
        </p:spPr>
        <p:txBody>
          <a:bodyPr wrap="square" rtlCol="0">
            <a:spAutoFit/>
          </a:bodyPr>
          <a:lstStyle/>
          <a:p>
            <a:pPr marL="457200" indent="-457200">
              <a:buFont typeface="Arial" panose="020B0604020202020204" pitchFamily="34" charset="0"/>
              <a:buChar char="•"/>
            </a:pPr>
            <a:r>
              <a:rPr lang="en-IN" sz="3200" i="1" u="sng" dirty="0">
                <a:solidFill>
                  <a:schemeClr val="accent5">
                    <a:lumMod val="50000"/>
                  </a:schemeClr>
                </a:solidFill>
              </a:rPr>
              <a:t>Data visualization</a:t>
            </a:r>
          </a:p>
        </p:txBody>
      </p:sp>
    </p:spTree>
    <p:extLst>
      <p:ext uri="{BB962C8B-B14F-4D97-AF65-F5344CB8AC3E}">
        <p14:creationId xmlns:p14="http://schemas.microsoft.com/office/powerpoint/2010/main" val="319524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51A98D-0815-4AE9-9D71-26F04CB4AF64}"/>
              </a:ext>
            </a:extLst>
          </p:cNvPr>
          <p:cNvSpPr txBox="1"/>
          <p:nvPr/>
        </p:nvSpPr>
        <p:spPr>
          <a:xfrm>
            <a:off x="2802467" y="118646"/>
            <a:ext cx="7620000" cy="800219"/>
          </a:xfrm>
          <a:prstGeom prst="rect">
            <a:avLst/>
          </a:prstGeom>
          <a:noFill/>
        </p:spPr>
        <p:txBody>
          <a:bodyPr wrap="square" rtlCol="0">
            <a:spAutoFit/>
          </a:bodyPr>
          <a:lstStyle/>
          <a:p>
            <a:r>
              <a:rPr lang="en-IN" sz="2800" i="1" u="sng" dirty="0"/>
              <a:t>Create ML Model on different-different algorithm</a:t>
            </a:r>
          </a:p>
          <a:p>
            <a:endParaRPr lang="en-IN" dirty="0"/>
          </a:p>
        </p:txBody>
      </p:sp>
      <p:sp>
        <p:nvSpPr>
          <p:cNvPr id="3" name="TextBox 2">
            <a:extLst>
              <a:ext uri="{FF2B5EF4-FFF2-40B4-BE49-F238E27FC236}">
                <a16:creationId xmlns:a16="http://schemas.microsoft.com/office/drawing/2014/main" id="{8345259D-C38A-4037-AC7C-14398A7A0DDA}"/>
              </a:ext>
            </a:extLst>
          </p:cNvPr>
          <p:cNvSpPr txBox="1"/>
          <p:nvPr/>
        </p:nvSpPr>
        <p:spPr>
          <a:xfrm>
            <a:off x="753533" y="2438400"/>
            <a:ext cx="8246534" cy="3416320"/>
          </a:xfrm>
          <a:prstGeom prst="rect">
            <a:avLst/>
          </a:prstGeom>
          <a:noFill/>
        </p:spPr>
        <p:txBody>
          <a:bodyPr wrap="square" rtlCol="0">
            <a:spAutoFit/>
          </a:bodyPr>
          <a:lstStyle/>
          <a:p>
            <a:pPr marL="285750" indent="-285750">
              <a:buFont typeface="Wingdings" panose="05000000000000000000" pitchFamily="2" charset="2"/>
              <a:buChar char="ü"/>
            </a:pPr>
            <a:r>
              <a:rPr lang="en-IN" dirty="0"/>
              <a:t> from </a:t>
            </a:r>
            <a:r>
              <a:rPr lang="en-IN" dirty="0" err="1"/>
              <a:t>sklearn.linear_model</a:t>
            </a:r>
            <a:r>
              <a:rPr lang="en-IN" dirty="0"/>
              <a:t> import </a:t>
            </a:r>
            <a:r>
              <a:rPr lang="en-IN" dirty="0" err="1"/>
              <a:t>LinearRegression</a:t>
            </a:r>
            <a:endParaRPr lang="en-IN" dirty="0"/>
          </a:p>
          <a:p>
            <a:pPr marL="285750" indent="-285750">
              <a:buFont typeface="Wingdings" panose="05000000000000000000" pitchFamily="2" charset="2"/>
              <a:buChar char="ü"/>
            </a:pPr>
            <a:r>
              <a:rPr lang="en-IN" dirty="0"/>
              <a:t> from </a:t>
            </a:r>
            <a:r>
              <a:rPr lang="en-IN" dirty="0" err="1"/>
              <a:t>sklearn.metrics</a:t>
            </a:r>
            <a:r>
              <a:rPr lang="en-IN" dirty="0"/>
              <a:t> import mean_squared_error,r2_score</a:t>
            </a:r>
          </a:p>
          <a:p>
            <a:pPr marL="285750" indent="-285750">
              <a:buFont typeface="Wingdings" panose="05000000000000000000" pitchFamily="2" charset="2"/>
              <a:buChar char="ü"/>
            </a:pPr>
            <a:r>
              <a:rPr lang="en-US" dirty="0"/>
              <a:t> from </a:t>
            </a:r>
            <a:r>
              <a:rPr lang="en-US" dirty="0" err="1"/>
              <a:t>sklearn.tree</a:t>
            </a:r>
            <a:r>
              <a:rPr lang="en-US" dirty="0"/>
              <a:t> import </a:t>
            </a:r>
            <a:r>
              <a:rPr lang="en-US" dirty="0" err="1"/>
              <a:t>DecisionTreeRegressor</a:t>
            </a:r>
            <a:endParaRPr lang="en-US" dirty="0"/>
          </a:p>
          <a:p>
            <a:pPr marL="285750" indent="-285750">
              <a:buFont typeface="Wingdings" panose="05000000000000000000" pitchFamily="2" charset="2"/>
              <a:buChar char="ü"/>
            </a:pPr>
            <a:r>
              <a:rPr lang="en-US" dirty="0"/>
              <a:t> from </a:t>
            </a:r>
            <a:r>
              <a:rPr lang="en-US" dirty="0" err="1"/>
              <a:t>sklearn.metrics</a:t>
            </a:r>
            <a:r>
              <a:rPr lang="en-US" dirty="0"/>
              <a:t> import mean_squared_error,r2_score</a:t>
            </a:r>
          </a:p>
          <a:p>
            <a:pPr marL="285750" indent="-285750">
              <a:buFont typeface="Wingdings" panose="05000000000000000000" pitchFamily="2" charset="2"/>
              <a:buChar char="ü"/>
            </a:pPr>
            <a:r>
              <a:rPr lang="en-US" dirty="0"/>
              <a:t> from </a:t>
            </a:r>
            <a:r>
              <a:rPr lang="en-US" dirty="0" err="1"/>
              <a:t>sklearn.model_selection</a:t>
            </a:r>
            <a:r>
              <a:rPr lang="en-US" dirty="0"/>
              <a:t> import  </a:t>
            </a:r>
            <a:r>
              <a:rPr lang="en-US" dirty="0" err="1"/>
              <a:t>GridSearchCV</a:t>
            </a:r>
            <a:endParaRPr lang="en-US" dirty="0"/>
          </a:p>
          <a:p>
            <a:pPr marL="285750" indent="-285750">
              <a:buFont typeface="Wingdings" panose="05000000000000000000" pitchFamily="2" charset="2"/>
              <a:buChar char="ü"/>
            </a:pPr>
            <a:r>
              <a:rPr lang="en-US" dirty="0"/>
              <a:t> from </a:t>
            </a:r>
            <a:r>
              <a:rPr lang="en-US" dirty="0" err="1"/>
              <a:t>sklearn</a:t>
            </a:r>
            <a:r>
              <a:rPr lang="en-US" dirty="0"/>
              <a:t> import metrics</a:t>
            </a:r>
          </a:p>
          <a:p>
            <a:pPr marL="285750" indent="-285750">
              <a:buFont typeface="Wingdings" panose="05000000000000000000" pitchFamily="2" charset="2"/>
              <a:buChar char="ü"/>
            </a:pPr>
            <a:r>
              <a:rPr lang="en-US" dirty="0"/>
              <a:t> from </a:t>
            </a:r>
            <a:r>
              <a:rPr lang="en-US" dirty="0" err="1"/>
              <a:t>sklearn.ensemble</a:t>
            </a:r>
            <a:r>
              <a:rPr lang="en-US" dirty="0"/>
              <a:t> import </a:t>
            </a:r>
            <a:r>
              <a:rPr lang="en-US" dirty="0" err="1"/>
              <a:t>RandomForestRegressor</a:t>
            </a:r>
            <a:endParaRPr lang="en-US" dirty="0"/>
          </a:p>
          <a:p>
            <a:pPr marL="285750" indent="-285750">
              <a:buFont typeface="Wingdings" panose="05000000000000000000" pitchFamily="2" charset="2"/>
              <a:buChar char="ü"/>
            </a:pPr>
            <a:r>
              <a:rPr lang="en-US" dirty="0"/>
              <a:t> from </a:t>
            </a:r>
            <a:r>
              <a:rPr lang="en-US" dirty="0" err="1"/>
              <a:t>XGboost</a:t>
            </a:r>
            <a:r>
              <a:rPr lang="en-US" dirty="0"/>
              <a:t> import </a:t>
            </a:r>
            <a:r>
              <a:rPr lang="en-US" dirty="0" err="1"/>
              <a:t>XGBRFRegressor</a:t>
            </a:r>
            <a:endParaRPr lang="en-US" dirty="0"/>
          </a:p>
          <a:p>
            <a:pPr marL="285750" indent="-285750">
              <a:buFont typeface="Wingdings" panose="05000000000000000000" pitchFamily="2" charset="2"/>
              <a:buChar char="ü"/>
            </a:pPr>
            <a:r>
              <a:rPr lang="en-US" dirty="0"/>
              <a:t> from </a:t>
            </a:r>
            <a:r>
              <a:rPr lang="en-US" dirty="0" err="1"/>
              <a:t>sklearn.model_selection</a:t>
            </a:r>
            <a:r>
              <a:rPr lang="en-US" dirty="0"/>
              <a:t> import </a:t>
            </a:r>
            <a:r>
              <a:rPr lang="en-US" dirty="0" err="1"/>
              <a:t>train_test_split</a:t>
            </a:r>
            <a:endParaRPr lang="en-US" dirty="0"/>
          </a:p>
          <a:p>
            <a:endParaRPr lang="en-US" dirty="0"/>
          </a:p>
          <a:p>
            <a:endParaRPr lang="en-US" dirty="0"/>
          </a:p>
          <a:p>
            <a:endParaRPr lang="en-IN" dirty="0"/>
          </a:p>
        </p:txBody>
      </p:sp>
      <p:sp>
        <p:nvSpPr>
          <p:cNvPr id="4" name="TextBox 3">
            <a:extLst>
              <a:ext uri="{FF2B5EF4-FFF2-40B4-BE49-F238E27FC236}">
                <a16:creationId xmlns:a16="http://schemas.microsoft.com/office/drawing/2014/main" id="{7FCFDD03-3E74-4381-AEF0-0197418A80C6}"/>
              </a:ext>
            </a:extLst>
          </p:cNvPr>
          <p:cNvSpPr txBox="1"/>
          <p:nvPr/>
        </p:nvSpPr>
        <p:spPr>
          <a:xfrm>
            <a:off x="753533" y="1447800"/>
            <a:ext cx="6028267" cy="461665"/>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chemeClr val="accent5">
                    <a:lumMod val="50000"/>
                  </a:schemeClr>
                </a:solidFill>
              </a:rPr>
              <a:t>Import all algorithm from </a:t>
            </a:r>
            <a:r>
              <a:rPr lang="en-IN" sz="2400" b="1" dirty="0" err="1">
                <a:solidFill>
                  <a:schemeClr val="accent5">
                    <a:lumMod val="50000"/>
                  </a:schemeClr>
                </a:solidFill>
              </a:rPr>
              <a:t>sklearn</a:t>
            </a:r>
            <a:r>
              <a:rPr lang="en-IN" sz="2400" b="1" dirty="0">
                <a:solidFill>
                  <a:schemeClr val="accent5">
                    <a:lumMod val="50000"/>
                  </a:schemeClr>
                </a:solidFill>
              </a:rPr>
              <a:t> libraries:</a:t>
            </a:r>
          </a:p>
        </p:txBody>
      </p:sp>
    </p:spTree>
    <p:extLst>
      <p:ext uri="{BB962C8B-B14F-4D97-AF65-F5344CB8AC3E}">
        <p14:creationId xmlns:p14="http://schemas.microsoft.com/office/powerpoint/2010/main" val="356480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E1EEC0-1F03-4652-92C4-6FB088043A5B}"/>
              </a:ext>
            </a:extLst>
          </p:cNvPr>
          <p:cNvSpPr txBox="1"/>
          <p:nvPr/>
        </p:nvSpPr>
        <p:spPr>
          <a:xfrm>
            <a:off x="2751666" y="84666"/>
            <a:ext cx="7357533" cy="523220"/>
          </a:xfrm>
          <a:prstGeom prst="rect">
            <a:avLst/>
          </a:prstGeom>
          <a:noFill/>
        </p:spPr>
        <p:txBody>
          <a:bodyPr wrap="square" rtlCol="0">
            <a:spAutoFit/>
          </a:bodyPr>
          <a:lstStyle/>
          <a:p>
            <a:r>
              <a:rPr lang="en-IN" sz="2800" i="1" u="sng" dirty="0"/>
              <a:t>Create ML Model on different-different algorithm</a:t>
            </a:r>
          </a:p>
        </p:txBody>
      </p:sp>
      <p:sp>
        <p:nvSpPr>
          <p:cNvPr id="3" name="TextBox 2">
            <a:extLst>
              <a:ext uri="{FF2B5EF4-FFF2-40B4-BE49-F238E27FC236}">
                <a16:creationId xmlns:a16="http://schemas.microsoft.com/office/drawing/2014/main" id="{09896E4C-623A-49CA-B27D-B014AB66D08E}"/>
              </a:ext>
            </a:extLst>
          </p:cNvPr>
          <p:cNvSpPr txBox="1"/>
          <p:nvPr/>
        </p:nvSpPr>
        <p:spPr>
          <a:xfrm>
            <a:off x="897467" y="1042543"/>
            <a:ext cx="3793066" cy="523220"/>
          </a:xfrm>
          <a:prstGeom prst="rect">
            <a:avLst/>
          </a:prstGeom>
          <a:noFill/>
        </p:spPr>
        <p:txBody>
          <a:bodyPr wrap="square" rtlCol="0">
            <a:spAutoFit/>
          </a:bodyPr>
          <a:lstStyle/>
          <a:p>
            <a:r>
              <a:rPr lang="en-IN" sz="2800" b="1" dirty="0">
                <a:solidFill>
                  <a:schemeClr val="accent5">
                    <a:lumMod val="50000"/>
                  </a:schemeClr>
                </a:solidFill>
              </a:rPr>
              <a:t>1. Linear Regression</a:t>
            </a:r>
            <a:r>
              <a:rPr lang="en-IN" b="1" dirty="0">
                <a:solidFill>
                  <a:schemeClr val="accent5">
                    <a:lumMod val="50000"/>
                  </a:schemeClr>
                </a:solidFill>
              </a:rPr>
              <a:t>:</a:t>
            </a:r>
          </a:p>
        </p:txBody>
      </p:sp>
      <p:sp>
        <p:nvSpPr>
          <p:cNvPr id="4" name="TextBox 3">
            <a:extLst>
              <a:ext uri="{FF2B5EF4-FFF2-40B4-BE49-F238E27FC236}">
                <a16:creationId xmlns:a16="http://schemas.microsoft.com/office/drawing/2014/main" id="{3A1B4B92-35DC-4F30-B00B-CDC7DFB8432F}"/>
              </a:ext>
            </a:extLst>
          </p:cNvPr>
          <p:cNvSpPr txBox="1"/>
          <p:nvPr/>
        </p:nvSpPr>
        <p:spPr>
          <a:xfrm>
            <a:off x="753533" y="1789205"/>
            <a:ext cx="5173134" cy="2585323"/>
          </a:xfrm>
          <a:prstGeom prst="rect">
            <a:avLst/>
          </a:prstGeom>
          <a:noFill/>
        </p:spPr>
        <p:txBody>
          <a:bodyPr wrap="square" rtlCol="0">
            <a:spAutoFit/>
          </a:bodyPr>
          <a:lstStyle/>
          <a:p>
            <a:pPr algn="just">
              <a:buFont typeface="Arial" panose="020B0604020202020204" pitchFamily="34" charset="0"/>
              <a:buChar char="•"/>
            </a:pPr>
            <a:r>
              <a:rPr lang="en-US" dirty="0">
                <a:solidFill>
                  <a:schemeClr val="tx1">
                    <a:lumMod val="75000"/>
                    <a:lumOff val="25000"/>
                  </a:schemeClr>
                </a:solidFill>
              </a:rPr>
              <a:t>Linear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endParaRPr lang="en-US" dirty="0">
              <a:solidFill>
                <a:schemeClr val="tx1">
                  <a:lumMod val="75000"/>
                  <a:lumOff val="25000"/>
                </a:schemeClr>
              </a:solidFill>
            </a:endParaRPr>
          </a:p>
          <a:p>
            <a:pPr algn="just">
              <a:buFont typeface="Arial" panose="020B0604020202020204" pitchFamily="34" charset="0"/>
              <a:buChar char="•"/>
            </a:pPr>
            <a:r>
              <a:rPr lang="en-US" dirty="0">
                <a:solidFill>
                  <a:schemeClr val="tx1">
                    <a:lumMod val="75000"/>
                    <a:lumOff val="25000"/>
                  </a:schemeClr>
                </a:solidFill>
              </a:rPr>
              <a:t>It predicts the output of a categorical dependent variable. Therefore the outcome must be a categorical or discrete value</a:t>
            </a:r>
            <a:endParaRPr lang="en-IN" dirty="0"/>
          </a:p>
        </p:txBody>
      </p:sp>
      <p:pic>
        <p:nvPicPr>
          <p:cNvPr id="8" name="Picture 7">
            <a:extLst>
              <a:ext uri="{FF2B5EF4-FFF2-40B4-BE49-F238E27FC236}">
                <a16:creationId xmlns:a16="http://schemas.microsoft.com/office/drawing/2014/main" id="{09D1FFB5-43DA-4BD2-AD54-8347C6702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042544"/>
            <a:ext cx="5655733" cy="5180456"/>
          </a:xfrm>
          <a:prstGeom prst="rect">
            <a:avLst/>
          </a:prstGeom>
        </p:spPr>
      </p:pic>
    </p:spTree>
    <p:extLst>
      <p:ext uri="{BB962C8B-B14F-4D97-AF65-F5344CB8AC3E}">
        <p14:creationId xmlns:p14="http://schemas.microsoft.com/office/powerpoint/2010/main" val="303479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A41CDF-3E44-4A68-AA90-D30AD2D3C60D}"/>
              </a:ext>
            </a:extLst>
          </p:cNvPr>
          <p:cNvSpPr txBox="1"/>
          <p:nvPr/>
        </p:nvSpPr>
        <p:spPr>
          <a:xfrm>
            <a:off x="736599" y="804334"/>
            <a:ext cx="4622801" cy="523220"/>
          </a:xfrm>
          <a:prstGeom prst="rect">
            <a:avLst/>
          </a:prstGeom>
          <a:noFill/>
        </p:spPr>
        <p:txBody>
          <a:bodyPr wrap="square" rtlCol="0">
            <a:spAutoFit/>
          </a:bodyPr>
          <a:lstStyle/>
          <a:p>
            <a:r>
              <a:rPr lang="en-IN" sz="2800" b="1" dirty="0">
                <a:solidFill>
                  <a:schemeClr val="accent5">
                    <a:lumMod val="50000"/>
                  </a:schemeClr>
                </a:solidFill>
              </a:rPr>
              <a:t>2. Decision Tree Regressor:</a:t>
            </a:r>
          </a:p>
        </p:txBody>
      </p:sp>
      <p:sp>
        <p:nvSpPr>
          <p:cNvPr id="3" name="TextBox 2">
            <a:extLst>
              <a:ext uri="{FF2B5EF4-FFF2-40B4-BE49-F238E27FC236}">
                <a16:creationId xmlns:a16="http://schemas.microsoft.com/office/drawing/2014/main" id="{0D81F7CD-E93B-45C8-A104-98D0DE24FE61}"/>
              </a:ext>
            </a:extLst>
          </p:cNvPr>
          <p:cNvSpPr txBox="1"/>
          <p:nvPr/>
        </p:nvSpPr>
        <p:spPr>
          <a:xfrm>
            <a:off x="736599" y="1676400"/>
            <a:ext cx="572346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285750" indent="-285750">
              <a:buFont typeface="Arial" panose="020B0604020202020204" pitchFamily="34" charset="0"/>
              <a:buChar char="•"/>
            </a:pPr>
            <a:r>
              <a:rPr lang="en-US" dirty="0"/>
              <a:t>It is a graphical representation for getting all the possible solutions to a problem/decision based on given conditions.</a:t>
            </a:r>
          </a:p>
          <a:p>
            <a:pPr marL="285750" indent="-285750" algn="just">
              <a:buFont typeface="Arial" panose="020B0604020202020204" pitchFamily="34" charset="0"/>
              <a:buChar char="•"/>
            </a:pPr>
            <a:r>
              <a:rPr lang="en-US" dirty="0"/>
              <a:t>In order to build a tree, we use the CART algorithm, which stands for Classification and Regression Tree algorithm.</a:t>
            </a:r>
          </a:p>
          <a:p>
            <a:pPr marL="285750" indent="-285750" algn="just">
              <a:buFont typeface="Arial" panose="020B0604020202020204" pitchFamily="34" charset="0"/>
              <a:buChar char="•"/>
            </a:pPr>
            <a:r>
              <a:rPr lang="en-US" dirty="0"/>
              <a:t>A decision tree simply asks a question, and based on the answer (Yes/No), it further split the tree into subtrees.</a:t>
            </a:r>
          </a:p>
          <a:p>
            <a:endParaRPr lang="en-IN" dirty="0"/>
          </a:p>
        </p:txBody>
      </p:sp>
      <p:pic>
        <p:nvPicPr>
          <p:cNvPr id="5" name="Picture 4">
            <a:extLst>
              <a:ext uri="{FF2B5EF4-FFF2-40B4-BE49-F238E27FC236}">
                <a16:creationId xmlns:a16="http://schemas.microsoft.com/office/drawing/2014/main" id="{07FFBB7C-F47F-4F7E-8748-856293FC1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399" y="804334"/>
            <a:ext cx="5291668" cy="5396381"/>
          </a:xfrm>
          <a:prstGeom prst="rect">
            <a:avLst/>
          </a:prstGeom>
        </p:spPr>
      </p:pic>
    </p:spTree>
    <p:extLst>
      <p:ext uri="{BB962C8B-B14F-4D97-AF65-F5344CB8AC3E}">
        <p14:creationId xmlns:p14="http://schemas.microsoft.com/office/powerpoint/2010/main" val="424825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83B2F-5AD3-440B-95CC-C7A15F8ECC74}"/>
              </a:ext>
            </a:extLst>
          </p:cNvPr>
          <p:cNvSpPr txBox="1"/>
          <p:nvPr/>
        </p:nvSpPr>
        <p:spPr>
          <a:xfrm>
            <a:off x="855132" y="804333"/>
            <a:ext cx="5280623" cy="523220"/>
          </a:xfrm>
          <a:prstGeom prst="rect">
            <a:avLst/>
          </a:prstGeom>
          <a:noFill/>
        </p:spPr>
        <p:txBody>
          <a:bodyPr wrap="square" rtlCol="0">
            <a:spAutoFit/>
          </a:bodyPr>
          <a:lstStyle/>
          <a:p>
            <a:r>
              <a:rPr lang="en-IN" sz="2800" b="1" dirty="0">
                <a:solidFill>
                  <a:schemeClr val="accent5">
                    <a:lumMod val="50000"/>
                  </a:schemeClr>
                </a:solidFill>
              </a:rPr>
              <a:t>3. Random Forest Regressor</a:t>
            </a:r>
          </a:p>
        </p:txBody>
      </p:sp>
      <p:sp>
        <p:nvSpPr>
          <p:cNvPr id="3" name="TextBox 2">
            <a:extLst>
              <a:ext uri="{FF2B5EF4-FFF2-40B4-BE49-F238E27FC236}">
                <a16:creationId xmlns:a16="http://schemas.microsoft.com/office/drawing/2014/main" id="{DD4A25AA-E828-4597-A0D1-C034025D67A2}"/>
              </a:ext>
            </a:extLst>
          </p:cNvPr>
          <p:cNvSpPr txBox="1"/>
          <p:nvPr/>
        </p:nvSpPr>
        <p:spPr>
          <a:xfrm>
            <a:off x="778933" y="1744134"/>
            <a:ext cx="5647267"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tx1">
                    <a:lumMod val="75000"/>
                    <a:lumOff val="25000"/>
                  </a:schemeClr>
                </a:solidFill>
              </a:rPr>
              <a:t>Random Forest is a classifier that contains a number of decision trees on various subsets of the given dataset and takes the average to improve the predictive accuracy of that dataset."</a:t>
            </a:r>
          </a:p>
          <a:p>
            <a:pPr marL="285750" indent="-285750" algn="just">
              <a:buFont typeface="Arial" panose="020B0604020202020204" pitchFamily="34" charset="0"/>
              <a:buChar char="•"/>
            </a:pPr>
            <a:r>
              <a:rPr lang="en-US" dirty="0">
                <a:solidFill>
                  <a:schemeClr val="tx1">
                    <a:lumMod val="75000"/>
                    <a:lumOff val="25000"/>
                  </a:schemeClr>
                </a:solidFill>
              </a:rPr>
              <a:t>The greater number of trees in the forest leads to higher accuracy and prevents the problem of overfitting.</a:t>
            </a:r>
          </a:p>
          <a:p>
            <a:pPr marL="285750" indent="-285750" algn="just">
              <a:buFont typeface="Arial" panose="020B0604020202020204" pitchFamily="34" charset="0"/>
              <a:buChar char="•"/>
            </a:pPr>
            <a:r>
              <a:rPr lang="en-US" dirty="0">
                <a:solidFill>
                  <a:schemeClr val="tx1">
                    <a:lumMod val="75000"/>
                    <a:lumOff val="25000"/>
                  </a:schemeClr>
                </a:solidFill>
              </a:rPr>
              <a:t>It can be used for both Classification and Regression problems in ML. It is based on the concept of ensemble learning, which is a process of combining multiple classifiers to solve a complex problem and to improve the performance of the model.</a:t>
            </a:r>
          </a:p>
          <a:p>
            <a:endParaRPr lang="en-IN" dirty="0"/>
          </a:p>
        </p:txBody>
      </p:sp>
      <p:pic>
        <p:nvPicPr>
          <p:cNvPr id="7" name="Picture 6">
            <a:extLst>
              <a:ext uri="{FF2B5EF4-FFF2-40B4-BE49-F238E27FC236}">
                <a16:creationId xmlns:a16="http://schemas.microsoft.com/office/drawing/2014/main" id="{83777F04-69AE-4C0E-AB21-7664EE13F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376" y="804334"/>
            <a:ext cx="5280623" cy="4698999"/>
          </a:xfrm>
          <a:prstGeom prst="rect">
            <a:avLst/>
          </a:prstGeom>
        </p:spPr>
      </p:pic>
    </p:spTree>
    <p:extLst>
      <p:ext uri="{BB962C8B-B14F-4D97-AF65-F5344CB8AC3E}">
        <p14:creationId xmlns:p14="http://schemas.microsoft.com/office/powerpoint/2010/main" val="111916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39289-68D1-4836-AB44-490A6986D909}"/>
              </a:ext>
            </a:extLst>
          </p:cNvPr>
          <p:cNvSpPr txBox="1"/>
          <p:nvPr/>
        </p:nvSpPr>
        <p:spPr>
          <a:xfrm>
            <a:off x="270933" y="711200"/>
            <a:ext cx="5825067" cy="523220"/>
          </a:xfrm>
          <a:prstGeom prst="rect">
            <a:avLst/>
          </a:prstGeom>
          <a:noFill/>
        </p:spPr>
        <p:txBody>
          <a:bodyPr wrap="square" rtlCol="0">
            <a:spAutoFit/>
          </a:bodyPr>
          <a:lstStyle/>
          <a:p>
            <a:r>
              <a:rPr lang="en-IN" sz="2800" b="1" dirty="0">
                <a:solidFill>
                  <a:schemeClr val="accent5">
                    <a:lumMod val="50000"/>
                  </a:schemeClr>
                </a:solidFill>
              </a:rPr>
              <a:t>4. XGB Random Forest Regressor</a:t>
            </a:r>
          </a:p>
        </p:txBody>
      </p:sp>
      <p:sp>
        <p:nvSpPr>
          <p:cNvPr id="3" name="TextBox 2">
            <a:extLst>
              <a:ext uri="{FF2B5EF4-FFF2-40B4-BE49-F238E27FC236}">
                <a16:creationId xmlns:a16="http://schemas.microsoft.com/office/drawing/2014/main" id="{06D6B684-E1CA-4816-9EB0-8DEB0026A4F8}"/>
              </a:ext>
            </a:extLst>
          </p:cNvPr>
          <p:cNvSpPr txBox="1"/>
          <p:nvPr/>
        </p:nvSpPr>
        <p:spPr>
          <a:xfrm>
            <a:off x="846667" y="1803399"/>
            <a:ext cx="5427133" cy="3693319"/>
          </a:xfrm>
          <a:prstGeom prst="rect">
            <a:avLst/>
          </a:prstGeom>
          <a:noFill/>
        </p:spPr>
        <p:txBody>
          <a:bodyPr wrap="square" rtlCol="0">
            <a:spAutoFit/>
          </a:bodyPr>
          <a:lstStyle/>
          <a:p>
            <a:pPr marL="285750" indent="-285750" fontAlgn="ctr">
              <a:buFont typeface="Arial" panose="020B0604020202020204" pitchFamily="34" charset="0"/>
              <a:buChar char="•"/>
            </a:pPr>
            <a:r>
              <a:rPr lang="en-US" dirty="0" err="1"/>
              <a:t>XGBoost</a:t>
            </a:r>
            <a:r>
              <a:rPr lang="en-US" dirty="0"/>
              <a:t> and Random Forest are both machine learning algorithms that can be used for regression and classification: </a:t>
            </a:r>
          </a:p>
          <a:p>
            <a:r>
              <a:rPr lang="en-US" b="1" dirty="0"/>
              <a:t>     </a:t>
            </a:r>
            <a:r>
              <a:rPr lang="en-US" b="1" u="sng" dirty="0" err="1"/>
              <a:t>XGBoost</a:t>
            </a:r>
            <a:endParaRPr lang="en-US" u="sng" dirty="0"/>
          </a:p>
          <a:p>
            <a:pPr marL="285750" indent="-285750">
              <a:buFont typeface="Arial" panose="020B0604020202020204" pitchFamily="34" charset="0"/>
              <a:buChar char="•"/>
            </a:pPr>
            <a:r>
              <a:rPr lang="en-US" dirty="0"/>
              <a:t>An open-source library that uses a gradient boosting ensemble algorithm to train models efficiently. </a:t>
            </a:r>
            <a:r>
              <a:rPr lang="en-US" dirty="0" err="1"/>
              <a:t>XGBoost</a:t>
            </a:r>
            <a:r>
              <a:rPr lang="en-US" dirty="0"/>
              <a:t> is known for its ability to handle large datasets, address missing values, and perform well in regression and classification tasks. </a:t>
            </a:r>
            <a:r>
              <a:rPr lang="en-US" dirty="0" err="1"/>
              <a:t>XGBoost</a:t>
            </a:r>
            <a:r>
              <a:rPr lang="en-US" dirty="0"/>
              <a:t> is more complicated than Random Forest, but it's considered to be more accurate and better performing. </a:t>
            </a:r>
          </a:p>
          <a:p>
            <a:endParaRPr lang="en-IN" dirty="0"/>
          </a:p>
        </p:txBody>
      </p:sp>
      <p:pic>
        <p:nvPicPr>
          <p:cNvPr id="5" name="Picture 4">
            <a:extLst>
              <a:ext uri="{FF2B5EF4-FFF2-40B4-BE49-F238E27FC236}">
                <a16:creationId xmlns:a16="http://schemas.microsoft.com/office/drawing/2014/main" id="{32672DD6-80A4-44A5-8B79-1F7FB2730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11200"/>
            <a:ext cx="6011333" cy="4785518"/>
          </a:xfrm>
          <a:prstGeom prst="rect">
            <a:avLst/>
          </a:prstGeom>
        </p:spPr>
      </p:pic>
    </p:spTree>
    <p:extLst>
      <p:ext uri="{BB962C8B-B14F-4D97-AF65-F5344CB8AC3E}">
        <p14:creationId xmlns:p14="http://schemas.microsoft.com/office/powerpoint/2010/main" val="31640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CA08A-CB31-418F-B1D2-F065B4915B90}"/>
              </a:ext>
            </a:extLst>
          </p:cNvPr>
          <p:cNvSpPr txBox="1"/>
          <p:nvPr/>
        </p:nvSpPr>
        <p:spPr>
          <a:xfrm>
            <a:off x="3081866" y="203200"/>
            <a:ext cx="7645401" cy="523220"/>
          </a:xfrm>
          <a:prstGeom prst="rect">
            <a:avLst/>
          </a:prstGeom>
          <a:noFill/>
        </p:spPr>
        <p:txBody>
          <a:bodyPr wrap="square" rtlCol="0">
            <a:spAutoFit/>
          </a:bodyPr>
          <a:lstStyle/>
          <a:p>
            <a:r>
              <a:rPr lang="en-IN" sz="2800" b="1" i="1" dirty="0" err="1">
                <a:solidFill>
                  <a:schemeClr val="accent5">
                    <a:lumMod val="50000"/>
                  </a:schemeClr>
                </a:solidFill>
              </a:rPr>
              <a:t>Comparision</a:t>
            </a:r>
            <a:r>
              <a:rPr lang="en-IN" sz="2800" b="1" i="1" dirty="0">
                <a:solidFill>
                  <a:schemeClr val="accent5">
                    <a:lumMod val="50000"/>
                  </a:schemeClr>
                </a:solidFill>
              </a:rPr>
              <a:t> the accuracy of all the model</a:t>
            </a:r>
          </a:p>
        </p:txBody>
      </p:sp>
      <p:pic>
        <p:nvPicPr>
          <p:cNvPr id="4" name="Picture 3">
            <a:extLst>
              <a:ext uri="{FF2B5EF4-FFF2-40B4-BE49-F238E27FC236}">
                <a16:creationId xmlns:a16="http://schemas.microsoft.com/office/drawing/2014/main" id="{EE75537C-76AD-4C34-87E9-BABDF60D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6" y="1024466"/>
            <a:ext cx="10532534" cy="5342468"/>
          </a:xfrm>
          <a:prstGeom prst="rect">
            <a:avLst/>
          </a:prstGeom>
        </p:spPr>
      </p:pic>
    </p:spTree>
    <p:extLst>
      <p:ext uri="{BB962C8B-B14F-4D97-AF65-F5344CB8AC3E}">
        <p14:creationId xmlns:p14="http://schemas.microsoft.com/office/powerpoint/2010/main" val="269617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608B52-E4D9-444A-8E25-1C00D65E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99" y="794550"/>
            <a:ext cx="11438468" cy="5268900"/>
          </a:xfrm>
          <a:prstGeom prst="rect">
            <a:avLst/>
          </a:prstGeom>
        </p:spPr>
      </p:pic>
      <p:sp>
        <p:nvSpPr>
          <p:cNvPr id="4" name="TextBox 3">
            <a:extLst>
              <a:ext uri="{FF2B5EF4-FFF2-40B4-BE49-F238E27FC236}">
                <a16:creationId xmlns:a16="http://schemas.microsoft.com/office/drawing/2014/main" id="{D9AD2262-051F-449B-A320-AA933B2BD4C6}"/>
              </a:ext>
            </a:extLst>
          </p:cNvPr>
          <p:cNvSpPr txBox="1"/>
          <p:nvPr/>
        </p:nvSpPr>
        <p:spPr>
          <a:xfrm>
            <a:off x="3073401" y="67734"/>
            <a:ext cx="7145866" cy="584775"/>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solidFill>
                  <a:srgbClr val="FF0000"/>
                </a:solidFill>
              </a:rPr>
              <a:t>ZOMATO POWER BI DASHBOARD</a:t>
            </a:r>
          </a:p>
        </p:txBody>
      </p:sp>
      <p:sp>
        <p:nvSpPr>
          <p:cNvPr id="5" name="Rectangle 4">
            <a:extLst>
              <a:ext uri="{FF2B5EF4-FFF2-40B4-BE49-F238E27FC236}">
                <a16:creationId xmlns:a16="http://schemas.microsoft.com/office/drawing/2014/main" id="{3EF78930-5E41-4DA1-8EEF-B50B0A3378A2}"/>
              </a:ext>
            </a:extLst>
          </p:cNvPr>
          <p:cNvSpPr/>
          <p:nvPr/>
        </p:nvSpPr>
        <p:spPr>
          <a:xfrm>
            <a:off x="3305781" y="3244334"/>
            <a:ext cx="184731" cy="369332"/>
          </a:xfrm>
          <a:prstGeom prst="rect">
            <a:avLst/>
          </a:prstGeom>
        </p:spPr>
        <p:txBody>
          <a:bodyPr wrap="none">
            <a:spAutoFit/>
          </a:bodyPr>
          <a:lstStyle/>
          <a:p>
            <a:endParaRPr lang="en-IN" dirty="0"/>
          </a:p>
        </p:txBody>
      </p:sp>
    </p:spTree>
    <p:extLst>
      <p:ext uri="{BB962C8B-B14F-4D97-AF65-F5344CB8AC3E}">
        <p14:creationId xmlns:p14="http://schemas.microsoft.com/office/powerpoint/2010/main" val="185140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B64E90-61A2-441E-8E10-7A0B5D1EED75}"/>
              </a:ext>
            </a:extLst>
          </p:cNvPr>
          <p:cNvSpPr txBox="1"/>
          <p:nvPr/>
        </p:nvSpPr>
        <p:spPr>
          <a:xfrm>
            <a:off x="4135966" y="397934"/>
            <a:ext cx="3920067" cy="923330"/>
          </a:xfrm>
          <a:prstGeom prst="rect">
            <a:avLst/>
          </a:prstGeom>
          <a:noFill/>
        </p:spPr>
        <p:txBody>
          <a:bodyPr wrap="square" rtlCol="0">
            <a:spAutoFit/>
          </a:bodyPr>
          <a:lstStyle/>
          <a:p>
            <a:r>
              <a:rPr lang="en-IN" sz="5400" dirty="0">
                <a:solidFill>
                  <a:schemeClr val="accent5">
                    <a:lumMod val="50000"/>
                  </a:schemeClr>
                </a:solidFill>
              </a:rPr>
              <a:t>Conclusion:</a:t>
            </a:r>
          </a:p>
        </p:txBody>
      </p:sp>
      <p:sp>
        <p:nvSpPr>
          <p:cNvPr id="3" name="TextBox 2">
            <a:extLst>
              <a:ext uri="{FF2B5EF4-FFF2-40B4-BE49-F238E27FC236}">
                <a16:creationId xmlns:a16="http://schemas.microsoft.com/office/drawing/2014/main" id="{29F7AA34-6FCE-450A-87A5-5920AB75D257}"/>
              </a:ext>
            </a:extLst>
          </p:cNvPr>
          <p:cNvSpPr txBox="1"/>
          <p:nvPr/>
        </p:nvSpPr>
        <p:spPr>
          <a:xfrm>
            <a:off x="2531533" y="2828835"/>
            <a:ext cx="777663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Zomato's success can be attributed to its innovative business model, its focus on customer experience, and its ability to adapt to changing market conditions. As the food delivery industry continues to grow and evolve, Zomato is well-positioned to continue its success and expand its reach into new markets.</a:t>
            </a:r>
            <a:endParaRPr lang="en-IN" dirty="0"/>
          </a:p>
        </p:txBody>
      </p:sp>
      <p:sp>
        <p:nvSpPr>
          <p:cNvPr id="5" name="TextBox 4">
            <a:extLst>
              <a:ext uri="{FF2B5EF4-FFF2-40B4-BE49-F238E27FC236}">
                <a16:creationId xmlns:a16="http://schemas.microsoft.com/office/drawing/2014/main" id="{460C40CC-F436-4124-B555-908F3CD0C9FD}"/>
              </a:ext>
            </a:extLst>
          </p:cNvPr>
          <p:cNvSpPr txBox="1"/>
          <p:nvPr/>
        </p:nvSpPr>
        <p:spPr>
          <a:xfrm>
            <a:off x="2531533" y="1862666"/>
            <a:ext cx="7323667"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North Indian is the most popular cuisine among the customers followed by Chinese , Fast food , Mughlai and Bakery.</a:t>
            </a:r>
          </a:p>
          <a:p>
            <a:endParaRPr lang="en-IN" dirty="0"/>
          </a:p>
        </p:txBody>
      </p:sp>
    </p:spTree>
    <p:extLst>
      <p:ext uri="{BB962C8B-B14F-4D97-AF65-F5344CB8AC3E}">
        <p14:creationId xmlns:p14="http://schemas.microsoft.com/office/powerpoint/2010/main" val="351611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4256A-65E9-42BF-A81C-180F59FDE028}"/>
              </a:ext>
            </a:extLst>
          </p:cNvPr>
          <p:cNvSpPr txBox="1"/>
          <p:nvPr/>
        </p:nvSpPr>
        <p:spPr>
          <a:xfrm>
            <a:off x="4301067" y="499533"/>
            <a:ext cx="5867400" cy="830997"/>
          </a:xfrm>
          <a:prstGeom prst="rect">
            <a:avLst/>
          </a:prstGeom>
          <a:noFill/>
        </p:spPr>
        <p:txBody>
          <a:bodyPr wrap="square" rtlCol="0">
            <a:spAutoFit/>
          </a:bodyPr>
          <a:lstStyle/>
          <a:p>
            <a:r>
              <a:rPr lang="en-IN" sz="4800" dirty="0">
                <a:solidFill>
                  <a:schemeClr val="accent5">
                    <a:lumMod val="50000"/>
                  </a:schemeClr>
                </a:solidFill>
              </a:rPr>
              <a:t>Suggestions</a:t>
            </a:r>
          </a:p>
        </p:txBody>
      </p:sp>
      <p:sp>
        <p:nvSpPr>
          <p:cNvPr id="3" name="TextBox 2">
            <a:extLst>
              <a:ext uri="{FF2B5EF4-FFF2-40B4-BE49-F238E27FC236}">
                <a16:creationId xmlns:a16="http://schemas.microsoft.com/office/drawing/2014/main" id="{B693B6E0-0A78-4B6A-96C0-2D9DA0FF0599}"/>
              </a:ext>
            </a:extLst>
          </p:cNvPr>
          <p:cNvSpPr txBox="1"/>
          <p:nvPr/>
        </p:nvSpPr>
        <p:spPr>
          <a:xfrm>
            <a:off x="2362201" y="1778001"/>
            <a:ext cx="7967133" cy="2831544"/>
          </a:xfrm>
          <a:prstGeom prst="rect">
            <a:avLst/>
          </a:prstGeom>
          <a:noFill/>
        </p:spPr>
        <p:txBody>
          <a:bodyPr wrap="square" rtlCol="0">
            <a:spAutoFit/>
          </a:bodyPr>
          <a:lstStyle/>
          <a:p>
            <a:pPr marL="285750" indent="-285750">
              <a:buFont typeface="Arial" panose="020B0604020202020204" pitchFamily="34" charset="0"/>
              <a:buChar char="•"/>
            </a:pPr>
            <a:r>
              <a:rPr lang="en-GB" sz="2000" dirty="0"/>
              <a:t>The Average cost of two and price range can be used to </a:t>
            </a:r>
            <a:r>
              <a:rPr lang="en-GB" sz="2000" dirty="0" err="1"/>
              <a:t>segmentize</a:t>
            </a:r>
            <a:r>
              <a:rPr lang="en-GB" sz="2000" dirty="0"/>
              <a:t> the budget range such as low , mid and high thus allowed targeted market strategies for the particular range.</a:t>
            </a:r>
          </a:p>
          <a:p>
            <a:pPr marL="285750" indent="-285750">
              <a:buFont typeface="Arial" panose="020B0604020202020204" pitchFamily="34" charset="0"/>
              <a:buChar char="•"/>
            </a:pPr>
            <a:r>
              <a:rPr lang="en-GB" sz="2000" dirty="0"/>
              <a:t>Most restaurants do not offer online delivery and table booking following the traditional dining culture , This creates an opportunity for introducing these services as these services increase the customer reach.</a:t>
            </a:r>
          </a:p>
          <a:p>
            <a:pPr marL="285750" indent="-285750">
              <a:buFont typeface="Arial" panose="020B0604020202020204" pitchFamily="34" charset="0"/>
              <a:buChar char="•"/>
            </a:pPr>
            <a:r>
              <a:rPr lang="en-GB" sz="2000" dirty="0"/>
              <a:t>Zomato should expand into more countries to capture more market and to have high customer reach . </a:t>
            </a:r>
            <a:endParaRPr lang="en-IN" sz="2000" dirty="0"/>
          </a:p>
          <a:p>
            <a:endParaRPr lang="en-IN" dirty="0"/>
          </a:p>
        </p:txBody>
      </p:sp>
    </p:spTree>
    <p:extLst>
      <p:ext uri="{BB962C8B-B14F-4D97-AF65-F5344CB8AC3E}">
        <p14:creationId xmlns:p14="http://schemas.microsoft.com/office/powerpoint/2010/main" val="167760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BF28F-2646-46B1-B4EC-BB1EC05A0E76}"/>
              </a:ext>
            </a:extLst>
          </p:cNvPr>
          <p:cNvSpPr txBox="1"/>
          <p:nvPr/>
        </p:nvSpPr>
        <p:spPr>
          <a:xfrm>
            <a:off x="4250266" y="321734"/>
            <a:ext cx="4470400" cy="646331"/>
          </a:xfrm>
          <a:prstGeom prst="rect">
            <a:avLst/>
          </a:prstGeom>
          <a:noFill/>
        </p:spPr>
        <p:txBody>
          <a:bodyPr wrap="square" rtlCol="0">
            <a:spAutoFit/>
          </a:bodyPr>
          <a:lstStyle/>
          <a:p>
            <a:r>
              <a:rPr lang="en-IN" sz="3600" b="1" i="1" u="sng" dirty="0"/>
              <a:t>Introduction:</a:t>
            </a:r>
          </a:p>
        </p:txBody>
      </p:sp>
      <p:sp>
        <p:nvSpPr>
          <p:cNvPr id="3" name="TextBox 2">
            <a:extLst>
              <a:ext uri="{FF2B5EF4-FFF2-40B4-BE49-F238E27FC236}">
                <a16:creationId xmlns:a16="http://schemas.microsoft.com/office/drawing/2014/main" id="{70B46659-4659-4F69-95B6-D366FA749F5E}"/>
              </a:ext>
            </a:extLst>
          </p:cNvPr>
          <p:cNvSpPr txBox="1"/>
          <p:nvPr/>
        </p:nvSpPr>
        <p:spPr>
          <a:xfrm>
            <a:off x="1676400" y="1794933"/>
            <a:ext cx="9110133"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t>Zomato is an Indian multinational restaurant aggregator and food delivery company founded by Pankaj </a:t>
            </a:r>
            <a:r>
              <a:rPr lang="en-US" sz="2000" b="1" dirty="0" err="1"/>
              <a:t>Chaddah</a:t>
            </a:r>
            <a:r>
              <a:rPr lang="en-US" sz="2000" b="1" dirty="0"/>
              <a:t> and </a:t>
            </a:r>
            <a:r>
              <a:rPr lang="en-US" sz="2000" b="1" dirty="0" err="1"/>
              <a:t>Deepinder</a:t>
            </a:r>
            <a:r>
              <a:rPr lang="en-US" sz="2000" b="1" dirty="0"/>
              <a:t> Goyal in 2008. Zomato provides information, menus and user-reviews of restaurants as well as food delivery options from partner restaurants in select cities</a:t>
            </a:r>
            <a:r>
              <a:rPr lang="en-US" dirty="0"/>
              <a:t>.</a:t>
            </a:r>
            <a:endParaRPr lang="en-IN" dirty="0"/>
          </a:p>
        </p:txBody>
      </p:sp>
      <p:sp>
        <p:nvSpPr>
          <p:cNvPr id="4" name="TextBox 3">
            <a:extLst>
              <a:ext uri="{FF2B5EF4-FFF2-40B4-BE49-F238E27FC236}">
                <a16:creationId xmlns:a16="http://schemas.microsoft.com/office/drawing/2014/main" id="{E2775E31-1199-4F39-9D1E-25FF068C730E}"/>
              </a:ext>
            </a:extLst>
          </p:cNvPr>
          <p:cNvSpPr txBox="1"/>
          <p:nvPr/>
        </p:nvSpPr>
        <p:spPr>
          <a:xfrm>
            <a:off x="1752599" y="3488267"/>
            <a:ext cx="6968067" cy="3139321"/>
          </a:xfrm>
          <a:prstGeom prst="rect">
            <a:avLst/>
          </a:prstGeom>
          <a:noFill/>
        </p:spPr>
        <p:txBody>
          <a:bodyPr wrap="square" rtlCol="0">
            <a:spAutoFit/>
          </a:bodyPr>
          <a:lstStyle/>
          <a:p>
            <a:pPr marL="285750" indent="-285750">
              <a:buFont typeface="Wingdings" panose="05000000000000000000" pitchFamily="2" charset="2"/>
              <a:buChar char="§"/>
            </a:pPr>
            <a:r>
              <a:rPr lang="en-US" b="1" dirty="0"/>
              <a:t>Services</a:t>
            </a:r>
            <a:endParaRPr lang="en-US" dirty="0"/>
          </a:p>
          <a:p>
            <a:pPr fontAlgn="ctr"/>
            <a:r>
              <a:rPr lang="en-US" dirty="0"/>
              <a:t>Zomato is a restaurant aggregator and food delivery company that offers a variety of services, including: </a:t>
            </a:r>
          </a:p>
          <a:p>
            <a:pPr marL="285750" indent="-285750" fontAlgn="ctr">
              <a:buFont typeface="Arial" panose="020B0604020202020204" pitchFamily="34" charset="0"/>
              <a:buChar char="•"/>
            </a:pPr>
            <a:r>
              <a:rPr lang="en-US" dirty="0"/>
              <a:t>Restaurant discovery and search </a:t>
            </a:r>
          </a:p>
          <a:p>
            <a:pPr marL="285750" indent="-285750" fontAlgn="ctr">
              <a:buFont typeface="Arial" panose="020B0604020202020204" pitchFamily="34" charset="0"/>
              <a:buChar char="•"/>
            </a:pPr>
            <a:r>
              <a:rPr lang="en-US" dirty="0"/>
              <a:t>Online food ordering </a:t>
            </a:r>
          </a:p>
          <a:p>
            <a:pPr marL="285750" indent="-285750" fontAlgn="ctr">
              <a:buFont typeface="Arial" panose="020B0604020202020204" pitchFamily="34" charset="0"/>
              <a:buChar char="•"/>
            </a:pPr>
            <a:r>
              <a:rPr lang="en-US" dirty="0"/>
              <a:t>Table reservations </a:t>
            </a:r>
          </a:p>
          <a:p>
            <a:pPr marL="285750" indent="-285750" fontAlgn="ctr">
              <a:buFont typeface="Arial" panose="020B0604020202020204" pitchFamily="34" charset="0"/>
              <a:buChar char="•"/>
            </a:pPr>
            <a:r>
              <a:rPr lang="en-US" dirty="0"/>
              <a:t>Menu and review information </a:t>
            </a:r>
          </a:p>
          <a:p>
            <a:pPr marL="285750" indent="-285750" fontAlgn="ctr">
              <a:buFont typeface="Arial" panose="020B0604020202020204" pitchFamily="34" charset="0"/>
              <a:buChar char="•"/>
            </a:pPr>
            <a:r>
              <a:rPr lang="en-US" dirty="0"/>
              <a:t>Photo sharing and viewing </a:t>
            </a:r>
          </a:p>
          <a:p>
            <a:pPr marL="285750" indent="-285750" fontAlgn="ctr">
              <a:buFont typeface="Arial" panose="020B0604020202020204" pitchFamily="34" charset="0"/>
              <a:buChar char="•"/>
            </a:pPr>
            <a:r>
              <a:rPr lang="en-US" dirty="0"/>
              <a:t>Event organizing </a:t>
            </a:r>
          </a:p>
          <a:p>
            <a:pPr marL="285750" indent="-285750">
              <a:buFont typeface="Arial" panose="020B0604020202020204" pitchFamily="34" charset="0"/>
              <a:buChar char="•"/>
            </a:pPr>
            <a:r>
              <a:rPr lang="en-US" dirty="0"/>
              <a:t>Payment aggregator and gateway services </a:t>
            </a:r>
          </a:p>
          <a:p>
            <a:endParaRPr lang="en-IN" dirty="0"/>
          </a:p>
        </p:txBody>
      </p:sp>
    </p:spTree>
    <p:extLst>
      <p:ext uri="{BB962C8B-B14F-4D97-AF65-F5344CB8AC3E}">
        <p14:creationId xmlns:p14="http://schemas.microsoft.com/office/powerpoint/2010/main" val="262269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F04647-EE25-4DEA-AF4C-3318020D6D2C}"/>
              </a:ext>
            </a:extLst>
          </p:cNvPr>
          <p:cNvSpPr txBox="1"/>
          <p:nvPr/>
        </p:nvSpPr>
        <p:spPr>
          <a:xfrm>
            <a:off x="3225800" y="1982450"/>
            <a:ext cx="7120467" cy="1446550"/>
          </a:xfrm>
          <a:prstGeom prst="rect">
            <a:avLst/>
          </a:prstGeom>
          <a:noFill/>
        </p:spPr>
        <p:txBody>
          <a:bodyPr wrap="square" rtlCol="0">
            <a:spAutoFit/>
          </a:bodyPr>
          <a:lstStyle/>
          <a:p>
            <a:r>
              <a:rPr lang="en-IN" sz="8800" dirty="0"/>
              <a:t>THANK YOU</a:t>
            </a:r>
          </a:p>
        </p:txBody>
      </p:sp>
    </p:spTree>
    <p:extLst>
      <p:ext uri="{BB962C8B-B14F-4D97-AF65-F5344CB8AC3E}">
        <p14:creationId xmlns:p14="http://schemas.microsoft.com/office/powerpoint/2010/main" val="426507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883B2-BE1F-4362-959B-FF8D6DB83509}"/>
              </a:ext>
            </a:extLst>
          </p:cNvPr>
          <p:cNvSpPr txBox="1"/>
          <p:nvPr/>
        </p:nvSpPr>
        <p:spPr>
          <a:xfrm>
            <a:off x="5219698" y="220134"/>
            <a:ext cx="4131733" cy="646331"/>
          </a:xfrm>
          <a:prstGeom prst="rect">
            <a:avLst/>
          </a:prstGeom>
          <a:noFill/>
        </p:spPr>
        <p:txBody>
          <a:bodyPr wrap="square" rtlCol="0">
            <a:spAutoFit/>
          </a:bodyPr>
          <a:lstStyle/>
          <a:p>
            <a:r>
              <a:rPr lang="en-IN" sz="3600" b="1" i="1" u="sng" dirty="0"/>
              <a:t>Objective:</a:t>
            </a:r>
          </a:p>
        </p:txBody>
      </p:sp>
      <p:sp>
        <p:nvSpPr>
          <p:cNvPr id="3" name="TextBox 2">
            <a:extLst>
              <a:ext uri="{FF2B5EF4-FFF2-40B4-BE49-F238E27FC236}">
                <a16:creationId xmlns:a16="http://schemas.microsoft.com/office/drawing/2014/main" id="{F411202C-A0A8-4CB2-81B1-22BA431F7A7D}"/>
              </a:ext>
            </a:extLst>
          </p:cNvPr>
          <p:cNvSpPr txBox="1"/>
          <p:nvPr/>
        </p:nvSpPr>
        <p:spPr>
          <a:xfrm>
            <a:off x="1210732" y="1557866"/>
            <a:ext cx="1062566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main objective is to query the given data and produce meaning full insight to understand better about the Work culture and other aspects that influence the job.</a:t>
            </a:r>
          </a:p>
          <a:p>
            <a:endParaRPr lang="en-US" dirty="0"/>
          </a:p>
          <a:p>
            <a:pPr marL="285750" indent="-285750">
              <a:buFont typeface="Arial" panose="020B0604020202020204" pitchFamily="34" charset="0"/>
              <a:buChar char="•"/>
            </a:pPr>
            <a:r>
              <a:rPr lang="en-US" dirty="0"/>
              <a:t>ML algorithms is used to explore, analyze, and find meaning in complex data sets. They can perform tasks such as pattern recognition, classification, and prediction. We also used Feature engineering to improve the performance of machine learning algorithms by transforming raw data into relevant inputs</a:t>
            </a:r>
          </a:p>
          <a:p>
            <a:endParaRPr lang="en-US" dirty="0"/>
          </a:p>
          <a:p>
            <a:pPr marL="285750" indent="-285750">
              <a:buFont typeface="Wingdings" panose="05000000000000000000" pitchFamily="2" charset="2"/>
              <a:buChar char="§"/>
            </a:pPr>
            <a:r>
              <a:rPr lang="en-US" dirty="0"/>
              <a:t>MYSQL is used to analyze the data. Used Constraints, Aggregate functions, DQL (Data Query Language),DML (Data Manipulation Language), string functions, joins.</a:t>
            </a:r>
          </a:p>
          <a:p>
            <a:endParaRPr lang="en-US" dirty="0"/>
          </a:p>
          <a:p>
            <a:pPr marL="285750" indent="-285750">
              <a:buFont typeface="Wingdings" panose="05000000000000000000" pitchFamily="2" charset="2"/>
              <a:buChar char="§"/>
            </a:pPr>
            <a:r>
              <a:rPr lang="en-US" dirty="0"/>
              <a:t>Power Bi Dashboard to display the visualization of the dataset to summarize the data.</a:t>
            </a:r>
          </a:p>
        </p:txBody>
      </p:sp>
    </p:spTree>
    <p:extLst>
      <p:ext uri="{BB962C8B-B14F-4D97-AF65-F5344CB8AC3E}">
        <p14:creationId xmlns:p14="http://schemas.microsoft.com/office/powerpoint/2010/main" val="229464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59593-96D5-4619-A1F9-A46E6A0EEB0D}"/>
              </a:ext>
            </a:extLst>
          </p:cNvPr>
          <p:cNvSpPr txBox="1"/>
          <p:nvPr/>
        </p:nvSpPr>
        <p:spPr>
          <a:xfrm>
            <a:off x="4707467" y="110067"/>
            <a:ext cx="3928533" cy="707886"/>
          </a:xfrm>
          <a:prstGeom prst="rect">
            <a:avLst/>
          </a:prstGeom>
          <a:noFill/>
        </p:spPr>
        <p:txBody>
          <a:bodyPr wrap="square" rtlCol="0">
            <a:spAutoFit/>
          </a:bodyPr>
          <a:lstStyle/>
          <a:p>
            <a:r>
              <a:rPr lang="en-IN" sz="4000" dirty="0"/>
              <a:t>SQL QUERY </a:t>
            </a:r>
          </a:p>
        </p:txBody>
      </p:sp>
      <p:sp>
        <p:nvSpPr>
          <p:cNvPr id="3" name="TextBox 2">
            <a:extLst>
              <a:ext uri="{FF2B5EF4-FFF2-40B4-BE49-F238E27FC236}">
                <a16:creationId xmlns:a16="http://schemas.microsoft.com/office/drawing/2014/main" id="{681EE099-356E-466D-812F-1DA914263B69}"/>
              </a:ext>
            </a:extLst>
          </p:cNvPr>
          <p:cNvSpPr txBox="1"/>
          <p:nvPr/>
        </p:nvSpPr>
        <p:spPr>
          <a:xfrm>
            <a:off x="1583267" y="2352041"/>
            <a:ext cx="4148666"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t>Total no of record present in dataset</a:t>
            </a:r>
            <a:r>
              <a:rPr lang="en-IN" dirty="0"/>
              <a:t>.</a:t>
            </a:r>
          </a:p>
        </p:txBody>
      </p:sp>
      <p:sp>
        <p:nvSpPr>
          <p:cNvPr id="4" name="TextBox 3">
            <a:extLst>
              <a:ext uri="{FF2B5EF4-FFF2-40B4-BE49-F238E27FC236}">
                <a16:creationId xmlns:a16="http://schemas.microsoft.com/office/drawing/2014/main" id="{7736D1A2-F298-4333-9437-B74D8B9167D0}"/>
              </a:ext>
            </a:extLst>
          </p:cNvPr>
          <p:cNvSpPr txBox="1"/>
          <p:nvPr/>
        </p:nvSpPr>
        <p:spPr>
          <a:xfrm>
            <a:off x="1845733" y="2953379"/>
            <a:ext cx="3928533" cy="369332"/>
          </a:xfrm>
          <a:prstGeom prst="rect">
            <a:avLst/>
          </a:prstGeom>
          <a:noFill/>
        </p:spPr>
        <p:txBody>
          <a:bodyPr wrap="square" rtlCol="0">
            <a:spAutoFit/>
          </a:bodyPr>
          <a:lstStyle/>
          <a:p>
            <a:pPr marL="285750" indent="-285750">
              <a:buFont typeface="Wingdings" panose="05000000000000000000" pitchFamily="2" charset="2"/>
              <a:buChar char="ü"/>
            </a:pPr>
            <a:r>
              <a:rPr lang="en-IN" dirty="0"/>
              <a:t>select count(*) from </a:t>
            </a:r>
            <a:r>
              <a:rPr lang="en-IN" dirty="0" err="1"/>
              <a:t>zomato</a:t>
            </a:r>
            <a:r>
              <a:rPr lang="en-IN" dirty="0"/>
              <a:t>;</a:t>
            </a:r>
          </a:p>
        </p:txBody>
      </p:sp>
      <p:pic>
        <p:nvPicPr>
          <p:cNvPr id="10" name="Picture 9">
            <a:extLst>
              <a:ext uri="{FF2B5EF4-FFF2-40B4-BE49-F238E27FC236}">
                <a16:creationId xmlns:a16="http://schemas.microsoft.com/office/drawing/2014/main" id="{FE85D000-BD2D-4FEE-B1F1-B88C2E3E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733" y="2423672"/>
            <a:ext cx="1343212" cy="914528"/>
          </a:xfrm>
          <a:prstGeom prst="rect">
            <a:avLst/>
          </a:prstGeom>
        </p:spPr>
      </p:pic>
      <p:sp>
        <p:nvSpPr>
          <p:cNvPr id="11" name="TextBox 10">
            <a:extLst>
              <a:ext uri="{FF2B5EF4-FFF2-40B4-BE49-F238E27FC236}">
                <a16:creationId xmlns:a16="http://schemas.microsoft.com/office/drawing/2014/main" id="{21C62EBF-45D1-4E5F-8226-C4BFF391568C}"/>
              </a:ext>
            </a:extLst>
          </p:cNvPr>
          <p:cNvSpPr txBox="1"/>
          <p:nvPr/>
        </p:nvSpPr>
        <p:spPr>
          <a:xfrm>
            <a:off x="1583267" y="4033335"/>
            <a:ext cx="3666066"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No. of restaurant present in distinct city. </a:t>
            </a:r>
          </a:p>
        </p:txBody>
      </p:sp>
      <p:sp>
        <p:nvSpPr>
          <p:cNvPr id="12" name="TextBox 11">
            <a:extLst>
              <a:ext uri="{FF2B5EF4-FFF2-40B4-BE49-F238E27FC236}">
                <a16:creationId xmlns:a16="http://schemas.microsoft.com/office/drawing/2014/main" id="{D08D27D1-12E6-407D-BAFD-429A60CBEBF5}"/>
              </a:ext>
            </a:extLst>
          </p:cNvPr>
          <p:cNvSpPr txBox="1"/>
          <p:nvPr/>
        </p:nvSpPr>
        <p:spPr>
          <a:xfrm>
            <a:off x="1862667" y="4943919"/>
            <a:ext cx="4859866"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SELECT city, COUNT(*) AS </a:t>
            </a:r>
            <a:r>
              <a:rPr lang="en-US" dirty="0" err="1"/>
              <a:t>restaurant_count</a:t>
            </a:r>
            <a:r>
              <a:rPr lang="en-US" dirty="0"/>
              <a:t> FROM </a:t>
            </a:r>
            <a:r>
              <a:rPr lang="en-US" dirty="0" err="1"/>
              <a:t>zomato</a:t>
            </a:r>
            <a:r>
              <a:rPr lang="en-US" dirty="0"/>
              <a:t> GROUP BY city ORDER BY </a:t>
            </a:r>
            <a:r>
              <a:rPr lang="en-US" dirty="0" err="1"/>
              <a:t>restaurant_count</a:t>
            </a:r>
            <a:r>
              <a:rPr lang="en-US" dirty="0"/>
              <a:t> DESC limit 15;</a:t>
            </a:r>
            <a:endParaRPr lang="en-IN" dirty="0"/>
          </a:p>
        </p:txBody>
      </p:sp>
      <p:pic>
        <p:nvPicPr>
          <p:cNvPr id="14" name="Picture 13">
            <a:extLst>
              <a:ext uri="{FF2B5EF4-FFF2-40B4-BE49-F238E27FC236}">
                <a16:creationId xmlns:a16="http://schemas.microsoft.com/office/drawing/2014/main" id="{8F5A6F9E-E2B3-423F-8635-12740AB8D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533" y="3783873"/>
            <a:ext cx="3073400" cy="2447593"/>
          </a:xfrm>
          <a:prstGeom prst="rect">
            <a:avLst/>
          </a:prstGeom>
        </p:spPr>
      </p:pic>
      <p:sp>
        <p:nvSpPr>
          <p:cNvPr id="15" name="TextBox 14">
            <a:extLst>
              <a:ext uri="{FF2B5EF4-FFF2-40B4-BE49-F238E27FC236}">
                <a16:creationId xmlns:a16="http://schemas.microsoft.com/office/drawing/2014/main" id="{58C28DAF-804C-476C-A3E4-652CF67327F8}"/>
              </a:ext>
            </a:extLst>
          </p:cNvPr>
          <p:cNvSpPr txBox="1"/>
          <p:nvPr/>
        </p:nvSpPr>
        <p:spPr>
          <a:xfrm>
            <a:off x="977900" y="1123331"/>
            <a:ext cx="5359400" cy="461665"/>
          </a:xfrm>
          <a:prstGeom prst="rect">
            <a:avLst/>
          </a:prstGeom>
          <a:noFill/>
        </p:spPr>
        <p:txBody>
          <a:bodyPr wrap="square" rtlCol="0">
            <a:spAutoFit/>
          </a:bodyPr>
          <a:lstStyle/>
          <a:p>
            <a:pPr marL="285750" indent="-285750">
              <a:buFont typeface="Wingdings" panose="05000000000000000000" pitchFamily="2" charset="2"/>
              <a:buChar char="§"/>
            </a:pPr>
            <a:r>
              <a:rPr lang="en-IN" sz="2400" i="1" dirty="0">
                <a:solidFill>
                  <a:schemeClr val="accent5">
                    <a:lumMod val="50000"/>
                  </a:schemeClr>
                </a:solidFill>
              </a:rPr>
              <a:t>Get some important insight from data</a:t>
            </a:r>
            <a:r>
              <a:rPr lang="en-IN" sz="2400" i="1" dirty="0"/>
              <a:t>.</a:t>
            </a:r>
          </a:p>
        </p:txBody>
      </p:sp>
    </p:spTree>
    <p:extLst>
      <p:ext uri="{BB962C8B-B14F-4D97-AF65-F5344CB8AC3E}">
        <p14:creationId xmlns:p14="http://schemas.microsoft.com/office/powerpoint/2010/main" val="377982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220DD-4815-4B20-AFAB-BF351EFD0011}"/>
              </a:ext>
            </a:extLst>
          </p:cNvPr>
          <p:cNvSpPr txBox="1"/>
          <p:nvPr/>
        </p:nvSpPr>
        <p:spPr>
          <a:xfrm>
            <a:off x="1049867" y="533400"/>
            <a:ext cx="6104466"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Select cuisines from data which should have rating &gt; 3.5</a:t>
            </a:r>
          </a:p>
        </p:txBody>
      </p:sp>
      <p:sp>
        <p:nvSpPr>
          <p:cNvPr id="3" name="TextBox 2">
            <a:extLst>
              <a:ext uri="{FF2B5EF4-FFF2-40B4-BE49-F238E27FC236}">
                <a16:creationId xmlns:a16="http://schemas.microsoft.com/office/drawing/2014/main" id="{FC7D8E3C-1348-4B7D-B77D-12577929D17E}"/>
              </a:ext>
            </a:extLst>
          </p:cNvPr>
          <p:cNvSpPr txBox="1"/>
          <p:nvPr/>
        </p:nvSpPr>
        <p:spPr>
          <a:xfrm>
            <a:off x="1049867" y="1236134"/>
            <a:ext cx="6307667"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with </a:t>
            </a:r>
            <a:r>
              <a:rPr lang="en-US" dirty="0" err="1"/>
              <a:t>abc</a:t>
            </a:r>
            <a:r>
              <a:rPr lang="en-US" dirty="0"/>
              <a:t> as(select </a:t>
            </a:r>
            <a:r>
              <a:rPr lang="en-US" dirty="0" err="1"/>
              <a:t>cuisines,round</a:t>
            </a:r>
            <a:r>
              <a:rPr lang="en-US" dirty="0"/>
              <a:t>(avg(rate),2) as </a:t>
            </a:r>
            <a:r>
              <a:rPr lang="en-US" dirty="0" err="1"/>
              <a:t>most_liked</a:t>
            </a:r>
            <a:r>
              <a:rPr lang="en-US" dirty="0"/>
              <a:t> from </a:t>
            </a:r>
            <a:r>
              <a:rPr lang="en-US" dirty="0" err="1"/>
              <a:t>zomato</a:t>
            </a:r>
            <a:r>
              <a:rPr lang="en-US" dirty="0"/>
              <a:t> group by cuisines)select * from </a:t>
            </a:r>
            <a:r>
              <a:rPr lang="en-US" dirty="0" err="1"/>
              <a:t>abc</a:t>
            </a:r>
            <a:r>
              <a:rPr lang="en-US" dirty="0"/>
              <a:t> where </a:t>
            </a:r>
            <a:r>
              <a:rPr lang="en-US" dirty="0" err="1"/>
              <a:t>most_liked</a:t>
            </a:r>
            <a:r>
              <a:rPr lang="en-US" dirty="0"/>
              <a:t> &gt;=3.5 order by </a:t>
            </a:r>
            <a:r>
              <a:rPr lang="en-US" dirty="0" err="1"/>
              <a:t>most_liked</a:t>
            </a:r>
            <a:r>
              <a:rPr lang="en-US" dirty="0"/>
              <a:t> desc limit 15;</a:t>
            </a:r>
            <a:endParaRPr lang="en-IN" dirty="0"/>
          </a:p>
        </p:txBody>
      </p:sp>
      <p:pic>
        <p:nvPicPr>
          <p:cNvPr id="5" name="Picture 4">
            <a:extLst>
              <a:ext uri="{FF2B5EF4-FFF2-40B4-BE49-F238E27FC236}">
                <a16:creationId xmlns:a16="http://schemas.microsoft.com/office/drawing/2014/main" id="{DED6486B-BDCC-4DF7-BA64-920CE5CE2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034" y="360739"/>
            <a:ext cx="3824566" cy="2191056"/>
          </a:xfrm>
          <a:prstGeom prst="rect">
            <a:avLst/>
          </a:prstGeom>
        </p:spPr>
      </p:pic>
      <p:sp>
        <p:nvSpPr>
          <p:cNvPr id="7" name="TextBox 6">
            <a:extLst>
              <a:ext uri="{FF2B5EF4-FFF2-40B4-BE49-F238E27FC236}">
                <a16:creationId xmlns:a16="http://schemas.microsoft.com/office/drawing/2014/main" id="{E68B51C0-BA19-426E-BB43-6D0B2246EB69}"/>
              </a:ext>
            </a:extLst>
          </p:cNvPr>
          <p:cNvSpPr txBox="1"/>
          <p:nvPr/>
        </p:nvSpPr>
        <p:spPr>
          <a:xfrm>
            <a:off x="1049867" y="2946400"/>
            <a:ext cx="5757333"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Select restaurant name which have </a:t>
            </a:r>
            <a:r>
              <a:rPr lang="en-IN" dirty="0" err="1"/>
              <a:t>avg</a:t>
            </a:r>
            <a:r>
              <a:rPr lang="en-IN" dirty="0"/>
              <a:t> cost ,having rating &gt;4 with help of CTE.</a:t>
            </a:r>
          </a:p>
        </p:txBody>
      </p:sp>
      <p:sp>
        <p:nvSpPr>
          <p:cNvPr id="8" name="TextBox 7">
            <a:extLst>
              <a:ext uri="{FF2B5EF4-FFF2-40B4-BE49-F238E27FC236}">
                <a16:creationId xmlns:a16="http://schemas.microsoft.com/office/drawing/2014/main" id="{0067BA6A-8C79-49A1-A0C8-EB5BC2931B17}"/>
              </a:ext>
            </a:extLst>
          </p:cNvPr>
          <p:cNvSpPr txBox="1"/>
          <p:nvPr/>
        </p:nvSpPr>
        <p:spPr>
          <a:xfrm>
            <a:off x="1193800" y="3928533"/>
            <a:ext cx="6163734"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t>with </a:t>
            </a:r>
            <a:r>
              <a:rPr lang="en-US" dirty="0" err="1"/>
              <a:t>xyz</a:t>
            </a:r>
            <a:r>
              <a:rPr lang="en-US" dirty="0"/>
              <a:t> as(select </a:t>
            </a:r>
            <a:r>
              <a:rPr lang="en-US" dirty="0" err="1"/>
              <a:t>name,round</a:t>
            </a:r>
            <a:r>
              <a:rPr lang="en-US" dirty="0"/>
              <a:t>(avg(rate),2) as </a:t>
            </a:r>
            <a:r>
              <a:rPr lang="en-US" dirty="0" err="1"/>
              <a:t>Avg_rating,round</a:t>
            </a:r>
            <a:r>
              <a:rPr lang="en-US" dirty="0"/>
              <a:t>(avg(cost),2) as </a:t>
            </a:r>
            <a:r>
              <a:rPr lang="en-US" dirty="0" err="1"/>
              <a:t>Avg_cost</a:t>
            </a:r>
            <a:r>
              <a:rPr lang="en-US" dirty="0"/>
              <a:t> from </a:t>
            </a:r>
            <a:r>
              <a:rPr lang="en-US" dirty="0" err="1"/>
              <a:t>zomatogroup</a:t>
            </a:r>
            <a:r>
              <a:rPr lang="en-US" dirty="0"/>
              <a:t> by name)select * from </a:t>
            </a:r>
            <a:r>
              <a:rPr lang="en-US" dirty="0" err="1"/>
              <a:t>xyz</a:t>
            </a:r>
            <a:r>
              <a:rPr lang="en-US" dirty="0"/>
              <a:t> where </a:t>
            </a:r>
            <a:r>
              <a:rPr lang="en-US" dirty="0" err="1"/>
              <a:t>Avg_rating</a:t>
            </a:r>
            <a:r>
              <a:rPr lang="en-US" dirty="0"/>
              <a:t>&gt;4order by </a:t>
            </a:r>
            <a:r>
              <a:rPr lang="en-US" dirty="0" err="1"/>
              <a:t>Avg_rating</a:t>
            </a:r>
            <a:r>
              <a:rPr lang="en-US" dirty="0"/>
              <a:t> desc limit 15;</a:t>
            </a:r>
            <a:endParaRPr lang="en-IN" dirty="0"/>
          </a:p>
        </p:txBody>
      </p:sp>
      <p:pic>
        <p:nvPicPr>
          <p:cNvPr id="16" name="Picture 15">
            <a:extLst>
              <a:ext uri="{FF2B5EF4-FFF2-40B4-BE49-F238E27FC236}">
                <a16:creationId xmlns:a16="http://schemas.microsoft.com/office/drawing/2014/main" id="{111B4817-F809-41CD-9496-5BED51E45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034" y="3299652"/>
            <a:ext cx="3824566" cy="2458090"/>
          </a:xfrm>
          <a:prstGeom prst="rect">
            <a:avLst/>
          </a:prstGeom>
        </p:spPr>
      </p:pic>
    </p:spTree>
    <p:extLst>
      <p:ext uri="{BB962C8B-B14F-4D97-AF65-F5344CB8AC3E}">
        <p14:creationId xmlns:p14="http://schemas.microsoft.com/office/powerpoint/2010/main" val="199489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ECD5C-1D01-4F8B-BD1B-8082B54DE15D}"/>
              </a:ext>
            </a:extLst>
          </p:cNvPr>
          <p:cNvSpPr txBox="1"/>
          <p:nvPr/>
        </p:nvSpPr>
        <p:spPr>
          <a:xfrm>
            <a:off x="3174999" y="71505"/>
            <a:ext cx="5554133" cy="707886"/>
          </a:xfrm>
          <a:prstGeom prst="rect">
            <a:avLst/>
          </a:prstGeom>
          <a:noFill/>
        </p:spPr>
        <p:txBody>
          <a:bodyPr wrap="square" rtlCol="0">
            <a:spAutoFit/>
          </a:bodyPr>
          <a:lstStyle/>
          <a:p>
            <a:pPr algn="r"/>
            <a:r>
              <a:rPr lang="en-IN" sz="4000" i="1" u="sng" dirty="0"/>
              <a:t>MACHINE LEARNING</a:t>
            </a:r>
          </a:p>
        </p:txBody>
      </p:sp>
      <p:sp>
        <p:nvSpPr>
          <p:cNvPr id="3" name="TextBox 2">
            <a:extLst>
              <a:ext uri="{FF2B5EF4-FFF2-40B4-BE49-F238E27FC236}">
                <a16:creationId xmlns:a16="http://schemas.microsoft.com/office/drawing/2014/main" id="{55005758-DB33-49A0-A518-C19833486D3A}"/>
              </a:ext>
            </a:extLst>
          </p:cNvPr>
          <p:cNvSpPr txBox="1"/>
          <p:nvPr/>
        </p:nvSpPr>
        <p:spPr>
          <a:xfrm>
            <a:off x="897467" y="1008673"/>
            <a:ext cx="5554133"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accent5">
                    <a:lumMod val="50000"/>
                  </a:schemeClr>
                </a:solidFill>
              </a:rPr>
              <a:t>Import important libraries and dataset</a:t>
            </a:r>
            <a:r>
              <a:rPr lang="en-IN" dirty="0">
                <a:solidFill>
                  <a:schemeClr val="accent5">
                    <a:lumMod val="50000"/>
                  </a:schemeClr>
                </a:solidFill>
              </a:rPr>
              <a:t>:</a:t>
            </a:r>
          </a:p>
        </p:txBody>
      </p:sp>
      <p:pic>
        <p:nvPicPr>
          <p:cNvPr id="6" name="Picture 5">
            <a:extLst>
              <a:ext uri="{FF2B5EF4-FFF2-40B4-BE49-F238E27FC236}">
                <a16:creationId xmlns:a16="http://schemas.microsoft.com/office/drawing/2014/main" id="{B334741F-1208-4DAE-B8E1-3CF2C50A7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35" y="1752599"/>
            <a:ext cx="10083800" cy="4758267"/>
          </a:xfrm>
          <a:prstGeom prst="rect">
            <a:avLst/>
          </a:prstGeom>
        </p:spPr>
      </p:pic>
    </p:spTree>
    <p:extLst>
      <p:ext uri="{BB962C8B-B14F-4D97-AF65-F5344CB8AC3E}">
        <p14:creationId xmlns:p14="http://schemas.microsoft.com/office/powerpoint/2010/main" val="111824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73DF9-0440-423C-8DD5-8C0297F0D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33" y="67733"/>
            <a:ext cx="4563533" cy="2916762"/>
          </a:xfrm>
          <a:prstGeom prst="rect">
            <a:avLst/>
          </a:prstGeom>
        </p:spPr>
      </p:pic>
      <p:pic>
        <p:nvPicPr>
          <p:cNvPr id="5" name="Picture 4">
            <a:extLst>
              <a:ext uri="{FF2B5EF4-FFF2-40B4-BE49-F238E27FC236}">
                <a16:creationId xmlns:a16="http://schemas.microsoft.com/office/drawing/2014/main" id="{BA9A3D99-F19C-4869-823B-81E8F941E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0468" y="3033182"/>
            <a:ext cx="5012264" cy="3327403"/>
          </a:xfrm>
          <a:prstGeom prst="rect">
            <a:avLst/>
          </a:prstGeom>
        </p:spPr>
      </p:pic>
      <p:pic>
        <p:nvPicPr>
          <p:cNvPr id="7" name="Picture 6">
            <a:extLst>
              <a:ext uri="{FF2B5EF4-FFF2-40B4-BE49-F238E27FC236}">
                <a16:creationId xmlns:a16="http://schemas.microsoft.com/office/drawing/2014/main" id="{0D7ECB60-0AF1-4899-B844-FFACEF1B1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90800"/>
            <a:ext cx="7035801" cy="4212169"/>
          </a:xfrm>
          <a:prstGeom prst="rect">
            <a:avLst/>
          </a:prstGeom>
        </p:spPr>
      </p:pic>
      <p:sp>
        <p:nvSpPr>
          <p:cNvPr id="8" name="TextBox 7">
            <a:extLst>
              <a:ext uri="{FF2B5EF4-FFF2-40B4-BE49-F238E27FC236}">
                <a16:creationId xmlns:a16="http://schemas.microsoft.com/office/drawing/2014/main" id="{F4557054-70DA-4509-81E0-6AA2FF590B29}"/>
              </a:ext>
            </a:extLst>
          </p:cNvPr>
          <p:cNvSpPr txBox="1"/>
          <p:nvPr/>
        </p:nvSpPr>
        <p:spPr>
          <a:xfrm>
            <a:off x="668867" y="321733"/>
            <a:ext cx="5689600" cy="2031325"/>
          </a:xfrm>
          <a:prstGeom prst="rect">
            <a:avLst/>
          </a:prstGeom>
          <a:noFill/>
        </p:spPr>
        <p:txBody>
          <a:bodyPr wrap="square" rtlCol="0">
            <a:spAutoFit/>
          </a:bodyPr>
          <a:lstStyle/>
          <a:p>
            <a:pPr marL="285750" indent="-285750">
              <a:buFont typeface="Wingdings" panose="05000000000000000000" pitchFamily="2" charset="2"/>
              <a:buChar char="Ø"/>
            </a:pPr>
            <a:r>
              <a:rPr lang="en-IN" b="1" i="1" dirty="0">
                <a:solidFill>
                  <a:schemeClr val="accent5">
                    <a:lumMod val="50000"/>
                  </a:schemeClr>
                </a:solidFill>
              </a:rPr>
              <a:t>Summary:</a:t>
            </a:r>
          </a:p>
          <a:p>
            <a:pPr marL="342900" indent="-342900">
              <a:buAutoNum type="arabicPeriod"/>
            </a:pPr>
            <a:r>
              <a:rPr lang="en-IN" b="1" i="1" dirty="0">
                <a:solidFill>
                  <a:schemeClr val="accent5">
                    <a:lumMod val="50000"/>
                  </a:schemeClr>
                </a:solidFill>
              </a:rPr>
              <a:t>Check info of dataset.</a:t>
            </a:r>
          </a:p>
          <a:p>
            <a:pPr marL="342900" indent="-342900">
              <a:buAutoNum type="arabicPeriod"/>
            </a:pPr>
            <a:endParaRPr lang="en-IN" b="1" i="1" dirty="0">
              <a:solidFill>
                <a:schemeClr val="accent5">
                  <a:lumMod val="50000"/>
                </a:schemeClr>
              </a:solidFill>
            </a:endParaRPr>
          </a:p>
          <a:p>
            <a:r>
              <a:rPr lang="en-IN" b="1" i="1" dirty="0">
                <a:solidFill>
                  <a:schemeClr val="accent5">
                    <a:lumMod val="50000"/>
                  </a:schemeClr>
                </a:solidFill>
              </a:rPr>
              <a:t>2. Checking null values and filling it.</a:t>
            </a:r>
          </a:p>
          <a:p>
            <a:endParaRPr lang="en-IN" b="1" i="1" dirty="0">
              <a:solidFill>
                <a:schemeClr val="accent5">
                  <a:lumMod val="50000"/>
                </a:schemeClr>
              </a:solidFill>
            </a:endParaRPr>
          </a:p>
          <a:p>
            <a:r>
              <a:rPr lang="en-IN" b="1" i="1" dirty="0">
                <a:solidFill>
                  <a:schemeClr val="accent5">
                    <a:lumMod val="50000"/>
                  </a:schemeClr>
                </a:solidFill>
              </a:rPr>
              <a:t>3. Cleaning some columns and change datatype.</a:t>
            </a:r>
          </a:p>
          <a:p>
            <a:endParaRPr lang="en-IN" b="1" i="1" dirty="0"/>
          </a:p>
        </p:txBody>
      </p:sp>
    </p:spTree>
    <p:extLst>
      <p:ext uri="{BB962C8B-B14F-4D97-AF65-F5344CB8AC3E}">
        <p14:creationId xmlns:p14="http://schemas.microsoft.com/office/powerpoint/2010/main" val="364700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A854A3-582E-43AC-B2D2-DD917D19C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78466"/>
            <a:ext cx="12192001" cy="5579533"/>
          </a:xfrm>
          <a:prstGeom prst="rect">
            <a:avLst/>
          </a:prstGeom>
        </p:spPr>
      </p:pic>
      <p:sp>
        <p:nvSpPr>
          <p:cNvPr id="9" name="TextBox 8">
            <a:extLst>
              <a:ext uri="{FF2B5EF4-FFF2-40B4-BE49-F238E27FC236}">
                <a16:creationId xmlns:a16="http://schemas.microsoft.com/office/drawing/2014/main" id="{C703BC75-F7B9-4E42-825A-D24B2A09260D}"/>
              </a:ext>
            </a:extLst>
          </p:cNvPr>
          <p:cNvSpPr txBox="1"/>
          <p:nvPr/>
        </p:nvSpPr>
        <p:spPr>
          <a:xfrm>
            <a:off x="3166532" y="372533"/>
            <a:ext cx="581660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i="1" u="sng" dirty="0">
                <a:solidFill>
                  <a:schemeClr val="accent5">
                    <a:lumMod val="50000"/>
                  </a:schemeClr>
                </a:solidFill>
              </a:rPr>
              <a:t>Fill null values and drop duplicates</a:t>
            </a:r>
          </a:p>
        </p:txBody>
      </p:sp>
    </p:spTree>
    <p:extLst>
      <p:ext uri="{BB962C8B-B14F-4D97-AF65-F5344CB8AC3E}">
        <p14:creationId xmlns:p14="http://schemas.microsoft.com/office/powerpoint/2010/main" val="372363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B2B475-8555-4218-AEB1-832C7DFC4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4" y="1735668"/>
            <a:ext cx="5825066" cy="5020732"/>
          </a:xfrm>
          <a:prstGeom prst="rect">
            <a:avLst/>
          </a:prstGeom>
        </p:spPr>
      </p:pic>
      <p:pic>
        <p:nvPicPr>
          <p:cNvPr id="9" name="Picture 8">
            <a:extLst>
              <a:ext uri="{FF2B5EF4-FFF2-40B4-BE49-F238E27FC236}">
                <a16:creationId xmlns:a16="http://schemas.microsoft.com/office/drawing/2014/main" id="{7E37671C-FF19-4B2A-AEEF-40DE42E35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200" y="1735668"/>
            <a:ext cx="6098764" cy="5020731"/>
          </a:xfrm>
          <a:prstGeom prst="rect">
            <a:avLst/>
          </a:prstGeom>
        </p:spPr>
      </p:pic>
      <p:sp>
        <p:nvSpPr>
          <p:cNvPr id="11" name="TextBox 10">
            <a:extLst>
              <a:ext uri="{FF2B5EF4-FFF2-40B4-BE49-F238E27FC236}">
                <a16:creationId xmlns:a16="http://schemas.microsoft.com/office/drawing/2014/main" id="{6B866D2D-9EEA-4628-A0A1-49E93851DFD2}"/>
              </a:ext>
            </a:extLst>
          </p:cNvPr>
          <p:cNvSpPr txBox="1"/>
          <p:nvPr/>
        </p:nvSpPr>
        <p:spPr>
          <a:xfrm>
            <a:off x="3530599" y="169450"/>
            <a:ext cx="551180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i="1" dirty="0">
                <a:solidFill>
                  <a:schemeClr val="accent5">
                    <a:lumMod val="50000"/>
                  </a:schemeClr>
                </a:solidFill>
              </a:rPr>
              <a:t>Detecting and treating outliers:</a:t>
            </a:r>
          </a:p>
        </p:txBody>
      </p:sp>
      <p:sp>
        <p:nvSpPr>
          <p:cNvPr id="12" name="TextBox 11">
            <a:extLst>
              <a:ext uri="{FF2B5EF4-FFF2-40B4-BE49-F238E27FC236}">
                <a16:creationId xmlns:a16="http://schemas.microsoft.com/office/drawing/2014/main" id="{BCCD6DA6-0D7F-43A3-9904-10A506BD61ED}"/>
              </a:ext>
            </a:extLst>
          </p:cNvPr>
          <p:cNvSpPr txBox="1"/>
          <p:nvPr/>
        </p:nvSpPr>
        <p:spPr>
          <a:xfrm>
            <a:off x="1092200" y="999299"/>
            <a:ext cx="3208867" cy="646331"/>
          </a:xfrm>
          <a:prstGeom prst="rect">
            <a:avLst/>
          </a:prstGeom>
          <a:noFill/>
        </p:spPr>
        <p:txBody>
          <a:bodyPr wrap="square" rtlCol="0">
            <a:spAutoFit/>
          </a:bodyPr>
          <a:lstStyle/>
          <a:p>
            <a:r>
              <a:rPr lang="en-IN" sz="3600" i="1" dirty="0"/>
              <a:t>outliers</a:t>
            </a:r>
          </a:p>
        </p:txBody>
      </p:sp>
      <p:sp>
        <p:nvSpPr>
          <p:cNvPr id="13" name="TextBox 12">
            <a:extLst>
              <a:ext uri="{FF2B5EF4-FFF2-40B4-BE49-F238E27FC236}">
                <a16:creationId xmlns:a16="http://schemas.microsoft.com/office/drawing/2014/main" id="{5CF1F6E3-83D4-4669-BB0D-101969085B04}"/>
              </a:ext>
            </a:extLst>
          </p:cNvPr>
          <p:cNvSpPr txBox="1"/>
          <p:nvPr/>
        </p:nvSpPr>
        <p:spPr>
          <a:xfrm>
            <a:off x="7442200" y="1126067"/>
            <a:ext cx="3522133" cy="646331"/>
          </a:xfrm>
          <a:prstGeom prst="rect">
            <a:avLst/>
          </a:prstGeom>
          <a:noFill/>
        </p:spPr>
        <p:txBody>
          <a:bodyPr wrap="square" rtlCol="0">
            <a:spAutoFit/>
          </a:bodyPr>
          <a:lstStyle/>
          <a:p>
            <a:r>
              <a:rPr lang="en-IN" sz="3600" i="1" dirty="0"/>
              <a:t>After treating </a:t>
            </a:r>
          </a:p>
        </p:txBody>
      </p:sp>
    </p:spTree>
    <p:extLst>
      <p:ext uri="{BB962C8B-B14F-4D97-AF65-F5344CB8AC3E}">
        <p14:creationId xmlns:p14="http://schemas.microsoft.com/office/powerpoint/2010/main" val="24990879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4512</TotalTime>
  <Words>1134</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MOHAN MISHRA</dc:creator>
  <cp:lastModifiedBy>KRISHNA MOHAN MISHRA</cp:lastModifiedBy>
  <cp:revision>31</cp:revision>
  <dcterms:created xsi:type="dcterms:W3CDTF">2024-10-17T15:09:51Z</dcterms:created>
  <dcterms:modified xsi:type="dcterms:W3CDTF">2024-10-20T18:22:15Z</dcterms:modified>
</cp:coreProperties>
</file>