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1" r:id="rId2"/>
    <p:sldId id="272"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5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83540" y="1206753"/>
            <a:ext cx="8376919" cy="87947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1F487C"/>
                </a:solidFill>
                <a:latin typeface="Carlito"/>
                <a:cs typeface="Carlito"/>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1F487C"/>
                </a:solidFill>
                <a:latin typeface="Carlito"/>
                <a:cs typeface="Carlito"/>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1F487C"/>
                </a:solidFill>
                <a:latin typeface="Carlito"/>
                <a:cs typeface="Carli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1981200"/>
          </a:xfrm>
          <a:custGeom>
            <a:avLst/>
            <a:gdLst/>
            <a:ahLst/>
            <a:cxnLst/>
            <a:rect l="l" t="t" r="r" b="b"/>
            <a:pathLst>
              <a:path w="9144000" h="1981200">
                <a:moveTo>
                  <a:pt x="9144000" y="0"/>
                </a:moveTo>
                <a:lnTo>
                  <a:pt x="0" y="0"/>
                </a:lnTo>
                <a:lnTo>
                  <a:pt x="0" y="1981200"/>
                </a:lnTo>
                <a:lnTo>
                  <a:pt x="9144000" y="1981200"/>
                </a:lnTo>
                <a:lnTo>
                  <a:pt x="9144000" y="0"/>
                </a:lnTo>
                <a:close/>
              </a:path>
            </a:pathLst>
          </a:custGeom>
          <a:solidFill>
            <a:srgbClr val="184F6D"/>
          </a:solidFill>
        </p:spPr>
        <p:txBody>
          <a:bodyPr wrap="square" lIns="0" tIns="0" rIns="0" bIns="0" rtlCol="0"/>
          <a:lstStyle/>
          <a:p>
            <a:endParaRPr/>
          </a:p>
        </p:txBody>
      </p:sp>
      <p:sp>
        <p:nvSpPr>
          <p:cNvPr id="17" name="bg object 17"/>
          <p:cNvSpPr/>
          <p:nvPr/>
        </p:nvSpPr>
        <p:spPr>
          <a:xfrm>
            <a:off x="0" y="0"/>
            <a:ext cx="9144000" cy="1981200"/>
          </a:xfrm>
          <a:custGeom>
            <a:avLst/>
            <a:gdLst/>
            <a:ahLst/>
            <a:cxnLst/>
            <a:rect l="l" t="t" r="r" b="b"/>
            <a:pathLst>
              <a:path w="9144000" h="1981200">
                <a:moveTo>
                  <a:pt x="0" y="1981200"/>
                </a:moveTo>
                <a:lnTo>
                  <a:pt x="9144000" y="1981200"/>
                </a:lnTo>
                <a:lnTo>
                  <a:pt x="9144000" y="0"/>
                </a:lnTo>
                <a:lnTo>
                  <a:pt x="0" y="0"/>
                </a:lnTo>
                <a:lnTo>
                  <a:pt x="0" y="1981200"/>
                </a:lnTo>
                <a:close/>
              </a:path>
            </a:pathLst>
          </a:custGeom>
          <a:ln w="25400">
            <a:solidFill>
              <a:srgbClr val="385D89"/>
            </a:solidFill>
          </a:ln>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762000"/>
          </a:xfrm>
          <a:custGeom>
            <a:avLst/>
            <a:gdLst/>
            <a:ahLst/>
            <a:cxnLst/>
            <a:rect l="l" t="t" r="r" b="b"/>
            <a:pathLst>
              <a:path w="9144000" h="762000">
                <a:moveTo>
                  <a:pt x="9144000" y="0"/>
                </a:moveTo>
                <a:lnTo>
                  <a:pt x="0" y="0"/>
                </a:lnTo>
                <a:lnTo>
                  <a:pt x="0" y="762000"/>
                </a:lnTo>
                <a:lnTo>
                  <a:pt x="9144000" y="762000"/>
                </a:lnTo>
                <a:lnTo>
                  <a:pt x="9144000" y="0"/>
                </a:lnTo>
                <a:close/>
              </a:path>
            </a:pathLst>
          </a:custGeom>
          <a:solidFill>
            <a:srgbClr val="184F6D"/>
          </a:solidFill>
        </p:spPr>
        <p:txBody>
          <a:bodyPr wrap="square" lIns="0" tIns="0" rIns="0" bIns="0" rtlCol="0"/>
          <a:lstStyle/>
          <a:p>
            <a:endParaRPr/>
          </a:p>
        </p:txBody>
      </p:sp>
      <p:sp>
        <p:nvSpPr>
          <p:cNvPr id="17" name="bg object 17"/>
          <p:cNvSpPr/>
          <p:nvPr/>
        </p:nvSpPr>
        <p:spPr>
          <a:xfrm>
            <a:off x="0" y="0"/>
            <a:ext cx="9144000" cy="762000"/>
          </a:xfrm>
          <a:custGeom>
            <a:avLst/>
            <a:gdLst/>
            <a:ahLst/>
            <a:cxnLst/>
            <a:rect l="l" t="t" r="r" b="b"/>
            <a:pathLst>
              <a:path w="9144000" h="762000">
                <a:moveTo>
                  <a:pt x="0" y="762000"/>
                </a:moveTo>
                <a:lnTo>
                  <a:pt x="9144000" y="762000"/>
                </a:lnTo>
                <a:lnTo>
                  <a:pt x="9144000" y="0"/>
                </a:lnTo>
                <a:lnTo>
                  <a:pt x="0" y="0"/>
                </a:lnTo>
                <a:lnTo>
                  <a:pt x="0" y="762000"/>
                </a:lnTo>
                <a:close/>
              </a:path>
            </a:pathLst>
          </a:custGeom>
          <a:ln w="25400">
            <a:solidFill>
              <a:srgbClr val="385D89"/>
            </a:solidFill>
          </a:ln>
        </p:spPr>
        <p:txBody>
          <a:bodyPr wrap="square" lIns="0" tIns="0" rIns="0" bIns="0" rtlCol="0"/>
          <a:lstStyle/>
          <a:p>
            <a:endParaRPr/>
          </a:p>
        </p:txBody>
      </p:sp>
      <p:sp>
        <p:nvSpPr>
          <p:cNvPr id="2" name="Holder 2"/>
          <p:cNvSpPr>
            <a:spLocks noGrp="1"/>
          </p:cNvSpPr>
          <p:nvPr>
            <p:ph type="title"/>
          </p:nvPr>
        </p:nvSpPr>
        <p:spPr>
          <a:xfrm>
            <a:off x="1625980" y="700297"/>
            <a:ext cx="5892038" cy="1222375"/>
          </a:xfrm>
          <a:prstGeom prst="rect">
            <a:avLst/>
          </a:prstGeom>
        </p:spPr>
        <p:txBody>
          <a:bodyPr wrap="square" lIns="0" tIns="0" rIns="0" bIns="0">
            <a:spAutoFit/>
          </a:bodyPr>
          <a:lstStyle>
            <a:lvl1pPr>
              <a:defRPr sz="3600" b="1" i="0">
                <a:solidFill>
                  <a:srgbClr val="1F487C"/>
                </a:solidFill>
                <a:latin typeface="Carlito"/>
                <a:cs typeface="Carlito"/>
              </a:defRPr>
            </a:lvl1pPr>
          </a:lstStyle>
          <a:p>
            <a:endParaRPr/>
          </a:p>
        </p:txBody>
      </p:sp>
      <p:sp>
        <p:nvSpPr>
          <p:cNvPr id="3" name="Holder 3"/>
          <p:cNvSpPr>
            <a:spLocks noGrp="1"/>
          </p:cNvSpPr>
          <p:nvPr>
            <p:ph type="body" idx="1"/>
          </p:nvPr>
        </p:nvSpPr>
        <p:spPr>
          <a:xfrm>
            <a:off x="728611" y="2279650"/>
            <a:ext cx="8020050" cy="40322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1/29/2022</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www.whois.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90600"/>
            <a:ext cx="7137018" cy="1107996"/>
          </a:xfrm>
        </p:spPr>
        <p:txBody>
          <a:bodyPr/>
          <a:lstStyle/>
          <a:p>
            <a:r>
              <a:rPr lang="en-IN" b="0" dirty="0" smtClean="0"/>
              <a:t>Introduction Of Digital Marketing</a:t>
            </a:r>
            <a:endParaRPr lang="en-IN" dirty="0"/>
          </a:p>
        </p:txBody>
      </p:sp>
      <p:sp>
        <p:nvSpPr>
          <p:cNvPr id="3" name="Text Placeholder 2"/>
          <p:cNvSpPr>
            <a:spLocks noGrp="1"/>
          </p:cNvSpPr>
          <p:nvPr>
            <p:ph type="body" idx="1"/>
          </p:nvPr>
        </p:nvSpPr>
        <p:spPr>
          <a:xfrm>
            <a:off x="685800" y="1981200"/>
            <a:ext cx="8020050" cy="2158732"/>
          </a:xfrm>
        </p:spPr>
        <p:txBody>
          <a:bodyPr/>
          <a:lstStyle/>
          <a:p>
            <a:pPr algn="just">
              <a:lnSpc>
                <a:spcPct val="150000"/>
              </a:lnSpc>
            </a:pPr>
            <a:r>
              <a:rPr lang="en-US" sz="2400" dirty="0"/>
              <a:t>Digital marketing is an umbrella term for the marketing of products or services using digital technologies, mainly on the Internet, but also including mobile phones, display advertising, and any other digital medium.</a:t>
            </a:r>
            <a:endParaRPr lang="en-IN" sz="2400" dirty="0"/>
          </a:p>
        </p:txBody>
      </p:sp>
    </p:spTree>
    <p:extLst>
      <p:ext uri="{BB962C8B-B14F-4D97-AF65-F5344CB8AC3E}">
        <p14:creationId xmlns:p14="http://schemas.microsoft.com/office/powerpoint/2010/main" val="3638497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9423" y="1147317"/>
            <a:ext cx="4946777" cy="574040"/>
          </a:xfrm>
          <a:prstGeom prst="rect">
            <a:avLst/>
          </a:prstGeom>
        </p:spPr>
        <p:txBody>
          <a:bodyPr vert="horz" wrap="square" lIns="0" tIns="12700" rIns="0" bIns="0" rtlCol="0">
            <a:spAutoFit/>
          </a:bodyPr>
          <a:lstStyle/>
          <a:p>
            <a:pPr marL="12700">
              <a:lnSpc>
                <a:spcPct val="100000"/>
              </a:lnSpc>
              <a:spcBef>
                <a:spcPts val="100"/>
              </a:spcBef>
            </a:pPr>
            <a:r>
              <a:rPr dirty="0"/>
              <a:t>Buy </a:t>
            </a:r>
            <a:r>
              <a:rPr spc="-5" dirty="0"/>
              <a:t>Domain</a:t>
            </a:r>
            <a:r>
              <a:rPr spc="-90" dirty="0"/>
              <a:t> </a:t>
            </a:r>
            <a:r>
              <a:rPr dirty="0"/>
              <a:t>Name</a:t>
            </a:r>
          </a:p>
        </p:txBody>
      </p:sp>
      <p:sp>
        <p:nvSpPr>
          <p:cNvPr id="3" name="object 3"/>
          <p:cNvSpPr txBox="1"/>
          <p:nvPr/>
        </p:nvSpPr>
        <p:spPr>
          <a:xfrm>
            <a:off x="764540" y="2252599"/>
            <a:ext cx="4141470" cy="2800350"/>
          </a:xfrm>
          <a:prstGeom prst="rect">
            <a:avLst/>
          </a:prstGeom>
        </p:spPr>
        <p:txBody>
          <a:bodyPr vert="horz" wrap="square" lIns="0" tIns="13335" rIns="0" bIns="0" rtlCol="0">
            <a:spAutoFit/>
          </a:bodyPr>
          <a:lstStyle/>
          <a:p>
            <a:pPr marL="12700">
              <a:lnSpc>
                <a:spcPct val="100000"/>
              </a:lnSpc>
              <a:spcBef>
                <a:spcPts val="105"/>
              </a:spcBef>
            </a:pPr>
            <a:r>
              <a:rPr sz="2600" b="1" spc="-15" dirty="0">
                <a:latin typeface="Carlito"/>
                <a:cs typeface="Carlito"/>
              </a:rPr>
              <a:t>Few </a:t>
            </a:r>
            <a:r>
              <a:rPr sz="2600" b="1" dirty="0">
                <a:latin typeface="Carlito"/>
                <a:cs typeface="Carlito"/>
              </a:rPr>
              <a:t>Domain </a:t>
            </a:r>
            <a:r>
              <a:rPr sz="2600" b="1" spc="5" dirty="0">
                <a:latin typeface="Carlito"/>
                <a:cs typeface="Carlito"/>
              </a:rPr>
              <a:t>Name</a:t>
            </a:r>
            <a:r>
              <a:rPr sz="2600" b="1" spc="-95" dirty="0">
                <a:latin typeface="Carlito"/>
                <a:cs typeface="Carlito"/>
              </a:rPr>
              <a:t> </a:t>
            </a:r>
            <a:r>
              <a:rPr sz="2600" b="1" spc="-15" dirty="0">
                <a:latin typeface="Carlito"/>
                <a:cs typeface="Carlito"/>
              </a:rPr>
              <a:t>Registrars:</a:t>
            </a:r>
            <a:endParaRPr sz="2600">
              <a:latin typeface="Carlito"/>
              <a:cs typeface="Carlito"/>
            </a:endParaRPr>
          </a:p>
          <a:p>
            <a:pPr>
              <a:lnSpc>
                <a:spcPct val="100000"/>
              </a:lnSpc>
              <a:spcBef>
                <a:spcPts val="5"/>
              </a:spcBef>
            </a:pPr>
            <a:endParaRPr sz="2550">
              <a:latin typeface="Carlito"/>
              <a:cs typeface="Carlito"/>
            </a:endParaRPr>
          </a:p>
          <a:p>
            <a:pPr marL="527685" indent="-515620">
              <a:lnSpc>
                <a:spcPct val="100000"/>
              </a:lnSpc>
              <a:buAutoNum type="arabicPeriod"/>
              <a:tabLst>
                <a:tab pos="527685" algn="l"/>
                <a:tab pos="528320" algn="l"/>
              </a:tabLst>
            </a:pPr>
            <a:r>
              <a:rPr sz="2600" b="1" dirty="0">
                <a:solidFill>
                  <a:srgbClr val="1F487C"/>
                </a:solidFill>
                <a:latin typeface="Carlito"/>
                <a:cs typeface="Carlito"/>
              </a:rPr>
              <a:t>GoDaddy</a:t>
            </a:r>
            <a:endParaRPr sz="2600">
              <a:latin typeface="Carlito"/>
              <a:cs typeface="Carlito"/>
            </a:endParaRPr>
          </a:p>
          <a:p>
            <a:pPr marL="527685" indent="-515620">
              <a:lnSpc>
                <a:spcPct val="100000"/>
              </a:lnSpc>
              <a:buAutoNum type="arabicPeriod"/>
              <a:tabLst>
                <a:tab pos="527685" algn="l"/>
                <a:tab pos="528320" algn="l"/>
              </a:tabLst>
            </a:pPr>
            <a:r>
              <a:rPr sz="2600" b="1" dirty="0">
                <a:solidFill>
                  <a:srgbClr val="1F487C"/>
                </a:solidFill>
                <a:latin typeface="Carlito"/>
                <a:cs typeface="Carlito"/>
              </a:rPr>
              <a:t>Namecheap</a:t>
            </a:r>
            <a:endParaRPr sz="2600">
              <a:latin typeface="Carlito"/>
              <a:cs typeface="Carlito"/>
            </a:endParaRPr>
          </a:p>
          <a:p>
            <a:pPr marL="527685" indent="-515620">
              <a:lnSpc>
                <a:spcPct val="100000"/>
              </a:lnSpc>
              <a:buAutoNum type="arabicPeriod"/>
              <a:tabLst>
                <a:tab pos="527685" algn="l"/>
                <a:tab pos="528320" algn="l"/>
              </a:tabLst>
            </a:pPr>
            <a:r>
              <a:rPr sz="2600" b="1" spc="-15" dirty="0">
                <a:solidFill>
                  <a:srgbClr val="1F487C"/>
                </a:solidFill>
                <a:latin typeface="Carlito"/>
                <a:cs typeface="Carlito"/>
              </a:rPr>
              <a:t>Hostgator</a:t>
            </a:r>
            <a:endParaRPr sz="2600">
              <a:latin typeface="Carlito"/>
              <a:cs typeface="Carlito"/>
            </a:endParaRPr>
          </a:p>
          <a:p>
            <a:pPr marL="527685" indent="-515620">
              <a:lnSpc>
                <a:spcPct val="100000"/>
              </a:lnSpc>
              <a:buAutoNum type="arabicPeriod"/>
              <a:tabLst>
                <a:tab pos="527685" algn="l"/>
                <a:tab pos="528320" algn="l"/>
              </a:tabLst>
            </a:pPr>
            <a:r>
              <a:rPr sz="2600" b="1" spc="-5" dirty="0">
                <a:solidFill>
                  <a:srgbClr val="1F487C"/>
                </a:solidFill>
                <a:latin typeface="Carlito"/>
                <a:cs typeface="Carlito"/>
              </a:rPr>
              <a:t>Bluehost</a:t>
            </a:r>
            <a:endParaRPr sz="2600">
              <a:latin typeface="Carlito"/>
              <a:cs typeface="Carlito"/>
            </a:endParaRPr>
          </a:p>
          <a:p>
            <a:pPr marL="527685" indent="-515620">
              <a:lnSpc>
                <a:spcPct val="100000"/>
              </a:lnSpc>
              <a:buAutoNum type="arabicPeriod"/>
              <a:tabLst>
                <a:tab pos="527685" algn="l"/>
                <a:tab pos="528320" algn="l"/>
              </a:tabLst>
            </a:pPr>
            <a:r>
              <a:rPr sz="2600" b="1" spc="-30" dirty="0">
                <a:solidFill>
                  <a:srgbClr val="1F487C"/>
                </a:solidFill>
                <a:latin typeface="Carlito"/>
                <a:cs typeface="Carlito"/>
              </a:rPr>
              <a:t>Register.com</a:t>
            </a:r>
            <a:endParaRPr sz="2600">
              <a:latin typeface="Carlito"/>
              <a:cs typeface="Carlito"/>
            </a:endParaRPr>
          </a:p>
        </p:txBody>
      </p:sp>
      <p:sp>
        <p:nvSpPr>
          <p:cNvPr id="4" name="object 4"/>
          <p:cNvSpPr txBox="1"/>
          <p:nvPr/>
        </p:nvSpPr>
        <p:spPr>
          <a:xfrm>
            <a:off x="381000" y="5638800"/>
            <a:ext cx="8458200" cy="477695"/>
          </a:xfrm>
          <a:prstGeom prst="rect">
            <a:avLst/>
          </a:prstGeom>
          <a:solidFill>
            <a:srgbClr val="001F5F"/>
          </a:solidFill>
          <a:ln w="25400">
            <a:solidFill>
              <a:srgbClr val="FF0000"/>
            </a:solidFill>
          </a:ln>
        </p:spPr>
        <p:txBody>
          <a:bodyPr vert="horz" wrap="square" lIns="0" tIns="46355" rIns="0" bIns="0" rtlCol="0">
            <a:spAutoFit/>
          </a:bodyPr>
          <a:lstStyle/>
          <a:p>
            <a:pPr marL="311785">
              <a:lnSpc>
                <a:spcPct val="100000"/>
              </a:lnSpc>
              <a:spcBef>
                <a:spcPts val="365"/>
              </a:spcBef>
              <a:tabLst>
                <a:tab pos="2959735" algn="l"/>
              </a:tabLst>
            </a:pPr>
            <a:r>
              <a:rPr sz="2800" spc="-125" dirty="0">
                <a:solidFill>
                  <a:srgbClr val="FFFFFF"/>
                </a:solidFill>
                <a:latin typeface="Carlito"/>
                <a:cs typeface="Carlito"/>
              </a:rPr>
              <a:t>To</a:t>
            </a:r>
            <a:r>
              <a:rPr sz="2800" spc="5" dirty="0">
                <a:solidFill>
                  <a:srgbClr val="FFFFFF"/>
                </a:solidFill>
                <a:latin typeface="Carlito"/>
                <a:cs typeface="Carlito"/>
              </a:rPr>
              <a:t> </a:t>
            </a:r>
            <a:r>
              <a:rPr sz="2800" spc="-10" dirty="0">
                <a:solidFill>
                  <a:srgbClr val="FFFFFF"/>
                </a:solidFill>
                <a:latin typeface="Carlito"/>
                <a:cs typeface="Carlito"/>
              </a:rPr>
              <a:t>Check</a:t>
            </a:r>
            <a:r>
              <a:rPr sz="2800" spc="25" dirty="0">
                <a:solidFill>
                  <a:srgbClr val="FFFFFF"/>
                </a:solidFill>
                <a:latin typeface="Carlito"/>
                <a:cs typeface="Carlito"/>
              </a:rPr>
              <a:t> </a:t>
            </a:r>
            <a:r>
              <a:rPr sz="2800" spc="-5" dirty="0">
                <a:solidFill>
                  <a:srgbClr val="FFFFFF"/>
                </a:solidFill>
                <a:latin typeface="Carlito"/>
                <a:cs typeface="Carlito"/>
              </a:rPr>
              <a:t>Domain	</a:t>
            </a:r>
            <a:r>
              <a:rPr sz="2800" spc="-10" dirty="0">
                <a:solidFill>
                  <a:srgbClr val="FFFFFF"/>
                </a:solidFill>
                <a:latin typeface="Carlito"/>
                <a:cs typeface="Carlito"/>
              </a:rPr>
              <a:t>Availability:</a:t>
            </a:r>
            <a:r>
              <a:rPr sz="2800" spc="-15" dirty="0">
                <a:solidFill>
                  <a:srgbClr val="FFFFFF"/>
                </a:solidFill>
                <a:latin typeface="Carlito"/>
                <a:cs typeface="Carlito"/>
              </a:rPr>
              <a:t> </a:t>
            </a:r>
            <a:r>
              <a:rPr sz="2800" spc="-25" dirty="0">
                <a:solidFill>
                  <a:srgbClr val="FFFFFF"/>
                </a:solidFill>
                <a:latin typeface="Carlito"/>
                <a:cs typeface="Carlito"/>
                <a:hlinkClick r:id="rId2"/>
              </a:rPr>
              <a:t>www.whois.com</a:t>
            </a:r>
            <a:endParaRPr sz="2800" dirty="0">
              <a:latin typeface="Carlito"/>
              <a:cs typeface="Carli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28061" y="1147317"/>
            <a:ext cx="5549139" cy="574040"/>
          </a:xfrm>
          <a:prstGeom prst="rect">
            <a:avLst/>
          </a:prstGeom>
        </p:spPr>
        <p:txBody>
          <a:bodyPr vert="horz" wrap="square" lIns="0" tIns="12700" rIns="0" bIns="0" rtlCol="0">
            <a:spAutoFit/>
          </a:bodyPr>
          <a:lstStyle/>
          <a:p>
            <a:pPr marL="12700">
              <a:lnSpc>
                <a:spcPct val="100000"/>
              </a:lnSpc>
              <a:spcBef>
                <a:spcPts val="100"/>
              </a:spcBef>
            </a:pPr>
            <a:r>
              <a:rPr spc="-45" dirty="0"/>
              <a:t>Web </a:t>
            </a:r>
            <a:r>
              <a:rPr dirty="0"/>
              <a:t>Server -</a:t>
            </a:r>
            <a:r>
              <a:rPr spc="-85" dirty="0"/>
              <a:t> </a:t>
            </a:r>
            <a:r>
              <a:rPr spc="-5" dirty="0"/>
              <a:t>Hosting</a:t>
            </a:r>
          </a:p>
        </p:txBody>
      </p:sp>
      <p:sp>
        <p:nvSpPr>
          <p:cNvPr id="3" name="object 3"/>
          <p:cNvSpPr txBox="1"/>
          <p:nvPr/>
        </p:nvSpPr>
        <p:spPr>
          <a:xfrm>
            <a:off x="764540" y="2145614"/>
            <a:ext cx="6652895" cy="2404110"/>
          </a:xfrm>
          <a:prstGeom prst="rect">
            <a:avLst/>
          </a:prstGeom>
        </p:spPr>
        <p:txBody>
          <a:bodyPr vert="horz" wrap="square" lIns="0" tIns="13335" rIns="0" bIns="0" rtlCol="0">
            <a:spAutoFit/>
          </a:bodyPr>
          <a:lstStyle/>
          <a:p>
            <a:pPr marL="12700" marR="5080">
              <a:lnSpc>
                <a:spcPct val="100000"/>
              </a:lnSpc>
              <a:spcBef>
                <a:spcPts val="105"/>
              </a:spcBef>
            </a:pPr>
            <a:r>
              <a:rPr sz="2600" b="1" spc="-5" dirty="0">
                <a:latin typeface="Carlito"/>
                <a:cs typeface="Carlito"/>
              </a:rPr>
              <a:t>Hosting </a:t>
            </a:r>
            <a:r>
              <a:rPr sz="2600" b="1" dirty="0">
                <a:latin typeface="Carlito"/>
                <a:cs typeface="Carlito"/>
              </a:rPr>
              <a:t>is a </a:t>
            </a:r>
            <a:r>
              <a:rPr sz="2600" b="1" spc="-5" dirty="0">
                <a:latin typeface="Carlito"/>
                <a:cs typeface="Carlito"/>
              </a:rPr>
              <a:t>computer connected </a:t>
            </a:r>
            <a:r>
              <a:rPr sz="2600" b="1" spc="-15" dirty="0">
                <a:latin typeface="Carlito"/>
                <a:cs typeface="Carlito"/>
              </a:rPr>
              <a:t>to internet </a:t>
            </a:r>
            <a:r>
              <a:rPr sz="2600" b="1" dirty="0">
                <a:latin typeface="Carlito"/>
                <a:cs typeface="Carlito"/>
              </a:rPr>
              <a:t>and  </a:t>
            </a:r>
            <a:r>
              <a:rPr sz="2600" b="1" spc="-5" dirty="0">
                <a:latin typeface="Carlito"/>
                <a:cs typeface="Carlito"/>
              </a:rPr>
              <a:t>electricity</a:t>
            </a:r>
            <a:r>
              <a:rPr sz="2600" b="1" dirty="0">
                <a:latin typeface="Carlito"/>
                <a:cs typeface="Carlito"/>
              </a:rPr>
              <a:t> 24/7.</a:t>
            </a:r>
            <a:endParaRPr sz="2600">
              <a:latin typeface="Carlito"/>
              <a:cs typeface="Carlito"/>
            </a:endParaRPr>
          </a:p>
          <a:p>
            <a:pPr marL="12700" marR="81915">
              <a:lnSpc>
                <a:spcPts val="6240"/>
              </a:lnSpc>
              <a:spcBef>
                <a:spcPts val="730"/>
              </a:spcBef>
            </a:pPr>
            <a:r>
              <a:rPr sz="2600" b="1" dirty="0">
                <a:latin typeface="Carlito"/>
                <a:cs typeface="Carlito"/>
              </a:rPr>
              <a:t>It </a:t>
            </a:r>
            <a:r>
              <a:rPr sz="2600" b="1" spc="-15" dirty="0">
                <a:latin typeface="Carlito"/>
                <a:cs typeface="Carlito"/>
              </a:rPr>
              <a:t>stores </a:t>
            </a:r>
            <a:r>
              <a:rPr sz="2600" b="1" dirty="0">
                <a:latin typeface="Carlito"/>
                <a:cs typeface="Carlito"/>
              </a:rPr>
              <a:t>all the </a:t>
            </a:r>
            <a:r>
              <a:rPr sz="2600" b="1" spc="-5" dirty="0">
                <a:latin typeface="Carlito"/>
                <a:cs typeface="Carlito"/>
              </a:rPr>
              <a:t>information </a:t>
            </a:r>
            <a:r>
              <a:rPr sz="2600" b="1" dirty="0">
                <a:latin typeface="Carlito"/>
                <a:cs typeface="Carlito"/>
              </a:rPr>
              <a:t>of </a:t>
            </a:r>
            <a:r>
              <a:rPr sz="2600" b="1" spc="-5" dirty="0">
                <a:latin typeface="Carlito"/>
                <a:cs typeface="Carlito"/>
              </a:rPr>
              <a:t>your </a:t>
            </a:r>
            <a:r>
              <a:rPr sz="2600" b="1" spc="-15" dirty="0">
                <a:latin typeface="Carlito"/>
                <a:cs typeface="Carlito"/>
              </a:rPr>
              <a:t>website.  </a:t>
            </a:r>
            <a:r>
              <a:rPr sz="2600" b="1" dirty="0">
                <a:latin typeface="Carlito"/>
                <a:cs typeface="Carlito"/>
              </a:rPr>
              <a:t>Has an </a:t>
            </a:r>
            <a:r>
              <a:rPr sz="2600" b="1" spc="-10" dirty="0">
                <a:latin typeface="Carlito"/>
                <a:cs typeface="Carlito"/>
              </a:rPr>
              <a:t>operating </a:t>
            </a:r>
            <a:r>
              <a:rPr sz="2600" b="1" spc="-15" dirty="0">
                <a:latin typeface="Carlito"/>
                <a:cs typeface="Carlito"/>
              </a:rPr>
              <a:t>system. </a:t>
            </a:r>
            <a:r>
              <a:rPr sz="2600" b="1" dirty="0">
                <a:latin typeface="Carlito"/>
                <a:cs typeface="Carlito"/>
              </a:rPr>
              <a:t>Ex.: Linux or</a:t>
            </a:r>
            <a:r>
              <a:rPr sz="2600" b="1" spc="-25" dirty="0">
                <a:latin typeface="Carlito"/>
                <a:cs typeface="Carlito"/>
              </a:rPr>
              <a:t> </a:t>
            </a:r>
            <a:r>
              <a:rPr sz="2600" b="1" dirty="0">
                <a:latin typeface="Carlito"/>
                <a:cs typeface="Carlito"/>
              </a:rPr>
              <a:t>Windows</a:t>
            </a:r>
            <a:endParaRPr sz="2600">
              <a:latin typeface="Carlito"/>
              <a:cs typeface="Carli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43428" y="1147317"/>
            <a:ext cx="6033771" cy="574040"/>
          </a:xfrm>
          <a:prstGeom prst="rect">
            <a:avLst/>
          </a:prstGeom>
        </p:spPr>
        <p:txBody>
          <a:bodyPr vert="horz" wrap="square" lIns="0" tIns="12700" rIns="0" bIns="0" rtlCol="0">
            <a:spAutoFit/>
          </a:bodyPr>
          <a:lstStyle/>
          <a:p>
            <a:pPr marL="12700">
              <a:lnSpc>
                <a:spcPct val="100000"/>
              </a:lnSpc>
              <a:spcBef>
                <a:spcPts val="100"/>
              </a:spcBef>
            </a:pPr>
            <a:r>
              <a:rPr spc="-25" dirty="0"/>
              <a:t>Types </a:t>
            </a:r>
            <a:r>
              <a:rPr dirty="0"/>
              <a:t>of </a:t>
            </a:r>
            <a:r>
              <a:rPr spc="-5" dirty="0"/>
              <a:t>Servers </a:t>
            </a:r>
            <a:r>
              <a:rPr dirty="0"/>
              <a:t>–</a:t>
            </a:r>
            <a:r>
              <a:rPr spc="-120" dirty="0"/>
              <a:t> </a:t>
            </a:r>
            <a:r>
              <a:rPr spc="-5" dirty="0"/>
              <a:t>Hosting</a:t>
            </a:r>
          </a:p>
        </p:txBody>
      </p:sp>
      <p:sp>
        <p:nvSpPr>
          <p:cNvPr id="3" name="object 3"/>
          <p:cNvSpPr txBox="1"/>
          <p:nvPr/>
        </p:nvSpPr>
        <p:spPr>
          <a:xfrm>
            <a:off x="764540" y="2251074"/>
            <a:ext cx="6931660" cy="3439160"/>
          </a:xfrm>
          <a:prstGeom prst="rect">
            <a:avLst/>
          </a:prstGeom>
        </p:spPr>
        <p:txBody>
          <a:bodyPr vert="horz" wrap="square" lIns="0" tIns="12065" rIns="0" bIns="0" rtlCol="0">
            <a:spAutoFit/>
          </a:bodyPr>
          <a:lstStyle/>
          <a:p>
            <a:pPr marL="527685" indent="-515620">
              <a:lnSpc>
                <a:spcPct val="100000"/>
              </a:lnSpc>
              <a:spcBef>
                <a:spcPts val="95"/>
              </a:spcBef>
              <a:buAutoNum type="arabicPeriod"/>
              <a:tabLst>
                <a:tab pos="527685" algn="l"/>
                <a:tab pos="528320" algn="l"/>
              </a:tabLst>
            </a:pPr>
            <a:r>
              <a:rPr sz="2800" b="1" spc="-10" dirty="0">
                <a:latin typeface="Carlito"/>
                <a:cs typeface="Carlito"/>
              </a:rPr>
              <a:t>Shared </a:t>
            </a:r>
            <a:r>
              <a:rPr sz="2800" b="1" spc="-15" dirty="0">
                <a:latin typeface="Carlito"/>
                <a:cs typeface="Carlito"/>
              </a:rPr>
              <a:t>web</a:t>
            </a:r>
            <a:r>
              <a:rPr sz="2800" b="1" spc="50" dirty="0">
                <a:latin typeface="Carlito"/>
                <a:cs typeface="Carlito"/>
              </a:rPr>
              <a:t> </a:t>
            </a:r>
            <a:r>
              <a:rPr sz="2800" b="1" spc="-10" dirty="0">
                <a:latin typeface="Carlito"/>
                <a:cs typeface="Carlito"/>
              </a:rPr>
              <a:t>Hosting</a:t>
            </a:r>
            <a:endParaRPr sz="2800" dirty="0">
              <a:latin typeface="Carlito"/>
              <a:cs typeface="Carlito"/>
            </a:endParaRPr>
          </a:p>
          <a:p>
            <a:pPr marL="527685" indent="-515620">
              <a:lnSpc>
                <a:spcPct val="100000"/>
              </a:lnSpc>
              <a:buAutoNum type="arabicPeriod"/>
              <a:tabLst>
                <a:tab pos="527685" algn="l"/>
                <a:tab pos="528320" algn="l"/>
              </a:tabLst>
            </a:pPr>
            <a:r>
              <a:rPr sz="2800" b="1" spc="-15" dirty="0">
                <a:latin typeface="Carlito"/>
                <a:cs typeface="Carlito"/>
              </a:rPr>
              <a:t>Reseller </a:t>
            </a:r>
            <a:r>
              <a:rPr sz="2800" b="1" spc="-40" dirty="0">
                <a:latin typeface="Carlito"/>
                <a:cs typeface="Carlito"/>
              </a:rPr>
              <a:t>Web</a:t>
            </a:r>
            <a:r>
              <a:rPr sz="2800" b="1" spc="55" dirty="0">
                <a:latin typeface="Carlito"/>
                <a:cs typeface="Carlito"/>
              </a:rPr>
              <a:t> </a:t>
            </a:r>
            <a:r>
              <a:rPr sz="2800" b="1" spc="-10" dirty="0">
                <a:latin typeface="Carlito"/>
                <a:cs typeface="Carlito"/>
              </a:rPr>
              <a:t>Hosting</a:t>
            </a:r>
            <a:endParaRPr sz="2800" dirty="0">
              <a:latin typeface="Carlito"/>
              <a:cs typeface="Carlito"/>
            </a:endParaRPr>
          </a:p>
          <a:p>
            <a:pPr marL="527685" indent="-515620">
              <a:lnSpc>
                <a:spcPct val="100000"/>
              </a:lnSpc>
              <a:buAutoNum type="arabicPeriod"/>
              <a:tabLst>
                <a:tab pos="527685" algn="l"/>
                <a:tab pos="528320" algn="l"/>
              </a:tabLst>
            </a:pPr>
            <a:r>
              <a:rPr sz="2800" b="1" spc="-5" dirty="0">
                <a:latin typeface="Carlito"/>
                <a:cs typeface="Carlito"/>
              </a:rPr>
              <a:t>Virtual </a:t>
            </a:r>
            <a:r>
              <a:rPr sz="2800" b="1" spc="-20" dirty="0">
                <a:latin typeface="Carlito"/>
                <a:cs typeface="Carlito"/>
              </a:rPr>
              <a:t>Private </a:t>
            </a:r>
            <a:r>
              <a:rPr sz="2800" b="1" spc="-5" dirty="0">
                <a:latin typeface="Carlito"/>
                <a:cs typeface="Carlito"/>
              </a:rPr>
              <a:t>Server</a:t>
            </a:r>
            <a:r>
              <a:rPr sz="2800" b="1" spc="90" dirty="0">
                <a:latin typeface="Carlito"/>
                <a:cs typeface="Carlito"/>
              </a:rPr>
              <a:t> </a:t>
            </a:r>
            <a:r>
              <a:rPr sz="2800" b="1" spc="-5" dirty="0">
                <a:latin typeface="Carlito"/>
                <a:cs typeface="Carlito"/>
              </a:rPr>
              <a:t>(VPS)</a:t>
            </a:r>
            <a:endParaRPr sz="2800" dirty="0">
              <a:latin typeface="Carlito"/>
              <a:cs typeface="Carlito"/>
            </a:endParaRPr>
          </a:p>
          <a:p>
            <a:pPr marL="527685" indent="-515620">
              <a:lnSpc>
                <a:spcPct val="100000"/>
              </a:lnSpc>
              <a:buAutoNum type="arabicPeriod"/>
              <a:tabLst>
                <a:tab pos="527685" algn="l"/>
                <a:tab pos="528320" algn="l"/>
              </a:tabLst>
            </a:pPr>
            <a:r>
              <a:rPr sz="2800" b="1" spc="-15" dirty="0">
                <a:latin typeface="Carlito"/>
                <a:cs typeface="Carlito"/>
              </a:rPr>
              <a:t>Dedicated </a:t>
            </a:r>
            <a:r>
              <a:rPr sz="2800" b="1" spc="-40" dirty="0">
                <a:latin typeface="Carlito"/>
                <a:cs typeface="Carlito"/>
              </a:rPr>
              <a:t>Web</a:t>
            </a:r>
            <a:r>
              <a:rPr sz="2800" b="1" spc="30" dirty="0">
                <a:latin typeface="Carlito"/>
                <a:cs typeface="Carlito"/>
              </a:rPr>
              <a:t> </a:t>
            </a:r>
            <a:r>
              <a:rPr sz="2800" b="1" spc="-5" dirty="0">
                <a:latin typeface="Carlito"/>
                <a:cs typeface="Carlito"/>
              </a:rPr>
              <a:t>Server</a:t>
            </a:r>
            <a:endParaRPr sz="2800" dirty="0">
              <a:latin typeface="Carlito"/>
              <a:cs typeface="Carlito"/>
            </a:endParaRPr>
          </a:p>
          <a:p>
            <a:pPr marL="527685" indent="-515620">
              <a:lnSpc>
                <a:spcPct val="100000"/>
              </a:lnSpc>
              <a:buAutoNum type="arabicPeriod"/>
              <a:tabLst>
                <a:tab pos="527685" algn="l"/>
                <a:tab pos="528320" algn="l"/>
              </a:tabLst>
            </a:pPr>
            <a:r>
              <a:rPr sz="2800" b="1" spc="-10" dirty="0">
                <a:latin typeface="Carlito"/>
                <a:cs typeface="Carlito"/>
              </a:rPr>
              <a:t>Collocating </a:t>
            </a:r>
            <a:r>
              <a:rPr sz="2800" b="1" spc="-40" dirty="0">
                <a:latin typeface="Carlito"/>
                <a:cs typeface="Carlito"/>
              </a:rPr>
              <a:t>Web</a:t>
            </a:r>
            <a:r>
              <a:rPr sz="2800" b="1" spc="30" dirty="0">
                <a:latin typeface="Carlito"/>
                <a:cs typeface="Carlito"/>
              </a:rPr>
              <a:t> </a:t>
            </a:r>
            <a:r>
              <a:rPr sz="2800" b="1" spc="-5" dirty="0">
                <a:latin typeface="Carlito"/>
                <a:cs typeface="Carlito"/>
              </a:rPr>
              <a:t>Server</a:t>
            </a:r>
            <a:endParaRPr sz="2800" dirty="0">
              <a:latin typeface="Carlito"/>
              <a:cs typeface="Carlito"/>
            </a:endParaRPr>
          </a:p>
          <a:p>
            <a:pPr marL="527685" indent="-515620">
              <a:lnSpc>
                <a:spcPct val="100000"/>
              </a:lnSpc>
              <a:buAutoNum type="arabicPeriod"/>
              <a:tabLst>
                <a:tab pos="527685" algn="l"/>
                <a:tab pos="528320" algn="l"/>
              </a:tabLst>
            </a:pPr>
            <a:r>
              <a:rPr sz="2800" b="1" spc="-5" dirty="0">
                <a:latin typeface="Carlito"/>
                <a:cs typeface="Carlito"/>
              </a:rPr>
              <a:t>Self</a:t>
            </a:r>
            <a:r>
              <a:rPr sz="2800" b="1" spc="5" dirty="0">
                <a:latin typeface="Carlito"/>
                <a:cs typeface="Carlito"/>
              </a:rPr>
              <a:t> </a:t>
            </a:r>
            <a:r>
              <a:rPr sz="2800" b="1" spc="-5" dirty="0">
                <a:latin typeface="Carlito"/>
                <a:cs typeface="Carlito"/>
              </a:rPr>
              <a:t>Service</a:t>
            </a:r>
            <a:endParaRPr sz="2800" dirty="0">
              <a:latin typeface="Carlito"/>
              <a:cs typeface="Carlito"/>
            </a:endParaRPr>
          </a:p>
          <a:p>
            <a:pPr>
              <a:lnSpc>
                <a:spcPct val="100000"/>
              </a:lnSpc>
              <a:spcBef>
                <a:spcPts val="5"/>
              </a:spcBef>
            </a:pPr>
            <a:endParaRPr sz="2750" dirty="0">
              <a:latin typeface="Carlito"/>
              <a:cs typeface="Carlito"/>
            </a:endParaRPr>
          </a:p>
          <a:p>
            <a:pPr marL="2004695">
              <a:lnSpc>
                <a:spcPct val="100000"/>
              </a:lnSpc>
            </a:pPr>
            <a:r>
              <a:rPr sz="2800" b="1" spc="-15" dirty="0">
                <a:solidFill>
                  <a:srgbClr val="1F487C"/>
                </a:solidFill>
                <a:latin typeface="Carlito"/>
                <a:cs typeface="Carlito"/>
              </a:rPr>
              <a:t>CLOUD </a:t>
            </a:r>
            <a:r>
              <a:rPr sz="2800" b="1" spc="-10" dirty="0">
                <a:solidFill>
                  <a:srgbClr val="1F487C"/>
                </a:solidFill>
                <a:latin typeface="Carlito"/>
                <a:cs typeface="Carlito"/>
              </a:rPr>
              <a:t>BASED</a:t>
            </a:r>
            <a:r>
              <a:rPr sz="2800" b="1" spc="-20" dirty="0">
                <a:solidFill>
                  <a:srgbClr val="1F487C"/>
                </a:solidFill>
                <a:latin typeface="Carlito"/>
                <a:cs typeface="Carlito"/>
              </a:rPr>
              <a:t> </a:t>
            </a:r>
            <a:r>
              <a:rPr sz="2800" b="1" spc="-10" dirty="0">
                <a:solidFill>
                  <a:srgbClr val="1F487C"/>
                </a:solidFill>
                <a:latin typeface="Carlito"/>
                <a:cs typeface="Carlito"/>
              </a:rPr>
              <a:t>HOSTING</a:t>
            </a:r>
            <a:endParaRPr sz="2800" dirty="0">
              <a:latin typeface="Carlito"/>
              <a:cs typeface="Carli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87978" y="1147317"/>
            <a:ext cx="4003422" cy="574040"/>
          </a:xfrm>
          <a:prstGeom prst="rect">
            <a:avLst/>
          </a:prstGeom>
        </p:spPr>
        <p:txBody>
          <a:bodyPr vert="horz" wrap="square" lIns="0" tIns="12700" rIns="0" bIns="0" rtlCol="0">
            <a:spAutoFit/>
          </a:bodyPr>
          <a:lstStyle/>
          <a:p>
            <a:pPr marL="12700">
              <a:lnSpc>
                <a:spcPct val="100000"/>
              </a:lnSpc>
              <a:spcBef>
                <a:spcPts val="100"/>
              </a:spcBef>
            </a:pPr>
            <a:r>
              <a:rPr dirty="0"/>
              <a:t>Buy</a:t>
            </a:r>
            <a:r>
              <a:rPr spc="-90" dirty="0"/>
              <a:t> </a:t>
            </a:r>
            <a:r>
              <a:rPr spc="-5" dirty="0"/>
              <a:t>Hosting</a:t>
            </a:r>
          </a:p>
        </p:txBody>
      </p:sp>
      <p:sp>
        <p:nvSpPr>
          <p:cNvPr id="3" name="object 3"/>
          <p:cNvSpPr txBox="1"/>
          <p:nvPr/>
        </p:nvSpPr>
        <p:spPr>
          <a:xfrm>
            <a:off x="764540" y="2251074"/>
            <a:ext cx="4112260" cy="2159000"/>
          </a:xfrm>
          <a:prstGeom prst="rect">
            <a:avLst/>
          </a:prstGeom>
        </p:spPr>
        <p:txBody>
          <a:bodyPr vert="horz" wrap="square" lIns="0" tIns="12065" rIns="0" bIns="0" rtlCol="0">
            <a:spAutoFit/>
          </a:bodyPr>
          <a:lstStyle/>
          <a:p>
            <a:pPr marL="527685" indent="-515620">
              <a:lnSpc>
                <a:spcPct val="100000"/>
              </a:lnSpc>
              <a:spcBef>
                <a:spcPts val="95"/>
              </a:spcBef>
              <a:buAutoNum type="arabicPeriod"/>
              <a:tabLst>
                <a:tab pos="527685" algn="l"/>
                <a:tab pos="528320" algn="l"/>
              </a:tabLst>
            </a:pPr>
            <a:r>
              <a:rPr sz="2800" b="1" spc="-5" dirty="0">
                <a:latin typeface="Carlito"/>
                <a:cs typeface="Carlito"/>
              </a:rPr>
              <a:t>Space</a:t>
            </a:r>
            <a:endParaRPr sz="2800" dirty="0">
              <a:latin typeface="Carlito"/>
              <a:cs typeface="Carlito"/>
            </a:endParaRPr>
          </a:p>
          <a:p>
            <a:pPr marL="527685" indent="-515620">
              <a:lnSpc>
                <a:spcPct val="100000"/>
              </a:lnSpc>
              <a:buAutoNum type="arabicPeriod"/>
              <a:tabLst>
                <a:tab pos="527685" algn="l"/>
                <a:tab pos="528320" algn="l"/>
              </a:tabLst>
            </a:pPr>
            <a:r>
              <a:rPr sz="2800" b="1" spc="-5" dirty="0">
                <a:latin typeface="Carlito"/>
                <a:cs typeface="Carlito"/>
              </a:rPr>
              <a:t>Uptime</a:t>
            </a:r>
            <a:endParaRPr sz="2800" dirty="0">
              <a:latin typeface="Carlito"/>
              <a:cs typeface="Carlito"/>
            </a:endParaRPr>
          </a:p>
          <a:p>
            <a:pPr marL="527685" indent="-515620">
              <a:lnSpc>
                <a:spcPct val="100000"/>
              </a:lnSpc>
              <a:buAutoNum type="arabicPeriod"/>
              <a:tabLst>
                <a:tab pos="527685" algn="l"/>
                <a:tab pos="528320" algn="l"/>
              </a:tabLst>
            </a:pPr>
            <a:r>
              <a:rPr sz="2800" b="1" spc="-5" dirty="0">
                <a:latin typeface="Carlito"/>
                <a:cs typeface="Carlito"/>
              </a:rPr>
              <a:t>No. of</a:t>
            </a:r>
            <a:r>
              <a:rPr sz="2800" b="1" spc="-40" dirty="0">
                <a:latin typeface="Carlito"/>
                <a:cs typeface="Carlito"/>
              </a:rPr>
              <a:t> </a:t>
            </a:r>
            <a:r>
              <a:rPr sz="2800" b="1" spc="-15" dirty="0">
                <a:latin typeface="Carlito"/>
                <a:cs typeface="Carlito"/>
              </a:rPr>
              <a:t>website</a:t>
            </a:r>
            <a:endParaRPr sz="2800" dirty="0">
              <a:latin typeface="Carlito"/>
              <a:cs typeface="Carlito"/>
            </a:endParaRPr>
          </a:p>
          <a:p>
            <a:pPr marL="527685" indent="-515620">
              <a:lnSpc>
                <a:spcPct val="100000"/>
              </a:lnSpc>
              <a:buAutoNum type="arabicPeriod"/>
              <a:tabLst>
                <a:tab pos="527685" algn="l"/>
                <a:tab pos="528320" algn="l"/>
              </a:tabLst>
            </a:pPr>
            <a:r>
              <a:rPr sz="2800" b="1" spc="-5" dirty="0">
                <a:latin typeface="Carlito"/>
                <a:cs typeface="Carlito"/>
              </a:rPr>
              <a:t>Bandwidth</a:t>
            </a:r>
            <a:endParaRPr sz="2800" dirty="0">
              <a:latin typeface="Carlito"/>
              <a:cs typeface="Carlito"/>
            </a:endParaRPr>
          </a:p>
          <a:p>
            <a:pPr marL="527685" indent="-515620">
              <a:lnSpc>
                <a:spcPct val="100000"/>
              </a:lnSpc>
              <a:buAutoNum type="arabicPeriod"/>
              <a:tabLst>
                <a:tab pos="527685" algn="l"/>
                <a:tab pos="528320" algn="l"/>
              </a:tabLst>
            </a:pPr>
            <a:r>
              <a:rPr sz="2800" b="1" spc="-5" dirty="0">
                <a:latin typeface="Carlito"/>
                <a:cs typeface="Carlito"/>
              </a:rPr>
              <a:t>Security</a:t>
            </a:r>
            <a:endParaRPr sz="2800" dirty="0">
              <a:latin typeface="Carlito"/>
              <a:cs typeface="Carli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40963" y="1153413"/>
            <a:ext cx="2683637"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001F5F"/>
                </a:solidFill>
              </a:rPr>
              <a:t>Buy</a:t>
            </a:r>
            <a:r>
              <a:rPr sz="2800" spc="-45" dirty="0">
                <a:solidFill>
                  <a:srgbClr val="001F5F"/>
                </a:solidFill>
              </a:rPr>
              <a:t> </a:t>
            </a:r>
            <a:r>
              <a:rPr sz="2800" spc="-10" dirty="0">
                <a:solidFill>
                  <a:srgbClr val="001F5F"/>
                </a:solidFill>
              </a:rPr>
              <a:t>Hosting</a:t>
            </a:r>
            <a:endParaRPr sz="2800" dirty="0"/>
          </a:p>
        </p:txBody>
      </p:sp>
      <p:sp>
        <p:nvSpPr>
          <p:cNvPr id="3" name="object 3"/>
          <p:cNvSpPr txBox="1"/>
          <p:nvPr/>
        </p:nvSpPr>
        <p:spPr>
          <a:xfrm>
            <a:off x="764540" y="2006930"/>
            <a:ext cx="3959860" cy="1732280"/>
          </a:xfrm>
          <a:prstGeom prst="rect">
            <a:avLst/>
          </a:prstGeom>
        </p:spPr>
        <p:txBody>
          <a:bodyPr vert="horz" wrap="square" lIns="0" tIns="12065" rIns="0" bIns="0" rtlCol="0">
            <a:spAutoFit/>
          </a:bodyPr>
          <a:lstStyle/>
          <a:p>
            <a:pPr marL="527685" indent="-515620">
              <a:lnSpc>
                <a:spcPct val="100000"/>
              </a:lnSpc>
              <a:spcBef>
                <a:spcPts val="95"/>
              </a:spcBef>
              <a:buAutoNum type="arabicPeriod"/>
              <a:tabLst>
                <a:tab pos="527685" algn="l"/>
                <a:tab pos="528320" algn="l"/>
              </a:tabLst>
            </a:pPr>
            <a:r>
              <a:rPr sz="2800" b="1" spc="-10" dirty="0">
                <a:latin typeface="Carlito"/>
                <a:cs typeface="Carlito"/>
              </a:rPr>
              <a:t>GoDaddy</a:t>
            </a:r>
            <a:endParaRPr sz="2800" dirty="0">
              <a:latin typeface="Carlito"/>
              <a:cs typeface="Carlito"/>
            </a:endParaRPr>
          </a:p>
          <a:p>
            <a:pPr marL="527685" indent="-515620">
              <a:lnSpc>
                <a:spcPct val="100000"/>
              </a:lnSpc>
              <a:buAutoNum type="arabicPeriod"/>
              <a:tabLst>
                <a:tab pos="527685" algn="l"/>
                <a:tab pos="528320" algn="l"/>
              </a:tabLst>
            </a:pPr>
            <a:r>
              <a:rPr sz="2800" b="1" spc="-10" dirty="0">
                <a:latin typeface="Carlito"/>
                <a:cs typeface="Carlito"/>
              </a:rPr>
              <a:t>Bluehost</a:t>
            </a:r>
            <a:endParaRPr sz="2800" dirty="0">
              <a:latin typeface="Carlito"/>
              <a:cs typeface="Carlito"/>
            </a:endParaRPr>
          </a:p>
          <a:p>
            <a:pPr marL="527685" indent="-515620">
              <a:lnSpc>
                <a:spcPct val="100000"/>
              </a:lnSpc>
              <a:buAutoNum type="arabicPeriod"/>
              <a:tabLst>
                <a:tab pos="527685" algn="l"/>
                <a:tab pos="528320" algn="l"/>
              </a:tabLst>
            </a:pPr>
            <a:r>
              <a:rPr sz="2800" b="1" spc="-10" dirty="0">
                <a:latin typeface="Carlito"/>
                <a:cs typeface="Carlito"/>
              </a:rPr>
              <a:t>Bigrock</a:t>
            </a:r>
            <a:endParaRPr sz="2800" dirty="0">
              <a:latin typeface="Carlito"/>
              <a:cs typeface="Carlito"/>
            </a:endParaRPr>
          </a:p>
          <a:p>
            <a:pPr marL="527685" indent="-515620">
              <a:lnSpc>
                <a:spcPct val="100000"/>
              </a:lnSpc>
              <a:buAutoNum type="arabicPeriod"/>
              <a:tabLst>
                <a:tab pos="527685" algn="l"/>
                <a:tab pos="528320" algn="l"/>
              </a:tabLst>
            </a:pPr>
            <a:r>
              <a:rPr sz="2800" b="1" spc="-20" dirty="0">
                <a:latin typeface="Carlito"/>
                <a:cs typeface="Carlito"/>
              </a:rPr>
              <a:t>Hostgator</a:t>
            </a:r>
            <a:endParaRPr sz="2800" dirty="0">
              <a:latin typeface="Carlito"/>
              <a:cs typeface="Carlito"/>
            </a:endParaRPr>
          </a:p>
        </p:txBody>
      </p:sp>
      <p:sp>
        <p:nvSpPr>
          <p:cNvPr id="4" name="object 4"/>
          <p:cNvSpPr txBox="1"/>
          <p:nvPr/>
        </p:nvSpPr>
        <p:spPr>
          <a:xfrm>
            <a:off x="457200" y="5181600"/>
            <a:ext cx="2819400" cy="431165"/>
          </a:xfrm>
          <a:prstGeom prst="rect">
            <a:avLst/>
          </a:prstGeom>
          <a:solidFill>
            <a:srgbClr val="244060"/>
          </a:solidFill>
        </p:spPr>
        <p:txBody>
          <a:bodyPr vert="horz" wrap="square" lIns="0" tIns="29209" rIns="0" bIns="0" rtlCol="0">
            <a:spAutoFit/>
          </a:bodyPr>
          <a:lstStyle/>
          <a:p>
            <a:pPr marL="811530">
              <a:lnSpc>
                <a:spcPct val="100000"/>
              </a:lnSpc>
              <a:spcBef>
                <a:spcPts val="229"/>
              </a:spcBef>
            </a:pPr>
            <a:r>
              <a:rPr sz="2200" b="1" spc="-10" dirty="0">
                <a:solidFill>
                  <a:srgbClr val="FFFFFF"/>
                </a:solidFill>
                <a:latin typeface="Carlito"/>
                <a:cs typeface="Carlito"/>
              </a:rPr>
              <a:t>Cloudflare</a:t>
            </a:r>
            <a:endParaRPr sz="2200">
              <a:latin typeface="Carlito"/>
              <a:cs typeface="Carlito"/>
            </a:endParaRPr>
          </a:p>
        </p:txBody>
      </p:sp>
      <p:sp>
        <p:nvSpPr>
          <p:cNvPr id="5" name="object 5"/>
          <p:cNvSpPr txBox="1"/>
          <p:nvPr/>
        </p:nvSpPr>
        <p:spPr>
          <a:xfrm>
            <a:off x="5181600" y="5181600"/>
            <a:ext cx="2819400" cy="431165"/>
          </a:xfrm>
          <a:prstGeom prst="rect">
            <a:avLst/>
          </a:prstGeom>
          <a:solidFill>
            <a:srgbClr val="244060"/>
          </a:solidFill>
        </p:spPr>
        <p:txBody>
          <a:bodyPr vert="horz" wrap="square" lIns="0" tIns="29209" rIns="0" bIns="0" rtlCol="0">
            <a:spAutoFit/>
          </a:bodyPr>
          <a:lstStyle/>
          <a:p>
            <a:pPr marL="636905">
              <a:lnSpc>
                <a:spcPct val="100000"/>
              </a:lnSpc>
              <a:spcBef>
                <a:spcPts val="229"/>
              </a:spcBef>
            </a:pPr>
            <a:r>
              <a:rPr sz="2200" b="1" spc="-10" dirty="0">
                <a:solidFill>
                  <a:srgbClr val="FFFFFF"/>
                </a:solidFill>
                <a:latin typeface="Carlito"/>
                <a:cs typeface="Carlito"/>
              </a:rPr>
              <a:t>Amazon</a:t>
            </a:r>
            <a:r>
              <a:rPr sz="2200" b="1" spc="-5" dirty="0">
                <a:solidFill>
                  <a:srgbClr val="FFFFFF"/>
                </a:solidFill>
                <a:latin typeface="Carlito"/>
                <a:cs typeface="Carlito"/>
              </a:rPr>
              <a:t> </a:t>
            </a:r>
            <a:r>
              <a:rPr sz="2200" b="1" spc="-35" dirty="0">
                <a:solidFill>
                  <a:srgbClr val="FFFFFF"/>
                </a:solidFill>
                <a:latin typeface="Carlito"/>
                <a:cs typeface="Carlito"/>
              </a:rPr>
              <a:t>AWS</a:t>
            </a:r>
            <a:endParaRPr sz="2200">
              <a:latin typeface="Carlito"/>
              <a:cs typeface="Carli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01876" y="1299717"/>
            <a:ext cx="6927723" cy="574040"/>
          </a:xfrm>
          <a:prstGeom prst="rect">
            <a:avLst/>
          </a:prstGeom>
        </p:spPr>
        <p:txBody>
          <a:bodyPr vert="horz" wrap="square" lIns="0" tIns="12700" rIns="0" bIns="0" rtlCol="0">
            <a:spAutoFit/>
          </a:bodyPr>
          <a:lstStyle/>
          <a:p>
            <a:pPr marL="12700">
              <a:lnSpc>
                <a:spcPct val="100000"/>
              </a:lnSpc>
              <a:spcBef>
                <a:spcPts val="100"/>
              </a:spcBef>
            </a:pPr>
            <a:r>
              <a:rPr spc="-5" dirty="0"/>
              <a:t>Connect Domain </a:t>
            </a:r>
            <a:r>
              <a:rPr dirty="0"/>
              <a:t>and</a:t>
            </a:r>
            <a:r>
              <a:rPr spc="-70" dirty="0"/>
              <a:t> </a:t>
            </a:r>
            <a:r>
              <a:rPr spc="-5" dirty="0"/>
              <a:t>Hosting</a:t>
            </a:r>
          </a:p>
        </p:txBody>
      </p:sp>
      <p:sp>
        <p:nvSpPr>
          <p:cNvPr id="3" name="object 3"/>
          <p:cNvSpPr/>
          <p:nvPr/>
        </p:nvSpPr>
        <p:spPr>
          <a:xfrm>
            <a:off x="533400" y="3429000"/>
            <a:ext cx="2286000" cy="2667000"/>
          </a:xfrm>
          <a:custGeom>
            <a:avLst/>
            <a:gdLst/>
            <a:ahLst/>
            <a:cxnLst/>
            <a:rect l="l" t="t" r="r" b="b"/>
            <a:pathLst>
              <a:path w="2286000" h="2667000">
                <a:moveTo>
                  <a:pt x="2286000" y="0"/>
                </a:moveTo>
                <a:lnTo>
                  <a:pt x="0" y="0"/>
                </a:lnTo>
                <a:lnTo>
                  <a:pt x="0" y="2667000"/>
                </a:lnTo>
                <a:lnTo>
                  <a:pt x="2286000" y="2667000"/>
                </a:lnTo>
                <a:lnTo>
                  <a:pt x="2286000" y="0"/>
                </a:lnTo>
                <a:close/>
              </a:path>
            </a:pathLst>
          </a:custGeom>
          <a:solidFill>
            <a:srgbClr val="001F5F"/>
          </a:solidFill>
        </p:spPr>
        <p:txBody>
          <a:bodyPr wrap="square" lIns="0" tIns="0" rIns="0" bIns="0" rtlCol="0"/>
          <a:lstStyle/>
          <a:p>
            <a:endParaRPr/>
          </a:p>
        </p:txBody>
      </p:sp>
      <p:sp>
        <p:nvSpPr>
          <p:cNvPr id="4" name="object 4"/>
          <p:cNvSpPr txBox="1"/>
          <p:nvPr/>
        </p:nvSpPr>
        <p:spPr>
          <a:xfrm>
            <a:off x="533400" y="3429000"/>
            <a:ext cx="2286000" cy="2667000"/>
          </a:xfrm>
          <a:prstGeom prst="rect">
            <a:avLst/>
          </a:prstGeom>
          <a:ln w="25400">
            <a:solidFill>
              <a:srgbClr val="FF0000"/>
            </a:solidFill>
          </a:ln>
        </p:spPr>
        <p:txBody>
          <a:bodyPr vert="horz" wrap="square" lIns="0" tIns="0" rIns="0" bIns="0" rtlCol="0">
            <a:spAutoFit/>
          </a:bodyPr>
          <a:lstStyle/>
          <a:p>
            <a:pPr>
              <a:lnSpc>
                <a:spcPct val="100000"/>
              </a:lnSpc>
            </a:pPr>
            <a:endParaRPr sz="3900">
              <a:latin typeface="Times New Roman"/>
              <a:cs typeface="Times New Roman"/>
            </a:endParaRPr>
          </a:p>
          <a:p>
            <a:pPr marL="355600">
              <a:lnSpc>
                <a:spcPct val="100000"/>
              </a:lnSpc>
              <a:spcBef>
                <a:spcPts val="3429"/>
              </a:spcBef>
            </a:pPr>
            <a:r>
              <a:rPr sz="3900" spc="-5" dirty="0">
                <a:solidFill>
                  <a:srgbClr val="FFFFFF"/>
                </a:solidFill>
                <a:latin typeface="Carlito"/>
                <a:cs typeface="Carlito"/>
              </a:rPr>
              <a:t>Domain</a:t>
            </a:r>
            <a:endParaRPr sz="3900">
              <a:latin typeface="Carlito"/>
              <a:cs typeface="Carlito"/>
            </a:endParaRPr>
          </a:p>
        </p:txBody>
      </p:sp>
      <p:grpSp>
        <p:nvGrpSpPr>
          <p:cNvPr id="5" name="object 5"/>
          <p:cNvGrpSpPr/>
          <p:nvPr/>
        </p:nvGrpSpPr>
        <p:grpSpPr>
          <a:xfrm>
            <a:off x="4940300" y="3411385"/>
            <a:ext cx="2755900" cy="2692400"/>
            <a:chOff x="4940300" y="3411385"/>
            <a:chExt cx="2311400" cy="2692400"/>
          </a:xfrm>
        </p:grpSpPr>
        <p:sp>
          <p:nvSpPr>
            <p:cNvPr id="6" name="object 6"/>
            <p:cNvSpPr/>
            <p:nvPr/>
          </p:nvSpPr>
          <p:spPr>
            <a:xfrm>
              <a:off x="4953000" y="3424085"/>
              <a:ext cx="2286000" cy="2667000"/>
            </a:xfrm>
            <a:custGeom>
              <a:avLst/>
              <a:gdLst/>
              <a:ahLst/>
              <a:cxnLst/>
              <a:rect l="l" t="t" r="r" b="b"/>
              <a:pathLst>
                <a:path w="2286000" h="2667000">
                  <a:moveTo>
                    <a:pt x="2286000" y="0"/>
                  </a:moveTo>
                  <a:lnTo>
                    <a:pt x="0" y="0"/>
                  </a:lnTo>
                  <a:lnTo>
                    <a:pt x="0" y="2667000"/>
                  </a:lnTo>
                  <a:lnTo>
                    <a:pt x="2286000" y="2667000"/>
                  </a:lnTo>
                  <a:lnTo>
                    <a:pt x="2286000" y="0"/>
                  </a:lnTo>
                  <a:close/>
                </a:path>
              </a:pathLst>
            </a:custGeom>
            <a:solidFill>
              <a:srgbClr val="001F5F"/>
            </a:solidFill>
          </p:spPr>
          <p:txBody>
            <a:bodyPr wrap="square" lIns="0" tIns="0" rIns="0" bIns="0" rtlCol="0"/>
            <a:lstStyle/>
            <a:p>
              <a:endParaRPr/>
            </a:p>
          </p:txBody>
        </p:sp>
        <p:sp>
          <p:nvSpPr>
            <p:cNvPr id="7" name="object 7"/>
            <p:cNvSpPr/>
            <p:nvPr/>
          </p:nvSpPr>
          <p:spPr>
            <a:xfrm>
              <a:off x="4953000" y="3424085"/>
              <a:ext cx="2286000" cy="2667000"/>
            </a:xfrm>
            <a:custGeom>
              <a:avLst/>
              <a:gdLst/>
              <a:ahLst/>
              <a:cxnLst/>
              <a:rect l="l" t="t" r="r" b="b"/>
              <a:pathLst>
                <a:path w="2286000" h="2667000">
                  <a:moveTo>
                    <a:pt x="0" y="2667000"/>
                  </a:moveTo>
                  <a:lnTo>
                    <a:pt x="2286000" y="2667000"/>
                  </a:lnTo>
                  <a:lnTo>
                    <a:pt x="2286000" y="0"/>
                  </a:lnTo>
                  <a:lnTo>
                    <a:pt x="0" y="0"/>
                  </a:lnTo>
                  <a:lnTo>
                    <a:pt x="0" y="2667000"/>
                  </a:lnTo>
                  <a:close/>
                </a:path>
              </a:pathLst>
            </a:custGeom>
            <a:ln w="25400">
              <a:solidFill>
                <a:srgbClr val="FF0000"/>
              </a:solidFill>
            </a:ln>
          </p:spPr>
          <p:txBody>
            <a:bodyPr wrap="square" lIns="0" tIns="0" rIns="0" bIns="0" rtlCol="0"/>
            <a:lstStyle/>
            <a:p>
              <a:endParaRPr/>
            </a:p>
          </p:txBody>
        </p:sp>
      </p:grpSp>
      <p:sp>
        <p:nvSpPr>
          <p:cNvPr id="8" name="object 8"/>
          <p:cNvSpPr txBox="1"/>
          <p:nvPr/>
        </p:nvSpPr>
        <p:spPr>
          <a:xfrm>
            <a:off x="5318252" y="4416679"/>
            <a:ext cx="1996948" cy="619760"/>
          </a:xfrm>
          <a:prstGeom prst="rect">
            <a:avLst/>
          </a:prstGeom>
        </p:spPr>
        <p:txBody>
          <a:bodyPr vert="horz" wrap="square" lIns="0" tIns="12700" rIns="0" bIns="0" rtlCol="0">
            <a:spAutoFit/>
          </a:bodyPr>
          <a:lstStyle/>
          <a:p>
            <a:pPr marL="12700">
              <a:lnSpc>
                <a:spcPct val="100000"/>
              </a:lnSpc>
              <a:spcBef>
                <a:spcPts val="100"/>
              </a:spcBef>
            </a:pPr>
            <a:r>
              <a:rPr sz="3900" spc="-5" dirty="0">
                <a:solidFill>
                  <a:srgbClr val="FFFFFF"/>
                </a:solidFill>
                <a:latin typeface="Carlito"/>
                <a:cs typeface="Carlito"/>
              </a:rPr>
              <a:t>Ho</a:t>
            </a:r>
            <a:r>
              <a:rPr sz="3900" spc="-60" dirty="0">
                <a:solidFill>
                  <a:srgbClr val="FFFFFF"/>
                </a:solidFill>
                <a:latin typeface="Carlito"/>
                <a:cs typeface="Carlito"/>
              </a:rPr>
              <a:t>s</a:t>
            </a:r>
            <a:r>
              <a:rPr sz="3900" dirty="0">
                <a:solidFill>
                  <a:srgbClr val="FFFFFF"/>
                </a:solidFill>
                <a:latin typeface="Carlito"/>
                <a:cs typeface="Carlito"/>
              </a:rPr>
              <a:t>ting</a:t>
            </a:r>
            <a:endParaRPr sz="3900" dirty="0">
              <a:latin typeface="Carlito"/>
              <a:cs typeface="Carlito"/>
            </a:endParaRPr>
          </a:p>
        </p:txBody>
      </p:sp>
      <p:grpSp>
        <p:nvGrpSpPr>
          <p:cNvPr id="9" name="object 9"/>
          <p:cNvGrpSpPr/>
          <p:nvPr/>
        </p:nvGrpSpPr>
        <p:grpSpPr>
          <a:xfrm>
            <a:off x="2758439" y="3895344"/>
            <a:ext cx="2406650" cy="1521460"/>
            <a:chOff x="2758439" y="3895344"/>
            <a:chExt cx="2406650" cy="1521460"/>
          </a:xfrm>
        </p:grpSpPr>
        <p:sp>
          <p:nvSpPr>
            <p:cNvPr id="10" name="object 10"/>
            <p:cNvSpPr/>
            <p:nvPr/>
          </p:nvSpPr>
          <p:spPr>
            <a:xfrm>
              <a:off x="2929127" y="3895344"/>
              <a:ext cx="2235707" cy="425195"/>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2971799" y="3999704"/>
              <a:ext cx="1981835" cy="171450"/>
            </a:xfrm>
            <a:custGeom>
              <a:avLst/>
              <a:gdLst/>
              <a:ahLst/>
              <a:cxnLst/>
              <a:rect l="l" t="t" r="r" b="b"/>
              <a:pathLst>
                <a:path w="1981835" h="171450">
                  <a:moveTo>
                    <a:pt x="1905634" y="85568"/>
                  </a:moveTo>
                  <a:lnTo>
                    <a:pt x="1819528" y="135796"/>
                  </a:lnTo>
                  <a:lnTo>
                    <a:pt x="1813921" y="140846"/>
                  </a:lnTo>
                  <a:lnTo>
                    <a:pt x="1810765" y="147433"/>
                  </a:lnTo>
                  <a:lnTo>
                    <a:pt x="1810277" y="154709"/>
                  </a:lnTo>
                  <a:lnTo>
                    <a:pt x="1812671" y="161831"/>
                  </a:lnTo>
                  <a:lnTo>
                    <a:pt x="1817723" y="167511"/>
                  </a:lnTo>
                  <a:lnTo>
                    <a:pt x="1824323" y="170689"/>
                  </a:lnTo>
                  <a:lnTo>
                    <a:pt x="1831637" y="171154"/>
                  </a:lnTo>
                  <a:lnTo>
                    <a:pt x="1838833" y="168689"/>
                  </a:lnTo>
                  <a:lnTo>
                    <a:pt x="1948644" y="104681"/>
                  </a:lnTo>
                  <a:lnTo>
                    <a:pt x="1943480" y="104681"/>
                  </a:lnTo>
                  <a:lnTo>
                    <a:pt x="1943480" y="102014"/>
                  </a:lnTo>
                  <a:lnTo>
                    <a:pt x="1933828" y="102014"/>
                  </a:lnTo>
                  <a:lnTo>
                    <a:pt x="1905634" y="85568"/>
                  </a:lnTo>
                  <a:close/>
                </a:path>
                <a:path w="1981835" h="171450">
                  <a:moveTo>
                    <a:pt x="1873086" y="66581"/>
                  </a:moveTo>
                  <a:lnTo>
                    <a:pt x="0" y="66581"/>
                  </a:lnTo>
                  <a:lnTo>
                    <a:pt x="0" y="104681"/>
                  </a:lnTo>
                  <a:lnTo>
                    <a:pt x="1872868" y="104681"/>
                  </a:lnTo>
                  <a:lnTo>
                    <a:pt x="1905634" y="85568"/>
                  </a:lnTo>
                  <a:lnTo>
                    <a:pt x="1873086" y="66581"/>
                  </a:lnTo>
                  <a:close/>
                </a:path>
                <a:path w="1981835" h="171450">
                  <a:moveTo>
                    <a:pt x="1948694" y="66581"/>
                  </a:moveTo>
                  <a:lnTo>
                    <a:pt x="1943480" y="66581"/>
                  </a:lnTo>
                  <a:lnTo>
                    <a:pt x="1943480" y="104681"/>
                  </a:lnTo>
                  <a:lnTo>
                    <a:pt x="1948644" y="104681"/>
                  </a:lnTo>
                  <a:lnTo>
                    <a:pt x="1981327" y="85631"/>
                  </a:lnTo>
                  <a:lnTo>
                    <a:pt x="1948694" y="66581"/>
                  </a:lnTo>
                  <a:close/>
                </a:path>
                <a:path w="1981835" h="171450">
                  <a:moveTo>
                    <a:pt x="1933828" y="69121"/>
                  </a:moveTo>
                  <a:lnTo>
                    <a:pt x="1905634" y="85568"/>
                  </a:lnTo>
                  <a:lnTo>
                    <a:pt x="1933828" y="102014"/>
                  </a:lnTo>
                  <a:lnTo>
                    <a:pt x="1933828" y="69121"/>
                  </a:lnTo>
                  <a:close/>
                </a:path>
                <a:path w="1981835" h="171450">
                  <a:moveTo>
                    <a:pt x="1943480" y="69121"/>
                  </a:moveTo>
                  <a:lnTo>
                    <a:pt x="1933828" y="69121"/>
                  </a:lnTo>
                  <a:lnTo>
                    <a:pt x="1933828" y="102014"/>
                  </a:lnTo>
                  <a:lnTo>
                    <a:pt x="1943480" y="102014"/>
                  </a:lnTo>
                  <a:lnTo>
                    <a:pt x="1943480" y="69121"/>
                  </a:lnTo>
                  <a:close/>
                </a:path>
                <a:path w="1981835" h="171450">
                  <a:moveTo>
                    <a:pt x="1831637" y="0"/>
                  </a:moveTo>
                  <a:lnTo>
                    <a:pt x="1824323" y="494"/>
                  </a:lnTo>
                  <a:lnTo>
                    <a:pt x="1817723" y="3679"/>
                  </a:lnTo>
                  <a:lnTo>
                    <a:pt x="1812671" y="9304"/>
                  </a:lnTo>
                  <a:lnTo>
                    <a:pt x="1810277" y="16498"/>
                  </a:lnTo>
                  <a:lnTo>
                    <a:pt x="1810766" y="23798"/>
                  </a:lnTo>
                  <a:lnTo>
                    <a:pt x="1813921" y="30360"/>
                  </a:lnTo>
                  <a:lnTo>
                    <a:pt x="1819528" y="35339"/>
                  </a:lnTo>
                  <a:lnTo>
                    <a:pt x="1905634" y="85568"/>
                  </a:lnTo>
                  <a:lnTo>
                    <a:pt x="1933828" y="69121"/>
                  </a:lnTo>
                  <a:lnTo>
                    <a:pt x="1943480" y="69121"/>
                  </a:lnTo>
                  <a:lnTo>
                    <a:pt x="1943480" y="66581"/>
                  </a:lnTo>
                  <a:lnTo>
                    <a:pt x="1948694" y="66581"/>
                  </a:lnTo>
                  <a:lnTo>
                    <a:pt x="1838833" y="2446"/>
                  </a:lnTo>
                  <a:lnTo>
                    <a:pt x="1831637" y="0"/>
                  </a:lnTo>
                  <a:close/>
                </a:path>
              </a:pathLst>
            </a:custGeom>
            <a:solidFill>
              <a:srgbClr val="C0504D"/>
            </a:solidFill>
          </p:spPr>
          <p:txBody>
            <a:bodyPr wrap="square" lIns="0" tIns="0" rIns="0" bIns="0" rtlCol="0"/>
            <a:lstStyle/>
            <a:p>
              <a:endParaRPr/>
            </a:p>
          </p:txBody>
        </p:sp>
        <p:sp>
          <p:nvSpPr>
            <p:cNvPr id="12" name="object 12"/>
            <p:cNvSpPr/>
            <p:nvPr/>
          </p:nvSpPr>
          <p:spPr>
            <a:xfrm>
              <a:off x="2758439" y="4992624"/>
              <a:ext cx="2235708" cy="423672"/>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2970529" y="5096021"/>
              <a:ext cx="1981200" cy="171450"/>
            </a:xfrm>
            <a:custGeom>
              <a:avLst/>
              <a:gdLst/>
              <a:ahLst/>
              <a:cxnLst/>
              <a:rect l="l" t="t" r="r" b="b"/>
              <a:pathLst>
                <a:path w="1981200" h="171450">
                  <a:moveTo>
                    <a:pt x="149615" y="0"/>
                  </a:moveTo>
                  <a:lnTo>
                    <a:pt x="142494" y="2393"/>
                  </a:lnTo>
                  <a:lnTo>
                    <a:pt x="0" y="85578"/>
                  </a:lnTo>
                  <a:lnTo>
                    <a:pt x="142494" y="168763"/>
                  </a:lnTo>
                  <a:lnTo>
                    <a:pt x="149615" y="171156"/>
                  </a:lnTo>
                  <a:lnTo>
                    <a:pt x="156892" y="170668"/>
                  </a:lnTo>
                  <a:lnTo>
                    <a:pt x="163478" y="167513"/>
                  </a:lnTo>
                  <a:lnTo>
                    <a:pt x="168528" y="161905"/>
                  </a:lnTo>
                  <a:lnTo>
                    <a:pt x="170975" y="154709"/>
                  </a:lnTo>
                  <a:lnTo>
                    <a:pt x="170481" y="147395"/>
                  </a:lnTo>
                  <a:lnTo>
                    <a:pt x="167296" y="140795"/>
                  </a:lnTo>
                  <a:lnTo>
                    <a:pt x="161670" y="135743"/>
                  </a:lnTo>
                  <a:lnTo>
                    <a:pt x="108331" y="104628"/>
                  </a:lnTo>
                  <a:lnTo>
                    <a:pt x="37718" y="104628"/>
                  </a:lnTo>
                  <a:lnTo>
                    <a:pt x="37718" y="66528"/>
                  </a:lnTo>
                  <a:lnTo>
                    <a:pt x="108331" y="66528"/>
                  </a:lnTo>
                  <a:lnTo>
                    <a:pt x="161670" y="35413"/>
                  </a:lnTo>
                  <a:lnTo>
                    <a:pt x="167296" y="30360"/>
                  </a:lnTo>
                  <a:lnTo>
                    <a:pt x="170481" y="23760"/>
                  </a:lnTo>
                  <a:lnTo>
                    <a:pt x="170975" y="16446"/>
                  </a:lnTo>
                  <a:lnTo>
                    <a:pt x="168528" y="9251"/>
                  </a:lnTo>
                  <a:lnTo>
                    <a:pt x="163478" y="3643"/>
                  </a:lnTo>
                  <a:lnTo>
                    <a:pt x="156892" y="488"/>
                  </a:lnTo>
                  <a:lnTo>
                    <a:pt x="149615" y="0"/>
                  </a:lnTo>
                  <a:close/>
                </a:path>
                <a:path w="1981200" h="171450">
                  <a:moveTo>
                    <a:pt x="108331" y="66528"/>
                  </a:moveTo>
                  <a:lnTo>
                    <a:pt x="37718" y="66528"/>
                  </a:lnTo>
                  <a:lnTo>
                    <a:pt x="37718" y="104628"/>
                  </a:lnTo>
                  <a:lnTo>
                    <a:pt x="108331" y="104628"/>
                  </a:lnTo>
                  <a:lnTo>
                    <a:pt x="103976" y="102088"/>
                  </a:lnTo>
                  <a:lnTo>
                    <a:pt x="47370" y="102088"/>
                  </a:lnTo>
                  <a:lnTo>
                    <a:pt x="47370" y="69068"/>
                  </a:lnTo>
                  <a:lnTo>
                    <a:pt x="103976" y="69068"/>
                  </a:lnTo>
                  <a:lnTo>
                    <a:pt x="108331" y="66528"/>
                  </a:lnTo>
                  <a:close/>
                </a:path>
                <a:path w="1981200" h="171450">
                  <a:moveTo>
                    <a:pt x="1981199" y="66528"/>
                  </a:moveTo>
                  <a:lnTo>
                    <a:pt x="108331" y="66528"/>
                  </a:lnTo>
                  <a:lnTo>
                    <a:pt x="75673" y="85578"/>
                  </a:lnTo>
                  <a:lnTo>
                    <a:pt x="108331" y="104628"/>
                  </a:lnTo>
                  <a:lnTo>
                    <a:pt x="1981199" y="104628"/>
                  </a:lnTo>
                  <a:lnTo>
                    <a:pt x="1981199" y="66528"/>
                  </a:lnTo>
                  <a:close/>
                </a:path>
                <a:path w="1981200" h="171450">
                  <a:moveTo>
                    <a:pt x="47370" y="69068"/>
                  </a:moveTo>
                  <a:lnTo>
                    <a:pt x="47370" y="102088"/>
                  </a:lnTo>
                  <a:lnTo>
                    <a:pt x="75673" y="85578"/>
                  </a:lnTo>
                  <a:lnTo>
                    <a:pt x="47370" y="69068"/>
                  </a:lnTo>
                  <a:close/>
                </a:path>
                <a:path w="1981200" h="171450">
                  <a:moveTo>
                    <a:pt x="75673" y="85578"/>
                  </a:moveTo>
                  <a:lnTo>
                    <a:pt x="47370" y="102088"/>
                  </a:lnTo>
                  <a:lnTo>
                    <a:pt x="103976" y="102088"/>
                  </a:lnTo>
                  <a:lnTo>
                    <a:pt x="75673" y="85578"/>
                  </a:lnTo>
                  <a:close/>
                </a:path>
                <a:path w="1981200" h="171450">
                  <a:moveTo>
                    <a:pt x="103976" y="69068"/>
                  </a:moveTo>
                  <a:lnTo>
                    <a:pt x="47370" y="69068"/>
                  </a:lnTo>
                  <a:lnTo>
                    <a:pt x="75673" y="85578"/>
                  </a:lnTo>
                  <a:lnTo>
                    <a:pt x="103976" y="69068"/>
                  </a:lnTo>
                  <a:close/>
                </a:path>
              </a:pathLst>
            </a:custGeom>
            <a:solidFill>
              <a:srgbClr val="C0504D"/>
            </a:solidFill>
          </p:spPr>
          <p:txBody>
            <a:bodyPr wrap="square" lIns="0" tIns="0" rIns="0" bIns="0" rtlCol="0"/>
            <a:lstStyle/>
            <a:p>
              <a:endParaRPr/>
            </a:p>
          </p:txBody>
        </p:sp>
      </p:grpSp>
      <p:sp>
        <p:nvSpPr>
          <p:cNvPr id="14" name="object 14"/>
          <p:cNvSpPr txBox="1"/>
          <p:nvPr/>
        </p:nvSpPr>
        <p:spPr>
          <a:xfrm>
            <a:off x="1602994" y="2298319"/>
            <a:ext cx="5636006" cy="818515"/>
          </a:xfrm>
          <a:prstGeom prst="rect">
            <a:avLst/>
          </a:prstGeom>
        </p:spPr>
        <p:txBody>
          <a:bodyPr vert="horz" wrap="square" lIns="0" tIns="13335" rIns="0" bIns="0" rtlCol="0">
            <a:spAutoFit/>
          </a:bodyPr>
          <a:lstStyle/>
          <a:p>
            <a:pPr marL="12700">
              <a:lnSpc>
                <a:spcPct val="100000"/>
              </a:lnSpc>
              <a:spcBef>
                <a:spcPts val="105"/>
              </a:spcBef>
            </a:pPr>
            <a:r>
              <a:rPr sz="2600" b="1" spc="-5" dirty="0">
                <a:latin typeface="Carlito"/>
                <a:cs typeface="Carlito"/>
              </a:rPr>
              <a:t>DNS</a:t>
            </a:r>
            <a:endParaRPr sz="2600" dirty="0">
              <a:latin typeface="Carlito"/>
              <a:cs typeface="Carlito"/>
            </a:endParaRPr>
          </a:p>
          <a:p>
            <a:pPr marL="12700">
              <a:lnSpc>
                <a:spcPct val="100000"/>
              </a:lnSpc>
            </a:pPr>
            <a:r>
              <a:rPr sz="2600" b="1" dirty="0">
                <a:latin typeface="Carlito"/>
                <a:cs typeface="Carlito"/>
              </a:rPr>
              <a:t>NAME</a:t>
            </a:r>
            <a:r>
              <a:rPr sz="2600" b="1" spc="-90" dirty="0">
                <a:latin typeface="Carlito"/>
                <a:cs typeface="Carlito"/>
              </a:rPr>
              <a:t> </a:t>
            </a:r>
            <a:r>
              <a:rPr sz="2600" b="1" spc="-10" dirty="0">
                <a:latin typeface="Carlito"/>
                <a:cs typeface="Carlito"/>
              </a:rPr>
              <a:t>SERVERS</a:t>
            </a:r>
            <a:endParaRPr sz="2600" dirty="0">
              <a:latin typeface="Carlito"/>
              <a:cs typeface="Carli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725290" y="4159044"/>
            <a:ext cx="4651755" cy="26670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993444" y="1299717"/>
            <a:ext cx="3273756" cy="574040"/>
          </a:xfrm>
          <a:prstGeom prst="rect">
            <a:avLst/>
          </a:prstGeom>
        </p:spPr>
        <p:txBody>
          <a:bodyPr vert="horz" wrap="square" lIns="0" tIns="12700" rIns="0" bIns="0" rtlCol="0">
            <a:spAutoFit/>
          </a:bodyPr>
          <a:lstStyle/>
          <a:p>
            <a:pPr marL="12700">
              <a:lnSpc>
                <a:spcPct val="100000"/>
              </a:lnSpc>
              <a:spcBef>
                <a:spcPts val="100"/>
              </a:spcBef>
            </a:pPr>
            <a:r>
              <a:rPr dirty="0">
                <a:solidFill>
                  <a:srgbClr val="FF0000"/>
                </a:solidFill>
              </a:rPr>
              <a:t>Action</a:t>
            </a:r>
            <a:r>
              <a:rPr spc="-80" dirty="0">
                <a:solidFill>
                  <a:srgbClr val="FF0000"/>
                </a:solidFill>
              </a:rPr>
              <a:t> </a:t>
            </a:r>
            <a:r>
              <a:rPr spc="-15" dirty="0">
                <a:solidFill>
                  <a:srgbClr val="FF0000"/>
                </a:solidFill>
              </a:rPr>
              <a:t>Step</a:t>
            </a:r>
          </a:p>
        </p:txBody>
      </p:sp>
      <p:sp>
        <p:nvSpPr>
          <p:cNvPr id="4" name="object 4"/>
          <p:cNvSpPr txBox="1"/>
          <p:nvPr/>
        </p:nvSpPr>
        <p:spPr>
          <a:xfrm>
            <a:off x="993444" y="2404999"/>
            <a:ext cx="5254956" cy="1214755"/>
          </a:xfrm>
          <a:prstGeom prst="rect">
            <a:avLst/>
          </a:prstGeom>
        </p:spPr>
        <p:txBody>
          <a:bodyPr vert="horz" wrap="square" lIns="0" tIns="13335" rIns="0" bIns="0" rtlCol="0">
            <a:spAutoFit/>
          </a:bodyPr>
          <a:lstStyle/>
          <a:p>
            <a:pPr marL="527685" indent="-515620">
              <a:lnSpc>
                <a:spcPct val="100000"/>
              </a:lnSpc>
              <a:spcBef>
                <a:spcPts val="105"/>
              </a:spcBef>
              <a:buAutoNum type="arabicPeriod"/>
              <a:tabLst>
                <a:tab pos="527685" algn="l"/>
                <a:tab pos="528320" algn="l"/>
              </a:tabLst>
            </a:pPr>
            <a:r>
              <a:rPr sz="2600" b="1" spc="-5" dirty="0">
                <a:solidFill>
                  <a:srgbClr val="FF0000"/>
                </a:solidFill>
                <a:latin typeface="Carlito"/>
                <a:cs typeface="Carlito"/>
              </a:rPr>
              <a:t>Choose </a:t>
            </a:r>
            <a:r>
              <a:rPr sz="2600" b="1" dirty="0">
                <a:solidFill>
                  <a:srgbClr val="FF0000"/>
                </a:solidFill>
                <a:latin typeface="Carlito"/>
                <a:cs typeface="Carlito"/>
              </a:rPr>
              <a:t>a </a:t>
            </a:r>
            <a:r>
              <a:rPr sz="2600" b="1" spc="-5" dirty="0">
                <a:solidFill>
                  <a:srgbClr val="FF0000"/>
                </a:solidFill>
                <a:latin typeface="Carlito"/>
                <a:cs typeface="Carlito"/>
              </a:rPr>
              <a:t>good</a:t>
            </a:r>
            <a:r>
              <a:rPr sz="2600" b="1" spc="-20" dirty="0">
                <a:solidFill>
                  <a:srgbClr val="FF0000"/>
                </a:solidFill>
                <a:latin typeface="Carlito"/>
                <a:cs typeface="Carlito"/>
              </a:rPr>
              <a:t> </a:t>
            </a:r>
            <a:r>
              <a:rPr sz="2600" b="1" dirty="0">
                <a:solidFill>
                  <a:srgbClr val="FF0000"/>
                </a:solidFill>
                <a:latin typeface="Carlito"/>
                <a:cs typeface="Carlito"/>
              </a:rPr>
              <a:t>domain</a:t>
            </a:r>
            <a:endParaRPr sz="2600" dirty="0">
              <a:latin typeface="Carlito"/>
              <a:cs typeface="Carlito"/>
            </a:endParaRPr>
          </a:p>
          <a:p>
            <a:pPr marL="527685" indent="-515620">
              <a:lnSpc>
                <a:spcPct val="100000"/>
              </a:lnSpc>
              <a:buAutoNum type="arabicPeriod"/>
              <a:tabLst>
                <a:tab pos="527685" algn="l"/>
                <a:tab pos="528320" algn="l"/>
              </a:tabLst>
            </a:pPr>
            <a:r>
              <a:rPr sz="2600" b="1" dirty="0">
                <a:solidFill>
                  <a:srgbClr val="FF0000"/>
                </a:solidFill>
                <a:latin typeface="Carlito"/>
                <a:cs typeface="Carlito"/>
              </a:rPr>
              <a:t>Buy a domain </a:t>
            </a:r>
            <a:r>
              <a:rPr sz="2600" b="1" spc="-5" dirty="0">
                <a:solidFill>
                  <a:srgbClr val="FF0000"/>
                </a:solidFill>
                <a:latin typeface="Carlito"/>
                <a:cs typeface="Carlito"/>
              </a:rPr>
              <a:t>and</a:t>
            </a:r>
            <a:r>
              <a:rPr sz="2600" b="1" spc="-55" dirty="0">
                <a:solidFill>
                  <a:srgbClr val="FF0000"/>
                </a:solidFill>
                <a:latin typeface="Carlito"/>
                <a:cs typeface="Carlito"/>
              </a:rPr>
              <a:t> </a:t>
            </a:r>
            <a:r>
              <a:rPr sz="2600" b="1" spc="-5" dirty="0">
                <a:solidFill>
                  <a:srgbClr val="FF0000"/>
                </a:solidFill>
                <a:latin typeface="Carlito"/>
                <a:cs typeface="Carlito"/>
              </a:rPr>
              <a:t>hosting</a:t>
            </a:r>
            <a:endParaRPr sz="2600" dirty="0">
              <a:latin typeface="Carlito"/>
              <a:cs typeface="Carlito"/>
            </a:endParaRPr>
          </a:p>
          <a:p>
            <a:pPr marL="527685" indent="-515620">
              <a:lnSpc>
                <a:spcPct val="100000"/>
              </a:lnSpc>
              <a:buAutoNum type="arabicPeriod"/>
              <a:tabLst>
                <a:tab pos="527685" algn="l"/>
                <a:tab pos="528320" algn="l"/>
              </a:tabLst>
            </a:pPr>
            <a:r>
              <a:rPr sz="2600" b="1" spc="-5" dirty="0">
                <a:solidFill>
                  <a:srgbClr val="FF0000"/>
                </a:solidFill>
                <a:latin typeface="Carlito"/>
                <a:cs typeface="Carlito"/>
              </a:rPr>
              <a:t>Connect </a:t>
            </a:r>
            <a:r>
              <a:rPr sz="2600" b="1" dirty="0">
                <a:solidFill>
                  <a:srgbClr val="FF0000"/>
                </a:solidFill>
                <a:latin typeface="Carlito"/>
                <a:cs typeface="Carlito"/>
              </a:rPr>
              <a:t>domain </a:t>
            </a:r>
            <a:r>
              <a:rPr sz="2600" b="1" spc="-5" dirty="0">
                <a:solidFill>
                  <a:srgbClr val="FF0000"/>
                </a:solidFill>
                <a:latin typeface="Carlito"/>
                <a:cs typeface="Carlito"/>
              </a:rPr>
              <a:t>and</a:t>
            </a:r>
            <a:r>
              <a:rPr sz="2600" b="1" spc="-40" dirty="0">
                <a:solidFill>
                  <a:srgbClr val="FF0000"/>
                </a:solidFill>
                <a:latin typeface="Carlito"/>
                <a:cs typeface="Carlito"/>
              </a:rPr>
              <a:t> </a:t>
            </a:r>
            <a:r>
              <a:rPr sz="2600" b="1" spc="-5" dirty="0">
                <a:solidFill>
                  <a:srgbClr val="FF0000"/>
                </a:solidFill>
                <a:latin typeface="Carlito"/>
                <a:cs typeface="Carlito"/>
              </a:rPr>
              <a:t>hosting</a:t>
            </a:r>
            <a:endParaRPr sz="2600" dirty="0">
              <a:latin typeface="Carlito"/>
              <a:cs typeface="Carli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6284" y="1219200"/>
            <a:ext cx="5892038" cy="553998"/>
          </a:xfrm>
        </p:spPr>
        <p:txBody>
          <a:bodyPr/>
          <a:lstStyle/>
          <a:p>
            <a:r>
              <a:rPr lang="en-IN" b="0" dirty="0"/>
              <a:t>OBJECTIVE </a:t>
            </a:r>
            <a:endParaRPr lang="en-IN" dirty="0"/>
          </a:p>
        </p:txBody>
      </p:sp>
      <p:sp>
        <p:nvSpPr>
          <p:cNvPr id="3" name="Text Placeholder 2"/>
          <p:cNvSpPr>
            <a:spLocks noGrp="1"/>
          </p:cNvSpPr>
          <p:nvPr>
            <p:ph type="body" idx="1"/>
          </p:nvPr>
        </p:nvSpPr>
        <p:spPr>
          <a:xfrm>
            <a:off x="728611" y="2279650"/>
            <a:ext cx="8020050" cy="1107996"/>
          </a:xfrm>
        </p:spPr>
        <p:txBody>
          <a:bodyPr/>
          <a:lstStyle/>
          <a:p>
            <a:pPr marL="285750" indent="-285750">
              <a:buFont typeface="Arial" panose="020B0604020202020204" pitchFamily="34" charset="0"/>
              <a:buChar char="•"/>
            </a:pPr>
            <a:r>
              <a:rPr lang="en-IN" dirty="0"/>
              <a:t>Reach the right </a:t>
            </a:r>
            <a:r>
              <a:rPr lang="en-IN" dirty="0" smtClean="0"/>
              <a:t>audience</a:t>
            </a:r>
          </a:p>
          <a:p>
            <a:pPr marL="285750" indent="-285750">
              <a:buFont typeface="Arial" panose="020B0604020202020204" pitchFamily="34" charset="0"/>
              <a:buChar char="•"/>
            </a:pPr>
            <a:r>
              <a:rPr lang="en-IN" dirty="0"/>
              <a:t>Engage with your </a:t>
            </a:r>
            <a:r>
              <a:rPr lang="en-IN" dirty="0" smtClean="0"/>
              <a:t>audience</a:t>
            </a:r>
          </a:p>
          <a:p>
            <a:pPr marL="285750" indent="-285750">
              <a:buFont typeface="Arial" panose="020B0604020202020204" pitchFamily="34" charset="0"/>
              <a:buChar char="•"/>
            </a:pPr>
            <a:r>
              <a:rPr lang="en-US" dirty="0"/>
              <a:t>Motivate your audience to take your </a:t>
            </a:r>
            <a:r>
              <a:rPr lang="en-US" dirty="0" smtClean="0"/>
              <a:t>action</a:t>
            </a:r>
          </a:p>
          <a:p>
            <a:pPr marL="285750" indent="-285750">
              <a:buFont typeface="Arial" panose="020B0604020202020204" pitchFamily="34" charset="0"/>
              <a:buChar char="•"/>
            </a:pPr>
            <a:r>
              <a:rPr lang="en-IN" dirty="0"/>
              <a:t>Maximize return on investment(ROI)</a:t>
            </a:r>
            <a:endParaRPr lang="en-IN" dirty="0"/>
          </a:p>
        </p:txBody>
      </p:sp>
    </p:spTree>
    <p:extLst>
      <p:ext uri="{BB962C8B-B14F-4D97-AF65-F5344CB8AC3E}">
        <p14:creationId xmlns:p14="http://schemas.microsoft.com/office/powerpoint/2010/main" val="2297858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540" y="1206753"/>
            <a:ext cx="7312660" cy="879475"/>
          </a:xfrm>
          <a:prstGeom prst="rect">
            <a:avLst/>
          </a:prstGeom>
        </p:spPr>
        <p:txBody>
          <a:bodyPr vert="horz" wrap="square" lIns="0" tIns="13335" rIns="0" bIns="0" rtlCol="0">
            <a:spAutoFit/>
          </a:bodyPr>
          <a:lstStyle/>
          <a:p>
            <a:pPr marL="12700">
              <a:lnSpc>
                <a:spcPct val="100000"/>
              </a:lnSpc>
              <a:spcBef>
                <a:spcPts val="105"/>
              </a:spcBef>
            </a:pPr>
            <a:r>
              <a:rPr sz="5600" b="1" spc="-15" dirty="0">
                <a:solidFill>
                  <a:srgbClr val="1F487C"/>
                </a:solidFill>
                <a:latin typeface="Carlito"/>
                <a:cs typeface="Carlito"/>
              </a:rPr>
              <a:t>What </a:t>
            </a:r>
            <a:r>
              <a:rPr sz="5600" b="1" dirty="0">
                <a:solidFill>
                  <a:srgbClr val="1F487C"/>
                </a:solidFill>
                <a:latin typeface="Carlito"/>
                <a:cs typeface="Carlito"/>
              </a:rPr>
              <a:t>is</a:t>
            </a:r>
            <a:r>
              <a:rPr sz="5600" b="1" spc="-95" dirty="0">
                <a:solidFill>
                  <a:srgbClr val="1F487C"/>
                </a:solidFill>
                <a:latin typeface="Carlito"/>
                <a:cs typeface="Carlito"/>
              </a:rPr>
              <a:t> </a:t>
            </a:r>
            <a:r>
              <a:rPr sz="5600" b="1" spc="-40" dirty="0">
                <a:solidFill>
                  <a:srgbClr val="1F487C"/>
                </a:solidFill>
                <a:latin typeface="Carlito"/>
                <a:cs typeface="Carlito"/>
              </a:rPr>
              <a:t>Website?</a:t>
            </a:r>
            <a:endParaRPr sz="5600" dirty="0">
              <a:latin typeface="Carlito"/>
              <a:cs typeface="Carlito"/>
            </a:endParaRPr>
          </a:p>
        </p:txBody>
      </p:sp>
      <p:sp>
        <p:nvSpPr>
          <p:cNvPr id="3" name="object 3"/>
          <p:cNvSpPr txBox="1"/>
          <p:nvPr/>
        </p:nvSpPr>
        <p:spPr>
          <a:xfrm>
            <a:off x="535940" y="2657094"/>
            <a:ext cx="7922260" cy="513715"/>
          </a:xfrm>
          <a:prstGeom prst="rect">
            <a:avLst/>
          </a:prstGeom>
        </p:spPr>
        <p:txBody>
          <a:bodyPr vert="horz" wrap="square" lIns="0" tIns="13335" rIns="0" bIns="0" rtlCol="0">
            <a:spAutoFit/>
          </a:bodyPr>
          <a:lstStyle/>
          <a:p>
            <a:pPr marL="12700">
              <a:lnSpc>
                <a:spcPct val="100000"/>
              </a:lnSpc>
              <a:spcBef>
                <a:spcPts val="105"/>
              </a:spcBef>
            </a:pPr>
            <a:r>
              <a:rPr sz="3200" b="1" dirty="0">
                <a:latin typeface="Carlito"/>
                <a:cs typeface="Carlito"/>
              </a:rPr>
              <a:t>A </a:t>
            </a:r>
            <a:r>
              <a:rPr sz="3200" b="1" spc="-15" dirty="0">
                <a:latin typeface="Carlito"/>
                <a:cs typeface="Carlito"/>
              </a:rPr>
              <a:t>website </a:t>
            </a:r>
            <a:r>
              <a:rPr sz="3200" b="1" dirty="0">
                <a:latin typeface="Carlito"/>
                <a:cs typeface="Carlito"/>
              </a:rPr>
              <a:t>is a </a:t>
            </a:r>
            <a:r>
              <a:rPr sz="3200" b="1" spc="-5" dirty="0">
                <a:latin typeface="Carlito"/>
                <a:cs typeface="Carlito"/>
              </a:rPr>
              <a:t>collection </a:t>
            </a:r>
            <a:r>
              <a:rPr sz="3200" b="1" dirty="0">
                <a:latin typeface="Carlito"/>
                <a:cs typeface="Carlito"/>
              </a:rPr>
              <a:t>of </a:t>
            </a:r>
            <a:r>
              <a:rPr sz="3200" b="1" spc="-10" dirty="0">
                <a:latin typeface="Carlito"/>
                <a:cs typeface="Carlito"/>
              </a:rPr>
              <a:t>web</a:t>
            </a:r>
            <a:r>
              <a:rPr sz="3200" b="1" spc="-45" dirty="0">
                <a:latin typeface="Carlito"/>
                <a:cs typeface="Carlito"/>
              </a:rPr>
              <a:t> </a:t>
            </a:r>
            <a:r>
              <a:rPr sz="3200" b="1" spc="-10" dirty="0">
                <a:latin typeface="Carlito"/>
                <a:cs typeface="Carlito"/>
              </a:rPr>
              <a:t>pages.</a:t>
            </a:r>
            <a:endParaRPr sz="3200" dirty="0">
              <a:latin typeface="Carlito"/>
              <a:cs typeface="Carli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540" y="1206753"/>
            <a:ext cx="7312660" cy="879475"/>
          </a:xfrm>
          <a:prstGeom prst="rect">
            <a:avLst/>
          </a:prstGeom>
        </p:spPr>
        <p:txBody>
          <a:bodyPr vert="horz" wrap="square" lIns="0" tIns="13335" rIns="0" bIns="0" rtlCol="0">
            <a:spAutoFit/>
          </a:bodyPr>
          <a:lstStyle/>
          <a:p>
            <a:pPr marL="12700">
              <a:lnSpc>
                <a:spcPct val="100000"/>
              </a:lnSpc>
              <a:spcBef>
                <a:spcPts val="105"/>
              </a:spcBef>
            </a:pPr>
            <a:r>
              <a:rPr sz="5600" spc="-35" dirty="0"/>
              <a:t>Types </a:t>
            </a:r>
            <a:r>
              <a:rPr sz="5600" dirty="0"/>
              <a:t>of</a:t>
            </a:r>
            <a:r>
              <a:rPr sz="5600" spc="-40" dirty="0"/>
              <a:t> Websites</a:t>
            </a:r>
            <a:endParaRPr sz="5600" dirty="0"/>
          </a:p>
        </p:txBody>
      </p:sp>
      <p:sp>
        <p:nvSpPr>
          <p:cNvPr id="3" name="object 3"/>
          <p:cNvSpPr txBox="1"/>
          <p:nvPr/>
        </p:nvSpPr>
        <p:spPr>
          <a:xfrm>
            <a:off x="383540" y="2936874"/>
            <a:ext cx="2969260" cy="878840"/>
          </a:xfrm>
          <a:prstGeom prst="rect">
            <a:avLst/>
          </a:prstGeom>
        </p:spPr>
        <p:txBody>
          <a:bodyPr vert="horz" wrap="square" lIns="0" tIns="12065" rIns="0" bIns="0" rtlCol="0">
            <a:spAutoFit/>
          </a:bodyPr>
          <a:lstStyle/>
          <a:p>
            <a:pPr marL="527685" indent="-515620">
              <a:lnSpc>
                <a:spcPct val="100000"/>
              </a:lnSpc>
              <a:spcBef>
                <a:spcPts val="95"/>
              </a:spcBef>
              <a:buAutoNum type="arabicPeriod"/>
              <a:tabLst>
                <a:tab pos="527685" algn="l"/>
                <a:tab pos="528320" algn="l"/>
              </a:tabLst>
            </a:pPr>
            <a:r>
              <a:rPr sz="2800" b="1" spc="-10" dirty="0">
                <a:latin typeface="Carlito"/>
                <a:cs typeface="Carlito"/>
              </a:rPr>
              <a:t>Static</a:t>
            </a:r>
            <a:endParaRPr sz="2800" dirty="0">
              <a:latin typeface="Carlito"/>
              <a:cs typeface="Carlito"/>
            </a:endParaRPr>
          </a:p>
          <a:p>
            <a:pPr marL="527685" indent="-515620">
              <a:lnSpc>
                <a:spcPct val="100000"/>
              </a:lnSpc>
              <a:buAutoNum type="arabicPeriod"/>
              <a:tabLst>
                <a:tab pos="527685" algn="l"/>
                <a:tab pos="528320" algn="l"/>
              </a:tabLst>
            </a:pPr>
            <a:r>
              <a:rPr sz="2800" b="1" spc="-10" dirty="0">
                <a:latin typeface="Carlito"/>
                <a:cs typeface="Carlito"/>
              </a:rPr>
              <a:t>Dynamic</a:t>
            </a:r>
            <a:endParaRPr sz="2800" dirty="0">
              <a:latin typeface="Carlito"/>
              <a:cs typeface="Carli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540" y="1226565"/>
            <a:ext cx="6922134" cy="513715"/>
          </a:xfrm>
          <a:prstGeom prst="rect">
            <a:avLst/>
          </a:prstGeom>
        </p:spPr>
        <p:txBody>
          <a:bodyPr vert="horz" wrap="square" lIns="0" tIns="13335" rIns="0" bIns="0" rtlCol="0">
            <a:spAutoFit/>
          </a:bodyPr>
          <a:lstStyle/>
          <a:p>
            <a:pPr marL="12700">
              <a:lnSpc>
                <a:spcPct val="100000"/>
              </a:lnSpc>
              <a:spcBef>
                <a:spcPts val="105"/>
              </a:spcBef>
            </a:pPr>
            <a:r>
              <a:rPr sz="3200" spc="-5" dirty="0"/>
              <a:t>Languages </a:t>
            </a:r>
            <a:r>
              <a:rPr sz="3200" dirty="0"/>
              <a:t>used in </a:t>
            </a:r>
            <a:r>
              <a:rPr sz="3200" spc="-25" dirty="0"/>
              <a:t>Website</a:t>
            </a:r>
            <a:r>
              <a:rPr sz="3200" spc="-150" dirty="0"/>
              <a:t> </a:t>
            </a:r>
            <a:r>
              <a:rPr sz="3200" spc="-10" dirty="0"/>
              <a:t>Development</a:t>
            </a:r>
            <a:endParaRPr sz="3200"/>
          </a:p>
        </p:txBody>
      </p:sp>
      <p:sp>
        <p:nvSpPr>
          <p:cNvPr id="3" name="object 3"/>
          <p:cNvSpPr txBox="1"/>
          <p:nvPr/>
        </p:nvSpPr>
        <p:spPr>
          <a:xfrm>
            <a:off x="383540" y="2205354"/>
            <a:ext cx="2277745" cy="3439795"/>
          </a:xfrm>
          <a:prstGeom prst="rect">
            <a:avLst/>
          </a:prstGeom>
        </p:spPr>
        <p:txBody>
          <a:bodyPr vert="horz" wrap="square" lIns="0" tIns="12065" rIns="0" bIns="0" rtlCol="0">
            <a:spAutoFit/>
          </a:bodyPr>
          <a:lstStyle/>
          <a:p>
            <a:pPr marL="527685" indent="-515620">
              <a:lnSpc>
                <a:spcPct val="100000"/>
              </a:lnSpc>
              <a:spcBef>
                <a:spcPts val="95"/>
              </a:spcBef>
              <a:buAutoNum type="arabicPeriod"/>
              <a:tabLst>
                <a:tab pos="527685" algn="l"/>
                <a:tab pos="528320" algn="l"/>
              </a:tabLst>
            </a:pPr>
            <a:r>
              <a:rPr sz="2800" b="1" spc="-5" dirty="0">
                <a:latin typeface="Carlito"/>
                <a:cs typeface="Carlito"/>
              </a:rPr>
              <a:t>HTML</a:t>
            </a:r>
            <a:endParaRPr sz="2800">
              <a:latin typeface="Carlito"/>
              <a:cs typeface="Carlito"/>
            </a:endParaRPr>
          </a:p>
          <a:p>
            <a:pPr marL="527685" indent="-515620">
              <a:lnSpc>
                <a:spcPct val="100000"/>
              </a:lnSpc>
              <a:buAutoNum type="arabicPeriod"/>
              <a:tabLst>
                <a:tab pos="527685" algn="l"/>
                <a:tab pos="528320" algn="l"/>
              </a:tabLst>
            </a:pPr>
            <a:r>
              <a:rPr sz="2800" b="1" spc="-10" dirty="0">
                <a:latin typeface="Carlito"/>
                <a:cs typeface="Carlito"/>
              </a:rPr>
              <a:t>CSS</a:t>
            </a:r>
            <a:endParaRPr sz="2800">
              <a:latin typeface="Carlito"/>
              <a:cs typeface="Carlito"/>
            </a:endParaRPr>
          </a:p>
          <a:p>
            <a:pPr marL="527685" indent="-515620">
              <a:lnSpc>
                <a:spcPct val="100000"/>
              </a:lnSpc>
              <a:buAutoNum type="arabicPeriod"/>
              <a:tabLst>
                <a:tab pos="527685" algn="l"/>
                <a:tab pos="528320" algn="l"/>
              </a:tabLst>
            </a:pPr>
            <a:r>
              <a:rPr sz="2800" b="1" spc="-15" dirty="0">
                <a:latin typeface="Carlito"/>
                <a:cs typeface="Carlito"/>
              </a:rPr>
              <a:t>JavaScript</a:t>
            </a:r>
            <a:endParaRPr sz="2800">
              <a:latin typeface="Carlito"/>
              <a:cs typeface="Carlito"/>
            </a:endParaRPr>
          </a:p>
          <a:p>
            <a:pPr marL="527685" indent="-515620">
              <a:lnSpc>
                <a:spcPct val="100000"/>
              </a:lnSpc>
              <a:buAutoNum type="arabicPeriod"/>
              <a:tabLst>
                <a:tab pos="527685" algn="l"/>
                <a:tab pos="528320" algn="l"/>
              </a:tabLst>
            </a:pPr>
            <a:r>
              <a:rPr sz="2800" b="1" spc="-25" dirty="0">
                <a:latin typeface="Carlito"/>
                <a:cs typeface="Carlito"/>
              </a:rPr>
              <a:t>Java</a:t>
            </a:r>
            <a:endParaRPr sz="2800">
              <a:latin typeface="Carlito"/>
              <a:cs typeface="Carlito"/>
            </a:endParaRPr>
          </a:p>
          <a:p>
            <a:pPr marL="527685" indent="-515620">
              <a:lnSpc>
                <a:spcPct val="100000"/>
              </a:lnSpc>
              <a:buAutoNum type="arabicPeriod"/>
              <a:tabLst>
                <a:tab pos="527685" algn="l"/>
                <a:tab pos="528320" algn="l"/>
              </a:tabLst>
            </a:pPr>
            <a:r>
              <a:rPr sz="2800" b="1" spc="-10" dirty="0">
                <a:latin typeface="Carlito"/>
                <a:cs typeface="Carlito"/>
              </a:rPr>
              <a:t>PHP</a:t>
            </a:r>
            <a:endParaRPr sz="2800">
              <a:latin typeface="Carlito"/>
              <a:cs typeface="Carlito"/>
            </a:endParaRPr>
          </a:p>
          <a:p>
            <a:pPr marL="527685" indent="-515620">
              <a:lnSpc>
                <a:spcPct val="100000"/>
              </a:lnSpc>
              <a:buAutoNum type="arabicPeriod"/>
              <a:tabLst>
                <a:tab pos="527685" algn="l"/>
                <a:tab pos="528320" algn="l"/>
              </a:tabLst>
            </a:pPr>
            <a:r>
              <a:rPr sz="2800" b="1" spc="-15" dirty="0">
                <a:latin typeface="Carlito"/>
                <a:cs typeface="Carlito"/>
              </a:rPr>
              <a:t>Oracle </a:t>
            </a:r>
            <a:r>
              <a:rPr sz="2800" b="1" spc="-5" dirty="0">
                <a:latin typeface="Carlito"/>
                <a:cs typeface="Carlito"/>
              </a:rPr>
              <a:t>–</a:t>
            </a:r>
            <a:r>
              <a:rPr sz="2800" b="1" spc="-35" dirty="0">
                <a:latin typeface="Carlito"/>
                <a:cs typeface="Carlito"/>
              </a:rPr>
              <a:t> </a:t>
            </a:r>
            <a:r>
              <a:rPr sz="2800" b="1" spc="-5" dirty="0">
                <a:latin typeface="Carlito"/>
                <a:cs typeface="Carlito"/>
              </a:rPr>
              <a:t>Sql</a:t>
            </a:r>
            <a:endParaRPr sz="2800">
              <a:latin typeface="Carlito"/>
              <a:cs typeface="Carlito"/>
            </a:endParaRPr>
          </a:p>
          <a:p>
            <a:pPr marL="527685" indent="-515620">
              <a:lnSpc>
                <a:spcPct val="100000"/>
              </a:lnSpc>
              <a:buAutoNum type="arabicPeriod"/>
              <a:tabLst>
                <a:tab pos="527685" algn="l"/>
                <a:tab pos="528320" algn="l"/>
              </a:tabLst>
            </a:pPr>
            <a:r>
              <a:rPr sz="2800" b="1" spc="-10" dirty="0">
                <a:latin typeface="Carlito"/>
                <a:cs typeface="Carlito"/>
              </a:rPr>
              <a:t>.NET</a:t>
            </a:r>
            <a:endParaRPr sz="2800">
              <a:latin typeface="Carlito"/>
              <a:cs typeface="Carlito"/>
            </a:endParaRPr>
          </a:p>
          <a:p>
            <a:pPr marL="527685" indent="-515620">
              <a:lnSpc>
                <a:spcPct val="100000"/>
              </a:lnSpc>
              <a:spcBef>
                <a:spcPts val="5"/>
              </a:spcBef>
              <a:buAutoNum type="arabicPeriod"/>
              <a:tabLst>
                <a:tab pos="527685" algn="l"/>
                <a:tab pos="528320" algn="l"/>
              </a:tabLst>
            </a:pPr>
            <a:r>
              <a:rPr sz="2800" b="1" spc="-10" dirty="0">
                <a:latin typeface="Carlito"/>
                <a:cs typeface="Carlito"/>
              </a:rPr>
              <a:t>Ruby</a:t>
            </a:r>
            <a:endParaRPr sz="2800">
              <a:latin typeface="Carlito"/>
              <a:cs typeface="Carlito"/>
            </a:endParaRPr>
          </a:p>
        </p:txBody>
      </p:sp>
      <p:sp>
        <p:nvSpPr>
          <p:cNvPr id="4" name="object 4"/>
          <p:cNvSpPr txBox="1"/>
          <p:nvPr/>
        </p:nvSpPr>
        <p:spPr>
          <a:xfrm>
            <a:off x="383540" y="6046419"/>
            <a:ext cx="2846070" cy="452120"/>
          </a:xfrm>
          <a:prstGeom prst="rect">
            <a:avLst/>
          </a:prstGeom>
        </p:spPr>
        <p:txBody>
          <a:bodyPr vert="horz" wrap="square" lIns="0" tIns="12065" rIns="0" bIns="0" rtlCol="0">
            <a:spAutoFit/>
          </a:bodyPr>
          <a:lstStyle/>
          <a:p>
            <a:pPr marL="12700">
              <a:lnSpc>
                <a:spcPct val="100000"/>
              </a:lnSpc>
              <a:spcBef>
                <a:spcPts val="95"/>
              </a:spcBef>
            </a:pPr>
            <a:r>
              <a:rPr sz="2800" b="1" spc="-10" dirty="0">
                <a:latin typeface="Carlito"/>
                <a:cs typeface="Carlito"/>
              </a:rPr>
              <a:t>……and </a:t>
            </a:r>
            <a:r>
              <a:rPr sz="2800" b="1" spc="-15" dirty="0">
                <a:latin typeface="Carlito"/>
                <a:cs typeface="Carlito"/>
              </a:rPr>
              <a:t>many</a:t>
            </a:r>
            <a:r>
              <a:rPr sz="2800" b="1" spc="-55" dirty="0">
                <a:latin typeface="Carlito"/>
                <a:cs typeface="Carlito"/>
              </a:rPr>
              <a:t> </a:t>
            </a:r>
            <a:r>
              <a:rPr sz="2800" b="1" spc="-15" dirty="0">
                <a:latin typeface="Carlito"/>
                <a:cs typeface="Carlito"/>
              </a:rPr>
              <a:t>more</a:t>
            </a:r>
            <a:endParaRPr sz="2800">
              <a:latin typeface="Carlito"/>
              <a:cs typeface="Carlito"/>
            </a:endParaRPr>
          </a:p>
        </p:txBody>
      </p:sp>
      <p:grpSp>
        <p:nvGrpSpPr>
          <p:cNvPr id="5" name="object 5"/>
          <p:cNvGrpSpPr/>
          <p:nvPr/>
        </p:nvGrpSpPr>
        <p:grpSpPr>
          <a:xfrm>
            <a:off x="2858998" y="2260092"/>
            <a:ext cx="534035" cy="1234440"/>
            <a:chOff x="2858998" y="2260092"/>
            <a:chExt cx="534035" cy="1234440"/>
          </a:xfrm>
        </p:grpSpPr>
        <p:sp>
          <p:nvSpPr>
            <p:cNvPr id="6" name="object 6"/>
            <p:cNvSpPr/>
            <p:nvPr/>
          </p:nvSpPr>
          <p:spPr>
            <a:xfrm>
              <a:off x="2858998" y="2260092"/>
              <a:ext cx="533462" cy="1234439"/>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2893186" y="2286000"/>
              <a:ext cx="457200" cy="1143000"/>
            </a:xfrm>
            <a:custGeom>
              <a:avLst/>
              <a:gdLst/>
              <a:ahLst/>
              <a:cxnLst/>
              <a:rect l="l" t="t" r="r" b="b"/>
              <a:pathLst>
                <a:path w="457200" h="1143000">
                  <a:moveTo>
                    <a:pt x="0" y="0"/>
                  </a:moveTo>
                  <a:lnTo>
                    <a:pt x="72249" y="1938"/>
                  </a:lnTo>
                  <a:lnTo>
                    <a:pt x="135002" y="7339"/>
                  </a:lnTo>
                  <a:lnTo>
                    <a:pt x="184489" y="15581"/>
                  </a:lnTo>
                  <a:lnTo>
                    <a:pt x="228600" y="38100"/>
                  </a:lnTo>
                  <a:lnTo>
                    <a:pt x="228600" y="533400"/>
                  </a:lnTo>
                  <a:lnTo>
                    <a:pt x="240255" y="545457"/>
                  </a:lnTo>
                  <a:lnTo>
                    <a:pt x="272710" y="555918"/>
                  </a:lnTo>
                  <a:lnTo>
                    <a:pt x="322197" y="564160"/>
                  </a:lnTo>
                  <a:lnTo>
                    <a:pt x="384950" y="569561"/>
                  </a:lnTo>
                  <a:lnTo>
                    <a:pt x="457200" y="571500"/>
                  </a:lnTo>
                  <a:lnTo>
                    <a:pt x="384950" y="573438"/>
                  </a:lnTo>
                  <a:lnTo>
                    <a:pt x="322197" y="578839"/>
                  </a:lnTo>
                  <a:lnTo>
                    <a:pt x="272710" y="587081"/>
                  </a:lnTo>
                  <a:lnTo>
                    <a:pt x="240255" y="597542"/>
                  </a:lnTo>
                  <a:lnTo>
                    <a:pt x="228600" y="609600"/>
                  </a:lnTo>
                  <a:lnTo>
                    <a:pt x="228600" y="1104900"/>
                  </a:lnTo>
                  <a:lnTo>
                    <a:pt x="216944" y="1116957"/>
                  </a:lnTo>
                  <a:lnTo>
                    <a:pt x="184489" y="1127418"/>
                  </a:lnTo>
                  <a:lnTo>
                    <a:pt x="135002" y="1135660"/>
                  </a:lnTo>
                  <a:lnTo>
                    <a:pt x="72249" y="1141061"/>
                  </a:lnTo>
                  <a:lnTo>
                    <a:pt x="0" y="1143000"/>
                  </a:lnTo>
                </a:path>
              </a:pathLst>
            </a:custGeom>
            <a:ln w="25400">
              <a:solidFill>
                <a:srgbClr val="9BBA58"/>
              </a:solidFill>
            </a:ln>
          </p:spPr>
          <p:txBody>
            <a:bodyPr wrap="square" lIns="0" tIns="0" rIns="0" bIns="0" rtlCol="0"/>
            <a:lstStyle/>
            <a:p>
              <a:endParaRPr/>
            </a:p>
          </p:txBody>
        </p:sp>
      </p:grpSp>
      <p:grpSp>
        <p:nvGrpSpPr>
          <p:cNvPr id="8" name="object 8"/>
          <p:cNvGrpSpPr/>
          <p:nvPr/>
        </p:nvGrpSpPr>
        <p:grpSpPr>
          <a:xfrm>
            <a:off x="3624071" y="3860291"/>
            <a:ext cx="1294130" cy="1920239"/>
            <a:chOff x="3624071" y="3860291"/>
            <a:chExt cx="1294130" cy="1920239"/>
          </a:xfrm>
        </p:grpSpPr>
        <p:sp>
          <p:nvSpPr>
            <p:cNvPr id="9" name="object 9"/>
            <p:cNvSpPr/>
            <p:nvPr/>
          </p:nvSpPr>
          <p:spPr>
            <a:xfrm>
              <a:off x="3624071" y="3860291"/>
              <a:ext cx="1293876" cy="1920239"/>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3657599" y="3886199"/>
              <a:ext cx="1219200" cy="1828800"/>
            </a:xfrm>
            <a:custGeom>
              <a:avLst/>
              <a:gdLst/>
              <a:ahLst/>
              <a:cxnLst/>
              <a:rect l="l" t="t" r="r" b="b"/>
              <a:pathLst>
                <a:path w="1219200" h="1828800">
                  <a:moveTo>
                    <a:pt x="0" y="0"/>
                  </a:moveTo>
                  <a:lnTo>
                    <a:pt x="76467" y="791"/>
                  </a:lnTo>
                  <a:lnTo>
                    <a:pt x="150100" y="3101"/>
                  </a:lnTo>
                  <a:lnTo>
                    <a:pt x="220327" y="6836"/>
                  </a:lnTo>
                  <a:lnTo>
                    <a:pt x="286577" y="11899"/>
                  </a:lnTo>
                  <a:lnTo>
                    <a:pt x="348279" y="18197"/>
                  </a:lnTo>
                  <a:lnTo>
                    <a:pt x="404861" y="25633"/>
                  </a:lnTo>
                  <a:lnTo>
                    <a:pt x="455752" y="34114"/>
                  </a:lnTo>
                  <a:lnTo>
                    <a:pt x="500381" y="43544"/>
                  </a:lnTo>
                  <a:lnTo>
                    <a:pt x="538176" y="53827"/>
                  </a:lnTo>
                  <a:lnTo>
                    <a:pt x="590982" y="76576"/>
                  </a:lnTo>
                  <a:lnTo>
                    <a:pt x="609600" y="101600"/>
                  </a:lnTo>
                  <a:lnTo>
                    <a:pt x="609600" y="812800"/>
                  </a:lnTo>
                  <a:lnTo>
                    <a:pt x="614349" y="825548"/>
                  </a:lnTo>
                  <a:lnTo>
                    <a:pt x="650632" y="849529"/>
                  </a:lnTo>
                  <a:lnTo>
                    <a:pt x="718818" y="870855"/>
                  </a:lnTo>
                  <a:lnTo>
                    <a:pt x="763447" y="880285"/>
                  </a:lnTo>
                  <a:lnTo>
                    <a:pt x="814338" y="888766"/>
                  </a:lnTo>
                  <a:lnTo>
                    <a:pt x="870920" y="896202"/>
                  </a:lnTo>
                  <a:lnTo>
                    <a:pt x="932622" y="902500"/>
                  </a:lnTo>
                  <a:lnTo>
                    <a:pt x="998872" y="907563"/>
                  </a:lnTo>
                  <a:lnTo>
                    <a:pt x="1069099" y="911298"/>
                  </a:lnTo>
                  <a:lnTo>
                    <a:pt x="1142732" y="913608"/>
                  </a:lnTo>
                  <a:lnTo>
                    <a:pt x="1219200" y="914400"/>
                  </a:lnTo>
                  <a:lnTo>
                    <a:pt x="1142732" y="915191"/>
                  </a:lnTo>
                  <a:lnTo>
                    <a:pt x="1069099" y="917501"/>
                  </a:lnTo>
                  <a:lnTo>
                    <a:pt x="998872" y="921236"/>
                  </a:lnTo>
                  <a:lnTo>
                    <a:pt x="932622" y="926299"/>
                  </a:lnTo>
                  <a:lnTo>
                    <a:pt x="870920" y="932597"/>
                  </a:lnTo>
                  <a:lnTo>
                    <a:pt x="814338" y="940033"/>
                  </a:lnTo>
                  <a:lnTo>
                    <a:pt x="763447" y="948514"/>
                  </a:lnTo>
                  <a:lnTo>
                    <a:pt x="718818" y="957944"/>
                  </a:lnTo>
                  <a:lnTo>
                    <a:pt x="681023" y="968227"/>
                  </a:lnTo>
                  <a:lnTo>
                    <a:pt x="628217" y="990976"/>
                  </a:lnTo>
                  <a:lnTo>
                    <a:pt x="609600" y="1016000"/>
                  </a:lnTo>
                  <a:lnTo>
                    <a:pt x="609600" y="1727200"/>
                  </a:lnTo>
                  <a:lnTo>
                    <a:pt x="604850" y="1739943"/>
                  </a:lnTo>
                  <a:lnTo>
                    <a:pt x="568567" y="1763919"/>
                  </a:lnTo>
                  <a:lnTo>
                    <a:pt x="500381" y="1785244"/>
                  </a:lnTo>
                  <a:lnTo>
                    <a:pt x="455752" y="1794675"/>
                  </a:lnTo>
                  <a:lnTo>
                    <a:pt x="404861" y="1803157"/>
                  </a:lnTo>
                  <a:lnTo>
                    <a:pt x="348279" y="1810595"/>
                  </a:lnTo>
                  <a:lnTo>
                    <a:pt x="286577" y="1816895"/>
                  </a:lnTo>
                  <a:lnTo>
                    <a:pt x="220327" y="1821960"/>
                  </a:lnTo>
                  <a:lnTo>
                    <a:pt x="150100" y="1825696"/>
                  </a:lnTo>
                  <a:lnTo>
                    <a:pt x="76467" y="1828008"/>
                  </a:lnTo>
                  <a:lnTo>
                    <a:pt x="0" y="1828800"/>
                  </a:lnTo>
                </a:path>
              </a:pathLst>
            </a:custGeom>
            <a:ln w="25400">
              <a:solidFill>
                <a:srgbClr val="9BBA58"/>
              </a:solidFill>
            </a:ln>
          </p:spPr>
          <p:txBody>
            <a:bodyPr wrap="square" lIns="0" tIns="0" rIns="0" bIns="0" rtlCol="0"/>
            <a:lstStyle/>
            <a:p>
              <a:endParaRPr/>
            </a:p>
          </p:txBody>
        </p:sp>
      </p:grpSp>
      <p:sp>
        <p:nvSpPr>
          <p:cNvPr id="11" name="object 11"/>
          <p:cNvSpPr txBox="1"/>
          <p:nvPr/>
        </p:nvSpPr>
        <p:spPr>
          <a:xfrm>
            <a:off x="3736975" y="2533015"/>
            <a:ext cx="1014094" cy="574040"/>
          </a:xfrm>
          <a:prstGeom prst="rect">
            <a:avLst/>
          </a:prstGeom>
        </p:spPr>
        <p:txBody>
          <a:bodyPr vert="horz" wrap="square" lIns="0" tIns="12700" rIns="0" bIns="0" rtlCol="0">
            <a:spAutoFit/>
          </a:bodyPr>
          <a:lstStyle/>
          <a:p>
            <a:pPr marL="12700" marR="5080">
              <a:lnSpc>
                <a:spcPct val="100000"/>
              </a:lnSpc>
              <a:spcBef>
                <a:spcPts val="100"/>
              </a:spcBef>
            </a:pPr>
            <a:r>
              <a:rPr sz="1800" b="1" spc="-10" dirty="0">
                <a:latin typeface="Carlito"/>
                <a:cs typeface="Carlito"/>
              </a:rPr>
              <a:t>Front </a:t>
            </a:r>
            <a:r>
              <a:rPr sz="1800" b="1" dirty="0">
                <a:latin typeface="Carlito"/>
                <a:cs typeface="Carlito"/>
              </a:rPr>
              <a:t>End  </a:t>
            </a:r>
            <a:r>
              <a:rPr sz="1800" b="1" spc="-10" dirty="0">
                <a:latin typeface="Carlito"/>
                <a:cs typeface="Carlito"/>
              </a:rPr>
              <a:t>L</a:t>
            </a:r>
            <a:r>
              <a:rPr sz="1800" b="1" dirty="0">
                <a:latin typeface="Carlito"/>
                <a:cs typeface="Carlito"/>
              </a:rPr>
              <a:t>ang</a:t>
            </a:r>
            <a:r>
              <a:rPr sz="1800" b="1" spc="5" dirty="0">
                <a:latin typeface="Carlito"/>
                <a:cs typeface="Carlito"/>
              </a:rPr>
              <a:t>u</a:t>
            </a:r>
            <a:r>
              <a:rPr sz="1800" b="1" dirty="0">
                <a:latin typeface="Carlito"/>
                <a:cs typeface="Carlito"/>
              </a:rPr>
              <a:t>a</a:t>
            </a:r>
            <a:r>
              <a:rPr sz="1800" b="1" spc="-30" dirty="0">
                <a:latin typeface="Carlito"/>
                <a:cs typeface="Carlito"/>
              </a:rPr>
              <a:t>g</a:t>
            </a:r>
            <a:r>
              <a:rPr sz="1800" b="1" dirty="0">
                <a:latin typeface="Carlito"/>
                <a:cs typeface="Carlito"/>
              </a:rPr>
              <a:t>es</a:t>
            </a:r>
            <a:endParaRPr sz="1800">
              <a:latin typeface="Carlito"/>
              <a:cs typeface="Carlito"/>
            </a:endParaRPr>
          </a:p>
        </p:txBody>
      </p:sp>
      <p:sp>
        <p:nvSpPr>
          <p:cNvPr id="12" name="object 12"/>
          <p:cNvSpPr txBox="1"/>
          <p:nvPr/>
        </p:nvSpPr>
        <p:spPr>
          <a:xfrm>
            <a:off x="5108828" y="4496180"/>
            <a:ext cx="1014094" cy="574040"/>
          </a:xfrm>
          <a:prstGeom prst="rect">
            <a:avLst/>
          </a:prstGeom>
        </p:spPr>
        <p:txBody>
          <a:bodyPr vert="horz" wrap="square" lIns="0" tIns="12700" rIns="0" bIns="0" rtlCol="0">
            <a:spAutoFit/>
          </a:bodyPr>
          <a:lstStyle/>
          <a:p>
            <a:pPr marL="12700" marR="5080">
              <a:lnSpc>
                <a:spcPct val="100000"/>
              </a:lnSpc>
              <a:spcBef>
                <a:spcPts val="100"/>
              </a:spcBef>
            </a:pPr>
            <a:r>
              <a:rPr sz="1800" b="1" dirty="0">
                <a:latin typeface="Carlito"/>
                <a:cs typeface="Carlito"/>
              </a:rPr>
              <a:t>Back End  </a:t>
            </a:r>
            <a:r>
              <a:rPr sz="1800" b="1" spc="-10" dirty="0">
                <a:latin typeface="Carlito"/>
                <a:cs typeface="Carlito"/>
              </a:rPr>
              <a:t>L</a:t>
            </a:r>
            <a:r>
              <a:rPr sz="1800" b="1" dirty="0">
                <a:latin typeface="Carlito"/>
                <a:cs typeface="Carlito"/>
              </a:rPr>
              <a:t>ang</a:t>
            </a:r>
            <a:r>
              <a:rPr sz="1800" b="1" spc="5" dirty="0">
                <a:latin typeface="Carlito"/>
                <a:cs typeface="Carlito"/>
              </a:rPr>
              <a:t>u</a:t>
            </a:r>
            <a:r>
              <a:rPr sz="1800" b="1" dirty="0">
                <a:latin typeface="Carlito"/>
                <a:cs typeface="Carlito"/>
              </a:rPr>
              <a:t>a</a:t>
            </a:r>
            <a:r>
              <a:rPr sz="1800" b="1" spc="-30" dirty="0">
                <a:latin typeface="Carlito"/>
                <a:cs typeface="Carlito"/>
              </a:rPr>
              <a:t>g</a:t>
            </a:r>
            <a:r>
              <a:rPr sz="1800" b="1" dirty="0">
                <a:latin typeface="Carlito"/>
                <a:cs typeface="Carlito"/>
              </a:rPr>
              <a:t>es</a:t>
            </a:r>
            <a:endParaRPr sz="1800">
              <a:latin typeface="Carlito"/>
              <a:cs typeface="Carli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85494" y="1223517"/>
            <a:ext cx="6902450" cy="574040"/>
          </a:xfrm>
          <a:prstGeom prst="rect">
            <a:avLst/>
          </a:prstGeom>
        </p:spPr>
        <p:txBody>
          <a:bodyPr vert="horz" wrap="square" lIns="0" tIns="12700" rIns="0" bIns="0" rtlCol="0">
            <a:spAutoFit/>
          </a:bodyPr>
          <a:lstStyle/>
          <a:p>
            <a:pPr marL="12700">
              <a:lnSpc>
                <a:spcPct val="100000"/>
              </a:lnSpc>
              <a:spcBef>
                <a:spcPts val="100"/>
              </a:spcBef>
            </a:pPr>
            <a:r>
              <a:rPr spc="-10" dirty="0"/>
              <a:t>Introduction </a:t>
            </a:r>
            <a:r>
              <a:rPr spc="-155" dirty="0"/>
              <a:t>To </a:t>
            </a:r>
            <a:r>
              <a:rPr spc="-5" dirty="0"/>
              <a:t>Domain </a:t>
            </a:r>
            <a:r>
              <a:rPr dirty="0"/>
              <a:t>and</a:t>
            </a:r>
            <a:r>
              <a:rPr spc="170" dirty="0"/>
              <a:t> </a:t>
            </a:r>
            <a:r>
              <a:rPr spc="-5" dirty="0"/>
              <a:t>Hosting</a:t>
            </a:r>
          </a:p>
        </p:txBody>
      </p:sp>
      <p:sp>
        <p:nvSpPr>
          <p:cNvPr id="3" name="object 3"/>
          <p:cNvSpPr/>
          <p:nvPr/>
        </p:nvSpPr>
        <p:spPr>
          <a:xfrm>
            <a:off x="1267993" y="2261250"/>
            <a:ext cx="6531864" cy="4596747"/>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3400" y="3429000"/>
            <a:ext cx="2286000" cy="2667000"/>
          </a:xfrm>
          <a:prstGeom prst="rect">
            <a:avLst/>
          </a:prstGeom>
          <a:solidFill>
            <a:srgbClr val="001F5F"/>
          </a:solidFill>
          <a:ln w="25400">
            <a:solidFill>
              <a:srgbClr val="FF0000"/>
            </a:solidFill>
          </a:ln>
        </p:spPr>
        <p:txBody>
          <a:bodyPr vert="horz" wrap="square" lIns="0" tIns="0" rIns="0" bIns="0" rtlCol="0">
            <a:spAutoFit/>
          </a:bodyPr>
          <a:lstStyle/>
          <a:p>
            <a:pPr>
              <a:lnSpc>
                <a:spcPct val="100000"/>
              </a:lnSpc>
            </a:pPr>
            <a:endParaRPr sz="3900">
              <a:latin typeface="Times New Roman"/>
              <a:cs typeface="Times New Roman"/>
            </a:endParaRPr>
          </a:p>
          <a:p>
            <a:pPr marL="355600">
              <a:lnSpc>
                <a:spcPct val="100000"/>
              </a:lnSpc>
              <a:spcBef>
                <a:spcPts val="3429"/>
              </a:spcBef>
            </a:pPr>
            <a:r>
              <a:rPr sz="3900" spc="-5" dirty="0">
                <a:solidFill>
                  <a:srgbClr val="FFFFFF"/>
                </a:solidFill>
                <a:latin typeface="Carlito"/>
                <a:cs typeface="Carlito"/>
              </a:rPr>
              <a:t>Domain</a:t>
            </a:r>
            <a:endParaRPr sz="3900">
              <a:latin typeface="Carlito"/>
              <a:cs typeface="Carlito"/>
            </a:endParaRPr>
          </a:p>
        </p:txBody>
      </p:sp>
      <p:sp>
        <p:nvSpPr>
          <p:cNvPr id="3" name="object 3"/>
          <p:cNvSpPr txBox="1"/>
          <p:nvPr/>
        </p:nvSpPr>
        <p:spPr>
          <a:xfrm>
            <a:off x="4953000" y="3424085"/>
            <a:ext cx="2286000" cy="2667000"/>
          </a:xfrm>
          <a:prstGeom prst="rect">
            <a:avLst/>
          </a:prstGeom>
          <a:solidFill>
            <a:srgbClr val="001F5F"/>
          </a:solidFill>
          <a:ln w="25400">
            <a:solidFill>
              <a:srgbClr val="FF0000"/>
            </a:solidFill>
          </a:ln>
        </p:spPr>
        <p:txBody>
          <a:bodyPr vert="horz" wrap="square" lIns="0" tIns="0" rIns="0" bIns="0" rtlCol="0">
            <a:spAutoFit/>
          </a:bodyPr>
          <a:lstStyle/>
          <a:p>
            <a:pPr>
              <a:lnSpc>
                <a:spcPct val="100000"/>
              </a:lnSpc>
            </a:pPr>
            <a:endParaRPr sz="3900">
              <a:latin typeface="Times New Roman"/>
              <a:cs typeface="Times New Roman"/>
            </a:endParaRPr>
          </a:p>
          <a:p>
            <a:pPr marL="377825">
              <a:lnSpc>
                <a:spcPct val="100000"/>
              </a:lnSpc>
              <a:spcBef>
                <a:spcPts val="3429"/>
              </a:spcBef>
            </a:pPr>
            <a:r>
              <a:rPr sz="3900" spc="-10" dirty="0">
                <a:solidFill>
                  <a:srgbClr val="FFFFFF"/>
                </a:solidFill>
                <a:latin typeface="Carlito"/>
                <a:cs typeface="Carlito"/>
              </a:rPr>
              <a:t>Hosting</a:t>
            </a:r>
            <a:endParaRPr sz="3900">
              <a:latin typeface="Carlito"/>
              <a:cs typeface="Carlito"/>
            </a:endParaRPr>
          </a:p>
        </p:txBody>
      </p:sp>
      <p:sp>
        <p:nvSpPr>
          <p:cNvPr id="4" name="object 4"/>
          <p:cNvSpPr txBox="1">
            <a:spLocks noGrp="1"/>
          </p:cNvSpPr>
          <p:nvPr>
            <p:ph type="title"/>
          </p:nvPr>
        </p:nvSpPr>
        <p:spPr>
          <a:xfrm>
            <a:off x="120073" y="1219200"/>
            <a:ext cx="8991600" cy="566822"/>
          </a:xfrm>
          <a:prstGeom prst="rect">
            <a:avLst/>
          </a:prstGeom>
        </p:spPr>
        <p:txBody>
          <a:bodyPr vert="horz" wrap="square" lIns="0" tIns="12700" rIns="0" bIns="0" rtlCol="0">
            <a:spAutoFit/>
          </a:bodyPr>
          <a:lstStyle/>
          <a:p>
            <a:pPr marL="2840355" marR="5080" indent="-2827655">
              <a:lnSpc>
                <a:spcPct val="100000"/>
              </a:lnSpc>
              <a:spcBef>
                <a:spcPts val="100"/>
              </a:spcBef>
            </a:pPr>
            <a:r>
              <a:rPr spc="-155" dirty="0"/>
              <a:t>To </a:t>
            </a:r>
            <a:r>
              <a:rPr dirty="0"/>
              <a:t>LIVE our </a:t>
            </a:r>
            <a:r>
              <a:rPr spc="-15" dirty="0"/>
              <a:t>website </a:t>
            </a:r>
            <a:r>
              <a:rPr dirty="0"/>
              <a:t>on </a:t>
            </a:r>
            <a:r>
              <a:rPr spc="-20" dirty="0"/>
              <a:t>Internet </a:t>
            </a:r>
            <a:r>
              <a:rPr spc="-10" dirty="0"/>
              <a:t>we  </a:t>
            </a:r>
            <a:r>
              <a:rPr dirty="0"/>
              <a:t>need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5954" y="1147317"/>
            <a:ext cx="5782945" cy="574040"/>
          </a:xfrm>
          <a:prstGeom prst="rect">
            <a:avLst/>
          </a:prstGeom>
        </p:spPr>
        <p:txBody>
          <a:bodyPr vert="horz" wrap="square" lIns="0" tIns="12700" rIns="0" bIns="0" rtlCol="0">
            <a:spAutoFit/>
          </a:bodyPr>
          <a:lstStyle/>
          <a:p>
            <a:pPr marL="12700">
              <a:lnSpc>
                <a:spcPct val="100000"/>
              </a:lnSpc>
              <a:spcBef>
                <a:spcPts val="100"/>
              </a:spcBef>
            </a:pPr>
            <a:r>
              <a:rPr spc="-10" dirty="0"/>
              <a:t>How </a:t>
            </a:r>
            <a:r>
              <a:rPr spc="-20" dirty="0"/>
              <a:t>to </a:t>
            </a:r>
            <a:r>
              <a:rPr dirty="0"/>
              <a:t>choose a </a:t>
            </a:r>
            <a:r>
              <a:rPr spc="-10" dirty="0"/>
              <a:t>good</a:t>
            </a:r>
            <a:r>
              <a:rPr spc="-35" dirty="0"/>
              <a:t> </a:t>
            </a:r>
            <a:r>
              <a:rPr dirty="0"/>
              <a:t>domain</a:t>
            </a:r>
          </a:p>
        </p:txBody>
      </p:sp>
      <p:sp>
        <p:nvSpPr>
          <p:cNvPr id="3" name="object 3"/>
          <p:cNvSpPr/>
          <p:nvPr/>
        </p:nvSpPr>
        <p:spPr>
          <a:xfrm>
            <a:off x="381000" y="2514561"/>
            <a:ext cx="2641473" cy="3419348"/>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3101720" y="2145614"/>
            <a:ext cx="5642610" cy="4385945"/>
          </a:xfrm>
          <a:prstGeom prst="rect">
            <a:avLst/>
          </a:prstGeom>
        </p:spPr>
        <p:txBody>
          <a:bodyPr vert="horz" wrap="square" lIns="0" tIns="13335" rIns="0" bIns="0" rtlCol="0">
            <a:spAutoFit/>
          </a:bodyPr>
          <a:lstStyle/>
          <a:p>
            <a:pPr marL="355600" indent="-342900">
              <a:lnSpc>
                <a:spcPct val="100000"/>
              </a:lnSpc>
              <a:spcBef>
                <a:spcPts val="105"/>
              </a:spcBef>
              <a:buAutoNum type="arabicPeriod"/>
              <a:tabLst>
                <a:tab pos="355600" algn="l"/>
              </a:tabLst>
            </a:pPr>
            <a:r>
              <a:rPr sz="2600" b="1" spc="-15" dirty="0">
                <a:latin typeface="Carlito"/>
                <a:cs typeface="Carlito"/>
              </a:rPr>
              <a:t>Match </a:t>
            </a:r>
            <a:r>
              <a:rPr sz="2600" b="1" spc="-5" dirty="0">
                <a:latin typeface="Carlito"/>
                <a:cs typeface="Carlito"/>
              </a:rPr>
              <a:t>with </a:t>
            </a:r>
            <a:r>
              <a:rPr sz="2600" b="1" spc="-15" dirty="0">
                <a:latin typeface="Carlito"/>
                <a:cs typeface="Carlito"/>
              </a:rPr>
              <a:t>to </a:t>
            </a:r>
            <a:r>
              <a:rPr sz="2600" b="1" spc="-5" dirty="0">
                <a:latin typeface="Carlito"/>
                <a:cs typeface="Carlito"/>
              </a:rPr>
              <a:t>your business</a:t>
            </a:r>
            <a:r>
              <a:rPr sz="2600" b="1" spc="10" dirty="0">
                <a:latin typeface="Carlito"/>
                <a:cs typeface="Carlito"/>
              </a:rPr>
              <a:t> </a:t>
            </a:r>
            <a:r>
              <a:rPr sz="2600" b="1" spc="-20" dirty="0">
                <a:latin typeface="Carlito"/>
                <a:cs typeface="Carlito"/>
              </a:rPr>
              <a:t>keywords</a:t>
            </a:r>
            <a:endParaRPr sz="2600">
              <a:latin typeface="Carlito"/>
              <a:cs typeface="Carlito"/>
            </a:endParaRPr>
          </a:p>
          <a:p>
            <a:pPr>
              <a:lnSpc>
                <a:spcPct val="100000"/>
              </a:lnSpc>
              <a:spcBef>
                <a:spcPts val="5"/>
              </a:spcBef>
              <a:buFont typeface="Carlito"/>
              <a:buAutoNum type="arabicPeriod"/>
            </a:pPr>
            <a:endParaRPr sz="2550">
              <a:latin typeface="Carlito"/>
              <a:cs typeface="Carlito"/>
            </a:endParaRPr>
          </a:p>
          <a:p>
            <a:pPr marL="355600" indent="-342900">
              <a:lnSpc>
                <a:spcPct val="100000"/>
              </a:lnSpc>
              <a:buAutoNum type="arabicPeriod"/>
              <a:tabLst>
                <a:tab pos="355600" algn="l"/>
              </a:tabLst>
            </a:pPr>
            <a:r>
              <a:rPr sz="2600" b="1" spc="-15" dirty="0">
                <a:latin typeface="Carlito"/>
                <a:cs typeface="Carlito"/>
              </a:rPr>
              <a:t>Keep </a:t>
            </a:r>
            <a:r>
              <a:rPr sz="2600" b="1" dirty="0">
                <a:latin typeface="Carlito"/>
                <a:cs typeface="Carlito"/>
              </a:rPr>
              <a:t>It Short </a:t>
            </a:r>
            <a:r>
              <a:rPr sz="2600" b="1" spc="-5" dirty="0">
                <a:latin typeface="Carlito"/>
                <a:cs typeface="Carlito"/>
              </a:rPr>
              <a:t>Stupid</a:t>
            </a:r>
            <a:r>
              <a:rPr sz="2600" b="1" spc="-15" dirty="0">
                <a:latin typeface="Carlito"/>
                <a:cs typeface="Carlito"/>
              </a:rPr>
              <a:t> </a:t>
            </a:r>
            <a:r>
              <a:rPr sz="2600" b="1" dirty="0">
                <a:latin typeface="Carlito"/>
                <a:cs typeface="Carlito"/>
              </a:rPr>
              <a:t>(KISS)</a:t>
            </a:r>
            <a:endParaRPr sz="2600">
              <a:latin typeface="Carlito"/>
              <a:cs typeface="Carlito"/>
            </a:endParaRPr>
          </a:p>
          <a:p>
            <a:pPr>
              <a:lnSpc>
                <a:spcPct val="100000"/>
              </a:lnSpc>
              <a:spcBef>
                <a:spcPts val="10"/>
              </a:spcBef>
              <a:buFont typeface="Carlito"/>
              <a:buAutoNum type="arabicPeriod"/>
            </a:pPr>
            <a:endParaRPr sz="2550">
              <a:latin typeface="Carlito"/>
              <a:cs typeface="Carlito"/>
            </a:endParaRPr>
          </a:p>
          <a:p>
            <a:pPr marL="355600" indent="-342900">
              <a:lnSpc>
                <a:spcPct val="100000"/>
              </a:lnSpc>
              <a:buAutoNum type="arabicPeriod"/>
              <a:tabLst>
                <a:tab pos="355600" algn="l"/>
              </a:tabLst>
            </a:pPr>
            <a:r>
              <a:rPr sz="2600" b="1" spc="-15" dirty="0">
                <a:latin typeface="Carlito"/>
                <a:cs typeface="Carlito"/>
              </a:rPr>
              <a:t>Avoid </a:t>
            </a:r>
            <a:r>
              <a:rPr sz="2600" b="1" spc="-5" dirty="0">
                <a:latin typeface="Carlito"/>
                <a:cs typeface="Carlito"/>
              </a:rPr>
              <a:t>number and</a:t>
            </a:r>
            <a:r>
              <a:rPr sz="2600" b="1" spc="10" dirty="0">
                <a:latin typeface="Carlito"/>
                <a:cs typeface="Carlito"/>
              </a:rPr>
              <a:t> </a:t>
            </a:r>
            <a:r>
              <a:rPr sz="2600" b="1" spc="-10" dirty="0">
                <a:latin typeface="Carlito"/>
                <a:cs typeface="Carlito"/>
              </a:rPr>
              <a:t>hyphens</a:t>
            </a:r>
            <a:endParaRPr sz="2600">
              <a:latin typeface="Carlito"/>
              <a:cs typeface="Carlito"/>
            </a:endParaRPr>
          </a:p>
          <a:p>
            <a:pPr>
              <a:lnSpc>
                <a:spcPct val="100000"/>
              </a:lnSpc>
              <a:spcBef>
                <a:spcPts val="10"/>
              </a:spcBef>
              <a:buFont typeface="Carlito"/>
              <a:buAutoNum type="arabicPeriod"/>
            </a:pPr>
            <a:endParaRPr sz="2550">
              <a:latin typeface="Carlito"/>
              <a:cs typeface="Carlito"/>
            </a:endParaRPr>
          </a:p>
          <a:p>
            <a:pPr marL="355600" indent="-342900">
              <a:lnSpc>
                <a:spcPct val="100000"/>
              </a:lnSpc>
              <a:buAutoNum type="arabicPeriod"/>
              <a:tabLst>
                <a:tab pos="355600" algn="l"/>
              </a:tabLst>
            </a:pPr>
            <a:r>
              <a:rPr sz="2600" b="1" dirty="0">
                <a:latin typeface="Carlito"/>
                <a:cs typeface="Carlito"/>
              </a:rPr>
              <a:t>Be </a:t>
            </a:r>
            <a:r>
              <a:rPr sz="2600" b="1" spc="-10" dirty="0">
                <a:latin typeface="Carlito"/>
                <a:cs typeface="Carlito"/>
              </a:rPr>
              <a:t>memorable </a:t>
            </a:r>
            <a:r>
              <a:rPr sz="2600" b="1" spc="-5" dirty="0">
                <a:latin typeface="Carlito"/>
                <a:cs typeface="Carlito"/>
              </a:rPr>
              <a:t>and </a:t>
            </a:r>
            <a:r>
              <a:rPr sz="2600" b="1" spc="-15" dirty="0">
                <a:latin typeface="Carlito"/>
                <a:cs typeface="Carlito"/>
              </a:rPr>
              <a:t>easy to</a:t>
            </a:r>
            <a:r>
              <a:rPr sz="2600" b="1" spc="20" dirty="0">
                <a:latin typeface="Carlito"/>
                <a:cs typeface="Carlito"/>
              </a:rPr>
              <a:t> </a:t>
            </a:r>
            <a:r>
              <a:rPr sz="2600" b="1" spc="-5" dirty="0">
                <a:latin typeface="Carlito"/>
                <a:cs typeface="Carlito"/>
              </a:rPr>
              <a:t>type</a:t>
            </a:r>
            <a:endParaRPr sz="2600">
              <a:latin typeface="Carlito"/>
              <a:cs typeface="Carlito"/>
            </a:endParaRPr>
          </a:p>
          <a:p>
            <a:pPr>
              <a:lnSpc>
                <a:spcPct val="100000"/>
              </a:lnSpc>
              <a:spcBef>
                <a:spcPts val="5"/>
              </a:spcBef>
              <a:buFont typeface="Carlito"/>
              <a:buAutoNum type="arabicPeriod"/>
            </a:pPr>
            <a:endParaRPr sz="2550">
              <a:latin typeface="Carlito"/>
              <a:cs typeface="Carlito"/>
            </a:endParaRPr>
          </a:p>
          <a:p>
            <a:pPr marL="355600" marR="1094740" indent="-342900">
              <a:lnSpc>
                <a:spcPct val="100000"/>
              </a:lnSpc>
              <a:spcBef>
                <a:spcPts val="5"/>
              </a:spcBef>
              <a:buAutoNum type="arabicPeriod"/>
              <a:tabLst>
                <a:tab pos="355600" algn="l"/>
              </a:tabLst>
            </a:pPr>
            <a:r>
              <a:rPr sz="2600" b="1" dirty="0">
                <a:latin typeface="Carlito"/>
                <a:cs typeface="Carlito"/>
              </a:rPr>
              <a:t>Use </a:t>
            </a:r>
            <a:r>
              <a:rPr sz="2600" b="1" spc="-15" dirty="0">
                <a:latin typeface="Carlito"/>
                <a:cs typeface="Carlito"/>
              </a:rPr>
              <a:t>appropriate </a:t>
            </a:r>
            <a:r>
              <a:rPr sz="2600" b="1" dirty="0">
                <a:latin typeface="Carlito"/>
                <a:cs typeface="Carlito"/>
              </a:rPr>
              <a:t>domain </a:t>
            </a:r>
            <a:r>
              <a:rPr sz="2600" b="1" spc="-5" dirty="0">
                <a:latin typeface="Carlito"/>
                <a:cs typeface="Carlito"/>
              </a:rPr>
              <a:t>name  </a:t>
            </a:r>
            <a:r>
              <a:rPr sz="2600" b="1" spc="-10" dirty="0">
                <a:latin typeface="Carlito"/>
                <a:cs typeface="Carlito"/>
              </a:rPr>
              <a:t>extensions</a:t>
            </a:r>
            <a:r>
              <a:rPr sz="2600" b="1" spc="5" dirty="0">
                <a:latin typeface="Carlito"/>
                <a:cs typeface="Carlito"/>
              </a:rPr>
              <a:t> </a:t>
            </a:r>
            <a:r>
              <a:rPr sz="2600" b="1" dirty="0">
                <a:latin typeface="Carlito"/>
                <a:cs typeface="Carlito"/>
              </a:rPr>
              <a:t>(TLDs).</a:t>
            </a:r>
            <a:endParaRPr sz="2600">
              <a:latin typeface="Carlito"/>
              <a:cs typeface="Carlito"/>
            </a:endParaRPr>
          </a:p>
          <a:p>
            <a:pPr marL="386080">
              <a:lnSpc>
                <a:spcPct val="100000"/>
              </a:lnSpc>
            </a:pPr>
            <a:r>
              <a:rPr sz="2600" b="1" dirty="0">
                <a:latin typeface="Carlito"/>
                <a:cs typeface="Carlito"/>
              </a:rPr>
              <a:t>Ex.: </a:t>
            </a:r>
            <a:r>
              <a:rPr sz="2600" b="1" spc="-5" dirty="0">
                <a:latin typeface="Carlito"/>
                <a:cs typeface="Carlito"/>
              </a:rPr>
              <a:t>.com, .in, </a:t>
            </a:r>
            <a:r>
              <a:rPr sz="2600" b="1" spc="-10" dirty="0">
                <a:latin typeface="Carlito"/>
                <a:cs typeface="Carlito"/>
              </a:rPr>
              <a:t>.org</a:t>
            </a:r>
            <a:r>
              <a:rPr sz="2600" b="1" spc="-20" dirty="0">
                <a:latin typeface="Carlito"/>
                <a:cs typeface="Carlito"/>
              </a:rPr>
              <a:t> </a:t>
            </a:r>
            <a:r>
              <a:rPr sz="2600" b="1" spc="-15" dirty="0">
                <a:latin typeface="Carlito"/>
                <a:cs typeface="Carlito"/>
              </a:rPr>
              <a:t>etc.</a:t>
            </a:r>
            <a:endParaRPr sz="2600">
              <a:latin typeface="Carlito"/>
              <a:cs typeface="Carli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2700" y="0"/>
            <a:ext cx="9169400" cy="787400"/>
            <a:chOff x="-12700" y="0"/>
            <a:chExt cx="9169400" cy="787400"/>
          </a:xfrm>
        </p:grpSpPr>
        <p:sp>
          <p:nvSpPr>
            <p:cNvPr id="3" name="object 3"/>
            <p:cNvSpPr/>
            <p:nvPr/>
          </p:nvSpPr>
          <p:spPr>
            <a:xfrm>
              <a:off x="0" y="0"/>
              <a:ext cx="9144000" cy="762000"/>
            </a:xfrm>
            <a:custGeom>
              <a:avLst/>
              <a:gdLst/>
              <a:ahLst/>
              <a:cxnLst/>
              <a:rect l="l" t="t" r="r" b="b"/>
              <a:pathLst>
                <a:path w="9144000" h="762000">
                  <a:moveTo>
                    <a:pt x="9144000" y="0"/>
                  </a:moveTo>
                  <a:lnTo>
                    <a:pt x="0" y="0"/>
                  </a:lnTo>
                  <a:lnTo>
                    <a:pt x="0" y="762000"/>
                  </a:lnTo>
                  <a:lnTo>
                    <a:pt x="9144000" y="762000"/>
                  </a:lnTo>
                  <a:lnTo>
                    <a:pt x="9144000" y="0"/>
                  </a:lnTo>
                  <a:close/>
                </a:path>
              </a:pathLst>
            </a:custGeom>
            <a:solidFill>
              <a:srgbClr val="184F6D"/>
            </a:solidFill>
          </p:spPr>
          <p:txBody>
            <a:bodyPr wrap="square" lIns="0" tIns="0" rIns="0" bIns="0" rtlCol="0"/>
            <a:lstStyle/>
            <a:p>
              <a:endParaRPr/>
            </a:p>
          </p:txBody>
        </p:sp>
        <p:sp>
          <p:nvSpPr>
            <p:cNvPr id="4" name="object 4"/>
            <p:cNvSpPr/>
            <p:nvPr/>
          </p:nvSpPr>
          <p:spPr>
            <a:xfrm>
              <a:off x="0" y="0"/>
              <a:ext cx="9144000" cy="762000"/>
            </a:xfrm>
            <a:custGeom>
              <a:avLst/>
              <a:gdLst/>
              <a:ahLst/>
              <a:cxnLst/>
              <a:rect l="l" t="t" r="r" b="b"/>
              <a:pathLst>
                <a:path w="9144000" h="762000">
                  <a:moveTo>
                    <a:pt x="0" y="762000"/>
                  </a:moveTo>
                  <a:lnTo>
                    <a:pt x="9144000" y="762000"/>
                  </a:lnTo>
                  <a:lnTo>
                    <a:pt x="9144000" y="0"/>
                  </a:lnTo>
                  <a:lnTo>
                    <a:pt x="0" y="0"/>
                  </a:lnTo>
                  <a:lnTo>
                    <a:pt x="0" y="762000"/>
                  </a:lnTo>
                  <a:close/>
                </a:path>
              </a:pathLst>
            </a:custGeom>
            <a:ln w="25400">
              <a:solidFill>
                <a:srgbClr val="385D89"/>
              </a:solidFill>
            </a:ln>
          </p:spPr>
          <p:txBody>
            <a:bodyPr wrap="square" lIns="0" tIns="0" rIns="0" bIns="0" rtlCol="0"/>
            <a:lstStyle/>
            <a:p>
              <a:endParaRPr/>
            </a:p>
          </p:txBody>
        </p:sp>
      </p:grpSp>
      <p:sp>
        <p:nvSpPr>
          <p:cNvPr id="5" name="object 5"/>
          <p:cNvSpPr txBox="1">
            <a:spLocks noGrp="1"/>
          </p:cNvSpPr>
          <p:nvPr>
            <p:ph type="title"/>
          </p:nvPr>
        </p:nvSpPr>
        <p:spPr>
          <a:xfrm>
            <a:off x="1625979" y="700297"/>
            <a:ext cx="7103631" cy="1222375"/>
          </a:xfrm>
          <a:prstGeom prst="rect">
            <a:avLst/>
          </a:prstGeom>
        </p:spPr>
        <p:txBody>
          <a:bodyPr vert="horz" wrap="square" lIns="0" tIns="158115" rIns="0" bIns="0" rtlCol="0">
            <a:spAutoFit/>
          </a:bodyPr>
          <a:lstStyle/>
          <a:p>
            <a:pPr marL="1065530">
              <a:lnSpc>
                <a:spcPct val="100000"/>
              </a:lnSpc>
              <a:spcBef>
                <a:spcPts val="1245"/>
              </a:spcBef>
            </a:pPr>
            <a:r>
              <a:rPr spc="-105" dirty="0"/>
              <a:t>Top </a:t>
            </a:r>
            <a:r>
              <a:rPr spc="-10" dirty="0"/>
              <a:t>Level Domains</a:t>
            </a:r>
            <a:r>
              <a:rPr spc="60" dirty="0"/>
              <a:t> </a:t>
            </a:r>
            <a:r>
              <a:rPr dirty="0"/>
              <a:t>(TLDs)</a:t>
            </a:r>
          </a:p>
          <a:p>
            <a:pPr marL="675005">
              <a:lnSpc>
                <a:spcPct val="100000"/>
              </a:lnSpc>
              <a:spcBef>
                <a:spcPts val="835"/>
              </a:spcBef>
            </a:pPr>
            <a:r>
              <a:rPr sz="2600" spc="-5" dirty="0">
                <a:solidFill>
                  <a:srgbClr val="000000"/>
                </a:solidFill>
              </a:rPr>
              <a:t>.com: Commercial (Most</a:t>
            </a:r>
            <a:r>
              <a:rPr sz="2600" spc="-95" dirty="0">
                <a:solidFill>
                  <a:srgbClr val="000000"/>
                </a:solidFill>
              </a:rPr>
              <a:t> </a:t>
            </a:r>
            <a:r>
              <a:rPr sz="2600" spc="-5" dirty="0">
                <a:solidFill>
                  <a:srgbClr val="000000"/>
                </a:solidFill>
              </a:rPr>
              <a:t>Popular)</a:t>
            </a:r>
            <a:endParaRPr sz="2600" dirty="0"/>
          </a:p>
        </p:txBody>
      </p:sp>
      <p:sp>
        <p:nvSpPr>
          <p:cNvPr id="6" name="object 6"/>
          <p:cNvSpPr/>
          <p:nvPr/>
        </p:nvSpPr>
        <p:spPr>
          <a:xfrm>
            <a:off x="4735448" y="5838825"/>
            <a:ext cx="4000500" cy="466725"/>
          </a:xfrm>
          <a:custGeom>
            <a:avLst/>
            <a:gdLst/>
            <a:ahLst/>
            <a:cxnLst/>
            <a:rect l="l" t="t" r="r" b="b"/>
            <a:pathLst>
              <a:path w="4000500" h="466725">
                <a:moveTo>
                  <a:pt x="4000500" y="0"/>
                </a:moveTo>
                <a:lnTo>
                  <a:pt x="0" y="0"/>
                </a:lnTo>
                <a:lnTo>
                  <a:pt x="0" y="466725"/>
                </a:lnTo>
                <a:lnTo>
                  <a:pt x="4000500" y="466725"/>
                </a:lnTo>
                <a:lnTo>
                  <a:pt x="4000500" y="0"/>
                </a:lnTo>
                <a:close/>
              </a:path>
            </a:pathLst>
          </a:custGeom>
          <a:solidFill>
            <a:srgbClr val="E7E7E7"/>
          </a:solidFill>
        </p:spPr>
        <p:txBody>
          <a:bodyPr wrap="square" lIns="0" tIns="0" rIns="0" bIns="0" rtlCol="0"/>
          <a:lstStyle/>
          <a:p>
            <a:endParaRPr/>
          </a:p>
        </p:txBody>
      </p:sp>
      <p:graphicFrame>
        <p:nvGraphicFramePr>
          <p:cNvPr id="7" name="object 7"/>
          <p:cNvGraphicFramePr>
            <a:graphicFrameLocks noGrp="1"/>
          </p:cNvGraphicFramePr>
          <p:nvPr/>
        </p:nvGraphicFramePr>
        <p:xfrm>
          <a:off x="728611" y="2279650"/>
          <a:ext cx="8001000" cy="4019550"/>
        </p:xfrm>
        <a:graphic>
          <a:graphicData uri="http://schemas.openxmlformats.org/drawingml/2006/table">
            <a:tbl>
              <a:tblPr firstRow="1" bandRow="1">
                <a:tableStyleId>{2D5ABB26-0587-4C30-8999-92F81FD0307C}</a:tableStyleId>
              </a:tblPr>
              <a:tblGrid>
                <a:gridCol w="4000500">
                  <a:extLst>
                    <a:ext uri="{9D8B030D-6E8A-4147-A177-3AD203B41FA5}">
                      <a16:colId xmlns:a16="http://schemas.microsoft.com/office/drawing/2014/main" val="20000"/>
                    </a:ext>
                  </a:extLst>
                </a:gridCol>
                <a:gridCol w="4000500">
                  <a:extLst>
                    <a:ext uri="{9D8B030D-6E8A-4147-A177-3AD203B41FA5}">
                      <a16:colId xmlns:a16="http://schemas.microsoft.com/office/drawing/2014/main" val="20001"/>
                    </a:ext>
                  </a:extLst>
                </a:gridCol>
              </a:tblGrid>
              <a:tr h="466725">
                <a:tc>
                  <a:txBody>
                    <a:bodyPr/>
                    <a:lstStyle/>
                    <a:p>
                      <a:pPr algn="ctr">
                        <a:lnSpc>
                          <a:spcPct val="100000"/>
                        </a:lnSpc>
                        <a:spcBef>
                          <a:spcPts val="229"/>
                        </a:spcBef>
                      </a:pPr>
                      <a:r>
                        <a:rPr sz="2200" b="1" spc="-5" dirty="0">
                          <a:solidFill>
                            <a:srgbClr val="FFFFFF"/>
                          </a:solidFill>
                          <a:latin typeface="Carlito"/>
                          <a:cs typeface="Carlito"/>
                        </a:rPr>
                        <a:t>Specific</a:t>
                      </a:r>
                      <a:endParaRPr sz="2200">
                        <a:latin typeface="Carlito"/>
                        <a:cs typeface="Carlito"/>
                      </a:endParaRPr>
                    </a:p>
                  </a:txBody>
                  <a:tcPr marL="0" marR="0" marT="2920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BBA58"/>
                    </a:solidFill>
                  </a:tcPr>
                </a:tc>
                <a:tc>
                  <a:txBody>
                    <a:bodyPr/>
                    <a:lstStyle/>
                    <a:p>
                      <a:pPr marL="1905" algn="ctr">
                        <a:lnSpc>
                          <a:spcPct val="100000"/>
                        </a:lnSpc>
                        <a:spcBef>
                          <a:spcPts val="229"/>
                        </a:spcBef>
                      </a:pPr>
                      <a:r>
                        <a:rPr sz="2200" b="1" spc="-10" dirty="0">
                          <a:solidFill>
                            <a:srgbClr val="FFFFFF"/>
                          </a:solidFill>
                          <a:latin typeface="Carlito"/>
                          <a:cs typeface="Carlito"/>
                        </a:rPr>
                        <a:t>TLDs</a:t>
                      </a:r>
                      <a:endParaRPr sz="2200">
                        <a:latin typeface="Carlito"/>
                        <a:cs typeface="Carlito"/>
                      </a:endParaRPr>
                    </a:p>
                  </a:txBody>
                  <a:tcPr marL="0" marR="0" marT="2920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BBA58"/>
                    </a:solidFill>
                  </a:tcPr>
                </a:tc>
                <a:extLst>
                  <a:ext uri="{0D108BD9-81ED-4DB2-BD59-A6C34878D82A}">
                    <a16:rowId xmlns:a16="http://schemas.microsoft.com/office/drawing/2014/main" val="10000"/>
                  </a:ext>
                </a:extLst>
              </a:tr>
              <a:tr h="466725">
                <a:tc>
                  <a:txBody>
                    <a:bodyPr/>
                    <a:lstStyle/>
                    <a:p>
                      <a:pPr marL="91440">
                        <a:lnSpc>
                          <a:spcPct val="100000"/>
                        </a:lnSpc>
                        <a:spcBef>
                          <a:spcPts val="260"/>
                        </a:spcBef>
                      </a:pPr>
                      <a:r>
                        <a:rPr sz="1700" spc="-5" dirty="0">
                          <a:latin typeface="Carlito"/>
                          <a:cs typeface="Carlito"/>
                        </a:rPr>
                        <a:t>Country</a:t>
                      </a:r>
                      <a:r>
                        <a:rPr sz="1700" spc="-25" dirty="0">
                          <a:latin typeface="Carlito"/>
                          <a:cs typeface="Carlito"/>
                        </a:rPr>
                        <a:t> </a:t>
                      </a:r>
                      <a:r>
                        <a:rPr sz="1700" dirty="0">
                          <a:latin typeface="Carlito"/>
                          <a:cs typeface="Carlito"/>
                        </a:rPr>
                        <a:t>Specific</a:t>
                      </a:r>
                      <a:endParaRPr sz="1700">
                        <a:latin typeface="Carlito"/>
                        <a:cs typeface="Carlito"/>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c>
                  <a:txBody>
                    <a:bodyPr/>
                    <a:lstStyle/>
                    <a:p>
                      <a:pPr marL="92075">
                        <a:lnSpc>
                          <a:spcPct val="100000"/>
                        </a:lnSpc>
                        <a:spcBef>
                          <a:spcPts val="260"/>
                        </a:spcBef>
                      </a:pPr>
                      <a:r>
                        <a:rPr sz="1700" dirty="0">
                          <a:latin typeface="Carlito"/>
                          <a:cs typeface="Carlito"/>
                        </a:rPr>
                        <a:t>.in, .au, </a:t>
                      </a:r>
                      <a:r>
                        <a:rPr sz="1700" spc="5" dirty="0">
                          <a:latin typeface="Carlito"/>
                          <a:cs typeface="Carlito"/>
                        </a:rPr>
                        <a:t>.uk, </a:t>
                      </a:r>
                      <a:r>
                        <a:rPr sz="1700" dirty="0">
                          <a:latin typeface="Carlito"/>
                          <a:cs typeface="Carlito"/>
                        </a:rPr>
                        <a:t>.pk</a:t>
                      </a:r>
                      <a:r>
                        <a:rPr sz="1700" spc="-110" dirty="0">
                          <a:latin typeface="Carlito"/>
                          <a:cs typeface="Carlito"/>
                        </a:rPr>
                        <a:t> </a:t>
                      </a:r>
                      <a:r>
                        <a:rPr sz="1700" spc="-10" dirty="0">
                          <a:latin typeface="Carlito"/>
                          <a:cs typeface="Carlito"/>
                        </a:rPr>
                        <a:t>etc.</a:t>
                      </a:r>
                      <a:endParaRPr sz="1700">
                        <a:latin typeface="Carlito"/>
                        <a:cs typeface="Carlito"/>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extLst>
                  <a:ext uri="{0D108BD9-81ED-4DB2-BD59-A6C34878D82A}">
                    <a16:rowId xmlns:a16="http://schemas.microsoft.com/office/drawing/2014/main" val="10001"/>
                  </a:ext>
                </a:extLst>
              </a:tr>
              <a:tr h="466725">
                <a:tc>
                  <a:txBody>
                    <a:bodyPr/>
                    <a:lstStyle/>
                    <a:p>
                      <a:pPr marL="91440">
                        <a:lnSpc>
                          <a:spcPct val="100000"/>
                        </a:lnSpc>
                        <a:spcBef>
                          <a:spcPts val="260"/>
                        </a:spcBef>
                      </a:pPr>
                      <a:r>
                        <a:rPr sz="1700" dirty="0">
                          <a:latin typeface="Carlito"/>
                          <a:cs typeface="Carlito"/>
                        </a:rPr>
                        <a:t>Company/Community/Coaching</a:t>
                      </a:r>
                      <a:r>
                        <a:rPr sz="1700" spc="-25" dirty="0">
                          <a:latin typeface="Carlito"/>
                          <a:cs typeface="Carlito"/>
                        </a:rPr>
                        <a:t> </a:t>
                      </a:r>
                      <a:r>
                        <a:rPr sz="1700" spc="-5" dirty="0">
                          <a:latin typeface="Carlito"/>
                          <a:cs typeface="Carlito"/>
                        </a:rPr>
                        <a:t>Specific</a:t>
                      </a:r>
                      <a:endParaRPr sz="1700">
                        <a:latin typeface="Carlito"/>
                        <a:cs typeface="Carlito"/>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260"/>
                        </a:spcBef>
                      </a:pPr>
                      <a:r>
                        <a:rPr sz="1700" spc="-10" dirty="0">
                          <a:latin typeface="Carlito"/>
                          <a:cs typeface="Carlito"/>
                        </a:rPr>
                        <a:t>.co</a:t>
                      </a:r>
                      <a:endParaRPr sz="1700">
                        <a:latin typeface="Carlito"/>
                        <a:cs typeface="Carlito"/>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466725">
                <a:tc>
                  <a:txBody>
                    <a:bodyPr/>
                    <a:lstStyle/>
                    <a:p>
                      <a:pPr marL="91440">
                        <a:lnSpc>
                          <a:spcPct val="100000"/>
                        </a:lnSpc>
                        <a:spcBef>
                          <a:spcPts val="260"/>
                        </a:spcBef>
                      </a:pPr>
                      <a:r>
                        <a:rPr sz="1700" spc="-5" dirty="0">
                          <a:latin typeface="Carlito"/>
                          <a:cs typeface="Carlito"/>
                        </a:rPr>
                        <a:t>Informational</a:t>
                      </a:r>
                      <a:r>
                        <a:rPr sz="1700" spc="-15" dirty="0">
                          <a:latin typeface="Carlito"/>
                          <a:cs typeface="Carlito"/>
                        </a:rPr>
                        <a:t> </a:t>
                      </a:r>
                      <a:r>
                        <a:rPr sz="1700" spc="-5" dirty="0">
                          <a:latin typeface="Carlito"/>
                          <a:cs typeface="Carlito"/>
                        </a:rPr>
                        <a:t>Sites</a:t>
                      </a:r>
                      <a:endParaRPr sz="1700">
                        <a:latin typeface="Carlito"/>
                        <a:cs typeface="Carlito"/>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c>
                  <a:txBody>
                    <a:bodyPr/>
                    <a:lstStyle/>
                    <a:p>
                      <a:pPr marL="92075">
                        <a:lnSpc>
                          <a:spcPct val="100000"/>
                        </a:lnSpc>
                        <a:spcBef>
                          <a:spcPts val="260"/>
                        </a:spcBef>
                      </a:pPr>
                      <a:r>
                        <a:rPr sz="1700" spc="-10" dirty="0">
                          <a:latin typeface="Carlito"/>
                          <a:cs typeface="Carlito"/>
                        </a:rPr>
                        <a:t>.info</a:t>
                      </a:r>
                      <a:endParaRPr sz="1700">
                        <a:latin typeface="Carlito"/>
                        <a:cs typeface="Carlito"/>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extLst>
                  <a:ext uri="{0D108BD9-81ED-4DB2-BD59-A6C34878D82A}">
                    <a16:rowId xmlns:a16="http://schemas.microsoft.com/office/drawing/2014/main" val="10003"/>
                  </a:ext>
                </a:extLst>
              </a:tr>
              <a:tr h="609600">
                <a:tc>
                  <a:txBody>
                    <a:bodyPr/>
                    <a:lstStyle/>
                    <a:p>
                      <a:pPr marL="91440" marR="842644">
                        <a:lnSpc>
                          <a:spcPct val="100000"/>
                        </a:lnSpc>
                        <a:spcBef>
                          <a:spcPts val="260"/>
                        </a:spcBef>
                      </a:pPr>
                      <a:r>
                        <a:rPr sz="1700" spc="-20" dirty="0">
                          <a:latin typeface="Carlito"/>
                          <a:cs typeface="Carlito"/>
                        </a:rPr>
                        <a:t>Technical </a:t>
                      </a:r>
                      <a:r>
                        <a:rPr sz="1700" spc="-5" dirty="0">
                          <a:latin typeface="Carlito"/>
                          <a:cs typeface="Carlito"/>
                        </a:rPr>
                        <a:t>or Internet </a:t>
                      </a:r>
                      <a:r>
                        <a:rPr sz="1700" spc="-10" dirty="0">
                          <a:latin typeface="Carlito"/>
                          <a:cs typeface="Carlito"/>
                        </a:rPr>
                        <a:t>Infrastructure  </a:t>
                      </a:r>
                      <a:r>
                        <a:rPr sz="1700" spc="-5" dirty="0">
                          <a:latin typeface="Carlito"/>
                          <a:cs typeface="Carlito"/>
                        </a:rPr>
                        <a:t>Networking</a:t>
                      </a:r>
                      <a:endParaRPr sz="1700">
                        <a:latin typeface="Carlito"/>
                        <a:cs typeface="Carlito"/>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260"/>
                        </a:spcBef>
                      </a:pPr>
                      <a:r>
                        <a:rPr sz="1700" spc="-5" dirty="0">
                          <a:latin typeface="Carlito"/>
                          <a:cs typeface="Carlito"/>
                        </a:rPr>
                        <a:t>.net</a:t>
                      </a:r>
                      <a:endParaRPr sz="1700">
                        <a:latin typeface="Carlito"/>
                        <a:cs typeface="Carlito"/>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609600">
                <a:tc>
                  <a:txBody>
                    <a:bodyPr/>
                    <a:lstStyle/>
                    <a:p>
                      <a:pPr marL="91440">
                        <a:lnSpc>
                          <a:spcPct val="100000"/>
                        </a:lnSpc>
                        <a:spcBef>
                          <a:spcPts val="260"/>
                        </a:spcBef>
                      </a:pPr>
                      <a:r>
                        <a:rPr sz="1700" spc="-5" dirty="0">
                          <a:latin typeface="Carlito"/>
                          <a:cs typeface="Carlito"/>
                        </a:rPr>
                        <a:t>Non-Commercial </a:t>
                      </a:r>
                      <a:r>
                        <a:rPr sz="1700" spc="-10" dirty="0">
                          <a:latin typeface="Carlito"/>
                          <a:cs typeface="Carlito"/>
                        </a:rPr>
                        <a:t>Organizations</a:t>
                      </a:r>
                      <a:r>
                        <a:rPr sz="1700" spc="-50" dirty="0">
                          <a:latin typeface="Carlito"/>
                          <a:cs typeface="Carlito"/>
                        </a:rPr>
                        <a:t> </a:t>
                      </a:r>
                      <a:r>
                        <a:rPr sz="1700" dirty="0">
                          <a:latin typeface="Carlito"/>
                          <a:cs typeface="Carlito"/>
                        </a:rPr>
                        <a:t>and</a:t>
                      </a:r>
                      <a:endParaRPr sz="1700">
                        <a:latin typeface="Carlito"/>
                        <a:cs typeface="Carlito"/>
                      </a:endParaRPr>
                    </a:p>
                    <a:p>
                      <a:pPr marL="91440">
                        <a:lnSpc>
                          <a:spcPct val="100000"/>
                        </a:lnSpc>
                        <a:spcBef>
                          <a:spcPts val="5"/>
                        </a:spcBef>
                      </a:pPr>
                      <a:r>
                        <a:rPr sz="1700" spc="-5" dirty="0">
                          <a:latin typeface="Carlito"/>
                          <a:cs typeface="Carlito"/>
                        </a:rPr>
                        <a:t>nonprofits.</a:t>
                      </a:r>
                      <a:endParaRPr sz="1700">
                        <a:latin typeface="Carlito"/>
                        <a:cs typeface="Carlito"/>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c>
                  <a:txBody>
                    <a:bodyPr/>
                    <a:lstStyle/>
                    <a:p>
                      <a:pPr marL="92075">
                        <a:lnSpc>
                          <a:spcPct val="100000"/>
                        </a:lnSpc>
                        <a:spcBef>
                          <a:spcPts val="260"/>
                        </a:spcBef>
                      </a:pPr>
                      <a:r>
                        <a:rPr sz="1700" spc="-5" dirty="0">
                          <a:latin typeface="Carlito"/>
                          <a:cs typeface="Carlito"/>
                        </a:rPr>
                        <a:t>.org</a:t>
                      </a:r>
                      <a:endParaRPr sz="1700">
                        <a:latin typeface="Carlito"/>
                        <a:cs typeface="Carlito"/>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extLst>
                  <a:ext uri="{0D108BD9-81ED-4DB2-BD59-A6C34878D82A}">
                    <a16:rowId xmlns:a16="http://schemas.microsoft.com/office/drawing/2014/main" val="10005"/>
                  </a:ext>
                </a:extLst>
              </a:tr>
              <a:tr h="466725">
                <a:tc>
                  <a:txBody>
                    <a:bodyPr/>
                    <a:lstStyle/>
                    <a:p>
                      <a:pPr marL="91440">
                        <a:lnSpc>
                          <a:spcPct val="100000"/>
                        </a:lnSpc>
                        <a:spcBef>
                          <a:spcPts val="265"/>
                        </a:spcBef>
                      </a:pPr>
                      <a:r>
                        <a:rPr sz="1700" dirty="0">
                          <a:latin typeface="Carlito"/>
                          <a:cs typeface="Carlito"/>
                        </a:rPr>
                        <a:t>Business</a:t>
                      </a:r>
                      <a:r>
                        <a:rPr sz="1700" spc="-50" dirty="0">
                          <a:latin typeface="Carlito"/>
                          <a:cs typeface="Carlito"/>
                        </a:rPr>
                        <a:t> </a:t>
                      </a:r>
                      <a:r>
                        <a:rPr sz="1700" dirty="0">
                          <a:latin typeface="Carlito"/>
                          <a:cs typeface="Carlito"/>
                        </a:rPr>
                        <a:t>Specific</a:t>
                      </a:r>
                      <a:endParaRPr sz="1700">
                        <a:latin typeface="Carlito"/>
                        <a:cs typeface="Carlito"/>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265"/>
                        </a:spcBef>
                      </a:pPr>
                      <a:r>
                        <a:rPr sz="1700" dirty="0">
                          <a:latin typeface="Carlito"/>
                          <a:cs typeface="Carlito"/>
                        </a:rPr>
                        <a:t>.biz</a:t>
                      </a:r>
                      <a:endParaRPr sz="1700">
                        <a:latin typeface="Carlito"/>
                        <a:cs typeface="Carlito"/>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466725">
                <a:tc>
                  <a:txBody>
                    <a:bodyPr/>
                    <a:lstStyle/>
                    <a:p>
                      <a:pPr marL="91440">
                        <a:lnSpc>
                          <a:spcPct val="100000"/>
                        </a:lnSpc>
                        <a:spcBef>
                          <a:spcPts val="265"/>
                        </a:spcBef>
                      </a:pPr>
                      <a:r>
                        <a:rPr sz="1700" spc="-10" dirty="0">
                          <a:latin typeface="Carlito"/>
                          <a:cs typeface="Carlito"/>
                        </a:rPr>
                        <a:t>Personal</a:t>
                      </a:r>
                      <a:r>
                        <a:rPr sz="1700" spc="-35" dirty="0">
                          <a:latin typeface="Carlito"/>
                          <a:cs typeface="Carlito"/>
                        </a:rPr>
                        <a:t> </a:t>
                      </a:r>
                      <a:r>
                        <a:rPr sz="1700" spc="-5" dirty="0">
                          <a:latin typeface="Carlito"/>
                          <a:cs typeface="Carlito"/>
                        </a:rPr>
                        <a:t>Sites</a:t>
                      </a:r>
                      <a:endParaRPr sz="1700">
                        <a:latin typeface="Carlito"/>
                        <a:cs typeface="Carlito"/>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c>
                  <a:txBody>
                    <a:bodyPr/>
                    <a:lstStyle/>
                    <a:p>
                      <a:pPr marL="92075">
                        <a:lnSpc>
                          <a:spcPct val="100000"/>
                        </a:lnSpc>
                        <a:spcBef>
                          <a:spcPts val="265"/>
                        </a:spcBef>
                      </a:pPr>
                      <a:r>
                        <a:rPr sz="1700" spc="-5" dirty="0">
                          <a:latin typeface="Carlito"/>
                          <a:cs typeface="Carlito"/>
                        </a:rPr>
                        <a:t>.me</a:t>
                      </a:r>
                      <a:endParaRPr sz="1700">
                        <a:latin typeface="Carlito"/>
                        <a:cs typeface="Carlito"/>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7"/>
                  </a:ext>
                </a:extLst>
              </a:tr>
            </a:tbl>
          </a:graphicData>
        </a:graphic>
      </p:graphicFrame>
      <p:sp>
        <p:nvSpPr>
          <p:cNvPr id="8" name="object 8"/>
          <p:cNvSpPr/>
          <p:nvPr/>
        </p:nvSpPr>
        <p:spPr>
          <a:xfrm>
            <a:off x="8382000" y="6096000"/>
            <a:ext cx="761999" cy="761997"/>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TotalTime>
  <Words>352</Words>
  <Application>Microsoft Office PowerPoint</Application>
  <PresentationFormat>On-screen Show (4:3)</PresentationFormat>
  <Paragraphs>104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Carlito</vt:lpstr>
      <vt:lpstr>Times New Roman</vt:lpstr>
      <vt:lpstr>Office Theme</vt:lpstr>
      <vt:lpstr>Introduction Of Digital Marketing</vt:lpstr>
      <vt:lpstr>OBJECTIVE </vt:lpstr>
      <vt:lpstr>PowerPoint Presentation</vt:lpstr>
      <vt:lpstr>Types of Websites</vt:lpstr>
      <vt:lpstr>Languages used in Website Development</vt:lpstr>
      <vt:lpstr>Introduction To Domain and Hosting</vt:lpstr>
      <vt:lpstr>To LIVE our website on Internet we  need</vt:lpstr>
      <vt:lpstr>How to choose a good domain</vt:lpstr>
      <vt:lpstr>Top Level Domains (TLDs) .com: Commercial (Most Popular)</vt:lpstr>
      <vt:lpstr>Buy Domain Name</vt:lpstr>
      <vt:lpstr>Web Server - Hosting</vt:lpstr>
      <vt:lpstr>Types of Servers – Hosting</vt:lpstr>
      <vt:lpstr>Buy Hosting</vt:lpstr>
      <vt:lpstr>Buy Hosting</vt:lpstr>
      <vt:lpstr>Connect Domain and Hosting</vt:lpstr>
      <vt:lpstr>Action Step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Manish</cp:lastModifiedBy>
  <cp:revision>4</cp:revision>
  <dcterms:created xsi:type="dcterms:W3CDTF">2022-01-29T06:05:34Z</dcterms:created>
  <dcterms:modified xsi:type="dcterms:W3CDTF">2022-01-29T06:18:02Z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2018-09-25T00:00:00Z</vt:filetime>
  </property>
  <property fmtid="{D5CDD505-2E9C-101B-9397-08002B2CF9AE}" pid="3" name="Creator">
    <vt:lpwstr>Microsoft® PowerPoint® 2010</vt:lpwstr>
  </property>
  <property fmtid="{D5CDD505-2E9C-101B-9397-08002B2CF9AE}" pid="4" name="LastSaved">
    <vt:filetime>2022-01-29T00:00:00Z</vt:filetime>
  </property>
</Properties>
</file>