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3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947" y="764539"/>
            <a:ext cx="8096504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780" y="1897379"/>
            <a:ext cx="8460105" cy="438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7571" y="7057710"/>
            <a:ext cx="342455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‹#›</a:t>
            </a:fld>
            <a:r>
              <a:rPr spc="-10" dirty="0"/>
              <a:t>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4852" y="688339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Learning </a:t>
            </a:r>
            <a:r>
              <a:rPr spc="-5" dirty="0"/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1739899"/>
            <a:ext cx="7575550" cy="338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Verdana"/>
              <a:cs typeface="Verdana"/>
            </a:endParaRPr>
          </a:p>
          <a:p>
            <a:pPr marL="920750" indent="-3302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920750" indent="-3302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  <a:p>
            <a:pPr marL="920750" indent="-3302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Characteristic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  <a:p>
            <a:pPr marL="920750" indent="-3302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Computers’ evolution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their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present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</a:t>
            </a:r>
            <a:endParaRPr sz="2000">
              <a:latin typeface="Verdana"/>
              <a:cs typeface="Verdana"/>
            </a:endParaRPr>
          </a:p>
          <a:p>
            <a:pPr marL="920750" indent="-3302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generations</a:t>
            </a:r>
            <a:endParaRPr sz="2000">
              <a:latin typeface="Verdana"/>
              <a:cs typeface="Verdana"/>
            </a:endParaRPr>
          </a:p>
          <a:p>
            <a:pPr marL="920750" indent="-3302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Characteristic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features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generation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7840345" cy="2950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spc="-10" dirty="0">
                <a:latin typeface="Verdana"/>
                <a:cs typeface="Verdana"/>
              </a:rPr>
              <a:t>“</a:t>
            </a:r>
            <a:r>
              <a:rPr sz="2000" i="1" spc="-10" dirty="0">
                <a:latin typeface="Verdana"/>
                <a:cs typeface="Verdana"/>
              </a:rPr>
              <a:t>Generation</a:t>
            </a:r>
            <a:r>
              <a:rPr sz="2000" spc="-10" dirty="0">
                <a:latin typeface="Verdana"/>
                <a:cs typeface="Verdana"/>
              </a:rPr>
              <a:t>”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dirty="0">
                <a:latin typeface="Verdana"/>
                <a:cs typeface="Verdana"/>
              </a:rPr>
              <a:t>talk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step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technology. It  provides a framework for the growth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computer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industry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3550">
              <a:latin typeface="Verdana"/>
              <a:cs typeface="Verdana"/>
            </a:endParaRPr>
          </a:p>
          <a:p>
            <a:pPr marL="350520" marR="5080" indent="-338455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dirty="0">
                <a:latin typeface="Verdana"/>
                <a:cs typeface="Verdana"/>
              </a:rPr>
              <a:t>Originally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was used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distinguish </a:t>
            </a:r>
            <a:r>
              <a:rPr sz="2000" spc="-10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various  </a:t>
            </a:r>
            <a:r>
              <a:rPr sz="2000" spc="-10" dirty="0">
                <a:latin typeface="Verdana"/>
                <a:cs typeface="Verdana"/>
              </a:rPr>
              <a:t>hardware </a:t>
            </a:r>
            <a:r>
              <a:rPr sz="2000" spc="-5" dirty="0">
                <a:latin typeface="Verdana"/>
                <a:cs typeface="Verdana"/>
              </a:rPr>
              <a:t>technologies, but </a:t>
            </a:r>
            <a:r>
              <a:rPr sz="2000" spc="-10" dirty="0">
                <a:latin typeface="Verdana"/>
                <a:cs typeface="Verdana"/>
              </a:rPr>
              <a:t>now </a:t>
            </a:r>
            <a:r>
              <a:rPr sz="2000" spc="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has </a:t>
            </a:r>
            <a:r>
              <a:rPr sz="2000" spc="-15" dirty="0">
                <a:latin typeface="Verdana"/>
                <a:cs typeface="Verdana"/>
              </a:rPr>
              <a:t>been </a:t>
            </a:r>
            <a:r>
              <a:rPr sz="2000" spc="-5" dirty="0">
                <a:latin typeface="Verdana"/>
                <a:cs typeface="Verdana"/>
              </a:rPr>
              <a:t>extended to  include both </a:t>
            </a:r>
            <a:r>
              <a:rPr sz="2000" spc="-10" dirty="0">
                <a:latin typeface="Verdana"/>
                <a:cs typeface="Verdana"/>
              </a:rPr>
              <a:t>hardware </a:t>
            </a:r>
            <a:r>
              <a:rPr sz="2000" spc="5" dirty="0">
                <a:latin typeface="Verdana"/>
                <a:cs typeface="Verdana"/>
              </a:rPr>
              <a:t>and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355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Till today, there are </a:t>
            </a:r>
            <a:r>
              <a:rPr sz="2000" dirty="0">
                <a:latin typeface="Verdana"/>
                <a:cs typeface="Verdana"/>
              </a:rPr>
              <a:t>five </a:t>
            </a:r>
            <a:r>
              <a:rPr sz="2000" spc="-5" dirty="0">
                <a:latin typeface="Verdana"/>
                <a:cs typeface="Verdana"/>
              </a:rPr>
              <a:t>computer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generations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10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712723"/>
            <a:ext cx="5164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Computer</a:t>
            </a:r>
            <a:r>
              <a:rPr spc="-45" dirty="0"/>
              <a:t> </a:t>
            </a:r>
            <a:r>
              <a:rPr spc="-5" dirty="0"/>
              <a:t>Generations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3627" y="1897379"/>
          <a:ext cx="8419464" cy="3931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67970" marR="151130" indent="-116205">
                        <a:lnSpc>
                          <a:spcPct val="100000"/>
                        </a:lnSpc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74650" marR="314960" indent="-52069">
                        <a:lnSpc>
                          <a:spcPct val="118300"/>
                        </a:lnSpc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01625" marR="274955" indent="-18415">
                        <a:lnSpc>
                          <a:spcPct val="118300"/>
                        </a:lnSpc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3545" marR="422275" indent="466090">
                        <a:lnSpc>
                          <a:spcPct val="118300"/>
                        </a:lnSpc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133985" marR="125730" indent="-635" algn="ctr">
                        <a:lnSpc>
                          <a:spcPct val="99200"/>
                        </a:lnSpc>
                        <a:spcBef>
                          <a:spcPts val="969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repre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  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8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First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(1942-1955)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Vacuum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tubes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391795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relay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255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3379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ca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ds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80010" indent="-116205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32270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assembly  languages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6360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94805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p</a:t>
                      </a:r>
                      <a:r>
                        <a:rPr sz="1200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am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concept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0645" indent="-116205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94170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s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Bulky in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Highly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unreliable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509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139190" algn="l"/>
                        </a:tabLst>
                      </a:pP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	c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use and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costly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5090" indent="-116205">
                        <a:lnSpc>
                          <a:spcPts val="1420"/>
                        </a:lnSpc>
                        <a:spcBef>
                          <a:spcPts val="3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139825" algn="l"/>
                        </a:tabLst>
                      </a:pP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	c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production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Difficult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ENIAC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EDVAC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EDSAC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UNIVAC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701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583">
                <a:tc>
                  <a:txBody>
                    <a:bodyPr/>
                    <a:lstStyle/>
                    <a:p>
                      <a:pPr marL="91440" marR="17716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1955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964)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Transistors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3185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3411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es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tapes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4455" indent="-116205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for secondary  storage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80010" indent="-116205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874394" algn="l"/>
                        </a:tabLst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  system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441959" indent="-116205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High-level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  languages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78740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32334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2550" algn="just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Faster,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smaller, more  reliable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than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previous  generation</a:t>
                      </a:r>
                      <a:r>
                        <a:rPr sz="12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0805" marR="83185" algn="just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production  was still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difficult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costly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Honeywell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7030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CDC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1604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5900" indent="-12573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65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UNIVAC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11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59483"/>
            <a:ext cx="215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269228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044" y="712723"/>
            <a:ext cx="5164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Computer</a:t>
            </a:r>
            <a:r>
              <a:rPr spc="-45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780" y="1906523"/>
          <a:ext cx="8339453" cy="33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301625" marR="181610" indent="-1162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50520" marR="290195" indent="-52069">
                        <a:lnSpc>
                          <a:spcPct val="12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295275" marR="262890" indent="-18415">
                        <a:lnSpc>
                          <a:spcPct val="12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454025" marR="446405" indent="466090">
                        <a:lnSpc>
                          <a:spcPct val="12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40995" marR="256540" indent="-793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200" b="1" spc="-6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rep.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4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Third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(1964-1975)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156210" indent="-116205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SSI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MSI</a:t>
                      </a:r>
                      <a:r>
                        <a:rPr sz="13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technologies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7010" marR="222250" indent="-116205">
                        <a:lnSpc>
                          <a:spcPct val="100000"/>
                        </a:lnSpc>
                        <a:spcBef>
                          <a:spcPts val="33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 cores</a:t>
                      </a:r>
                      <a:r>
                        <a:rPr sz="13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7010" marR="303530" indent="-116205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300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  disks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tapes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  storage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7010" marR="106680" indent="-116205">
                        <a:lnSpc>
                          <a:spcPct val="100499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Minicomputers;  upward  compatible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family 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439420" indent="-116205">
                        <a:lnSpc>
                          <a:spcPct val="100800"/>
                        </a:lnSpc>
                        <a:spcBef>
                          <a:spcPts val="3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esh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ng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 system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10185" marR="155575" indent="-116205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zat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  of high-level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programming  languages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10185" marR="300355" indent="-116205" algn="just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Unbundling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from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hardware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157480" indent="-116205">
                        <a:lnSpc>
                          <a:spcPct val="100800"/>
                        </a:lnSpc>
                        <a:spcBef>
                          <a:spcPts val="3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Faster,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smaller,</a:t>
                      </a:r>
                      <a:r>
                        <a:rPr sz="13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more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reliable, easier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cheaper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produce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10185" marR="206375" indent="-116205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Commercially,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use,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 than  previous 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generation 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10185" marR="125095" indent="-11620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Scientific, commercial 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interactive on-  line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applications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35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360/370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31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PDP-8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33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PDP-11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31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3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CDC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6600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12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59483"/>
            <a:ext cx="215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044" y="712723"/>
            <a:ext cx="5164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Computer</a:t>
            </a:r>
            <a:r>
              <a:rPr spc="-45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683" y="1903476"/>
          <a:ext cx="8466453" cy="433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88">
                <a:tc>
                  <a:txBody>
                    <a:bodyPr/>
                    <a:lstStyle/>
                    <a:p>
                      <a:pPr marL="340995" marR="224790" indent="-11303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  (Period)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566420" marR="560070" indent="-3175">
                        <a:lnSpc>
                          <a:spcPct val="118300"/>
                        </a:lnSpc>
                        <a:spcBef>
                          <a:spcPts val="31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2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hardware  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hn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569595" marR="563880" indent="-3175">
                        <a:lnSpc>
                          <a:spcPct val="118300"/>
                        </a:lnSpc>
                        <a:spcBef>
                          <a:spcPts val="31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200" b="1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software  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hn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16865" marR="311150" indent="398780">
                        <a:lnSpc>
                          <a:spcPct val="118300"/>
                        </a:lnSpc>
                        <a:spcBef>
                          <a:spcPts val="31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34645" marR="267970" indent="-641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rep.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741">
                <a:tc>
                  <a:txBody>
                    <a:bodyPr/>
                    <a:lstStyle/>
                    <a:p>
                      <a:pPr marL="91440" marR="1835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Fourth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1975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989)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010" marR="80010" indent="-116205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904875" algn="l"/>
                          <a:tab pos="1678939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	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	VLSI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technology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107314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Microprocessors;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semiconductor</a:t>
                      </a:r>
                      <a:r>
                        <a:rPr sz="1200" spc="-9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207010" marR="80645" indent="-116205" algn="just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systems for  PCs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GUI and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multiple windows on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  single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terminal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screen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1915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1172845" algn="l"/>
                          <a:tab pos="177165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ces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  w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  programming  languages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0010" indent="-116205" algn="just">
                        <a:lnSpc>
                          <a:spcPct val="99200"/>
                        </a:lnSpc>
                        <a:spcBef>
                          <a:spcPts val="30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UNIX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operating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system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programming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language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81915" indent="-116205" algn="just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Object-oriented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design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programming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78740" indent="-116205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PC, Network-based,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supercomputing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10185" marR="78105" indent="-116205" algn="just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Small, affordable,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reliable,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easy  to use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PCs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More</a:t>
                      </a:r>
                      <a:r>
                        <a:rPr sz="1200" spc="3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0010">
                        <a:lnSpc>
                          <a:spcPct val="100000"/>
                        </a:lnSpc>
                        <a:tabLst>
                          <a:tab pos="1057910" algn="l"/>
                          <a:tab pos="133413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mainframe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	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5725" indent="-116205">
                        <a:lnSpc>
                          <a:spcPts val="1420"/>
                        </a:lnSpc>
                        <a:spcBef>
                          <a:spcPts val="35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104457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ge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purpose</a:t>
                      </a:r>
                      <a:r>
                        <a:rPr sz="12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machines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3185" indent="-116205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produce  commercially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to</a:t>
                      </a:r>
                      <a:r>
                        <a:rPr sz="12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001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960755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development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possible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82550" indent="-116205">
                        <a:lnSpc>
                          <a:spcPct val="100000"/>
                        </a:lnSpc>
                        <a:spcBef>
                          <a:spcPts val="3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 PC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 its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clones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Apple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ts val="1345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TRS-80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7010" marR="80010" indent="-116205" algn="just">
                        <a:lnSpc>
                          <a:spcPts val="1440"/>
                        </a:lnSpc>
                        <a:spcBef>
                          <a:spcPts val="4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hard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 in-built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secondary</a:t>
                      </a:r>
                      <a:r>
                        <a:rPr sz="12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79375" indent="-116205" algn="just">
                        <a:lnSpc>
                          <a:spcPct val="99200"/>
                        </a:lnSpc>
                        <a:spcBef>
                          <a:spcPts val="25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Magnetic tapes and  floppy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portable  storage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media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VAX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9000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CRAY-1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CRAY-2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CRAY-X/MP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7010" indent="-116205">
                        <a:lnSpc>
                          <a:spcPct val="100000"/>
                        </a:lnSpc>
                        <a:spcBef>
                          <a:spcPts val="1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Personal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7010" marR="79375" indent="-116205">
                        <a:lnSpc>
                          <a:spcPct val="100000"/>
                        </a:lnSpc>
                        <a:spcBef>
                          <a:spcPts val="1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697865" algn="l"/>
                          <a:tab pos="1557655" algn="l"/>
                          <a:tab pos="175260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based 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	pa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ll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cess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	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symmetric  multiprocessing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79375" indent="-116205">
                        <a:lnSpc>
                          <a:spcPts val="142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  <a:tab pos="890905" algn="l"/>
                          <a:tab pos="118046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ead	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	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h-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speed  computer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networks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13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59483"/>
            <a:ext cx="215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044" y="712723"/>
            <a:ext cx="5164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Computer</a:t>
            </a:r>
            <a:r>
              <a:rPr spc="-45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780" y="1897379"/>
          <a:ext cx="8418827" cy="436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276860" marR="157480" indent="-1162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(Period)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56235" marR="290195" indent="-52069">
                        <a:lnSpc>
                          <a:spcPct val="118300"/>
                        </a:lnSpc>
                        <a:spcBef>
                          <a:spcPts val="4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hardware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339090" indent="-18415">
                        <a:lnSpc>
                          <a:spcPct val="118300"/>
                        </a:lnSpc>
                        <a:spcBef>
                          <a:spcPts val="4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</a:t>
                      </a:r>
                      <a:r>
                        <a:rPr sz="1200" b="1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software  technologies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298450" marR="290830" indent="466090">
                        <a:lnSpc>
                          <a:spcPct val="118300"/>
                        </a:lnSpc>
                        <a:spcBef>
                          <a:spcPts val="4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Key 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teri</a:t>
                      </a:r>
                      <a:r>
                        <a:rPr sz="1200" b="1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tc>
                  <a:txBody>
                    <a:bodyPr/>
                    <a:lstStyle/>
                    <a:p>
                      <a:pPr marL="481330" marR="394335" indent="-793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sz="1200" b="1" spc="-6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rep. 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1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712">
                <a:tc>
                  <a:txBody>
                    <a:bodyPr/>
                    <a:lstStyle/>
                    <a:p>
                      <a:pPr marL="90805" marR="64770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Fifth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1989-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Present)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80010" indent="-116205" algn="just">
                        <a:lnSpc>
                          <a:spcPct val="100000"/>
                        </a:lnSpc>
                        <a:spcBef>
                          <a:spcPts val="359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ICs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ULSI  technology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Larger</a:t>
                      </a:r>
                      <a:r>
                        <a:rPr sz="1200" spc="39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capacity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77470" algn="just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main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memory,  hard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with  RAID</a:t>
                      </a:r>
                      <a:r>
                        <a:rPr sz="12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support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78105" indent="-116205" algn="just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Optical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disks as  portable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read-only  storage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79375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1105535" algn="l"/>
                          <a:tab pos="142303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Notebooks,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de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  PCs		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workstations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1280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109347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	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s,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supercomputers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Internet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Cluster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computing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79375" indent="-116205">
                        <a:lnSpc>
                          <a:spcPct val="100000"/>
                        </a:lnSpc>
                        <a:spcBef>
                          <a:spcPts val="359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Micro-kernel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based,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multithreading,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distributed 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79375" indent="-116205">
                        <a:lnSpc>
                          <a:spcPct val="99400"/>
                        </a:lnSpc>
                        <a:spcBef>
                          <a:spcPts val="29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Parallel  programming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libraries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like MPI &amp;  PVM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JAVA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indent="-116839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World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Wide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Web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69977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Multimedia,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Internet  app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2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79375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110299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	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ex  supercomputing  applications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indent="-116839" algn="just">
                        <a:lnSpc>
                          <a:spcPct val="100000"/>
                        </a:lnSpc>
                        <a:spcBef>
                          <a:spcPts val="359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Portable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computers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3185" indent="-116205" algn="just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Powerful,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cheaper,  reliable,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easier 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use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desktop  machines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398145" indent="-116205">
                        <a:lnSpc>
                          <a:spcPts val="1420"/>
                        </a:lnSpc>
                        <a:spcBef>
                          <a:spcPts val="35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Powerful  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78740" indent="-116205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uptime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due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 hot-pluggable  components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5725" indent="-116205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1187450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	ge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purpose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machines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3185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834390" algn="l"/>
                          <a:tab pos="1145540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er	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	p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commercially,  easier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upgrade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10185" marR="83185" indent="-116205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10820" algn="l"/>
                          <a:tab pos="1104265" algn="l"/>
                        </a:tabLst>
                      </a:pP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ap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	s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wa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development  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possible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359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notebooks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85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Pentium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PCs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marR="450850" indent="-116205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SUN 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Wor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IBM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SP/2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6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SGI Origin</a:t>
                      </a:r>
                      <a:r>
                        <a:rPr sz="12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207010" indent="-116839">
                        <a:lnSpc>
                          <a:spcPct val="100000"/>
                        </a:lnSpc>
                        <a:spcBef>
                          <a:spcPts val="290"/>
                        </a:spcBef>
                        <a:buClr>
                          <a:srgbClr val="FF0000"/>
                        </a:buClr>
                        <a:buFont typeface="Wingdings"/>
                        <a:buChar char=""/>
                        <a:tabLst>
                          <a:tab pos="207645" algn="l"/>
                        </a:tabLst>
                      </a:pP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PARAM</a:t>
                      </a:r>
                      <a:r>
                        <a:rPr sz="12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14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59483"/>
            <a:ext cx="215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7044" y="712723"/>
            <a:ext cx="5164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Computer</a:t>
            </a:r>
            <a:r>
              <a:rPr spc="-45" dirty="0"/>
              <a:t> </a:t>
            </a:r>
            <a:r>
              <a:rPr spc="-5" dirty="0"/>
              <a:t>Generations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332" y="585899"/>
            <a:ext cx="8462645" cy="4809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Electronic Devices Used </a:t>
            </a:r>
            <a:r>
              <a:rPr sz="1800" b="1" dirty="0">
                <a:latin typeface="Verdana"/>
                <a:cs typeface="Verdana"/>
              </a:rPr>
              <a:t>in </a:t>
            </a:r>
            <a:r>
              <a:rPr sz="1800" b="1" spc="-5" dirty="0">
                <a:latin typeface="Verdana"/>
                <a:cs typeface="Verdana"/>
              </a:rPr>
              <a:t>Computers </a:t>
            </a:r>
            <a:r>
              <a:rPr sz="1800" b="1" spc="-10" dirty="0">
                <a:latin typeface="Verdana"/>
                <a:cs typeface="Verdana"/>
              </a:rPr>
              <a:t>of </a:t>
            </a:r>
            <a:r>
              <a:rPr sz="1800" b="1" spc="-5" dirty="0">
                <a:latin typeface="Verdana"/>
                <a:cs typeface="Verdana"/>
              </a:rPr>
              <a:t>Different</a:t>
            </a:r>
            <a:r>
              <a:rPr sz="1800" b="1" spc="1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Generations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64171" y="4858004"/>
            <a:ext cx="14763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(c)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An </a:t>
            </a:r>
            <a:r>
              <a:rPr sz="1600" spc="10" dirty="0">
                <a:solidFill>
                  <a:srgbClr val="FF0000"/>
                </a:solidFill>
                <a:latin typeface="Verdana"/>
                <a:cs typeface="Verdana"/>
              </a:rPr>
              <a:t>IC</a:t>
            </a:r>
            <a:r>
              <a:rPr sz="16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Chip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4979" y="4854955"/>
            <a:ext cx="16402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(b)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8355" y="4824476"/>
            <a:ext cx="201548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(a) </a:t>
            </a:r>
            <a:r>
              <a:rPr sz="1600" spc="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Vacuum</a:t>
            </a:r>
            <a:r>
              <a:rPr sz="16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Tube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3835" y="2546604"/>
            <a:ext cx="759460" cy="1630680"/>
            <a:chOff x="4783835" y="2546604"/>
            <a:chExt cx="759460" cy="1630680"/>
          </a:xfrm>
        </p:grpSpPr>
        <p:sp>
          <p:nvSpPr>
            <p:cNvPr id="8" name="object 8"/>
            <p:cNvSpPr/>
            <p:nvPr/>
          </p:nvSpPr>
          <p:spPr>
            <a:xfrm>
              <a:off x="4788407" y="3224784"/>
              <a:ext cx="749935" cy="948055"/>
            </a:xfrm>
            <a:custGeom>
              <a:avLst/>
              <a:gdLst/>
              <a:ahLst/>
              <a:cxnLst/>
              <a:rect l="l" t="t" r="r" b="b"/>
              <a:pathLst>
                <a:path w="749935" h="948054">
                  <a:moveTo>
                    <a:pt x="667512" y="0"/>
                  </a:moveTo>
                  <a:lnTo>
                    <a:pt x="668821" y="56784"/>
                  </a:lnTo>
                  <a:lnTo>
                    <a:pt x="670151" y="113335"/>
                  </a:lnTo>
                  <a:lnTo>
                    <a:pt x="671520" y="169420"/>
                  </a:lnTo>
                  <a:lnTo>
                    <a:pt x="672950" y="224805"/>
                  </a:lnTo>
                  <a:lnTo>
                    <a:pt x="674459" y="279257"/>
                  </a:lnTo>
                  <a:lnTo>
                    <a:pt x="676069" y="332543"/>
                  </a:lnTo>
                  <a:lnTo>
                    <a:pt x="677799" y="384429"/>
                  </a:lnTo>
                  <a:lnTo>
                    <a:pt x="679668" y="434682"/>
                  </a:lnTo>
                  <a:lnTo>
                    <a:pt x="681697" y="483069"/>
                  </a:lnTo>
                  <a:lnTo>
                    <a:pt x="683907" y="529356"/>
                  </a:lnTo>
                  <a:lnTo>
                    <a:pt x="686316" y="573311"/>
                  </a:lnTo>
                  <a:lnTo>
                    <a:pt x="688945" y="614700"/>
                  </a:lnTo>
                  <a:lnTo>
                    <a:pt x="691814" y="653290"/>
                  </a:lnTo>
                  <a:lnTo>
                    <a:pt x="704453" y="772558"/>
                  </a:lnTo>
                  <a:lnTo>
                    <a:pt x="716889" y="836224"/>
                  </a:lnTo>
                  <a:lnTo>
                    <a:pt x="730056" y="883944"/>
                  </a:lnTo>
                  <a:lnTo>
                    <a:pt x="741761" y="919813"/>
                  </a:lnTo>
                  <a:lnTo>
                    <a:pt x="749807" y="947927"/>
                  </a:lnTo>
                </a:path>
                <a:path w="749935" h="948054">
                  <a:moveTo>
                    <a:pt x="82295" y="0"/>
                  </a:moveTo>
                  <a:lnTo>
                    <a:pt x="80986" y="56784"/>
                  </a:lnTo>
                  <a:lnTo>
                    <a:pt x="79656" y="113335"/>
                  </a:lnTo>
                  <a:lnTo>
                    <a:pt x="78287" y="169420"/>
                  </a:lnTo>
                  <a:lnTo>
                    <a:pt x="76857" y="224805"/>
                  </a:lnTo>
                  <a:lnTo>
                    <a:pt x="75348" y="279257"/>
                  </a:lnTo>
                  <a:lnTo>
                    <a:pt x="73738" y="332543"/>
                  </a:lnTo>
                  <a:lnTo>
                    <a:pt x="72008" y="384429"/>
                  </a:lnTo>
                  <a:lnTo>
                    <a:pt x="70139" y="434682"/>
                  </a:lnTo>
                  <a:lnTo>
                    <a:pt x="68110" y="483069"/>
                  </a:lnTo>
                  <a:lnTo>
                    <a:pt x="65900" y="529356"/>
                  </a:lnTo>
                  <a:lnTo>
                    <a:pt x="63491" y="573311"/>
                  </a:lnTo>
                  <a:lnTo>
                    <a:pt x="60862" y="614700"/>
                  </a:lnTo>
                  <a:lnTo>
                    <a:pt x="57993" y="653290"/>
                  </a:lnTo>
                  <a:lnTo>
                    <a:pt x="45354" y="772558"/>
                  </a:lnTo>
                  <a:lnTo>
                    <a:pt x="32918" y="836224"/>
                  </a:lnTo>
                  <a:lnTo>
                    <a:pt x="19751" y="883944"/>
                  </a:lnTo>
                  <a:lnTo>
                    <a:pt x="8046" y="919813"/>
                  </a:lnTo>
                  <a:lnTo>
                    <a:pt x="0" y="947927"/>
                  </a:lnTo>
                </a:path>
                <a:path w="749935" h="948054">
                  <a:moveTo>
                    <a:pt x="414527" y="0"/>
                  </a:moveTo>
                  <a:lnTo>
                    <a:pt x="413218" y="56784"/>
                  </a:lnTo>
                  <a:lnTo>
                    <a:pt x="411888" y="113335"/>
                  </a:lnTo>
                  <a:lnTo>
                    <a:pt x="410519" y="169420"/>
                  </a:lnTo>
                  <a:lnTo>
                    <a:pt x="409089" y="224805"/>
                  </a:lnTo>
                  <a:lnTo>
                    <a:pt x="407580" y="279257"/>
                  </a:lnTo>
                  <a:lnTo>
                    <a:pt x="405970" y="332543"/>
                  </a:lnTo>
                  <a:lnTo>
                    <a:pt x="404240" y="384429"/>
                  </a:lnTo>
                  <a:lnTo>
                    <a:pt x="402371" y="434682"/>
                  </a:lnTo>
                  <a:lnTo>
                    <a:pt x="400342" y="483069"/>
                  </a:lnTo>
                  <a:lnTo>
                    <a:pt x="398132" y="529356"/>
                  </a:lnTo>
                  <a:lnTo>
                    <a:pt x="395723" y="573311"/>
                  </a:lnTo>
                  <a:lnTo>
                    <a:pt x="393094" y="614700"/>
                  </a:lnTo>
                  <a:lnTo>
                    <a:pt x="390225" y="653290"/>
                  </a:lnTo>
                  <a:lnTo>
                    <a:pt x="377586" y="772558"/>
                  </a:lnTo>
                  <a:lnTo>
                    <a:pt x="365150" y="836224"/>
                  </a:lnTo>
                  <a:lnTo>
                    <a:pt x="351983" y="883944"/>
                  </a:lnTo>
                  <a:lnTo>
                    <a:pt x="340278" y="919813"/>
                  </a:lnTo>
                  <a:lnTo>
                    <a:pt x="332231" y="94792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8407" y="3224784"/>
              <a:ext cx="749935" cy="165100"/>
            </a:xfrm>
            <a:custGeom>
              <a:avLst/>
              <a:gdLst/>
              <a:ahLst/>
              <a:cxnLst/>
              <a:rect l="l" t="t" r="r" b="b"/>
              <a:pathLst>
                <a:path w="749935" h="165100">
                  <a:moveTo>
                    <a:pt x="374903" y="0"/>
                  </a:moveTo>
                  <a:lnTo>
                    <a:pt x="299287" y="1660"/>
                  </a:lnTo>
                  <a:lnTo>
                    <a:pt x="228885" y="6429"/>
                  </a:lnTo>
                  <a:lnTo>
                    <a:pt x="165199" y="13983"/>
                  </a:lnTo>
                  <a:lnTo>
                    <a:pt x="109727" y="24002"/>
                  </a:lnTo>
                  <a:lnTo>
                    <a:pt x="63972" y="36165"/>
                  </a:lnTo>
                  <a:lnTo>
                    <a:pt x="7608" y="65633"/>
                  </a:lnTo>
                  <a:lnTo>
                    <a:pt x="0" y="82295"/>
                  </a:lnTo>
                  <a:lnTo>
                    <a:pt x="7608" y="98958"/>
                  </a:lnTo>
                  <a:lnTo>
                    <a:pt x="63972" y="128426"/>
                  </a:lnTo>
                  <a:lnTo>
                    <a:pt x="109727" y="140588"/>
                  </a:lnTo>
                  <a:lnTo>
                    <a:pt x="165199" y="150608"/>
                  </a:lnTo>
                  <a:lnTo>
                    <a:pt x="228885" y="158162"/>
                  </a:lnTo>
                  <a:lnTo>
                    <a:pt x="299287" y="162931"/>
                  </a:lnTo>
                  <a:lnTo>
                    <a:pt x="374903" y="164591"/>
                  </a:lnTo>
                  <a:lnTo>
                    <a:pt x="450520" y="162931"/>
                  </a:lnTo>
                  <a:lnTo>
                    <a:pt x="520922" y="158162"/>
                  </a:lnTo>
                  <a:lnTo>
                    <a:pt x="584608" y="150608"/>
                  </a:lnTo>
                  <a:lnTo>
                    <a:pt x="640079" y="140588"/>
                  </a:lnTo>
                  <a:lnTo>
                    <a:pt x="685835" y="128426"/>
                  </a:lnTo>
                  <a:lnTo>
                    <a:pt x="742199" y="98958"/>
                  </a:lnTo>
                  <a:lnTo>
                    <a:pt x="749807" y="82295"/>
                  </a:lnTo>
                  <a:lnTo>
                    <a:pt x="742199" y="65633"/>
                  </a:lnTo>
                  <a:lnTo>
                    <a:pt x="685835" y="36165"/>
                  </a:lnTo>
                  <a:lnTo>
                    <a:pt x="640079" y="24002"/>
                  </a:lnTo>
                  <a:lnTo>
                    <a:pt x="584608" y="13983"/>
                  </a:lnTo>
                  <a:lnTo>
                    <a:pt x="520922" y="6429"/>
                  </a:lnTo>
                  <a:lnTo>
                    <a:pt x="450520" y="1660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8407" y="3224784"/>
              <a:ext cx="749935" cy="165100"/>
            </a:xfrm>
            <a:custGeom>
              <a:avLst/>
              <a:gdLst/>
              <a:ahLst/>
              <a:cxnLst/>
              <a:rect l="l" t="t" r="r" b="b"/>
              <a:pathLst>
                <a:path w="749935" h="165100">
                  <a:moveTo>
                    <a:pt x="374903" y="0"/>
                  </a:moveTo>
                  <a:lnTo>
                    <a:pt x="299287" y="1660"/>
                  </a:lnTo>
                  <a:lnTo>
                    <a:pt x="228885" y="6429"/>
                  </a:lnTo>
                  <a:lnTo>
                    <a:pt x="165199" y="13983"/>
                  </a:lnTo>
                  <a:lnTo>
                    <a:pt x="109727" y="24002"/>
                  </a:lnTo>
                  <a:lnTo>
                    <a:pt x="63972" y="36165"/>
                  </a:lnTo>
                  <a:lnTo>
                    <a:pt x="7608" y="65633"/>
                  </a:lnTo>
                  <a:lnTo>
                    <a:pt x="0" y="82295"/>
                  </a:lnTo>
                  <a:lnTo>
                    <a:pt x="7608" y="98958"/>
                  </a:lnTo>
                  <a:lnTo>
                    <a:pt x="63972" y="128426"/>
                  </a:lnTo>
                  <a:lnTo>
                    <a:pt x="109727" y="140588"/>
                  </a:lnTo>
                  <a:lnTo>
                    <a:pt x="165199" y="150608"/>
                  </a:lnTo>
                  <a:lnTo>
                    <a:pt x="228885" y="158162"/>
                  </a:lnTo>
                  <a:lnTo>
                    <a:pt x="299287" y="162931"/>
                  </a:lnTo>
                  <a:lnTo>
                    <a:pt x="374903" y="164591"/>
                  </a:lnTo>
                  <a:lnTo>
                    <a:pt x="450520" y="162931"/>
                  </a:lnTo>
                  <a:lnTo>
                    <a:pt x="520922" y="158162"/>
                  </a:lnTo>
                  <a:lnTo>
                    <a:pt x="584608" y="150608"/>
                  </a:lnTo>
                  <a:lnTo>
                    <a:pt x="640079" y="140588"/>
                  </a:lnTo>
                  <a:lnTo>
                    <a:pt x="685835" y="128426"/>
                  </a:lnTo>
                  <a:lnTo>
                    <a:pt x="742199" y="98958"/>
                  </a:lnTo>
                  <a:lnTo>
                    <a:pt x="749807" y="82295"/>
                  </a:lnTo>
                  <a:lnTo>
                    <a:pt x="742199" y="65633"/>
                  </a:lnTo>
                  <a:lnTo>
                    <a:pt x="685835" y="36165"/>
                  </a:lnTo>
                  <a:lnTo>
                    <a:pt x="640079" y="24002"/>
                  </a:lnTo>
                  <a:lnTo>
                    <a:pt x="584608" y="13983"/>
                  </a:lnTo>
                  <a:lnTo>
                    <a:pt x="520922" y="6429"/>
                  </a:lnTo>
                  <a:lnTo>
                    <a:pt x="450520" y="1660"/>
                  </a:lnTo>
                  <a:lnTo>
                    <a:pt x="37490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8407" y="3157728"/>
              <a:ext cx="749935" cy="165100"/>
            </a:xfrm>
            <a:custGeom>
              <a:avLst/>
              <a:gdLst/>
              <a:ahLst/>
              <a:cxnLst/>
              <a:rect l="l" t="t" r="r" b="b"/>
              <a:pathLst>
                <a:path w="749935" h="165100">
                  <a:moveTo>
                    <a:pt x="374903" y="0"/>
                  </a:moveTo>
                  <a:lnTo>
                    <a:pt x="299287" y="1660"/>
                  </a:lnTo>
                  <a:lnTo>
                    <a:pt x="228885" y="6429"/>
                  </a:lnTo>
                  <a:lnTo>
                    <a:pt x="165199" y="13983"/>
                  </a:lnTo>
                  <a:lnTo>
                    <a:pt x="109727" y="24002"/>
                  </a:lnTo>
                  <a:lnTo>
                    <a:pt x="63972" y="36165"/>
                  </a:lnTo>
                  <a:lnTo>
                    <a:pt x="7608" y="65633"/>
                  </a:lnTo>
                  <a:lnTo>
                    <a:pt x="0" y="82296"/>
                  </a:lnTo>
                  <a:lnTo>
                    <a:pt x="7608" y="98958"/>
                  </a:lnTo>
                  <a:lnTo>
                    <a:pt x="63972" y="128426"/>
                  </a:lnTo>
                  <a:lnTo>
                    <a:pt x="109727" y="140589"/>
                  </a:lnTo>
                  <a:lnTo>
                    <a:pt x="165199" y="150608"/>
                  </a:lnTo>
                  <a:lnTo>
                    <a:pt x="228885" y="158162"/>
                  </a:lnTo>
                  <a:lnTo>
                    <a:pt x="299287" y="162931"/>
                  </a:lnTo>
                  <a:lnTo>
                    <a:pt x="374903" y="164592"/>
                  </a:lnTo>
                  <a:lnTo>
                    <a:pt x="450520" y="162931"/>
                  </a:lnTo>
                  <a:lnTo>
                    <a:pt x="520922" y="158162"/>
                  </a:lnTo>
                  <a:lnTo>
                    <a:pt x="584608" y="150608"/>
                  </a:lnTo>
                  <a:lnTo>
                    <a:pt x="640079" y="140589"/>
                  </a:lnTo>
                  <a:lnTo>
                    <a:pt x="685835" y="128426"/>
                  </a:lnTo>
                  <a:lnTo>
                    <a:pt x="742199" y="98958"/>
                  </a:lnTo>
                  <a:lnTo>
                    <a:pt x="749807" y="82296"/>
                  </a:lnTo>
                  <a:lnTo>
                    <a:pt x="742199" y="65633"/>
                  </a:lnTo>
                  <a:lnTo>
                    <a:pt x="685835" y="36165"/>
                  </a:lnTo>
                  <a:lnTo>
                    <a:pt x="640079" y="24002"/>
                  </a:lnTo>
                  <a:lnTo>
                    <a:pt x="584608" y="13983"/>
                  </a:lnTo>
                  <a:lnTo>
                    <a:pt x="520922" y="6429"/>
                  </a:lnTo>
                  <a:lnTo>
                    <a:pt x="450520" y="1660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8407" y="3105912"/>
              <a:ext cx="749935" cy="216535"/>
            </a:xfrm>
            <a:custGeom>
              <a:avLst/>
              <a:gdLst/>
              <a:ahLst/>
              <a:cxnLst/>
              <a:rect l="l" t="t" r="r" b="b"/>
              <a:pathLst>
                <a:path w="749935" h="216535">
                  <a:moveTo>
                    <a:pt x="374903" y="51815"/>
                  </a:moveTo>
                  <a:lnTo>
                    <a:pt x="299287" y="53476"/>
                  </a:lnTo>
                  <a:lnTo>
                    <a:pt x="228885" y="58245"/>
                  </a:lnTo>
                  <a:lnTo>
                    <a:pt x="165199" y="65799"/>
                  </a:lnTo>
                  <a:lnTo>
                    <a:pt x="109727" y="75818"/>
                  </a:lnTo>
                  <a:lnTo>
                    <a:pt x="63972" y="87981"/>
                  </a:lnTo>
                  <a:lnTo>
                    <a:pt x="7608" y="117449"/>
                  </a:lnTo>
                  <a:lnTo>
                    <a:pt x="0" y="134112"/>
                  </a:lnTo>
                  <a:lnTo>
                    <a:pt x="7608" y="150774"/>
                  </a:lnTo>
                  <a:lnTo>
                    <a:pt x="63972" y="180242"/>
                  </a:lnTo>
                  <a:lnTo>
                    <a:pt x="109727" y="192405"/>
                  </a:lnTo>
                  <a:lnTo>
                    <a:pt x="165199" y="202424"/>
                  </a:lnTo>
                  <a:lnTo>
                    <a:pt x="228885" y="209978"/>
                  </a:lnTo>
                  <a:lnTo>
                    <a:pt x="299287" y="214747"/>
                  </a:lnTo>
                  <a:lnTo>
                    <a:pt x="374903" y="216408"/>
                  </a:lnTo>
                  <a:lnTo>
                    <a:pt x="450520" y="214747"/>
                  </a:lnTo>
                  <a:lnTo>
                    <a:pt x="520922" y="209978"/>
                  </a:lnTo>
                  <a:lnTo>
                    <a:pt x="584608" y="202424"/>
                  </a:lnTo>
                  <a:lnTo>
                    <a:pt x="640079" y="192405"/>
                  </a:lnTo>
                  <a:lnTo>
                    <a:pt x="685835" y="180242"/>
                  </a:lnTo>
                  <a:lnTo>
                    <a:pt x="742199" y="150774"/>
                  </a:lnTo>
                  <a:lnTo>
                    <a:pt x="749807" y="134112"/>
                  </a:lnTo>
                  <a:lnTo>
                    <a:pt x="742199" y="117449"/>
                  </a:lnTo>
                  <a:lnTo>
                    <a:pt x="685835" y="87981"/>
                  </a:lnTo>
                  <a:lnTo>
                    <a:pt x="640079" y="75818"/>
                  </a:lnTo>
                  <a:lnTo>
                    <a:pt x="584608" y="65799"/>
                  </a:lnTo>
                  <a:lnTo>
                    <a:pt x="520922" y="58245"/>
                  </a:lnTo>
                  <a:lnTo>
                    <a:pt x="450520" y="53476"/>
                  </a:lnTo>
                  <a:lnTo>
                    <a:pt x="374903" y="51815"/>
                  </a:lnTo>
                </a:path>
                <a:path w="749935" h="216535">
                  <a:moveTo>
                    <a:pt x="374903" y="0"/>
                  </a:moveTo>
                  <a:lnTo>
                    <a:pt x="299287" y="1654"/>
                  </a:lnTo>
                  <a:lnTo>
                    <a:pt x="228885" y="6381"/>
                  </a:lnTo>
                  <a:lnTo>
                    <a:pt x="165199" y="13823"/>
                  </a:lnTo>
                  <a:lnTo>
                    <a:pt x="109727" y="23622"/>
                  </a:lnTo>
                  <a:lnTo>
                    <a:pt x="63972" y="35421"/>
                  </a:lnTo>
                  <a:lnTo>
                    <a:pt x="7608" y="63591"/>
                  </a:lnTo>
                  <a:lnTo>
                    <a:pt x="0" y="79248"/>
                  </a:lnTo>
                  <a:lnTo>
                    <a:pt x="7608" y="95910"/>
                  </a:lnTo>
                  <a:lnTo>
                    <a:pt x="63972" y="125378"/>
                  </a:lnTo>
                  <a:lnTo>
                    <a:pt x="109727" y="137540"/>
                  </a:lnTo>
                  <a:lnTo>
                    <a:pt x="165199" y="147560"/>
                  </a:lnTo>
                  <a:lnTo>
                    <a:pt x="228885" y="155114"/>
                  </a:lnTo>
                  <a:lnTo>
                    <a:pt x="299287" y="159883"/>
                  </a:lnTo>
                  <a:lnTo>
                    <a:pt x="374903" y="161543"/>
                  </a:lnTo>
                  <a:lnTo>
                    <a:pt x="450520" y="159883"/>
                  </a:lnTo>
                  <a:lnTo>
                    <a:pt x="520922" y="155114"/>
                  </a:lnTo>
                  <a:lnTo>
                    <a:pt x="584608" y="147560"/>
                  </a:lnTo>
                  <a:lnTo>
                    <a:pt x="640079" y="137540"/>
                  </a:lnTo>
                  <a:lnTo>
                    <a:pt x="685835" y="125378"/>
                  </a:lnTo>
                  <a:lnTo>
                    <a:pt x="742199" y="95910"/>
                  </a:lnTo>
                  <a:lnTo>
                    <a:pt x="749807" y="79248"/>
                  </a:lnTo>
                  <a:lnTo>
                    <a:pt x="742199" y="63591"/>
                  </a:lnTo>
                  <a:lnTo>
                    <a:pt x="685835" y="35421"/>
                  </a:lnTo>
                  <a:lnTo>
                    <a:pt x="640079" y="23621"/>
                  </a:lnTo>
                  <a:lnTo>
                    <a:pt x="584608" y="13823"/>
                  </a:lnTo>
                  <a:lnTo>
                    <a:pt x="520922" y="6381"/>
                  </a:lnTo>
                  <a:lnTo>
                    <a:pt x="450520" y="1654"/>
                  </a:lnTo>
                  <a:lnTo>
                    <a:pt x="3749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8408" y="2551175"/>
              <a:ext cx="749935" cy="673735"/>
            </a:xfrm>
            <a:custGeom>
              <a:avLst/>
              <a:gdLst/>
              <a:ahLst/>
              <a:cxnLst/>
              <a:rect l="l" t="t" r="r" b="b"/>
              <a:pathLst>
                <a:path w="749935" h="673735">
                  <a:moveTo>
                    <a:pt x="749808" y="106680"/>
                  </a:moveTo>
                  <a:lnTo>
                    <a:pt x="726376" y="69862"/>
                  </a:lnTo>
                  <a:lnTo>
                    <a:pt x="661695" y="38366"/>
                  </a:lnTo>
                  <a:lnTo>
                    <a:pt x="616534" y="25425"/>
                  </a:lnTo>
                  <a:lnTo>
                    <a:pt x="564210" y="14795"/>
                  </a:lnTo>
                  <a:lnTo>
                    <a:pt x="505802" y="6794"/>
                  </a:lnTo>
                  <a:lnTo>
                    <a:pt x="442341" y="1752"/>
                  </a:lnTo>
                  <a:lnTo>
                    <a:pt x="374904" y="0"/>
                  </a:lnTo>
                  <a:lnTo>
                    <a:pt x="307454" y="1752"/>
                  </a:lnTo>
                  <a:lnTo>
                    <a:pt x="243992" y="6794"/>
                  </a:lnTo>
                  <a:lnTo>
                    <a:pt x="185585" y="14795"/>
                  </a:lnTo>
                  <a:lnTo>
                    <a:pt x="133261" y="25425"/>
                  </a:lnTo>
                  <a:lnTo>
                    <a:pt x="88099" y="38366"/>
                  </a:lnTo>
                  <a:lnTo>
                    <a:pt x="51130" y="53289"/>
                  </a:lnTo>
                  <a:lnTo>
                    <a:pt x="6032" y="87769"/>
                  </a:lnTo>
                  <a:lnTo>
                    <a:pt x="0" y="106680"/>
                  </a:lnTo>
                  <a:lnTo>
                    <a:pt x="0" y="539496"/>
                  </a:lnTo>
                  <a:lnTo>
                    <a:pt x="0" y="569976"/>
                  </a:lnTo>
                  <a:lnTo>
                    <a:pt x="0" y="606552"/>
                  </a:lnTo>
                  <a:lnTo>
                    <a:pt x="23647" y="606552"/>
                  </a:lnTo>
                  <a:lnTo>
                    <a:pt x="51130" y="622592"/>
                  </a:lnTo>
                  <a:lnTo>
                    <a:pt x="88099" y="637032"/>
                  </a:lnTo>
                  <a:lnTo>
                    <a:pt x="133261" y="649465"/>
                  </a:lnTo>
                  <a:lnTo>
                    <a:pt x="185585" y="659612"/>
                  </a:lnTo>
                  <a:lnTo>
                    <a:pt x="243992" y="667207"/>
                  </a:lnTo>
                  <a:lnTo>
                    <a:pt x="307454" y="671969"/>
                  </a:lnTo>
                  <a:lnTo>
                    <a:pt x="374904" y="673608"/>
                  </a:lnTo>
                  <a:lnTo>
                    <a:pt x="442341" y="671969"/>
                  </a:lnTo>
                  <a:lnTo>
                    <a:pt x="505802" y="667207"/>
                  </a:lnTo>
                  <a:lnTo>
                    <a:pt x="564210" y="659612"/>
                  </a:lnTo>
                  <a:lnTo>
                    <a:pt x="616534" y="649465"/>
                  </a:lnTo>
                  <a:lnTo>
                    <a:pt x="661695" y="637032"/>
                  </a:lnTo>
                  <a:lnTo>
                    <a:pt x="698665" y="622592"/>
                  </a:lnTo>
                  <a:lnTo>
                    <a:pt x="726135" y="606552"/>
                  </a:lnTo>
                  <a:lnTo>
                    <a:pt x="749808" y="606552"/>
                  </a:lnTo>
                  <a:lnTo>
                    <a:pt x="749808" y="569976"/>
                  </a:lnTo>
                  <a:lnTo>
                    <a:pt x="749808" y="539496"/>
                  </a:lnTo>
                  <a:lnTo>
                    <a:pt x="749808" y="106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8407" y="2551176"/>
              <a:ext cx="749935" cy="673735"/>
            </a:xfrm>
            <a:custGeom>
              <a:avLst/>
              <a:gdLst/>
              <a:ahLst/>
              <a:cxnLst/>
              <a:rect l="l" t="t" r="r" b="b"/>
              <a:pathLst>
                <a:path w="749935" h="673735">
                  <a:moveTo>
                    <a:pt x="374903" y="0"/>
                  </a:moveTo>
                  <a:lnTo>
                    <a:pt x="307459" y="1751"/>
                  </a:lnTo>
                  <a:lnTo>
                    <a:pt x="244003" y="6790"/>
                  </a:lnTo>
                  <a:lnTo>
                    <a:pt x="185589" y="14788"/>
                  </a:lnTo>
                  <a:lnTo>
                    <a:pt x="133271" y="25420"/>
                  </a:lnTo>
                  <a:lnTo>
                    <a:pt x="88103" y="38361"/>
                  </a:lnTo>
                  <a:lnTo>
                    <a:pt x="51138" y="53283"/>
                  </a:lnTo>
                  <a:lnTo>
                    <a:pt x="6033" y="87769"/>
                  </a:lnTo>
                  <a:lnTo>
                    <a:pt x="0" y="106679"/>
                  </a:lnTo>
                  <a:lnTo>
                    <a:pt x="0" y="569976"/>
                  </a:lnTo>
                  <a:lnTo>
                    <a:pt x="23430" y="606409"/>
                  </a:lnTo>
                  <a:lnTo>
                    <a:pt x="88103" y="637023"/>
                  </a:lnTo>
                  <a:lnTo>
                    <a:pt x="133271" y="649458"/>
                  </a:lnTo>
                  <a:lnTo>
                    <a:pt x="185589" y="659609"/>
                  </a:lnTo>
                  <a:lnTo>
                    <a:pt x="244003" y="667202"/>
                  </a:lnTo>
                  <a:lnTo>
                    <a:pt x="307459" y="671960"/>
                  </a:lnTo>
                  <a:lnTo>
                    <a:pt x="374903" y="673608"/>
                  </a:lnTo>
                  <a:lnTo>
                    <a:pt x="442348" y="671960"/>
                  </a:lnTo>
                  <a:lnTo>
                    <a:pt x="505804" y="667202"/>
                  </a:lnTo>
                  <a:lnTo>
                    <a:pt x="564218" y="659609"/>
                  </a:lnTo>
                  <a:lnTo>
                    <a:pt x="616536" y="649458"/>
                  </a:lnTo>
                  <a:lnTo>
                    <a:pt x="661704" y="637023"/>
                  </a:lnTo>
                  <a:lnTo>
                    <a:pt x="698669" y="622582"/>
                  </a:lnTo>
                  <a:lnTo>
                    <a:pt x="743774" y="588782"/>
                  </a:lnTo>
                  <a:lnTo>
                    <a:pt x="749807" y="569976"/>
                  </a:lnTo>
                  <a:lnTo>
                    <a:pt x="749807" y="106679"/>
                  </a:lnTo>
                  <a:lnTo>
                    <a:pt x="726377" y="69861"/>
                  </a:lnTo>
                  <a:lnTo>
                    <a:pt x="661704" y="38361"/>
                  </a:lnTo>
                  <a:lnTo>
                    <a:pt x="616536" y="25420"/>
                  </a:lnTo>
                  <a:lnTo>
                    <a:pt x="564218" y="14788"/>
                  </a:lnTo>
                  <a:lnTo>
                    <a:pt x="505804" y="6790"/>
                  </a:lnTo>
                  <a:lnTo>
                    <a:pt x="442348" y="1751"/>
                  </a:lnTo>
                  <a:lnTo>
                    <a:pt x="374903" y="0"/>
                  </a:lnTo>
                  <a:close/>
                </a:path>
                <a:path w="749935" h="673735">
                  <a:moveTo>
                    <a:pt x="0" y="106679"/>
                  </a:moveTo>
                  <a:lnTo>
                    <a:pt x="23430" y="143113"/>
                  </a:lnTo>
                  <a:lnTo>
                    <a:pt x="88103" y="173727"/>
                  </a:lnTo>
                  <a:lnTo>
                    <a:pt x="133271" y="186162"/>
                  </a:lnTo>
                  <a:lnTo>
                    <a:pt x="185589" y="196313"/>
                  </a:lnTo>
                  <a:lnTo>
                    <a:pt x="244003" y="203906"/>
                  </a:lnTo>
                  <a:lnTo>
                    <a:pt x="307459" y="208664"/>
                  </a:lnTo>
                  <a:lnTo>
                    <a:pt x="374903" y="210312"/>
                  </a:lnTo>
                  <a:lnTo>
                    <a:pt x="442348" y="208664"/>
                  </a:lnTo>
                  <a:lnTo>
                    <a:pt x="505804" y="203906"/>
                  </a:lnTo>
                  <a:lnTo>
                    <a:pt x="564218" y="196313"/>
                  </a:lnTo>
                  <a:lnTo>
                    <a:pt x="616536" y="186162"/>
                  </a:lnTo>
                  <a:lnTo>
                    <a:pt x="661704" y="173727"/>
                  </a:lnTo>
                  <a:lnTo>
                    <a:pt x="698669" y="159286"/>
                  </a:lnTo>
                  <a:lnTo>
                    <a:pt x="743774" y="125486"/>
                  </a:lnTo>
                  <a:lnTo>
                    <a:pt x="749807" y="1066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52416" y="2755391"/>
              <a:ext cx="622300" cy="335280"/>
            </a:xfrm>
            <a:custGeom>
              <a:avLst/>
              <a:gdLst/>
              <a:ahLst/>
              <a:cxnLst/>
              <a:rect l="l" t="t" r="r" b="b"/>
              <a:pathLst>
                <a:path w="622300" h="335280">
                  <a:moveTo>
                    <a:pt x="12192" y="0"/>
                  </a:moveTo>
                  <a:lnTo>
                    <a:pt x="0" y="0"/>
                  </a:lnTo>
                  <a:lnTo>
                    <a:pt x="0" y="335280"/>
                  </a:lnTo>
                  <a:lnTo>
                    <a:pt x="12192" y="335280"/>
                  </a:lnTo>
                  <a:lnTo>
                    <a:pt x="12192" y="0"/>
                  </a:lnTo>
                  <a:close/>
                </a:path>
                <a:path w="622300" h="335280">
                  <a:moveTo>
                    <a:pt x="39624" y="0"/>
                  </a:moveTo>
                  <a:lnTo>
                    <a:pt x="24384" y="0"/>
                  </a:lnTo>
                  <a:lnTo>
                    <a:pt x="24384" y="335280"/>
                  </a:lnTo>
                  <a:lnTo>
                    <a:pt x="39624" y="335280"/>
                  </a:lnTo>
                  <a:lnTo>
                    <a:pt x="39624" y="0"/>
                  </a:lnTo>
                  <a:close/>
                </a:path>
                <a:path w="622300" h="335280">
                  <a:moveTo>
                    <a:pt x="97536" y="67056"/>
                  </a:moveTo>
                  <a:lnTo>
                    <a:pt x="85344" y="67056"/>
                  </a:lnTo>
                  <a:lnTo>
                    <a:pt x="85344" y="323088"/>
                  </a:lnTo>
                  <a:lnTo>
                    <a:pt x="97536" y="323088"/>
                  </a:lnTo>
                  <a:lnTo>
                    <a:pt x="97536" y="67056"/>
                  </a:lnTo>
                  <a:close/>
                </a:path>
                <a:path w="622300" h="335280">
                  <a:moveTo>
                    <a:pt x="121920" y="67056"/>
                  </a:moveTo>
                  <a:lnTo>
                    <a:pt x="109728" y="67056"/>
                  </a:lnTo>
                  <a:lnTo>
                    <a:pt x="109728" y="323088"/>
                  </a:lnTo>
                  <a:lnTo>
                    <a:pt x="121920" y="323088"/>
                  </a:lnTo>
                  <a:lnTo>
                    <a:pt x="121920" y="67056"/>
                  </a:lnTo>
                  <a:close/>
                </a:path>
                <a:path w="622300" h="335280">
                  <a:moveTo>
                    <a:pt x="512064" y="67056"/>
                  </a:moveTo>
                  <a:lnTo>
                    <a:pt x="499872" y="67056"/>
                  </a:lnTo>
                  <a:lnTo>
                    <a:pt x="499872" y="201168"/>
                  </a:lnTo>
                  <a:lnTo>
                    <a:pt x="512064" y="201168"/>
                  </a:lnTo>
                  <a:lnTo>
                    <a:pt x="512064" y="67056"/>
                  </a:lnTo>
                  <a:close/>
                </a:path>
                <a:path w="622300" h="335280">
                  <a:moveTo>
                    <a:pt x="536448" y="67056"/>
                  </a:moveTo>
                  <a:lnTo>
                    <a:pt x="524256" y="67056"/>
                  </a:lnTo>
                  <a:lnTo>
                    <a:pt x="524256" y="201168"/>
                  </a:lnTo>
                  <a:lnTo>
                    <a:pt x="536448" y="201168"/>
                  </a:lnTo>
                  <a:lnTo>
                    <a:pt x="536448" y="67056"/>
                  </a:lnTo>
                  <a:close/>
                </a:path>
                <a:path w="622300" h="335280">
                  <a:moveTo>
                    <a:pt x="594360" y="67056"/>
                  </a:moveTo>
                  <a:lnTo>
                    <a:pt x="582168" y="67056"/>
                  </a:lnTo>
                  <a:lnTo>
                    <a:pt x="582168" y="323088"/>
                  </a:lnTo>
                  <a:lnTo>
                    <a:pt x="594360" y="323088"/>
                  </a:lnTo>
                  <a:lnTo>
                    <a:pt x="594360" y="67056"/>
                  </a:lnTo>
                  <a:close/>
                </a:path>
                <a:path w="622300" h="335280">
                  <a:moveTo>
                    <a:pt x="621792" y="67056"/>
                  </a:moveTo>
                  <a:lnTo>
                    <a:pt x="609600" y="67056"/>
                  </a:lnTo>
                  <a:lnTo>
                    <a:pt x="609600" y="323088"/>
                  </a:lnTo>
                  <a:lnTo>
                    <a:pt x="621792" y="323088"/>
                  </a:lnTo>
                  <a:lnTo>
                    <a:pt x="621792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7551" y="3185160"/>
              <a:ext cx="716280" cy="27940"/>
            </a:xfrm>
            <a:custGeom>
              <a:avLst/>
              <a:gdLst/>
              <a:ahLst/>
              <a:cxnLst/>
              <a:rect l="l" t="t" r="r" b="b"/>
              <a:pathLst>
                <a:path w="716279" h="27939">
                  <a:moveTo>
                    <a:pt x="676656" y="27431"/>
                  </a:moveTo>
                  <a:lnTo>
                    <a:pt x="716280" y="9143"/>
                  </a:lnTo>
                </a:path>
                <a:path w="716279" h="27939">
                  <a:moveTo>
                    <a:pt x="655320" y="24384"/>
                  </a:moveTo>
                  <a:lnTo>
                    <a:pt x="694944" y="6095"/>
                  </a:lnTo>
                </a:path>
                <a:path w="716279" h="27939">
                  <a:moveTo>
                    <a:pt x="24384" y="3048"/>
                  </a:moveTo>
                  <a:lnTo>
                    <a:pt x="70103" y="21336"/>
                  </a:lnTo>
                </a:path>
                <a:path w="716279" h="27939">
                  <a:moveTo>
                    <a:pt x="0" y="0"/>
                  </a:moveTo>
                  <a:lnTo>
                    <a:pt x="48768" y="21336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955535" y="2389632"/>
            <a:ext cx="1262380" cy="2009139"/>
            <a:chOff x="6955535" y="2389632"/>
            <a:chExt cx="1262380" cy="2009139"/>
          </a:xfrm>
        </p:grpSpPr>
        <p:sp>
          <p:nvSpPr>
            <p:cNvPr id="18" name="object 18"/>
            <p:cNvSpPr/>
            <p:nvPr/>
          </p:nvSpPr>
          <p:spPr>
            <a:xfrm>
              <a:off x="6955535" y="2389632"/>
              <a:ext cx="1261872" cy="20086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1567" y="2613152"/>
              <a:ext cx="716279" cy="1087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1567" y="2609088"/>
              <a:ext cx="716280" cy="1091565"/>
            </a:xfrm>
            <a:custGeom>
              <a:avLst/>
              <a:gdLst/>
              <a:ahLst/>
              <a:cxnLst/>
              <a:rect l="l" t="t" r="r" b="b"/>
              <a:pathLst>
                <a:path w="716279" h="1091564">
                  <a:moveTo>
                    <a:pt x="371855" y="0"/>
                  </a:moveTo>
                  <a:lnTo>
                    <a:pt x="0" y="954024"/>
                  </a:lnTo>
                  <a:lnTo>
                    <a:pt x="344424" y="1091184"/>
                  </a:lnTo>
                  <a:lnTo>
                    <a:pt x="716279" y="134112"/>
                  </a:lnTo>
                  <a:lnTo>
                    <a:pt x="37185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409444" y="2409444"/>
            <a:ext cx="573024" cy="1798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15</a:t>
            </a:fld>
            <a:r>
              <a:rPr spc="-10" dirty="0"/>
              <a:t>/17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0947" y="764539"/>
            <a:ext cx="4568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Key</a:t>
            </a:r>
            <a:r>
              <a:rPr spc="-45" dirty="0"/>
              <a:t> </a:t>
            </a:r>
            <a:r>
              <a:rPr spc="-5" dirty="0"/>
              <a:t>Words/Phrases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16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3283" y="1910587"/>
            <a:ext cx="3688079" cy="320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generations</a:t>
            </a:r>
            <a:endParaRPr sz="1600">
              <a:latin typeface="Verdana"/>
              <a:cs typeface="Verdana"/>
            </a:endParaRPr>
          </a:p>
          <a:p>
            <a:pPr marL="241300" marR="5080" indent="-228600">
              <a:lnSpc>
                <a:spcPts val="1939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 Supported</a:t>
            </a:r>
            <a:r>
              <a:rPr sz="160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Cooperative  Working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(CSCW)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ts val="1855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Data processor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First-generation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Fourth-generation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Garbage-in-garbage-out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(GIGO)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Graphical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User Interface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(GUI)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Groupware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Information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9420" y="1910587"/>
            <a:ext cx="3540125" cy="320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Integrated Circuit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(IC)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Large Scale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Integration</a:t>
            </a:r>
            <a:r>
              <a:rPr sz="16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(VLSI)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Medium Scale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Integration</a:t>
            </a:r>
            <a:r>
              <a:rPr sz="16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(MSI)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Microprocessor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Personal Computer</a:t>
            </a:r>
            <a:r>
              <a:rPr sz="16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(PC)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Second-generation</a:t>
            </a:r>
            <a:r>
              <a:rPr sz="16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Small Scale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Integration</a:t>
            </a:r>
            <a:r>
              <a:rPr sz="16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(SSI)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Stored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r>
              <a:rPr sz="16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concept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Third-generation</a:t>
            </a:r>
            <a:r>
              <a:rPr sz="16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  <a:p>
            <a:pPr marL="241300" marR="32766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Ultra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Large Scale Integration 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(ULSI)</a:t>
            </a:r>
            <a:endParaRPr sz="16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Vacuum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tubes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0" y="1742948"/>
            <a:ext cx="7686675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504825" indent="-34798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word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word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“compute”,  which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means,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“to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calculate”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"/>
            </a:pPr>
            <a:endParaRPr sz="2750">
              <a:latin typeface="Verdana"/>
              <a:cs typeface="Verdana"/>
            </a:endParaRPr>
          </a:p>
          <a:p>
            <a:pPr marL="360045" marR="602615" indent="-34798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Thereby,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electronic device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 perform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arithmetic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high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speed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"/>
            </a:pPr>
            <a:endParaRPr sz="2750">
              <a:latin typeface="Verdana"/>
              <a:cs typeface="Verdana"/>
            </a:endParaRPr>
          </a:p>
          <a:p>
            <a:pPr marL="360045" marR="5080" indent="-34798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data processor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because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 store, process,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retrieve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whenever</a:t>
            </a:r>
            <a:r>
              <a:rPr sz="20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desired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3996" y="700532"/>
            <a:ext cx="22561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Computer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7419" y="712723"/>
            <a:ext cx="37166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Data </a:t>
            </a:r>
            <a:r>
              <a:rPr spc="-5" dirty="0"/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742948"/>
            <a:ext cx="7825105" cy="902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9125" algn="l"/>
                <a:tab pos="1689735" algn="l"/>
                <a:tab pos="2070100" algn="l"/>
                <a:tab pos="3569970" algn="l"/>
                <a:tab pos="4272915" algn="l"/>
                <a:tab pos="5099685" algn="l"/>
                <a:tab pos="5389245" algn="l"/>
                <a:tab pos="6736715" algn="l"/>
                <a:tab pos="70815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u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255"/>
              </a:lnSpc>
            </a:pP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2000" i="1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  <a:p>
            <a:pPr marL="3581400">
              <a:lnSpc>
                <a:spcPts val="2255"/>
              </a:lnSpc>
            </a:pPr>
            <a:r>
              <a:rPr sz="2000" b="1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903" y="2916935"/>
            <a:ext cx="2249805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69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Verdana"/>
                <a:cs typeface="Verdana"/>
              </a:rPr>
              <a:t>Capture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903" y="3721608"/>
            <a:ext cx="2249805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6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Verdana"/>
                <a:cs typeface="Verdana"/>
              </a:rPr>
              <a:t>Manipulate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144" y="4529328"/>
            <a:ext cx="2978150" cy="4667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Verdana"/>
                <a:cs typeface="Verdana"/>
              </a:rPr>
              <a:t>Output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Results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9135" y="2593848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33527" y="246887"/>
                </a:moveTo>
                <a:lnTo>
                  <a:pt x="0" y="246887"/>
                </a:lnTo>
                <a:lnTo>
                  <a:pt x="36575" y="323088"/>
                </a:lnTo>
                <a:lnTo>
                  <a:pt x="68275" y="262127"/>
                </a:lnTo>
                <a:lnTo>
                  <a:pt x="36575" y="262127"/>
                </a:lnTo>
                <a:lnTo>
                  <a:pt x="33527" y="259079"/>
                </a:lnTo>
                <a:lnTo>
                  <a:pt x="33527" y="246887"/>
                </a:lnTo>
                <a:close/>
              </a:path>
              <a:path w="76200" h="323214">
                <a:moveTo>
                  <a:pt x="36575" y="0"/>
                </a:moveTo>
                <a:lnTo>
                  <a:pt x="33527" y="6096"/>
                </a:lnTo>
                <a:lnTo>
                  <a:pt x="33527" y="259079"/>
                </a:lnTo>
                <a:lnTo>
                  <a:pt x="36575" y="262127"/>
                </a:lnTo>
                <a:lnTo>
                  <a:pt x="42672" y="259079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323214">
                <a:moveTo>
                  <a:pt x="76200" y="246887"/>
                </a:moveTo>
                <a:lnTo>
                  <a:pt x="42672" y="246887"/>
                </a:lnTo>
                <a:lnTo>
                  <a:pt x="42672" y="259079"/>
                </a:lnTo>
                <a:lnTo>
                  <a:pt x="36575" y="262127"/>
                </a:lnTo>
                <a:lnTo>
                  <a:pt x="68275" y="262127"/>
                </a:lnTo>
                <a:lnTo>
                  <a:pt x="76200" y="246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9135" y="3380232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7" y="265175"/>
                </a:moveTo>
                <a:lnTo>
                  <a:pt x="0" y="265175"/>
                </a:lnTo>
                <a:lnTo>
                  <a:pt x="36575" y="341375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7" y="280415"/>
                </a:lnTo>
                <a:lnTo>
                  <a:pt x="33527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7" y="6095"/>
                </a:lnTo>
                <a:lnTo>
                  <a:pt x="33527" y="280415"/>
                </a:lnTo>
                <a:lnTo>
                  <a:pt x="36575" y="283463"/>
                </a:lnTo>
                <a:lnTo>
                  <a:pt x="42672" y="280415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80415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9135" y="4184903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7" y="265175"/>
                </a:moveTo>
                <a:lnTo>
                  <a:pt x="0" y="265175"/>
                </a:lnTo>
                <a:lnTo>
                  <a:pt x="36575" y="341376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7" y="280416"/>
                </a:lnTo>
                <a:lnTo>
                  <a:pt x="33527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7" y="6096"/>
                </a:lnTo>
                <a:lnTo>
                  <a:pt x="33527" y="280416"/>
                </a:lnTo>
                <a:lnTo>
                  <a:pt x="36575" y="283463"/>
                </a:lnTo>
                <a:lnTo>
                  <a:pt x="42672" y="280416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80416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703" y="4992623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29">
                <a:moveTo>
                  <a:pt x="33528" y="265175"/>
                </a:moveTo>
                <a:lnTo>
                  <a:pt x="0" y="265175"/>
                </a:lnTo>
                <a:lnTo>
                  <a:pt x="36575" y="341375"/>
                </a:lnTo>
                <a:lnTo>
                  <a:pt x="66690" y="283463"/>
                </a:lnTo>
                <a:lnTo>
                  <a:pt x="36575" y="283463"/>
                </a:lnTo>
                <a:lnTo>
                  <a:pt x="33528" y="277368"/>
                </a:lnTo>
                <a:lnTo>
                  <a:pt x="33528" y="265175"/>
                </a:lnTo>
                <a:close/>
              </a:path>
              <a:path w="76200" h="341629">
                <a:moveTo>
                  <a:pt x="36575" y="0"/>
                </a:moveTo>
                <a:lnTo>
                  <a:pt x="33528" y="6095"/>
                </a:lnTo>
                <a:lnTo>
                  <a:pt x="33528" y="277368"/>
                </a:lnTo>
                <a:lnTo>
                  <a:pt x="36575" y="283463"/>
                </a:lnTo>
                <a:lnTo>
                  <a:pt x="42672" y="277368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341629">
                <a:moveTo>
                  <a:pt x="76200" y="265175"/>
                </a:moveTo>
                <a:lnTo>
                  <a:pt x="42672" y="265175"/>
                </a:lnTo>
                <a:lnTo>
                  <a:pt x="42672" y="277368"/>
                </a:lnTo>
                <a:lnTo>
                  <a:pt x="36575" y="283463"/>
                </a:lnTo>
                <a:lnTo>
                  <a:pt x="66690" y="283463"/>
                </a:lnTo>
                <a:lnTo>
                  <a:pt x="76200" y="265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90420" y="5053108"/>
            <a:ext cx="6202680" cy="121412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65735" algn="ctr">
              <a:lnSpc>
                <a:spcPct val="100000"/>
              </a:lnSpc>
              <a:spcBef>
                <a:spcPts val="1480"/>
              </a:spcBef>
            </a:pPr>
            <a:r>
              <a:rPr sz="2000" b="1" spc="-5" dirty="0">
                <a:latin typeface="Verdana"/>
                <a:cs typeface="Verdana"/>
              </a:rPr>
              <a:t>Information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</a:pPr>
            <a:r>
              <a:rPr sz="1800" i="1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raw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material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input and </a:t>
            </a:r>
            <a:r>
              <a:rPr sz="1800" i="1" dirty="0">
                <a:solidFill>
                  <a:srgbClr val="333333"/>
                </a:solidFill>
                <a:latin typeface="Verdana"/>
                <a:cs typeface="Verdana"/>
              </a:rPr>
              <a:t>information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is  processed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data obtained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as output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data</a:t>
            </a:r>
            <a:r>
              <a:rPr sz="18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processing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060" y="1742948"/>
            <a:ext cx="7795259" cy="417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700" marR="55244" indent="-457200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AutoNum type="arabicParenR"/>
              <a:tabLst>
                <a:tab pos="52070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Automatic: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Given a job, 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work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it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automatically without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human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interventions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/>
            </a:pPr>
            <a:endParaRPr sz="3550">
              <a:latin typeface="Verdana"/>
              <a:cs typeface="Verdana"/>
            </a:endParaRPr>
          </a:p>
          <a:p>
            <a:pPr marL="520700" marR="55880" indent="-457200" algn="just">
              <a:lnSpc>
                <a:spcPct val="100000"/>
              </a:lnSpc>
              <a:buClr>
                <a:srgbClr val="FF0000"/>
              </a:buClr>
              <a:buAutoNum type="arabicParenR"/>
              <a:tabLst>
                <a:tab pos="52070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Speed: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perform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processing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jobs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very fast,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usually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measured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microseconds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(10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-6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), 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nanoseconds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(10</a:t>
            </a:r>
            <a:r>
              <a:rPr sz="1950" spc="-7" baseline="25641" dirty="0">
                <a:solidFill>
                  <a:srgbClr val="333333"/>
                </a:solidFill>
                <a:latin typeface="Verdana"/>
                <a:cs typeface="Verdana"/>
              </a:rPr>
              <a:t>-9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),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picoseconds</a:t>
            </a:r>
            <a:r>
              <a:rPr sz="2000" b="1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(10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-12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/>
            </a:pPr>
            <a:endParaRPr sz="3550">
              <a:latin typeface="Verdana"/>
              <a:cs typeface="Verdana"/>
            </a:endParaRPr>
          </a:p>
          <a:p>
            <a:pPr marL="520700" marR="54610" indent="-457200" algn="just">
              <a:lnSpc>
                <a:spcPct val="100000"/>
              </a:lnSpc>
              <a:buClr>
                <a:srgbClr val="FF0000"/>
              </a:buClr>
              <a:buAutoNum type="arabicParenR"/>
              <a:tabLst>
                <a:tab pos="520700" algn="l"/>
              </a:tabLst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Accuracy: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Accuracy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consistently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high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degree of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accuracy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depends upon its design.  Computer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errors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caused due 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incorrect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unreliable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often referred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as </a:t>
            </a:r>
            <a:r>
              <a:rPr sz="2000" i="1" spc="-15" dirty="0">
                <a:solidFill>
                  <a:srgbClr val="333333"/>
                </a:solidFill>
                <a:latin typeface="Verdana"/>
                <a:cs typeface="Verdana"/>
              </a:rPr>
              <a:t>Garbage-  </a:t>
            </a:r>
            <a:r>
              <a:rPr sz="2000" i="1" spc="-5" dirty="0">
                <a:solidFill>
                  <a:srgbClr val="333333"/>
                </a:solidFill>
                <a:latin typeface="Verdana"/>
                <a:cs typeface="Verdana"/>
              </a:rPr>
              <a:t>In-Garbage-Out</a:t>
            </a:r>
            <a:r>
              <a:rPr sz="2000" i="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(GIGO)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8700" y="6241796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3996" y="712723"/>
            <a:ext cx="66389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393779"/>
            <a:ext cx="8611235" cy="2750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 marL="1274445" marR="5080" indent="-457200" algn="just">
              <a:lnSpc>
                <a:spcPct val="100000"/>
              </a:lnSpc>
              <a:spcBef>
                <a:spcPts val="1015"/>
              </a:spcBef>
              <a:buClr>
                <a:srgbClr val="FF0000"/>
              </a:buClr>
              <a:buAutoNum type="arabicParenR" startAt="4"/>
              <a:tabLst>
                <a:tab pos="1275080" algn="l"/>
              </a:tabLst>
            </a:pPr>
            <a:r>
              <a:rPr sz="2000" b="1" spc="-5" dirty="0">
                <a:latin typeface="Verdana"/>
                <a:cs typeface="Verdana"/>
              </a:rPr>
              <a:t>Diligence: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free from </a:t>
            </a:r>
            <a:r>
              <a:rPr sz="2000" spc="-5" dirty="0">
                <a:latin typeface="Verdana"/>
                <a:cs typeface="Verdana"/>
              </a:rPr>
              <a:t>monotony, tiredness,  and </a:t>
            </a:r>
            <a:r>
              <a:rPr sz="2000" dirty="0">
                <a:latin typeface="Verdana"/>
                <a:cs typeface="Verdana"/>
              </a:rPr>
              <a:t>lack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concentration.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continuously </a:t>
            </a:r>
            <a:r>
              <a:rPr sz="2000" spc="-10" dirty="0">
                <a:latin typeface="Verdana"/>
                <a:cs typeface="Verdana"/>
              </a:rPr>
              <a:t>work </a:t>
            </a:r>
            <a:r>
              <a:rPr sz="2000" spc="-5" dirty="0">
                <a:latin typeface="Verdana"/>
                <a:cs typeface="Verdana"/>
              </a:rPr>
              <a:t>for  </a:t>
            </a:r>
            <a:r>
              <a:rPr sz="2000" spc="-10" dirty="0">
                <a:latin typeface="Verdana"/>
                <a:cs typeface="Verdana"/>
              </a:rPr>
              <a:t>hours </a:t>
            </a:r>
            <a:r>
              <a:rPr sz="2000" dirty="0">
                <a:latin typeface="Verdana"/>
                <a:cs typeface="Verdana"/>
              </a:rPr>
              <a:t>without </a:t>
            </a:r>
            <a:r>
              <a:rPr sz="2000" spc="-5" dirty="0">
                <a:latin typeface="Verdana"/>
                <a:cs typeface="Verdana"/>
              </a:rPr>
              <a:t>creating </a:t>
            </a:r>
            <a:r>
              <a:rPr sz="2000" spc="-10" dirty="0">
                <a:latin typeface="Verdana"/>
                <a:cs typeface="Verdana"/>
              </a:rPr>
              <a:t>any error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without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grumbling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 startAt="4"/>
            </a:pPr>
            <a:endParaRPr sz="3550">
              <a:latin typeface="Verdana"/>
              <a:cs typeface="Verdana"/>
            </a:endParaRPr>
          </a:p>
          <a:p>
            <a:pPr marL="1274445" marR="6350" indent="-457200" algn="just">
              <a:lnSpc>
                <a:spcPct val="100000"/>
              </a:lnSpc>
              <a:buClr>
                <a:srgbClr val="FF0000"/>
              </a:buClr>
              <a:buAutoNum type="arabicParenR" startAt="4"/>
              <a:tabLst>
                <a:tab pos="1275080" algn="l"/>
              </a:tabLst>
            </a:pPr>
            <a:r>
              <a:rPr sz="2000" b="1" spc="-5" dirty="0">
                <a:latin typeface="Verdana"/>
                <a:cs typeface="Verdana"/>
              </a:rPr>
              <a:t>Versatility: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capable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performing almost  any task, </a:t>
            </a:r>
            <a:r>
              <a:rPr sz="2000" spc="1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task can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spc="-10" dirty="0">
                <a:latin typeface="Verdana"/>
                <a:cs typeface="Verdana"/>
              </a:rPr>
              <a:t>reduced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dirty="0">
                <a:latin typeface="Verdana"/>
                <a:cs typeface="Verdana"/>
              </a:rPr>
              <a:t>finite </a:t>
            </a:r>
            <a:r>
              <a:rPr sz="2000" spc="-5" dirty="0">
                <a:latin typeface="Verdana"/>
                <a:cs typeface="Verdana"/>
              </a:rPr>
              <a:t>series </a:t>
            </a:r>
            <a:r>
              <a:rPr sz="2000" spc="-10" dirty="0">
                <a:latin typeface="Verdana"/>
                <a:cs typeface="Verdana"/>
              </a:rPr>
              <a:t>of  </a:t>
            </a:r>
            <a:r>
              <a:rPr sz="2000" spc="-5" dirty="0">
                <a:latin typeface="Verdana"/>
                <a:cs typeface="Verdana"/>
              </a:rPr>
              <a:t>logical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steps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1491" y="4669027"/>
            <a:ext cx="57518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0765" algn="l"/>
                <a:tab pos="3771265" algn="l"/>
                <a:tab pos="4422775" algn="l"/>
                <a:tab pos="5267325" algn="l"/>
              </a:tabLst>
            </a:pPr>
            <a:r>
              <a:rPr sz="2000" b="1" spc="-10" dirty="0">
                <a:latin typeface="Verdana"/>
                <a:cs typeface="Verdana"/>
              </a:rPr>
              <a:t>Re</a:t>
            </a:r>
            <a:r>
              <a:rPr sz="2000" b="1" spc="15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emb</a:t>
            </a:r>
            <a:r>
              <a:rPr sz="2000" b="1" spc="10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r</a:t>
            </a:r>
            <a:r>
              <a:rPr sz="2000" b="1" spc="5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ng: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mp</a:t>
            </a:r>
            <a:r>
              <a:rPr sz="2000" spc="5" dirty="0">
                <a:latin typeface="Verdana"/>
                <a:cs typeface="Verdana"/>
              </a:rPr>
              <a:t>ut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an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716" y="4669027"/>
            <a:ext cx="19050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7465" algn="r">
              <a:lnSpc>
                <a:spcPct val="100000"/>
              </a:lnSpc>
              <a:spcBef>
                <a:spcPts val="90"/>
              </a:spcBef>
              <a:tabLst>
                <a:tab pos="456565" algn="l"/>
                <a:tab pos="1562735" algn="l"/>
              </a:tabLst>
            </a:pPr>
            <a:r>
              <a:rPr sz="2000" b="1" spc="-10" dirty="0">
                <a:solidFill>
                  <a:srgbClr val="FF0000"/>
                </a:solidFill>
                <a:latin typeface="Verdana"/>
                <a:cs typeface="Verdana"/>
              </a:rPr>
              <a:t>6)	</a:t>
            </a:r>
            <a:r>
              <a:rPr sz="2000" b="1" spc="-10" dirty="0">
                <a:latin typeface="Verdana"/>
                <a:cs typeface="Verdana"/>
              </a:rPr>
              <a:t>Po</a:t>
            </a:r>
            <a:r>
              <a:rPr sz="2000" b="1" spc="-20" dirty="0">
                <a:latin typeface="Verdana"/>
                <a:cs typeface="Verdana"/>
              </a:rPr>
              <a:t>w</a:t>
            </a:r>
            <a:r>
              <a:rPr sz="2000" b="1" spc="10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r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10" dirty="0">
                <a:latin typeface="Verdana"/>
                <a:cs typeface="Verdana"/>
              </a:rPr>
              <a:t>o</a:t>
            </a:r>
            <a:r>
              <a:rPr sz="2000" b="1" spc="-5" dirty="0"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tabLst>
                <a:tab pos="958850" algn="l"/>
              </a:tabLst>
            </a:pPr>
            <a:r>
              <a:rPr sz="2000" spc="-20" dirty="0">
                <a:latin typeface="Verdana"/>
                <a:cs typeface="Verdana"/>
              </a:rPr>
              <a:t>rec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25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4633" y="4973827"/>
            <a:ext cx="56515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59205" algn="l"/>
                <a:tab pos="1770380" algn="l"/>
                <a:tab pos="3510915" algn="l"/>
                <a:tab pos="4820920" algn="l"/>
                <a:tab pos="5332095" algn="l"/>
              </a:tabLst>
            </a:pPr>
            <a:r>
              <a:rPr sz="2000" spc="-5" dirty="0">
                <a:latin typeface="Verdana"/>
                <a:cs typeface="Verdana"/>
              </a:rPr>
              <a:t>am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fo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ma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7916" y="5278627"/>
            <a:ext cx="73520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Verdana"/>
                <a:cs typeface="Verdana"/>
              </a:rPr>
              <a:t>secondary </a:t>
            </a:r>
            <a:r>
              <a:rPr sz="2000" spc="-5" dirty="0">
                <a:latin typeface="Verdana"/>
                <a:cs typeface="Verdana"/>
              </a:rPr>
              <a:t>storage </a:t>
            </a:r>
            <a:r>
              <a:rPr sz="2000" dirty="0">
                <a:latin typeface="Verdana"/>
                <a:cs typeface="Verdana"/>
              </a:rPr>
              <a:t>capability.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forgets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looses certain  information only </a:t>
            </a:r>
            <a:r>
              <a:rPr sz="2000" spc="-10" dirty="0">
                <a:latin typeface="Verdana"/>
                <a:cs typeface="Verdana"/>
              </a:rPr>
              <a:t>when </a:t>
            </a:r>
            <a:r>
              <a:rPr sz="2000" spc="-5" dirty="0">
                <a:latin typeface="Verdana"/>
                <a:cs typeface="Verdana"/>
              </a:rPr>
              <a:t>it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asked </a:t>
            </a:r>
            <a:r>
              <a:rPr sz="2000" spc="-5" dirty="0">
                <a:latin typeface="Verdana"/>
                <a:cs typeface="Verdana"/>
              </a:rPr>
              <a:t>to do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so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3996" y="712723"/>
            <a:ext cx="66389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393779"/>
            <a:ext cx="8460740" cy="2750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 marL="1274445" marR="14604" indent="-457200" algn="just">
              <a:lnSpc>
                <a:spcPct val="100000"/>
              </a:lnSpc>
              <a:spcBef>
                <a:spcPts val="1015"/>
              </a:spcBef>
              <a:buClr>
                <a:srgbClr val="FF0000"/>
              </a:buClr>
              <a:buAutoNum type="arabicParenR" startAt="7"/>
              <a:tabLst>
                <a:tab pos="1275080" algn="l"/>
              </a:tabLst>
            </a:pPr>
            <a:r>
              <a:rPr sz="2000" b="1" spc="-15" dirty="0">
                <a:latin typeface="Verdana"/>
                <a:cs typeface="Verdana"/>
              </a:rPr>
              <a:t>No </a:t>
            </a:r>
            <a:r>
              <a:rPr sz="2000" b="1" spc="-5" dirty="0">
                <a:latin typeface="Verdana"/>
                <a:cs typeface="Verdana"/>
              </a:rPr>
              <a:t>I.Q.: </a:t>
            </a:r>
            <a:r>
              <a:rPr sz="2000" spc="-1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computer does </a:t>
            </a:r>
            <a:r>
              <a:rPr sz="2000" dirty="0">
                <a:latin typeface="Verdana"/>
                <a:cs typeface="Verdana"/>
              </a:rPr>
              <a:t>only </a:t>
            </a:r>
            <a:r>
              <a:rPr sz="2000" spc="-5" dirty="0">
                <a:latin typeface="Verdana"/>
                <a:cs typeface="Verdana"/>
              </a:rPr>
              <a:t>what </a:t>
            </a:r>
            <a:r>
              <a:rPr sz="2000" spc="10" dirty="0">
                <a:latin typeface="Verdana"/>
                <a:cs typeface="Verdana"/>
              </a:rPr>
              <a:t>it is </a:t>
            </a:r>
            <a:r>
              <a:rPr sz="2000" spc="-10" dirty="0">
                <a:latin typeface="Verdana"/>
                <a:cs typeface="Verdana"/>
              </a:rPr>
              <a:t>programmed 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do. </a:t>
            </a: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cannot take </a:t>
            </a:r>
            <a:r>
              <a:rPr sz="2000" spc="5" dirty="0">
                <a:latin typeface="Verdana"/>
                <a:cs typeface="Verdana"/>
              </a:rPr>
              <a:t>its </a:t>
            </a:r>
            <a:r>
              <a:rPr sz="2000" spc="-10" dirty="0">
                <a:latin typeface="Verdana"/>
                <a:cs typeface="Verdana"/>
              </a:rPr>
              <a:t>own </a:t>
            </a:r>
            <a:r>
              <a:rPr sz="2000" i="1" spc="-5" dirty="0">
                <a:latin typeface="Verdana"/>
                <a:cs typeface="Verdana"/>
              </a:rPr>
              <a:t>decision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this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regard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Verdana"/>
              <a:buAutoNum type="arabicParenR" startAt="7"/>
            </a:pPr>
            <a:endParaRPr sz="3550">
              <a:latin typeface="Verdana"/>
              <a:cs typeface="Verdana"/>
            </a:endParaRPr>
          </a:p>
          <a:p>
            <a:pPr marL="1274445" marR="5080" indent="-457200" algn="just">
              <a:lnSpc>
                <a:spcPct val="100000"/>
              </a:lnSpc>
              <a:buClr>
                <a:srgbClr val="FF0000"/>
              </a:buClr>
              <a:buAutoNum type="arabicParenR" startAt="7"/>
              <a:tabLst>
                <a:tab pos="1275080" algn="l"/>
              </a:tabLst>
            </a:pPr>
            <a:r>
              <a:rPr sz="2000" b="1" spc="-15" dirty="0">
                <a:latin typeface="Verdana"/>
                <a:cs typeface="Verdana"/>
              </a:rPr>
              <a:t>No </a:t>
            </a:r>
            <a:r>
              <a:rPr sz="2000" b="1" spc="-5" dirty="0">
                <a:latin typeface="Verdana"/>
                <a:cs typeface="Verdana"/>
              </a:rPr>
              <a:t>Feelings: </a:t>
            </a:r>
            <a:r>
              <a:rPr sz="2000" spc="-5" dirty="0">
                <a:latin typeface="Verdana"/>
                <a:cs typeface="Verdana"/>
              </a:rPr>
              <a:t>Computers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dirty="0">
                <a:latin typeface="Verdana"/>
                <a:cs typeface="Verdana"/>
              </a:rPr>
              <a:t>devoid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emotions. </a:t>
            </a:r>
            <a:r>
              <a:rPr sz="2000" dirty="0">
                <a:latin typeface="Verdana"/>
                <a:cs typeface="Verdana"/>
              </a:rPr>
              <a:t>Their  </a:t>
            </a:r>
            <a:r>
              <a:rPr sz="2000" spc="-5" dirty="0">
                <a:latin typeface="Verdana"/>
                <a:cs typeface="Verdana"/>
              </a:rPr>
              <a:t>judgement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based on </a:t>
            </a:r>
            <a:r>
              <a:rPr sz="2000" spc="5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instructions </a:t>
            </a:r>
            <a:r>
              <a:rPr sz="2000" spc="-10" dirty="0">
                <a:latin typeface="Verdana"/>
                <a:cs typeface="Verdana"/>
              </a:rPr>
              <a:t>given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them </a:t>
            </a:r>
            <a:r>
              <a:rPr sz="2000" spc="-5" dirty="0">
                <a:latin typeface="Verdana"/>
                <a:cs typeface="Verdana"/>
              </a:rPr>
              <a:t>in  the </a:t>
            </a:r>
            <a:r>
              <a:rPr sz="2000" spc="-15" dirty="0">
                <a:latin typeface="Verdana"/>
                <a:cs typeface="Verdana"/>
              </a:rPr>
              <a:t>form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programs that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written by </a:t>
            </a:r>
            <a:r>
              <a:rPr sz="2000" dirty="0">
                <a:latin typeface="Verdana"/>
                <a:cs typeface="Verdana"/>
              </a:rPr>
              <a:t>us </a:t>
            </a:r>
            <a:r>
              <a:rPr sz="2000" spc="-5" dirty="0">
                <a:latin typeface="Verdana"/>
                <a:cs typeface="Verdana"/>
              </a:rPr>
              <a:t>(human  beings)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3996" y="712723"/>
            <a:ext cx="66389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Characteristics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091" y="712723"/>
            <a:ext cx="5370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Evolution of</a:t>
            </a:r>
            <a:r>
              <a:rPr spc="2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716" y="1752092"/>
            <a:ext cx="7754620" cy="313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1017269" indent="-34798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dirty="0">
                <a:latin typeface="Verdana"/>
                <a:cs typeface="Verdana"/>
              </a:rPr>
              <a:t>Blaise </a:t>
            </a:r>
            <a:r>
              <a:rPr sz="2000" spc="-10" dirty="0">
                <a:latin typeface="Verdana"/>
                <a:cs typeface="Verdana"/>
              </a:rPr>
              <a:t>Pascal </a:t>
            </a:r>
            <a:r>
              <a:rPr sz="2000" spc="-5" dirty="0">
                <a:latin typeface="Verdana"/>
                <a:cs typeface="Verdana"/>
              </a:rPr>
              <a:t>invented the first </a:t>
            </a:r>
            <a:r>
              <a:rPr sz="2000" i="1" spc="-5" dirty="0">
                <a:latin typeface="Verdana"/>
                <a:cs typeface="Verdana"/>
              </a:rPr>
              <a:t>mechanical adding  machine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1642</a:t>
            </a:r>
            <a:endParaRPr sz="2000">
              <a:latin typeface="Verdana"/>
              <a:cs typeface="Verdana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5" dirty="0">
                <a:latin typeface="Verdana"/>
                <a:cs typeface="Verdana"/>
              </a:rPr>
              <a:t>Baron </a:t>
            </a:r>
            <a:r>
              <a:rPr sz="2000" spc="-10" dirty="0">
                <a:latin typeface="Verdana"/>
                <a:cs typeface="Verdana"/>
              </a:rPr>
              <a:t>Gottfried </a:t>
            </a:r>
            <a:r>
              <a:rPr sz="2000" dirty="0">
                <a:latin typeface="Verdana"/>
                <a:cs typeface="Verdana"/>
              </a:rPr>
              <a:t>Wilhelm </a:t>
            </a:r>
            <a:r>
              <a:rPr sz="2000" spc="-10" dirty="0">
                <a:latin typeface="Verdana"/>
                <a:cs typeface="Verdana"/>
              </a:rPr>
              <a:t>von </a:t>
            </a:r>
            <a:r>
              <a:rPr sz="2000" dirty="0">
                <a:latin typeface="Verdana"/>
                <a:cs typeface="Verdana"/>
              </a:rPr>
              <a:t>Leibniz </a:t>
            </a:r>
            <a:r>
              <a:rPr sz="2000" spc="-5" dirty="0">
                <a:latin typeface="Verdana"/>
                <a:cs typeface="Verdana"/>
              </a:rPr>
              <a:t>invented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first</a:t>
            </a:r>
            <a:endParaRPr sz="200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</a:pPr>
            <a:r>
              <a:rPr sz="2000" i="1" spc="-5" dirty="0">
                <a:latin typeface="Verdana"/>
                <a:cs typeface="Verdana"/>
              </a:rPr>
              <a:t>calculator for </a:t>
            </a:r>
            <a:r>
              <a:rPr sz="2000" i="1" dirty="0">
                <a:latin typeface="Verdana"/>
                <a:cs typeface="Verdana"/>
              </a:rPr>
              <a:t>multiplication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1671</a:t>
            </a:r>
            <a:endParaRPr sz="2000">
              <a:latin typeface="Verdana"/>
              <a:cs typeface="Verdana"/>
            </a:endParaRPr>
          </a:p>
          <a:p>
            <a:pPr marL="360045" marR="885190" indent="-34798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5" dirty="0">
                <a:latin typeface="Verdana"/>
                <a:cs typeface="Verdana"/>
              </a:rPr>
              <a:t>Keyboard machines </a:t>
            </a:r>
            <a:r>
              <a:rPr sz="2000" spc="-5" dirty="0">
                <a:latin typeface="Verdana"/>
                <a:cs typeface="Verdana"/>
              </a:rPr>
              <a:t>originated </a:t>
            </a:r>
            <a:r>
              <a:rPr sz="2000" spc="1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United </a:t>
            </a:r>
            <a:r>
              <a:rPr sz="2000" spc="-10" dirty="0">
                <a:latin typeface="Verdana"/>
                <a:cs typeface="Verdana"/>
              </a:rPr>
              <a:t>States  around</a:t>
            </a:r>
            <a:r>
              <a:rPr sz="2000" spc="-5" dirty="0">
                <a:latin typeface="Verdana"/>
                <a:cs typeface="Verdana"/>
              </a:rPr>
              <a:t> 1880</a:t>
            </a:r>
            <a:endParaRPr sz="2000">
              <a:latin typeface="Verdana"/>
              <a:cs typeface="Verdana"/>
            </a:endParaRPr>
          </a:p>
          <a:p>
            <a:pPr marL="360045" marR="5080" indent="-34798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Around </a:t>
            </a:r>
            <a:r>
              <a:rPr sz="2000" spc="-5" dirty="0">
                <a:latin typeface="Verdana"/>
                <a:cs typeface="Verdana"/>
              </a:rPr>
              <a:t>1880, </a:t>
            </a:r>
            <a:r>
              <a:rPr sz="2000" spc="-10" dirty="0">
                <a:latin typeface="Verdana"/>
                <a:cs typeface="Verdana"/>
              </a:rPr>
              <a:t>Herman </a:t>
            </a:r>
            <a:r>
              <a:rPr sz="2000" spc="-5" dirty="0">
                <a:latin typeface="Verdana"/>
                <a:cs typeface="Verdana"/>
              </a:rPr>
              <a:t>Hollerith </a:t>
            </a:r>
            <a:r>
              <a:rPr sz="2000" spc="-10" dirty="0">
                <a:latin typeface="Verdana"/>
                <a:cs typeface="Verdana"/>
              </a:rPr>
              <a:t>came </a:t>
            </a:r>
            <a:r>
              <a:rPr sz="2000" spc="-5" dirty="0">
                <a:latin typeface="Verdana"/>
                <a:cs typeface="Verdana"/>
              </a:rPr>
              <a:t>up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10" dirty="0">
                <a:latin typeface="Verdana"/>
                <a:cs typeface="Verdana"/>
              </a:rPr>
              <a:t>the concept  of </a:t>
            </a:r>
            <a:r>
              <a:rPr sz="2000" i="1" spc="-5" dirty="0">
                <a:latin typeface="Verdana"/>
                <a:cs typeface="Verdana"/>
              </a:rPr>
              <a:t>punched cards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5" dirty="0">
                <a:latin typeface="Verdana"/>
                <a:cs typeface="Verdana"/>
              </a:rPr>
              <a:t>were </a:t>
            </a:r>
            <a:r>
              <a:rPr sz="2000" spc="-5" dirty="0">
                <a:latin typeface="Verdana"/>
                <a:cs typeface="Verdana"/>
              </a:rPr>
              <a:t>extensively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as </a:t>
            </a:r>
            <a:r>
              <a:rPr sz="2000" dirty="0">
                <a:latin typeface="Verdana"/>
                <a:cs typeface="Verdana"/>
              </a:rPr>
              <a:t>input  </a:t>
            </a:r>
            <a:r>
              <a:rPr sz="2000" spc="-5" dirty="0">
                <a:latin typeface="Verdana"/>
                <a:cs typeface="Verdana"/>
              </a:rPr>
              <a:t>media until </a:t>
            </a:r>
            <a:r>
              <a:rPr sz="2000" dirty="0">
                <a:latin typeface="Verdana"/>
                <a:cs typeface="Verdana"/>
              </a:rPr>
              <a:t>late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1970s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389152"/>
            <a:ext cx="8504555" cy="37401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Verdana"/>
              <a:cs typeface="Verdana"/>
            </a:endParaRPr>
          </a:p>
          <a:p>
            <a:pPr marL="1164590" marR="11430" indent="-33845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164590" algn="l"/>
                <a:tab pos="1165225" algn="l"/>
                <a:tab pos="2327910" algn="l"/>
                <a:tab pos="3645535" algn="l"/>
                <a:tab pos="4063365" algn="l"/>
                <a:tab pos="5650865" algn="l"/>
                <a:tab pos="6120130" algn="l"/>
                <a:tab pos="6644640" algn="l"/>
                <a:tab pos="7272020" algn="l"/>
                <a:tab pos="8242934" algn="l"/>
              </a:tabLst>
            </a:pPr>
            <a:r>
              <a:rPr sz="2000" i="1" spc="-10" dirty="0">
                <a:latin typeface="Verdana"/>
                <a:cs typeface="Verdana"/>
              </a:rPr>
              <a:t>C</a:t>
            </a:r>
            <a:r>
              <a:rPr sz="2000" i="1" dirty="0">
                <a:latin typeface="Verdana"/>
                <a:cs typeface="Verdana"/>
              </a:rPr>
              <a:t>h</a:t>
            </a:r>
            <a:r>
              <a:rPr sz="2000" i="1" spc="-5" dirty="0">
                <a:latin typeface="Verdana"/>
                <a:cs typeface="Verdana"/>
              </a:rPr>
              <a:t>a</a:t>
            </a:r>
            <a:r>
              <a:rPr sz="2000" i="1" spc="-20" dirty="0">
                <a:latin typeface="Verdana"/>
                <a:cs typeface="Verdana"/>
              </a:rPr>
              <a:t>r</a:t>
            </a:r>
            <a:r>
              <a:rPr sz="2000" i="1" dirty="0">
                <a:latin typeface="Verdana"/>
                <a:cs typeface="Verdana"/>
              </a:rPr>
              <a:t>l</a:t>
            </a:r>
            <a:r>
              <a:rPr sz="2000" i="1" spc="-20" dirty="0">
                <a:latin typeface="Verdana"/>
                <a:cs typeface="Verdana"/>
              </a:rPr>
              <a:t>e</a:t>
            </a:r>
            <a:r>
              <a:rPr sz="2000" i="1" spc="-5" dirty="0">
                <a:latin typeface="Verdana"/>
                <a:cs typeface="Verdana"/>
              </a:rPr>
              <a:t>s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i="1" spc="-10" dirty="0">
                <a:latin typeface="Verdana"/>
                <a:cs typeface="Verdana"/>
              </a:rPr>
              <a:t>Ba</a:t>
            </a:r>
            <a:r>
              <a:rPr sz="2000" i="1" dirty="0">
                <a:latin typeface="Verdana"/>
                <a:cs typeface="Verdana"/>
              </a:rPr>
              <a:t>bb</a:t>
            </a:r>
            <a:r>
              <a:rPr sz="2000" i="1" spc="-5" dirty="0">
                <a:latin typeface="Verdana"/>
                <a:cs typeface="Verdana"/>
              </a:rPr>
              <a:t>a</a:t>
            </a:r>
            <a:r>
              <a:rPr sz="2000" i="1" dirty="0">
                <a:latin typeface="Verdana"/>
                <a:cs typeface="Verdana"/>
              </a:rPr>
              <a:t>g</a:t>
            </a:r>
            <a:r>
              <a:rPr sz="2000" i="1" spc="-5" dirty="0">
                <a:latin typeface="Verdana"/>
                <a:cs typeface="Verdana"/>
              </a:rPr>
              <a:t>e</a:t>
            </a:r>
            <a:r>
              <a:rPr sz="2000" i="1" dirty="0">
                <a:latin typeface="Verdana"/>
                <a:cs typeface="Verdana"/>
              </a:rPr>
              <a:t>	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1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ere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be</a:t>
            </a:r>
            <a:r>
              <a:rPr sz="2000" dirty="0">
                <a:latin typeface="Verdana"/>
                <a:cs typeface="Verdana"/>
              </a:rPr>
              <a:t>	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f  </a:t>
            </a:r>
            <a:r>
              <a:rPr sz="2000" spc="-10" dirty="0">
                <a:latin typeface="Verdana"/>
                <a:cs typeface="Verdana"/>
              </a:rPr>
              <a:t>modern </a:t>
            </a:r>
            <a:r>
              <a:rPr sz="2000" spc="-5" dirty="0">
                <a:latin typeface="Verdana"/>
                <a:cs typeface="Verdana"/>
              </a:rPr>
              <a:t>digital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computers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1795780" lvl="1" indent="-396875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145" algn="l"/>
                <a:tab pos="1795780" algn="l"/>
              </a:tabLst>
            </a:pPr>
            <a:r>
              <a:rPr sz="2000" spc="-15" dirty="0">
                <a:latin typeface="Verdana"/>
                <a:cs typeface="Verdana"/>
              </a:rPr>
              <a:t>He </a:t>
            </a:r>
            <a:r>
              <a:rPr sz="2000" spc="-5" dirty="0">
                <a:latin typeface="Verdana"/>
                <a:cs typeface="Verdana"/>
              </a:rPr>
              <a:t>designed </a:t>
            </a:r>
            <a:r>
              <a:rPr sz="2000" spc="-10" dirty="0">
                <a:latin typeface="Verdana"/>
                <a:cs typeface="Verdana"/>
              </a:rPr>
              <a:t>“Difference </a:t>
            </a:r>
            <a:r>
              <a:rPr sz="2000" spc="-5" dirty="0">
                <a:latin typeface="Verdana"/>
                <a:cs typeface="Verdana"/>
              </a:rPr>
              <a:t>Engine” in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1822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1795780" marR="5080" lvl="1" indent="-39624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780" algn="l"/>
              </a:tabLst>
            </a:pPr>
            <a:r>
              <a:rPr sz="2000" spc="-15" dirty="0">
                <a:latin typeface="Verdana"/>
                <a:cs typeface="Verdana"/>
              </a:rPr>
              <a:t>He </a:t>
            </a:r>
            <a:r>
              <a:rPr sz="2000" spc="-5" dirty="0">
                <a:latin typeface="Verdana"/>
                <a:cs typeface="Verdana"/>
              </a:rPr>
              <a:t>designed a </a:t>
            </a:r>
            <a:r>
              <a:rPr sz="2000" i="1" dirty="0">
                <a:latin typeface="Verdana"/>
                <a:cs typeface="Verdana"/>
              </a:rPr>
              <a:t>fully automatic </a:t>
            </a:r>
            <a:r>
              <a:rPr sz="2000" i="1" spc="-5" dirty="0">
                <a:latin typeface="Verdana"/>
                <a:cs typeface="Verdana"/>
              </a:rPr>
              <a:t>analytical engine </a:t>
            </a:r>
            <a:r>
              <a:rPr sz="2000" dirty="0">
                <a:latin typeface="Verdana"/>
                <a:cs typeface="Verdana"/>
              </a:rPr>
              <a:t>in  </a:t>
            </a:r>
            <a:r>
              <a:rPr sz="2000" spc="-5" dirty="0">
                <a:latin typeface="Verdana"/>
                <a:cs typeface="Verdana"/>
              </a:rPr>
              <a:t>1842 for performing </a:t>
            </a:r>
            <a:r>
              <a:rPr sz="2000" dirty="0">
                <a:latin typeface="Verdana"/>
                <a:cs typeface="Verdana"/>
              </a:rPr>
              <a:t>basic </a:t>
            </a:r>
            <a:r>
              <a:rPr sz="2000" spc="-5" dirty="0">
                <a:latin typeface="Verdana"/>
                <a:cs typeface="Verdana"/>
              </a:rPr>
              <a:t>arithmetic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1795780" marR="7620" lvl="1" indent="-396240" algn="just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795780" algn="l"/>
              </a:tabLst>
            </a:pPr>
            <a:r>
              <a:rPr sz="2000" dirty="0">
                <a:latin typeface="Verdana"/>
                <a:cs typeface="Verdana"/>
              </a:rPr>
              <a:t>His </a:t>
            </a:r>
            <a:r>
              <a:rPr sz="2000" spc="-10" dirty="0">
                <a:latin typeface="Verdana"/>
                <a:cs typeface="Verdana"/>
              </a:rPr>
              <a:t>efforts </a:t>
            </a:r>
            <a:r>
              <a:rPr sz="2000" spc="-5" dirty="0">
                <a:latin typeface="Verdana"/>
                <a:cs typeface="Verdana"/>
              </a:rPr>
              <a:t>established a number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principles </a:t>
            </a:r>
            <a:r>
              <a:rPr sz="2000" spc="-5" dirty="0">
                <a:latin typeface="Verdana"/>
                <a:cs typeface="Verdana"/>
              </a:rPr>
              <a:t>that 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fundamental to </a:t>
            </a: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design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any digital  </a:t>
            </a:r>
            <a:r>
              <a:rPr sz="2000" spc="-10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091" y="712723"/>
            <a:ext cx="5370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Evolution of</a:t>
            </a:r>
            <a:r>
              <a:rPr spc="20" dirty="0"/>
              <a:t> </a:t>
            </a:r>
            <a:r>
              <a:rPr spc="-5" dirty="0"/>
              <a:t>Computers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803" y="718820"/>
            <a:ext cx="80600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Some </a:t>
            </a:r>
            <a:r>
              <a:rPr dirty="0"/>
              <a:t>Well </a:t>
            </a:r>
            <a:r>
              <a:rPr spc="-5" dirty="0"/>
              <a:t>Known Early</a:t>
            </a:r>
            <a:r>
              <a:rPr spc="4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11633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Ref Page</a:t>
            </a:r>
            <a:r>
              <a:rPr sz="1400" spc="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1: Introduction to</a:t>
            </a:r>
            <a:r>
              <a:rPr spc="-10" dirty="0"/>
              <a:t> </a:t>
            </a:r>
            <a:r>
              <a:rPr dirty="0"/>
              <a:t>Computers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t>9</a:t>
            </a:fld>
            <a:r>
              <a:rPr spc="-10" dirty="0"/>
              <a:t>/17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0" y="1619808"/>
            <a:ext cx="5683250" cy="3012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Mark I Computer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(1937-44)</a:t>
            </a:r>
            <a:endParaRPr sz="20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Atanasoff-Berry Computer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(1939-42)</a:t>
            </a:r>
            <a:endParaRPr sz="20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ENIAC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(1943-46)</a:t>
            </a:r>
            <a:endParaRPr sz="20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EDVAC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(1946-52)</a:t>
            </a:r>
            <a:endParaRPr sz="20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EDSAC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(1947-49)</a:t>
            </a:r>
            <a:endParaRPr sz="20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10" dirty="0">
                <a:latin typeface="Verdana"/>
                <a:cs typeface="Verdana"/>
              </a:rPr>
              <a:t>Manchester </a:t>
            </a:r>
            <a:r>
              <a:rPr sz="2000" spc="-5" dirty="0">
                <a:latin typeface="Verdana"/>
                <a:cs typeface="Verdana"/>
              </a:rPr>
              <a:t>Mark I</a:t>
            </a:r>
            <a:r>
              <a:rPr sz="2000" dirty="0">
                <a:latin typeface="Verdana"/>
                <a:cs typeface="Verdana"/>
              </a:rPr>
              <a:t> (1948)</a:t>
            </a:r>
            <a:endParaRPr sz="2000">
              <a:latin typeface="Verdana"/>
              <a:cs typeface="Verdana"/>
            </a:endParaRPr>
          </a:p>
          <a:p>
            <a:pPr marL="350520" indent="-33845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2000" spc="-5" dirty="0">
                <a:latin typeface="Verdana"/>
                <a:cs typeface="Verdana"/>
              </a:rPr>
              <a:t>The UNIVAC 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(1951)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1240</Words>
  <Application>Microsoft Office PowerPoint</Application>
  <PresentationFormat>Custom</PresentationFormat>
  <Paragraphs>298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Wingdings</vt:lpstr>
      <vt:lpstr>Office Theme</vt:lpstr>
      <vt:lpstr>Learning Objectives</vt:lpstr>
      <vt:lpstr>Computer</vt:lpstr>
      <vt:lpstr>Data Processing</vt:lpstr>
      <vt:lpstr>Characteristics of Computers</vt:lpstr>
      <vt:lpstr>Characteristics of Computers</vt:lpstr>
      <vt:lpstr>Characteristics of Computers</vt:lpstr>
      <vt:lpstr>Evolution of Computers</vt:lpstr>
      <vt:lpstr>Evolution of Computers</vt:lpstr>
      <vt:lpstr>Some Well Known Early Computers</vt:lpstr>
      <vt:lpstr>Computer Generations</vt:lpstr>
      <vt:lpstr>Computer Generations</vt:lpstr>
      <vt:lpstr>Computer Generations</vt:lpstr>
      <vt:lpstr>Computer Generations</vt:lpstr>
      <vt:lpstr>Computer Generations</vt:lpstr>
      <vt:lpstr>PowerPoint Presentation</vt:lpstr>
      <vt:lpstr>Key Words/Phrases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1-Introduction (Final Version).ppt</dc:title>
  <dc:creator>Pradeep K. Sinha &amp; Priti Sinha</dc:creator>
  <cp:lastModifiedBy>Manish</cp:lastModifiedBy>
  <cp:revision>1</cp:revision>
  <dcterms:created xsi:type="dcterms:W3CDTF">2022-02-13T03:29:25Z</dcterms:created>
  <dcterms:modified xsi:type="dcterms:W3CDTF">2022-02-13T03:34:41Z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2022-02-13T00:00:00Z</vt:filetime>
  </property>
</Properties>
</file>