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4" r:id="rId6"/>
    <p:sldId id="275" r:id="rId7"/>
    <p:sldId id="260" r:id="rId8"/>
    <p:sldId id="261" r:id="rId9"/>
    <p:sldId id="262" r:id="rId10"/>
    <p:sldId id="265" r:id="rId11"/>
    <p:sldId id="278" r:id="rId12"/>
    <p:sldId id="279" r:id="rId13"/>
    <p:sldId id="263" r:id="rId14"/>
    <p:sldId id="264" r:id="rId15"/>
    <p:sldId id="266" r:id="rId16"/>
    <p:sldId id="267" r:id="rId17"/>
    <p:sldId id="280" r:id="rId18"/>
    <p:sldId id="272" r:id="rId19"/>
    <p:sldId id="276" r:id="rId20"/>
    <p:sldId id="277" r:id="rId21"/>
    <p:sldId id="268" r:id="rId22"/>
    <p:sldId id="269" r:id="rId23"/>
    <p:sldId id="270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FCFB3-4F31-4B8D-B86A-982A07BE9894}" type="datetimeFigureOut">
              <a:rPr lang="en-IN" smtClean="0"/>
              <a:pPr/>
              <a:t>01-03-2014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182C5-8BAE-4527-806E-2A5B23E22E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794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82C5-8BAE-4527-806E-2A5B23E22E18}" type="slidenum">
              <a:rPr lang="en-IN" smtClean="0"/>
              <a:pPr/>
              <a:t>13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C2FC-078E-4E62-BC26-CA71D36BF94F}" type="datetimeFigureOut">
              <a:rPr lang="en-IN" smtClean="0"/>
              <a:pPr/>
              <a:t>01-03-2014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27FB-EE38-4B5D-93D0-FA24D8DF90B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C2FC-078E-4E62-BC26-CA71D36BF94F}" type="datetimeFigureOut">
              <a:rPr lang="en-IN" smtClean="0"/>
              <a:pPr/>
              <a:t>01-03-2014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27FB-EE38-4B5D-93D0-FA24D8DF90B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C2FC-078E-4E62-BC26-CA71D36BF94F}" type="datetimeFigureOut">
              <a:rPr lang="en-IN" smtClean="0"/>
              <a:pPr/>
              <a:t>01-03-2014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27FB-EE38-4B5D-93D0-FA24D8DF90B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C2FC-078E-4E62-BC26-CA71D36BF94F}" type="datetimeFigureOut">
              <a:rPr lang="en-IN" smtClean="0"/>
              <a:pPr/>
              <a:t>01-03-2014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27FB-EE38-4B5D-93D0-FA24D8DF90B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C2FC-078E-4E62-BC26-CA71D36BF94F}" type="datetimeFigureOut">
              <a:rPr lang="en-IN" smtClean="0"/>
              <a:pPr/>
              <a:t>01-03-2014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27FB-EE38-4B5D-93D0-FA24D8DF90B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C2FC-078E-4E62-BC26-CA71D36BF94F}" type="datetimeFigureOut">
              <a:rPr lang="en-IN" smtClean="0"/>
              <a:pPr/>
              <a:t>01-03-2014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27FB-EE38-4B5D-93D0-FA24D8DF90B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C2FC-078E-4E62-BC26-CA71D36BF94F}" type="datetimeFigureOut">
              <a:rPr lang="en-IN" smtClean="0"/>
              <a:pPr/>
              <a:t>01-03-2014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27FB-EE38-4B5D-93D0-FA24D8DF90B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C2FC-078E-4E62-BC26-CA71D36BF94F}" type="datetimeFigureOut">
              <a:rPr lang="en-IN" smtClean="0"/>
              <a:pPr/>
              <a:t>01-03-2014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27FB-EE38-4B5D-93D0-FA24D8DF90B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C2FC-078E-4E62-BC26-CA71D36BF94F}" type="datetimeFigureOut">
              <a:rPr lang="en-IN" smtClean="0"/>
              <a:pPr/>
              <a:t>01-03-2014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27FB-EE38-4B5D-93D0-FA24D8DF90B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C2FC-078E-4E62-BC26-CA71D36BF94F}" type="datetimeFigureOut">
              <a:rPr lang="en-IN" smtClean="0"/>
              <a:pPr/>
              <a:t>01-03-2014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27FB-EE38-4B5D-93D0-FA24D8DF90B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C2FC-078E-4E62-BC26-CA71D36BF94F}" type="datetimeFigureOut">
              <a:rPr lang="en-IN" smtClean="0"/>
              <a:pPr/>
              <a:t>01-03-2014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27FB-EE38-4B5D-93D0-FA24D8DF90B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4">
                <a:lumMod val="5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DC2FC-078E-4E62-BC26-CA71D36BF94F}" type="datetimeFigureOut">
              <a:rPr lang="en-IN" smtClean="0"/>
              <a:pPr/>
              <a:t>01-03-2014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B27FB-EE38-4B5D-93D0-FA24D8DF90B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USER\Desktop\lect.sensors\HC-SR04%20Ultrasonic%20sensor%20-%20object%20avoiding%20Arduino%20robot.%20-%20ClusterBot.mp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USER\Desktop\lect.sensors\Two%20Wheel%20Balancing%20Robot.mp4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Electronics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08648"/>
            <a:ext cx="6400800" cy="1752600"/>
          </a:xfrm>
        </p:spPr>
        <p:txBody>
          <a:bodyPr/>
          <a:lstStyle/>
          <a:p>
            <a:r>
              <a:rPr lang="en-IN" dirty="0" smtClean="0"/>
              <a:t>Sensors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Sharp sensor Vs Ultrasonic sensor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Sharp Sensor</a:t>
            </a:r>
            <a:endParaRPr lang="en-IN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Works on the triangulation method i.e. angle of the light  calculated</a:t>
            </a:r>
          </a:p>
          <a:p>
            <a:r>
              <a:rPr lang="en-IN" dirty="0" smtClean="0"/>
              <a:t>Gives an analog output that needs to be converted to digital by </a:t>
            </a:r>
            <a:r>
              <a:rPr lang="en-IN" i="1" dirty="0" smtClean="0"/>
              <a:t>Analog To Digital Converter</a:t>
            </a:r>
            <a:endParaRPr lang="en-IN" i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Ultrasonic sensor</a:t>
            </a:r>
            <a:endParaRPr lang="en-IN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Works by  using a clock pulse and counting the time pulses between the sent and received signals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Gives a digital output</a:t>
            </a:r>
            <a:endParaRPr lang="en-IN" dirty="0"/>
          </a:p>
        </p:txBody>
      </p:sp>
      <p:pic>
        <p:nvPicPr>
          <p:cNvPr id="8" name="Picture 7" descr="images (6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3717032"/>
            <a:ext cx="3312368" cy="1484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distance sensors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to avoid obstacle</a:t>
            </a:r>
          </a:p>
          <a:p>
            <a:r>
              <a:rPr lang="en-US" dirty="0" smtClean="0"/>
              <a:t>Wall following robots</a:t>
            </a:r>
          </a:p>
          <a:p>
            <a:r>
              <a:rPr lang="en-US" dirty="0" smtClean="0"/>
              <a:t>Easy maneuvering.</a:t>
            </a:r>
          </a:p>
          <a:p>
            <a:endParaRPr lang="en-US" dirty="0"/>
          </a:p>
        </p:txBody>
      </p:sp>
      <p:pic>
        <p:nvPicPr>
          <p:cNvPr id="5" name="Picture 4" descr="download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4149080"/>
            <a:ext cx="2276475" cy="2009775"/>
          </a:xfrm>
          <a:prstGeom prst="rect">
            <a:avLst/>
          </a:prstGeom>
        </p:spPr>
      </p:pic>
      <p:pic>
        <p:nvPicPr>
          <p:cNvPr id="6" name="Picture 5" descr="download (2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4221088"/>
            <a:ext cx="2466975" cy="1847850"/>
          </a:xfrm>
          <a:prstGeom prst="rect">
            <a:avLst/>
          </a:prstGeom>
        </p:spPr>
      </p:pic>
      <p:pic>
        <p:nvPicPr>
          <p:cNvPr id="10" name="Picture 9" descr="download (3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24128" y="1556792"/>
            <a:ext cx="2466975" cy="1857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C-SR04 Ultrasonic sensor - object avoiding Arduino robot. - ClusterBot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Bump Sensors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Like buttons or switches, bump sensors pull high on a logic pin when pressed.</a:t>
            </a:r>
          </a:p>
          <a:p>
            <a:r>
              <a:rPr lang="en-US" dirty="0" smtClean="0"/>
              <a:t>On being pressed the circuit is completed, hence we get a signal.</a:t>
            </a:r>
            <a:endParaRPr lang="en-IN" dirty="0" smtClean="0"/>
          </a:p>
          <a:p>
            <a:endParaRPr lang="en-IN" b="1" dirty="0"/>
          </a:p>
        </p:txBody>
      </p:sp>
      <p:pic>
        <p:nvPicPr>
          <p:cNvPr id="4" name="Picture 3" descr="images (5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861048"/>
            <a:ext cx="2448272" cy="2376264"/>
          </a:xfrm>
          <a:prstGeom prst="rect">
            <a:avLst/>
          </a:prstGeom>
        </p:spPr>
      </p:pic>
      <p:pic>
        <p:nvPicPr>
          <p:cNvPr id="8" name="Picture 2" descr="C:\Users\Negi\Desktop\0J2232.3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789040"/>
            <a:ext cx="2263099" cy="237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rover_lar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7000" y="723900"/>
            <a:ext cx="6350000" cy="541020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707904" y="2996952"/>
            <a:ext cx="1944216" cy="187220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652120" y="2276872"/>
            <a:ext cx="1584176" cy="1440160"/>
          </a:xfrm>
          <a:prstGeom prst="straightConnector1">
            <a:avLst/>
          </a:prstGeom>
          <a:ln w="444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0232" y="1268760"/>
            <a:ext cx="2483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Black" pitchFamily="34" charset="0"/>
              </a:rPr>
              <a:t>Bump Sensor</a:t>
            </a:r>
            <a:endParaRPr lang="en-IN" sz="3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Accelerometer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</a:t>
            </a:r>
          </a:p>
          <a:p>
            <a:endParaRPr lang="en-IN" dirty="0" smtClean="0"/>
          </a:p>
          <a:p>
            <a:r>
              <a:rPr lang="en-IN" dirty="0" smtClean="0"/>
              <a:t>Used for measuring acceleration of a body.</a:t>
            </a:r>
          </a:p>
          <a:p>
            <a:r>
              <a:rPr lang="en-IN" dirty="0" smtClean="0"/>
              <a:t>It can also measure inclination of a body with respect to earth.</a:t>
            </a:r>
          </a:p>
          <a:p>
            <a:r>
              <a:rPr lang="en-IN" dirty="0" smtClean="0"/>
              <a:t>Finds many applications in self balancing robots, alarm systems, human motion monitoring, levelling sensor, inclinometer.</a:t>
            </a:r>
          </a:p>
          <a:p>
            <a:endParaRPr lang="en-IN" dirty="0" smtClean="0"/>
          </a:p>
        </p:txBody>
      </p:sp>
      <p:pic>
        <p:nvPicPr>
          <p:cNvPr id="4" name="Picture 3" descr="triaxial-piezoelectric-accelerometer-with-integrated-electronics-5413-285694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476672"/>
            <a:ext cx="2204271" cy="1988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Accelerometer (working)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comprises a mechanical sensing element and converts the signal from the mechanical to the electrical domain.</a:t>
            </a:r>
            <a:endParaRPr lang="en-IN" dirty="0"/>
          </a:p>
        </p:txBody>
      </p:sp>
      <p:pic>
        <p:nvPicPr>
          <p:cNvPr id="4" name="Picture 3" descr="accel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3429000"/>
            <a:ext cx="4824536" cy="2880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3466728" cy="2376264"/>
          </a:xfrm>
        </p:spPr>
        <p:txBody>
          <a:bodyPr>
            <a:normAutofit/>
          </a:bodyPr>
          <a:lstStyle/>
          <a:p>
            <a:r>
              <a:rPr lang="en-US" dirty="0" smtClean="0"/>
              <a:t>Gyroscope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8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A </a:t>
            </a:r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</a:rPr>
              <a:t>gyroscope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 is a device for measuring or maintaining orientation, based on the principles of angular momentum.</a:t>
            </a:r>
          </a:p>
          <a:p>
            <a:r>
              <a:rPr lang="en-US" sz="2800" dirty="0" smtClean="0"/>
              <a:t>Mechanically, a gyroscope is a spinning wheel or disc in which the axle is free to assume any orientation.</a:t>
            </a: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 descr="800px-3D_Gyroscop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67336" y="548680"/>
            <a:ext cx="5976664" cy="3528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Gyrometer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Gyrometer (or gyroscope) is a device for measuring orientation along one or several axis.</a:t>
            </a:r>
          </a:p>
          <a:p>
            <a:r>
              <a:rPr lang="en-US" dirty="0" smtClean="0"/>
              <a:t>It measures the rotation of the robot on the vertical axis to determine its orientation with respect to the arena.</a:t>
            </a:r>
          </a:p>
          <a:p>
            <a:r>
              <a:rPr lang="en-US" dirty="0" smtClean="0"/>
              <a:t>A Gyrometer can be used for several purposes like:</a:t>
            </a:r>
          </a:p>
          <a:p>
            <a:pPr fontAlgn="base">
              <a:buFont typeface="Wingdings" pitchFamily="2" charset="2"/>
              <a:buChar char="ü"/>
            </a:pPr>
            <a:r>
              <a:rPr lang="en-US" dirty="0" smtClean="0"/>
              <a:t>Racing cars</a:t>
            </a:r>
          </a:p>
          <a:p>
            <a:pPr fontAlgn="base">
              <a:buFont typeface="Wingdings" pitchFamily="2" charset="2"/>
              <a:buChar char="ü"/>
            </a:pPr>
            <a:r>
              <a:rPr lang="en-US" dirty="0" smtClean="0"/>
              <a:t>Balancing</a:t>
            </a:r>
          </a:p>
          <a:p>
            <a:pPr fontAlgn="base">
              <a:buFont typeface="Wingdings" pitchFamily="2" charset="2"/>
              <a:buChar char="ü"/>
            </a:pPr>
            <a:r>
              <a:rPr lang="en-US" dirty="0" smtClean="0"/>
              <a:t>Anti roll stabilizers</a:t>
            </a:r>
          </a:p>
          <a:p>
            <a:pPr fontAlgn="base">
              <a:buFont typeface="Wingdings" pitchFamily="2" charset="2"/>
              <a:buChar char="ü"/>
            </a:pPr>
            <a:r>
              <a:rPr lang="en-US" dirty="0" smtClean="0"/>
              <a:t>Ship stabilizer</a:t>
            </a:r>
          </a:p>
          <a:p>
            <a:pPr fontAlgn="base">
              <a:buFont typeface="Wingdings" pitchFamily="2" charset="2"/>
              <a:buChar char="ü"/>
            </a:pPr>
            <a:r>
              <a:rPr lang="en-US" dirty="0" smtClean="0"/>
              <a:t>Computer pointing devices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scooter-guts-sma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3573016"/>
            <a:ext cx="3111252" cy="216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balancing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Gyrometer or accelerometer used to measure the orientation and acceleration due to gravity</a:t>
            </a:r>
          </a:p>
          <a:p>
            <a:r>
              <a:rPr lang="en-US" dirty="0" smtClean="0"/>
              <a:t> The  Gyrometer  will tell if the robot is rotating. If it's 0, then the robot is not rotating, that is: it's perfectly still, or going in one direction with some fixed speed keeping balanced. It doesn't say anything about where is up and where is down.</a:t>
            </a:r>
          </a:p>
          <a:p>
            <a:r>
              <a:rPr lang="en-US" dirty="0" smtClean="0"/>
              <a:t>The accelerometer tells if the robot is accelerating forward or backward or any other direction 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Sensors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Andalus" pitchFamily="18" charset="-78"/>
                <a:ea typeface="+mj-ea"/>
                <a:cs typeface="Andalus" pitchFamily="18" charset="-78"/>
              </a:rPr>
              <a:t>A sensor  is a </a:t>
            </a:r>
            <a:r>
              <a:rPr lang="en-IN" sz="2400" dirty="0" smtClean="0">
                <a:latin typeface="Andalus" pitchFamily="18" charset="-78"/>
                <a:ea typeface="+mj-ea"/>
                <a:cs typeface="Andalus" pitchFamily="18" charset="-78"/>
              </a:rPr>
              <a:t>converter</a:t>
            </a:r>
            <a:r>
              <a:rPr lang="en-IN" sz="2400" dirty="0">
                <a:latin typeface="Andalus" pitchFamily="18" charset="-78"/>
                <a:ea typeface="+mj-ea"/>
                <a:cs typeface="Andalus" pitchFamily="18" charset="-78"/>
              </a:rPr>
              <a:t> that measures a physical quantity and converts it into a signal which can be read by an observer or by </a:t>
            </a:r>
            <a:r>
              <a:rPr lang="en-IN" sz="2400" dirty="0" smtClean="0">
                <a:latin typeface="Andalus" pitchFamily="18" charset="-78"/>
                <a:ea typeface="+mj-ea"/>
                <a:cs typeface="Andalus" pitchFamily="18" charset="-78"/>
              </a:rPr>
              <a:t>an (today mostly)</a:t>
            </a:r>
            <a:r>
              <a:rPr lang="en-IN" sz="2400" dirty="0">
                <a:latin typeface="Andalus" pitchFamily="18" charset="-78"/>
                <a:ea typeface="+mj-ea"/>
                <a:cs typeface="Andalus" pitchFamily="18" charset="-78"/>
              </a:rPr>
              <a:t> </a:t>
            </a:r>
            <a:r>
              <a:rPr lang="en-IN" sz="2400" dirty="0" smtClean="0">
                <a:latin typeface="Andalus" pitchFamily="18" charset="-78"/>
                <a:ea typeface="+mj-ea"/>
                <a:cs typeface="Andalus" pitchFamily="18" charset="-78"/>
              </a:rPr>
              <a:t>electronic instrument.</a:t>
            </a:r>
          </a:p>
          <a:p>
            <a:r>
              <a:rPr lang="en-IN" sz="2400" dirty="0" smtClean="0">
                <a:latin typeface="Andalus" pitchFamily="18" charset="-78"/>
                <a:ea typeface="+mj-ea"/>
                <a:cs typeface="Andalus" pitchFamily="18" charset="-78"/>
              </a:rPr>
              <a:t>For example: our eyes</a:t>
            </a:r>
          </a:p>
          <a:p>
            <a:endParaRPr lang="en-IN" sz="24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3573017"/>
            <a:ext cx="2362200" cy="1872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3608" y="55892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haroni" pitchFamily="2" charset="-79"/>
                <a:cs typeface="Aharoni" pitchFamily="2" charset="-79"/>
              </a:rPr>
              <a:t>Light Sensor</a:t>
            </a:r>
            <a:endParaRPr lang="en-IN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6" name="Picture 5" descr="triaxial-piezoelectric-accelerometer-with-integrated-electronics-5413-285694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3573016"/>
            <a:ext cx="2543961" cy="1872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79912" y="544522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haroni" pitchFamily="2" charset="-79"/>
                <a:cs typeface="Aharoni" pitchFamily="2" charset="-79"/>
              </a:rPr>
              <a:t>Three-axes accelerometer</a:t>
            </a:r>
            <a:endParaRPr lang="en-IN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8" name="Picture 7" descr="downloa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6176" y="3573016"/>
            <a:ext cx="2447925" cy="1866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00192" y="566124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haroni" pitchFamily="2" charset="-79"/>
                <a:cs typeface="Aharoni" pitchFamily="2" charset="-79"/>
              </a:rPr>
              <a:t>Ultrasonic Sensor</a:t>
            </a:r>
            <a:endParaRPr lang="en-IN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wo Wheel Balancing Robot.mp4">
            <a:hlinkClick r:id="" action="ppaction://media"/>
          </p:cNvPr>
          <p:cNvPicPr>
            <a:picLocks noGrp="1" noRot="1" noChangeAspect="1"/>
          </p:cNvPicPr>
          <p:nvPr>
            <p:ph idx="4294967295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Encoder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r>
              <a:rPr lang="en-IN" dirty="0" smtClean="0"/>
              <a:t>The encoder is a sensor attached to a rotating object  to determine displacement, velocity, or acceleration of a rotating sensor.</a:t>
            </a:r>
          </a:p>
          <a:p>
            <a:r>
              <a:rPr lang="en-IN" dirty="0" smtClean="0"/>
              <a:t>As it  does not take skidding into consideration, there may be inaccurate readings</a:t>
            </a:r>
          </a:p>
          <a:p>
            <a:r>
              <a:rPr lang="en-IN" dirty="0" smtClean="0"/>
              <a:t>It should be very precise as even a small error of few degrees in encoders multiplies over large distances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Encoders: Working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3600" dirty="0" smtClean="0">
                <a:latin typeface="Arial Rounded MT Bold" pitchFamily="34" charset="0"/>
              </a:rPr>
              <a:t>Incremental Measuring System</a:t>
            </a:r>
            <a:br>
              <a:rPr lang="en-IN" sz="3600" dirty="0" smtClean="0">
                <a:latin typeface="Arial Rounded MT Bold" pitchFamily="34" charset="0"/>
              </a:rPr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IN" dirty="0" smtClean="0">
                <a:latin typeface="+mj-lt"/>
              </a:rPr>
              <a:t>A Line pattern on</a:t>
            </a:r>
            <a:r>
              <a:rPr lang="en-IN" dirty="0" smtClean="0"/>
              <a:t> glass or plastic disc is made</a:t>
            </a:r>
          </a:p>
          <a:p>
            <a:r>
              <a:rPr lang="en-IN" dirty="0" smtClean="0">
                <a:latin typeface="+mj-lt"/>
              </a:rPr>
              <a:t>As these patterns are read a pulse is counted</a:t>
            </a:r>
          </a:p>
          <a:p>
            <a:r>
              <a:rPr lang="en-IN" dirty="0" smtClean="0"/>
              <a:t>The  signals is analysed by counting up or down with each pulse and stored in digital count.</a:t>
            </a:r>
            <a:endParaRPr lang="en-IN" dirty="0" smtClean="0">
              <a:latin typeface="+mj-lt"/>
            </a:endParaRPr>
          </a:p>
        </p:txBody>
      </p:sp>
      <p:pic>
        <p:nvPicPr>
          <p:cNvPr id="4" name="Picture 3" descr="incrementalscheib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3645024"/>
            <a:ext cx="2451472" cy="2304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Arial Rounded MT Bold" pitchFamily="34" charset="0"/>
              </a:rPr>
              <a:t>Absolute Measuring System</a:t>
            </a:r>
            <a:endParaRPr lang="en-IN" sz="3200" dirty="0" smtClean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IN" dirty="0" smtClean="0"/>
              <a:t>Every position of the measurement is identified by a definite code on a glass or plastic disc.</a:t>
            </a:r>
          </a:p>
          <a:p>
            <a:r>
              <a:rPr lang="en-IN" dirty="0" smtClean="0"/>
              <a:t>The code is in the form of light and dark regions within different tracks. </a:t>
            </a:r>
          </a:p>
          <a:p>
            <a:r>
              <a:rPr lang="en-IN" dirty="0" smtClean="0"/>
              <a:t>This combination relates to an absolute numerical value.</a:t>
            </a:r>
            <a:endParaRPr lang="en-IN" dirty="0"/>
          </a:p>
        </p:txBody>
      </p:sp>
      <p:pic>
        <p:nvPicPr>
          <p:cNvPr id="4" name="Picture 3" descr="absolutscheib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3861048"/>
            <a:ext cx="2159000" cy="212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496944" cy="1512168"/>
          </a:xfrm>
        </p:spPr>
        <p:txBody>
          <a:bodyPr/>
          <a:lstStyle/>
          <a:p>
            <a:r>
              <a:rPr lang="en-IN" dirty="0" smtClean="0"/>
              <a:t>Queries?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Colour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IN" sz="2800" dirty="0" smtClean="0">
                <a:latin typeface="Andalus" pitchFamily="18" charset="-78"/>
                <a:cs typeface="Andalus" pitchFamily="18" charset="-78"/>
              </a:rPr>
              <a:t>How do we see colour?</a:t>
            </a:r>
          </a:p>
          <a:p>
            <a:r>
              <a:rPr lang="en-IN" sz="2800" dirty="0" smtClean="0">
                <a:latin typeface="Andalus" pitchFamily="18" charset="-78"/>
                <a:cs typeface="Andalus" pitchFamily="18" charset="-78"/>
              </a:rPr>
              <a:t>When white light falls on an object, it absorbs light of some particular frequencies and reflects the other.</a:t>
            </a:r>
          </a:p>
          <a:p>
            <a:r>
              <a:rPr lang="en-IN" sz="2800" dirty="0" smtClean="0">
                <a:latin typeface="Andalus" pitchFamily="18" charset="-78"/>
                <a:cs typeface="Andalus" pitchFamily="18" charset="-78"/>
              </a:rPr>
              <a:t>The reflected light is perceived to be of a certain colour.</a:t>
            </a:r>
            <a:endParaRPr lang="en-IN" sz="28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7" name="Picture 6" descr="images (3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3861048"/>
            <a:ext cx="1838325" cy="2486025"/>
          </a:xfrm>
          <a:prstGeom prst="rect">
            <a:avLst/>
          </a:prstGeom>
        </p:spPr>
      </p:pic>
      <p:pic>
        <p:nvPicPr>
          <p:cNvPr id="8" name="Picture 2" descr="Color Senso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484784"/>
            <a:ext cx="2042474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Colour sensors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IR Sensors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IR LED emits light</a:t>
            </a:r>
          </a:p>
          <a:p>
            <a:r>
              <a:rPr lang="en-IN" dirty="0" smtClean="0"/>
              <a:t>Reflected light received by Phototransistor and converted to voltage.</a:t>
            </a:r>
          </a:p>
          <a:p>
            <a:r>
              <a:rPr lang="en-IN" dirty="0" smtClean="0"/>
              <a:t>Higher voltage signifies reflected light of more intensity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932040" y="1556792"/>
            <a:ext cx="4041775" cy="639762"/>
          </a:xfrm>
        </p:spPr>
        <p:txBody>
          <a:bodyPr/>
          <a:lstStyle/>
          <a:p>
            <a:r>
              <a:rPr lang="en-IN" dirty="0" smtClean="0"/>
              <a:t>LED Sensors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488873" y="2424545"/>
            <a:ext cx="4281989" cy="4060219"/>
          </a:xfrm>
        </p:spPr>
        <p:txBody>
          <a:bodyPr/>
          <a:lstStyle/>
          <a:p>
            <a:r>
              <a:rPr lang="en-IN" dirty="0" smtClean="0"/>
              <a:t>Works on same principle but coloured LEDs used.</a:t>
            </a:r>
          </a:p>
          <a:p>
            <a:r>
              <a:rPr lang="en-IN" dirty="0" smtClean="0"/>
              <a:t>Can differentiate better among objects of two different colours but same intensity.</a:t>
            </a:r>
          </a:p>
          <a:p>
            <a:endParaRPr lang="en-IN" dirty="0"/>
          </a:p>
        </p:txBody>
      </p:sp>
      <p:pic>
        <p:nvPicPr>
          <p:cNvPr id="10" name="Picture 9" descr="Pictur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5013176"/>
            <a:ext cx="2468880" cy="1591056"/>
          </a:xfrm>
          <a:prstGeom prst="rect">
            <a:avLst/>
          </a:prstGeom>
        </p:spPr>
      </p:pic>
      <p:pic>
        <p:nvPicPr>
          <p:cNvPr id="13" name="Picture 12" descr="C:\Users\Negi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477681"/>
            <a:ext cx="2771775" cy="214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48264" y="1916832"/>
            <a:ext cx="768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pic>
        <p:nvPicPr>
          <p:cNvPr id="9" name="Content Placeholder 8" descr="mindstormslego_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412777"/>
            <a:ext cx="2880320" cy="3816424"/>
          </a:xfrm>
        </p:spPr>
      </p:pic>
      <p:sp>
        <p:nvSpPr>
          <p:cNvPr id="10" name="TextBox 9"/>
          <p:cNvSpPr txBox="1"/>
          <p:nvPr/>
        </p:nvSpPr>
        <p:spPr>
          <a:xfrm>
            <a:off x="611560" y="55892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Rubik’s cube solver</a:t>
            </a:r>
            <a:endParaRPr lang="en-US" dirty="0"/>
          </a:p>
        </p:txBody>
      </p:sp>
      <p:pic>
        <p:nvPicPr>
          <p:cNvPr id="11" name="Picture 10" descr="images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1340768"/>
            <a:ext cx="2619375" cy="17430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64288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follower</a:t>
            </a:r>
            <a:endParaRPr lang="en-US" dirty="0"/>
          </a:p>
        </p:txBody>
      </p:sp>
      <p:pic>
        <p:nvPicPr>
          <p:cNvPr id="13" name="Picture 12" descr="downloa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4008" y="3861048"/>
            <a:ext cx="2143125" cy="21431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76256" y="443711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Pick and place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a line follower works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5 to 7 color sensors placed in a line.</a:t>
            </a:r>
          </a:p>
          <a:p>
            <a:r>
              <a:rPr lang="en-US" dirty="0" smtClean="0"/>
              <a:t>Objective: Black line must always be in the middle i.e. only the middle sensor must show black</a:t>
            </a:r>
          </a:p>
          <a:p>
            <a:r>
              <a:rPr lang="en-US" dirty="0" smtClean="0"/>
              <a:t>If the immediate left sensor shows black, the robot moves to the left to correct position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Distance Sensors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buNone/>
            </a:pPr>
            <a:r>
              <a:rPr lang="en-IN" sz="4000" dirty="0" smtClean="0">
                <a:latin typeface="Andalus" pitchFamily="18" charset="-78"/>
                <a:cs typeface="Andalus" pitchFamily="18" charset="-78"/>
              </a:rPr>
              <a:t>Sharp Sensors</a:t>
            </a:r>
          </a:p>
          <a:p>
            <a:r>
              <a:rPr lang="en-IN" dirty="0" smtClean="0">
                <a:latin typeface="+mj-lt"/>
                <a:cs typeface="Andalus" pitchFamily="18" charset="-78"/>
              </a:rPr>
              <a:t>Analog distance sensor that uses infrared to detect an object’s distance.</a:t>
            </a:r>
          </a:p>
          <a:p>
            <a:r>
              <a:rPr lang="en-IN" dirty="0" smtClean="0"/>
              <a:t>Uses </a:t>
            </a:r>
            <a:r>
              <a:rPr lang="en-US" dirty="0" smtClean="0"/>
              <a:t>triangulation method</a:t>
            </a:r>
          </a:p>
          <a:p>
            <a:r>
              <a:rPr lang="en-IN" dirty="0" smtClean="0"/>
              <a:t> The further the object is</a:t>
            </a:r>
          </a:p>
          <a:p>
            <a:pPr>
              <a:buNone/>
            </a:pPr>
            <a:r>
              <a:rPr lang="en-IN" dirty="0" smtClean="0"/>
              <a:t>     away from the sensor, the</a:t>
            </a:r>
          </a:p>
          <a:p>
            <a:pPr>
              <a:buNone/>
            </a:pPr>
            <a:r>
              <a:rPr lang="en-IN" dirty="0" smtClean="0"/>
              <a:t>     steeper the angle will be</a:t>
            </a:r>
            <a:endParaRPr lang="en-US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11" name="Picture 10" descr="images (4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2924944"/>
            <a:ext cx="3240360" cy="19846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72300" y="908720"/>
            <a:ext cx="768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2483768" y="692696"/>
            <a:ext cx="2088232" cy="4752528"/>
          </a:xfrm>
          <a:prstGeom prst="straightConnector1">
            <a:avLst/>
          </a:prstGeom>
          <a:ln w="88900" cmpd="tri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" idx="4"/>
          </p:cNvCxnSpPr>
          <p:nvPr/>
        </p:nvCxnSpPr>
        <p:spPr>
          <a:xfrm>
            <a:off x="4572000" y="692696"/>
            <a:ext cx="2088232" cy="4752528"/>
          </a:xfrm>
          <a:prstGeom prst="straightConnector1">
            <a:avLst/>
          </a:prstGeom>
          <a:ln w="88900" cmpd="tri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979712" y="5445224"/>
            <a:ext cx="5328592" cy="1412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/>
          <p:cNvCxnSpPr>
            <a:endCxn id="20" idx="0"/>
          </p:cNvCxnSpPr>
          <p:nvPr/>
        </p:nvCxnSpPr>
        <p:spPr>
          <a:xfrm>
            <a:off x="4572000" y="764704"/>
            <a:ext cx="72008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>
            <a:off x="2195736" y="4797152"/>
            <a:ext cx="1152128" cy="136815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483768" y="5661248"/>
            <a:ext cx="4176464" cy="0"/>
          </a:xfrm>
          <a:prstGeom prst="straightConnector1">
            <a:avLst/>
          </a:prstGeom>
          <a:ln w="2222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15616" y="29249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Emitted Light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5868144" y="292494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Reflected Light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3203848" y="450912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Angle calculated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6948264" y="5013176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Light detected here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2" name="Trapezoid 31"/>
          <p:cNvSpPr/>
          <p:nvPr/>
        </p:nvSpPr>
        <p:spPr>
          <a:xfrm>
            <a:off x="2771800" y="0"/>
            <a:ext cx="3600400" cy="69269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3779912" y="0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lgerian" pitchFamily="82" charset="0"/>
              </a:rPr>
              <a:t>O B J E C T</a:t>
            </a:r>
            <a:endParaRPr lang="en-IN" sz="2400" dirty="0">
              <a:latin typeface="Algerian" pitchFamily="8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59832" y="6021288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lgerian" pitchFamily="82" charset="0"/>
              </a:rPr>
              <a:t>I R Distance Sensor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03848" y="1052736"/>
            <a:ext cx="74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 smtClean="0">
                <a:latin typeface="Andalus" pitchFamily="18" charset="-78"/>
                <a:ea typeface="+mn-ea"/>
                <a:cs typeface="Andalus" pitchFamily="18" charset="-78"/>
              </a:rPr>
              <a:t>Ultrasonic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algn="just"/>
            <a:r>
              <a:rPr lang="en-US" dirty="0" smtClean="0"/>
              <a:t>Sends high frequency sound waves whose echo  is received by the receiver.</a:t>
            </a:r>
          </a:p>
          <a:p>
            <a:pPr algn="just"/>
            <a:r>
              <a:rPr lang="en-US" dirty="0" smtClean="0"/>
              <a:t>The time interval between </a:t>
            </a:r>
          </a:p>
          <a:p>
            <a:pPr algn="just">
              <a:buNone/>
            </a:pPr>
            <a:r>
              <a:rPr lang="en-US" dirty="0" smtClean="0"/>
              <a:t>    sending the signal and</a:t>
            </a:r>
          </a:p>
          <a:p>
            <a:pPr algn="just">
              <a:buNone/>
            </a:pPr>
            <a:r>
              <a:rPr lang="en-US" dirty="0" smtClean="0"/>
              <a:t>    receiving echo is calculated </a:t>
            </a:r>
          </a:p>
          <a:p>
            <a:pPr algn="just">
              <a:buNone/>
            </a:pPr>
            <a:r>
              <a:rPr lang="en-US" dirty="0" smtClean="0"/>
              <a:t>     by using a clock pulse</a:t>
            </a:r>
          </a:p>
          <a:p>
            <a:pPr algn="just"/>
            <a:r>
              <a:rPr lang="en-IN" dirty="0" smtClean="0"/>
              <a:t>Does not work when the object is of soft, sound absorbing material</a:t>
            </a:r>
          </a:p>
          <a:p>
            <a:endParaRPr lang="en-IN" dirty="0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2924944"/>
            <a:ext cx="2447925" cy="186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</TotalTime>
  <Words>672</Words>
  <Application>Microsoft Office PowerPoint</Application>
  <PresentationFormat>On-screen Show (4:3)</PresentationFormat>
  <Paragraphs>114</Paragraphs>
  <Slides>24</Slides>
  <Notes>1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Electronics</vt:lpstr>
      <vt:lpstr>Sensors</vt:lpstr>
      <vt:lpstr>Colour</vt:lpstr>
      <vt:lpstr>Colour sensors</vt:lpstr>
      <vt:lpstr>Applications</vt:lpstr>
      <vt:lpstr>How a line follower works</vt:lpstr>
      <vt:lpstr>Distance Sensors</vt:lpstr>
      <vt:lpstr>PowerPoint Presentation</vt:lpstr>
      <vt:lpstr>Ultrasonic Sensors</vt:lpstr>
      <vt:lpstr>Sharp sensor Vs Ultrasonic sensor</vt:lpstr>
      <vt:lpstr>Uses of distance sensors</vt:lpstr>
      <vt:lpstr>PowerPoint Presentation</vt:lpstr>
      <vt:lpstr>Bump Sensors</vt:lpstr>
      <vt:lpstr>PowerPoint Presentation</vt:lpstr>
      <vt:lpstr>Accelerometer</vt:lpstr>
      <vt:lpstr>Accelerometer (working)</vt:lpstr>
      <vt:lpstr>Gyroscope</vt:lpstr>
      <vt:lpstr>Gyrometer</vt:lpstr>
      <vt:lpstr>Self balancing Robot</vt:lpstr>
      <vt:lpstr>PowerPoint Presentation</vt:lpstr>
      <vt:lpstr>Encoder</vt:lpstr>
      <vt:lpstr>Encoders: Working Incremental Measuring System </vt:lpstr>
      <vt:lpstr>Absolute Measuring System</vt:lpstr>
      <vt:lpstr>Queries?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Microcontrollers</dc:title>
  <dc:creator>omsairam</dc:creator>
  <cp:lastModifiedBy>vaibhav</cp:lastModifiedBy>
  <cp:revision>41</cp:revision>
  <dcterms:created xsi:type="dcterms:W3CDTF">2013-08-11T14:51:14Z</dcterms:created>
  <dcterms:modified xsi:type="dcterms:W3CDTF">2014-03-01T08:24:25Z</dcterms:modified>
</cp:coreProperties>
</file>