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8"/>
  </p:notesMasterIdLst>
  <p:sldIdLst>
    <p:sldId id="309" r:id="rId2"/>
    <p:sldId id="256" r:id="rId3"/>
    <p:sldId id="257" r:id="rId4"/>
    <p:sldId id="285" r:id="rId5"/>
    <p:sldId id="304" r:id="rId6"/>
    <p:sldId id="306" r:id="rId7"/>
    <p:sldId id="286" r:id="rId8"/>
    <p:sldId id="287" r:id="rId9"/>
    <p:sldId id="284" r:id="rId10"/>
    <p:sldId id="261" r:id="rId11"/>
    <p:sldId id="265" r:id="rId12"/>
    <p:sldId id="295" r:id="rId13"/>
    <p:sldId id="266" r:id="rId14"/>
    <p:sldId id="294" r:id="rId15"/>
    <p:sldId id="268" r:id="rId16"/>
    <p:sldId id="270" r:id="rId17"/>
    <p:sldId id="289" r:id="rId18"/>
    <p:sldId id="299" r:id="rId19"/>
    <p:sldId id="271" r:id="rId20"/>
    <p:sldId id="272" r:id="rId21"/>
    <p:sldId id="273" r:id="rId22"/>
    <p:sldId id="274" r:id="rId23"/>
    <p:sldId id="275" r:id="rId24"/>
    <p:sldId id="279" r:id="rId25"/>
    <p:sldId id="280" r:id="rId26"/>
    <p:sldId id="281" r:id="rId27"/>
    <p:sldId id="290" r:id="rId28"/>
    <p:sldId id="291" r:id="rId29"/>
    <p:sldId id="292" r:id="rId30"/>
    <p:sldId id="300" r:id="rId31"/>
    <p:sldId id="297" r:id="rId32"/>
    <p:sldId id="298" r:id="rId33"/>
    <p:sldId id="293" r:id="rId34"/>
    <p:sldId id="301" r:id="rId35"/>
    <p:sldId id="302"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FA87B-6B3A-4AF0-90B9-E5CB53C5A7C7}" type="datetimeFigureOut">
              <a:rPr lang="en-IN" smtClean="0"/>
              <a:pPr/>
              <a:t>09-10-2013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BFEE1-A72B-4F02-A5D0-96658F483CFC}"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Question</a:t>
            </a:r>
            <a:r>
              <a:rPr lang="en-IN" baseline="0" dirty="0" smtClean="0"/>
              <a:t> like asking where the microcontrollers used.</a:t>
            </a:r>
            <a:endParaRPr lang="en-IN" dirty="0"/>
          </a:p>
        </p:txBody>
      </p:sp>
      <p:sp>
        <p:nvSpPr>
          <p:cNvPr id="4" name="Slide Number Placeholder 3"/>
          <p:cNvSpPr>
            <a:spLocks noGrp="1"/>
          </p:cNvSpPr>
          <p:nvPr>
            <p:ph type="sldNum" sz="quarter" idx="10"/>
          </p:nvPr>
        </p:nvSpPr>
        <p:spPr/>
        <p:txBody>
          <a:bodyPr/>
          <a:lstStyle/>
          <a:p>
            <a:fld id="{230BFEE1-A72B-4F02-A5D0-96658F483CFC}" type="slidenum">
              <a:rPr lang="en-IN" smtClean="0"/>
              <a:pPr/>
              <a:t>3</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30BFEE1-A72B-4F02-A5D0-96658F483CFC}" type="slidenum">
              <a:rPr lang="en-IN" smtClean="0"/>
              <a:pPr/>
              <a:t>12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Explanation</a:t>
            </a:r>
            <a:r>
              <a:rPr lang="en-IN" baseline="0" dirty="0" smtClean="0"/>
              <a:t> </a:t>
            </a:r>
            <a:r>
              <a:rPr lang="en-IN" baseline="0" dirty="0" err="1" smtClean="0"/>
              <a:t>abt</a:t>
            </a:r>
            <a:r>
              <a:rPr lang="en-IN" baseline="0" dirty="0" smtClean="0"/>
              <a:t> registers with  a  diagram</a:t>
            </a:r>
            <a:endParaRPr lang="en-IN" dirty="0"/>
          </a:p>
        </p:txBody>
      </p:sp>
      <p:sp>
        <p:nvSpPr>
          <p:cNvPr id="4" name="Slide Number Placeholder 3"/>
          <p:cNvSpPr>
            <a:spLocks noGrp="1"/>
          </p:cNvSpPr>
          <p:nvPr>
            <p:ph type="sldNum" sz="quarter" idx="10"/>
          </p:nvPr>
        </p:nvSpPr>
        <p:spPr/>
        <p:txBody>
          <a:bodyPr/>
          <a:lstStyle/>
          <a:p>
            <a:fld id="{230BFEE1-A72B-4F02-A5D0-96658F483CFC}" type="slidenum">
              <a:rPr lang="en-IN" smtClean="0"/>
              <a:pPr/>
              <a:t>13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8FB15-429D-4C6D-A300-EE73A173ACE3}" type="datetimeFigureOut">
              <a:rPr lang="en-IN" smtClean="0"/>
              <a:pPr/>
              <a:t>09-10-2013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0583D9-3DB6-43B2-8066-8ED18189479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8FB15-429D-4C6D-A300-EE73A173ACE3}" type="datetimeFigureOut">
              <a:rPr lang="en-IN" smtClean="0"/>
              <a:pPr/>
              <a:t>09-10-2013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583D9-3DB6-43B2-8066-8ED181894797}"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628800"/>
            <a:ext cx="7344816" cy="2808312"/>
          </a:xfrm>
        </p:spPr>
        <p:txBody>
          <a:bodyPr>
            <a:normAutofit/>
          </a:bodyPr>
          <a:lstStyle/>
          <a:p>
            <a:r>
              <a:rPr lang="en-IN" dirty="0" smtClean="0"/>
              <a:t>ROBOTICS</a:t>
            </a:r>
            <a:r>
              <a:rPr lang="en-IN" dirty="0" smtClean="0"/>
              <a:t> LECTURE SERIES</a:t>
            </a:r>
            <a:br>
              <a:rPr lang="en-IN" dirty="0" smtClean="0"/>
            </a:br>
            <a:r>
              <a:rPr lang="en-IN" dirty="0" smtClean="0"/>
              <a:t>INTRODUCTION </a:t>
            </a:r>
            <a:r>
              <a:rPr lang="en-IN" dirty="0" smtClean="0"/>
              <a:t>TO MICROCONTROLLERS</a:t>
            </a:r>
            <a:endParaRPr lang="en-IN" dirty="0"/>
          </a:p>
        </p:txBody>
      </p:sp>
      <p:sp>
        <p:nvSpPr>
          <p:cNvPr id="3" name="Subtitle 2"/>
          <p:cNvSpPr>
            <a:spLocks noGrp="1"/>
          </p:cNvSpPr>
          <p:nvPr>
            <p:ph type="subTitle" idx="1"/>
          </p:nvPr>
        </p:nvSpPr>
        <p:spPr>
          <a:xfrm>
            <a:off x="2703240" y="5301208"/>
            <a:ext cx="6440760" cy="1129680"/>
          </a:xfrm>
        </p:spPr>
        <p:txBody>
          <a:bodyPr/>
          <a:lstStyle/>
          <a:p>
            <a:r>
              <a:rPr lang="en-IN" dirty="0" smtClean="0"/>
              <a:t>                        </a:t>
            </a:r>
            <a:r>
              <a:rPr lang="en-IN" dirty="0" err="1" smtClean="0"/>
              <a:t>Apoorva</a:t>
            </a:r>
            <a:r>
              <a:rPr lang="en-IN" dirty="0" smtClean="0"/>
              <a:t> </a:t>
            </a:r>
            <a:r>
              <a:rPr lang="en-IN" dirty="0" err="1" smtClean="0"/>
              <a:t>Muthineni</a:t>
            </a:r>
            <a:endParaRPr lang="en-IN" dirty="0"/>
          </a:p>
        </p:txBody>
      </p:sp>
      <p:pic>
        <p:nvPicPr>
          <p:cNvPr id="5" name="Picture 2" descr="http://t0.gstatic.com/images?q=tbn:ANd9GcRMhPgUagTLFQ-vo18d619grFqGQhzdNCh1JI1AjoIHDYC2zpc8"/>
          <p:cNvPicPr>
            <a:picLocks noChangeAspect="1" noChangeArrowheads="1"/>
          </p:cNvPicPr>
          <p:nvPr/>
        </p:nvPicPr>
        <p:blipFill>
          <a:blip r:embed="rId2" cstate="print"/>
          <a:srcRect/>
          <a:stretch>
            <a:fillRect/>
          </a:stretch>
        </p:blipFill>
        <p:spPr bwMode="auto">
          <a:xfrm>
            <a:off x="3581400" y="304800"/>
            <a:ext cx="1860550" cy="11061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IN" sz="3200" dirty="0" smtClean="0"/>
              <a:t>AT mega 8</a:t>
            </a:r>
            <a:endParaRPr lang="en-IN" sz="3200" dirty="0"/>
          </a:p>
        </p:txBody>
      </p:sp>
      <p:sp>
        <p:nvSpPr>
          <p:cNvPr id="10" name="Subtitle 9"/>
          <p:cNvSpPr>
            <a:spLocks noGrp="1"/>
          </p:cNvSpPr>
          <p:nvPr>
            <p:ph type="subTitle" idx="1"/>
          </p:nvPr>
        </p:nvSpPr>
        <p:spPr>
          <a:xfrm>
            <a:off x="1331640" y="0"/>
            <a:ext cx="6328792" cy="864096"/>
          </a:xfrm>
        </p:spPr>
        <p:txBody>
          <a:bodyPr/>
          <a:lstStyle/>
          <a:p>
            <a:r>
              <a:rPr lang="en-IN" dirty="0" smtClean="0"/>
              <a:t>AT Mega 16</a:t>
            </a:r>
            <a:endParaRPr lang="en-IN" dirty="0"/>
          </a:p>
        </p:txBody>
      </p:sp>
      <p:pic>
        <p:nvPicPr>
          <p:cNvPr id="11" name="Picture 10" descr="ATMega16.gif"/>
          <p:cNvPicPr>
            <a:picLocks noChangeAspect="1"/>
          </p:cNvPicPr>
          <p:nvPr/>
        </p:nvPicPr>
        <p:blipFill>
          <a:blip r:embed="rId2" cstate="print"/>
          <a:stretch>
            <a:fillRect/>
          </a:stretch>
        </p:blipFill>
        <p:spPr>
          <a:xfrm>
            <a:off x="1835696" y="764704"/>
            <a:ext cx="5328592" cy="588499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AVR(AT MEGA 16)</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sz="3200" dirty="0" smtClean="0"/>
              <a:t>A PORT is the point where data internal to the MCU comes out. Simply, a combination of pins in an MCU is a PORT.</a:t>
            </a:r>
          </a:p>
          <a:p>
            <a:pPr>
              <a:buFont typeface="Wingdings" pitchFamily="2" charset="2"/>
              <a:buChar char="Ø"/>
            </a:pPr>
            <a:r>
              <a:rPr lang="en-IN" sz="3200" dirty="0" smtClean="0"/>
              <a:t>A port contains 8 GPIO(General Purpose Input Output pins).</a:t>
            </a:r>
          </a:p>
          <a:p>
            <a:pPr>
              <a:buFont typeface="Wingdings" pitchFamily="2" charset="2"/>
              <a:buChar char="Ø"/>
            </a:pPr>
            <a:r>
              <a:rPr lang="en-IN" dirty="0" smtClean="0"/>
              <a:t>There are four ports namely A,B,C and D in ATMEGA16.</a:t>
            </a:r>
            <a:endParaRPr lang="en-IN" sz="3200" dirty="0" smtClean="0"/>
          </a:p>
          <a:p>
            <a:pPr>
              <a:buFont typeface="Wingdings" pitchFamily="2" charset="2"/>
              <a:buChar char="Ø"/>
            </a:pPr>
            <a:r>
              <a:rPr lang="en-IN" sz="3200" dirty="0" smtClean="0"/>
              <a:t>Not all pins are GPIO pins, there are some pins (like </a:t>
            </a:r>
            <a:r>
              <a:rPr lang="en-IN" sz="3200" dirty="0" err="1" smtClean="0"/>
              <a:t>Vcc</a:t>
            </a:r>
            <a:r>
              <a:rPr lang="en-IN" sz="3200" dirty="0" smtClean="0"/>
              <a:t>, GND, XTAL, etc) which are for other functions and cannot be turned on/off for interfacing</a:t>
            </a:r>
          </a:p>
          <a:p>
            <a:pPr>
              <a:buFont typeface="Wingdings" pitchFamily="2" charset="2"/>
              <a:buChar char="Ø"/>
            </a:pPr>
            <a:endParaRPr lang="en-IN" sz="4000" dirty="0" smtClean="0"/>
          </a:p>
          <a:p>
            <a:pPr>
              <a:buNone/>
            </a:pPr>
            <a:endParaRPr lang="en-IN"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52513"/>
            <a:ext cx="7920038" cy="5256212"/>
          </a:xfrm>
        </p:spPr>
        <p:txBody>
          <a:bodyPr>
            <a:normAutofit/>
          </a:bodyPr>
          <a:lstStyle/>
          <a:p>
            <a:pPr>
              <a:buNone/>
            </a:pPr>
            <a:r>
              <a:rPr lang="en-IN" sz="2800" dirty="0" smtClean="0"/>
              <a:t>   GPIO has two modes:</a:t>
            </a:r>
          </a:p>
          <a:p>
            <a:pPr>
              <a:buFont typeface="Wingdings" pitchFamily="2" charset="2"/>
              <a:buChar char="Ø"/>
            </a:pPr>
            <a:r>
              <a:rPr lang="en-IN" sz="2800" b="1" dirty="0" smtClean="0"/>
              <a:t>Input mode:</a:t>
            </a:r>
            <a:r>
              <a:rPr lang="en-IN" sz="2800" dirty="0" smtClean="0"/>
              <a:t> In this mode, the MCU can read the values at the pins . They take in the sensor data.</a:t>
            </a:r>
          </a:p>
          <a:p>
            <a:pPr>
              <a:buFont typeface="Wingdings" pitchFamily="2" charset="2"/>
              <a:buChar char="Ø"/>
            </a:pPr>
            <a:r>
              <a:rPr lang="en-IN" sz="2800" dirty="0" smtClean="0"/>
              <a:t> </a:t>
            </a:r>
            <a:r>
              <a:rPr lang="en-IN" b="1" dirty="0" smtClean="0"/>
              <a:t>Output mode:</a:t>
            </a:r>
          </a:p>
          <a:p>
            <a:pPr>
              <a:buNone/>
            </a:pPr>
            <a:r>
              <a:rPr lang="en-IN" b="1" dirty="0" smtClean="0"/>
              <a:t>                                HIGH- </a:t>
            </a:r>
            <a:r>
              <a:rPr lang="en-IN" b="1" dirty="0" err="1" smtClean="0"/>
              <a:t>Vcc</a:t>
            </a:r>
            <a:endParaRPr lang="en-IN" b="1" dirty="0" smtClean="0"/>
          </a:p>
          <a:p>
            <a:pPr>
              <a:buNone/>
            </a:pPr>
            <a:r>
              <a:rPr lang="en-IN" b="1" dirty="0" smtClean="0"/>
              <a:t>                                LOW-Ground</a:t>
            </a:r>
          </a:p>
          <a:p>
            <a:pPr>
              <a:buNone/>
            </a:pPr>
            <a:r>
              <a:rPr lang="en-IN" dirty="0" smtClean="0"/>
              <a:t>.</a:t>
            </a:r>
            <a:r>
              <a:rPr lang="en-IN" sz="2400" dirty="0" smtClean="0"/>
              <a:t> </a:t>
            </a:r>
            <a:r>
              <a:rPr lang="en-IN" sz="2800" dirty="0" smtClean="0"/>
              <a:t>It is used to send commands to external hardware like servos, LEDs, etc</a:t>
            </a:r>
            <a:r>
              <a:rPr lang="en-IN" sz="2800" b="1" dirty="0" smtClean="0"/>
              <a:t> </a:t>
            </a:r>
            <a:endParaRPr lang="en-IN" sz="2800"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418058"/>
          </a:xfrm>
        </p:spPr>
        <p:txBody>
          <a:bodyPr>
            <a:normAutofit fontScale="90000"/>
          </a:bodyPr>
          <a:lstStyle/>
          <a:p>
            <a:endParaRPr lang="en-IN" dirty="0"/>
          </a:p>
        </p:txBody>
      </p:sp>
      <p:sp>
        <p:nvSpPr>
          <p:cNvPr id="5" name="Content Placeholder 4"/>
          <p:cNvSpPr>
            <a:spLocks noGrp="1"/>
          </p:cNvSpPr>
          <p:nvPr>
            <p:ph idx="1"/>
          </p:nvPr>
        </p:nvSpPr>
        <p:spPr>
          <a:xfrm>
            <a:off x="467544" y="1124744"/>
            <a:ext cx="8219256" cy="5184616"/>
          </a:xfrm>
        </p:spPr>
        <p:txBody>
          <a:bodyPr/>
          <a:lstStyle/>
          <a:p>
            <a:pPr marL="651510" indent="-514350">
              <a:buFont typeface="Wingdings" pitchFamily="2" charset="2"/>
              <a:buChar char="Ø"/>
            </a:pPr>
            <a:r>
              <a:rPr lang="en-IN" sz="3600" dirty="0" smtClean="0"/>
              <a:t>Each port in AVR has three related registers.</a:t>
            </a:r>
          </a:p>
          <a:p>
            <a:endParaRPr lang="en-IN" dirty="0"/>
          </a:p>
        </p:txBody>
      </p:sp>
      <p:pic>
        <p:nvPicPr>
          <p:cNvPr id="6" name="Content Placeholder 3" descr="port-control-register-overview.png"/>
          <p:cNvPicPr>
            <a:picLocks noChangeAspect="1"/>
          </p:cNvPicPr>
          <p:nvPr/>
        </p:nvPicPr>
        <p:blipFill>
          <a:blip r:embed="rId3" cstate="print"/>
          <a:stretch>
            <a:fillRect/>
          </a:stretch>
        </p:blipFill>
        <p:spPr>
          <a:xfrm>
            <a:off x="1691680" y="2683694"/>
            <a:ext cx="6197212" cy="3769642"/>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Peripherals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3600" dirty="0" smtClean="0"/>
              <a:t>In addition to this, each IO pin is defined for an additional purpose like ADC, USART, timers ,etc. These are called </a:t>
            </a:r>
            <a:r>
              <a:rPr lang="en-IN" sz="3600" i="1" dirty="0" smtClean="0"/>
              <a:t>peripherals.</a:t>
            </a:r>
          </a:p>
          <a:p>
            <a:pPr>
              <a:buFont typeface="Wingdings" pitchFamily="2" charset="2"/>
              <a:buChar char="Ø"/>
            </a:pPr>
            <a:r>
              <a:rPr lang="en-IN" sz="3600" dirty="0" smtClean="0"/>
              <a:t>The secondary features of these pins become active only if you enable certain bits of some registers</a:t>
            </a:r>
            <a:endParaRPr lang="en-IN"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Peripherals</a:t>
            </a:r>
            <a:endParaRPr lang="en-IN" dirty="0"/>
          </a:p>
        </p:txBody>
      </p:sp>
      <p:sp>
        <p:nvSpPr>
          <p:cNvPr id="3" name="Content Placeholder 2"/>
          <p:cNvSpPr>
            <a:spLocks noGrp="1"/>
          </p:cNvSpPr>
          <p:nvPr>
            <p:ph idx="1"/>
          </p:nvPr>
        </p:nvSpPr>
        <p:spPr/>
        <p:txBody>
          <a:bodyPr>
            <a:normAutofit/>
          </a:bodyPr>
          <a:lstStyle/>
          <a:p>
            <a:pPr lvl="8"/>
            <a:endParaRPr lang="en-IN" sz="3200" dirty="0" smtClean="0"/>
          </a:p>
          <a:p>
            <a:r>
              <a:rPr lang="en-IN" sz="3200" dirty="0" smtClean="0"/>
              <a:t>ADC</a:t>
            </a:r>
          </a:p>
          <a:p>
            <a:r>
              <a:rPr lang="en-IN" dirty="0" smtClean="0"/>
              <a:t>TIMER</a:t>
            </a:r>
          </a:p>
          <a:p>
            <a:r>
              <a:rPr lang="en-IN" sz="3200" dirty="0" smtClean="0"/>
              <a:t>USART</a:t>
            </a:r>
          </a:p>
          <a:p>
            <a:r>
              <a:rPr lang="en-IN" sz="3200" dirty="0" smtClean="0"/>
              <a:t>SPI</a:t>
            </a:r>
          </a:p>
          <a:p>
            <a:pPr>
              <a:buNone/>
            </a:pPr>
            <a:r>
              <a:rPr lang="en-IN" sz="3200" dirty="0" smtClean="0"/>
              <a:t>     Every peripheral has specific registers to provide communication between CPU and that particular peripheral.</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ADC</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sz="3600" dirty="0" smtClean="0"/>
              <a:t>Analog ports are necessary to connect sensors to our robot.</a:t>
            </a:r>
          </a:p>
          <a:p>
            <a:pPr>
              <a:buFont typeface="Wingdings" pitchFamily="2" charset="2"/>
              <a:buChar char="Ø"/>
            </a:pPr>
            <a:r>
              <a:rPr lang="en-IN" sz="3600" dirty="0" smtClean="0"/>
              <a:t>ADC ports receive analog signals and convert them into digital number within certain numerical range depending on the</a:t>
            </a:r>
            <a:r>
              <a:rPr lang="en-IN" sz="3600" i="1" dirty="0" smtClean="0"/>
              <a:t> resolution</a:t>
            </a:r>
          </a:p>
          <a:p>
            <a:pPr>
              <a:buFont typeface="Wingdings" pitchFamily="2" charset="2"/>
              <a:buChar char="Ø"/>
            </a:pPr>
            <a:r>
              <a:rPr lang="en-IN" sz="3600" dirty="0" smtClean="0"/>
              <a:t>ADC channels are shared with PORTA of AVR.</a:t>
            </a:r>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c-theory.gif"/>
          <p:cNvPicPr>
            <a:picLocks noGrp="1" noChangeAspect="1"/>
          </p:cNvPicPr>
          <p:nvPr>
            <p:ph idx="4294967295"/>
          </p:nvPr>
        </p:nvPicPr>
        <p:blipFill>
          <a:blip r:embed="rId2" cstate="print"/>
          <a:stretch>
            <a:fillRect/>
          </a:stretch>
        </p:blipFill>
        <p:spPr>
          <a:xfrm>
            <a:off x="0" y="1773238"/>
            <a:ext cx="8748713" cy="446405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c_block1.gif"/>
          <p:cNvPicPr>
            <a:picLocks noChangeAspect="1"/>
          </p:cNvPicPr>
          <p:nvPr/>
        </p:nvPicPr>
        <p:blipFill>
          <a:blip r:embed="rId2" cstate="print"/>
          <a:stretch>
            <a:fillRect/>
          </a:stretch>
        </p:blipFill>
        <p:spPr>
          <a:xfrm>
            <a:off x="875957" y="1340768"/>
            <a:ext cx="7646985" cy="43204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TIMERS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A timer in general is a register which counts up/down.</a:t>
            </a:r>
          </a:p>
          <a:p>
            <a:pPr>
              <a:buFont typeface="Wingdings" pitchFamily="2" charset="2"/>
              <a:buChar char="Ø"/>
            </a:pPr>
            <a:r>
              <a:rPr lang="en-IN" dirty="0" smtClean="0"/>
              <a:t>They have a resolution of 8-16 bits.</a:t>
            </a:r>
          </a:p>
          <a:p>
            <a:pPr>
              <a:buFont typeface="Wingdings" pitchFamily="2" charset="2"/>
              <a:buChar char="Ø"/>
            </a:pPr>
            <a:r>
              <a:rPr lang="en-IN" dirty="0" smtClean="0"/>
              <a:t>A 8 bit timer can count from 0-255.</a:t>
            </a:r>
          </a:p>
          <a:p>
            <a:pPr>
              <a:buFont typeface="Wingdings" pitchFamily="2" charset="2"/>
              <a:buChar char="Ø"/>
            </a:pPr>
            <a:r>
              <a:rPr lang="en-IN" dirty="0" smtClean="0"/>
              <a:t>They run parallel and independent of CPU and interact with CPU by issuing interrupts.</a:t>
            </a:r>
          </a:p>
          <a:p>
            <a:pPr>
              <a:buNone/>
            </a:pPr>
            <a:endParaRPr lang="en-IN" dirty="0" smtClean="0"/>
          </a:p>
          <a:p>
            <a:pPr>
              <a:buFont typeface="Wingdings" pitchFamily="2" charset="2"/>
              <a:buChar char="Ø"/>
            </a:pPr>
            <a:endParaRPr lang="en-IN" dirty="0"/>
          </a:p>
        </p:txBody>
      </p:sp>
      <p:pic>
        <p:nvPicPr>
          <p:cNvPr id="4" name="Picture 3" descr="TimerTheory.GIF"/>
          <p:cNvPicPr>
            <a:picLocks noChangeAspect="1"/>
          </p:cNvPicPr>
          <p:nvPr/>
        </p:nvPicPr>
        <p:blipFill>
          <a:blip r:embed="rId2" cstate="print"/>
          <a:stretch>
            <a:fillRect/>
          </a:stretch>
        </p:blipFill>
        <p:spPr>
          <a:xfrm>
            <a:off x="1259632" y="4797152"/>
            <a:ext cx="6520409" cy="16561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                          </a:t>
            </a:r>
            <a:br>
              <a:rPr lang="en-IN" dirty="0" smtClean="0"/>
            </a:br>
            <a:r>
              <a:rPr lang="en-IN" dirty="0" smtClean="0"/>
              <a:t>Why Microcontrollers?</a:t>
            </a:r>
            <a:endParaRPr lang="en-IN" dirty="0"/>
          </a:p>
        </p:txBody>
      </p:sp>
      <p:sp>
        <p:nvSpPr>
          <p:cNvPr id="3" name="Subtitle 2"/>
          <p:cNvSpPr>
            <a:spLocks noGrp="1"/>
          </p:cNvSpPr>
          <p:nvPr>
            <p:ph idx="1"/>
          </p:nvPr>
        </p:nvSpPr>
        <p:spPr/>
        <p:txBody>
          <a:bodyPr numCol="2">
            <a:normAutofit/>
          </a:bodyPr>
          <a:lstStyle/>
          <a:p>
            <a:pPr lvl="1">
              <a:buFont typeface="Arial" pitchFamily="34" charset="0"/>
              <a:buChar char="•"/>
            </a:pPr>
            <a:r>
              <a:rPr lang="en-IN" dirty="0"/>
              <a:t>S</a:t>
            </a:r>
            <a:r>
              <a:rPr lang="en-IN" dirty="0" smtClean="0"/>
              <a:t>ensors  take input</a:t>
            </a:r>
          </a:p>
          <a:p>
            <a:pPr lvl="1">
              <a:buFont typeface="Arial" pitchFamily="34" charset="0"/>
              <a:buChar char="•"/>
            </a:pPr>
            <a:r>
              <a:rPr lang="en-IN" dirty="0" smtClean="0"/>
              <a:t> </a:t>
            </a:r>
            <a:r>
              <a:rPr lang="en-IN" dirty="0"/>
              <a:t>A</a:t>
            </a:r>
            <a:r>
              <a:rPr lang="en-IN" dirty="0" smtClean="0"/>
              <a:t>ctuators give output</a:t>
            </a:r>
          </a:p>
          <a:p>
            <a:pPr lvl="1">
              <a:buFont typeface="Arial" pitchFamily="34" charset="0"/>
              <a:buChar char="•"/>
            </a:pPr>
            <a:r>
              <a:rPr lang="en-IN" dirty="0" smtClean="0"/>
              <a:t>Then why do we need microcontrollers?</a:t>
            </a:r>
          </a:p>
          <a:p>
            <a:pPr lvl="1">
              <a:buFont typeface="Arial" pitchFamily="34" charset="0"/>
              <a:buChar char="•"/>
            </a:pPr>
            <a:r>
              <a:rPr lang="en-IN" dirty="0" smtClean="0"/>
              <a:t>Microcontrollers take input from the sensors, process the data and trigger output accordingly.</a:t>
            </a:r>
          </a:p>
          <a:p>
            <a:pPr lvl="1" algn="l">
              <a:buFont typeface="Wingdings" pitchFamily="2" charset="2"/>
              <a:buChar char="Ø"/>
            </a:pPr>
            <a:endParaRPr lang="en-IN" sz="3600" dirty="0" smtClean="0"/>
          </a:p>
          <a:p>
            <a:pPr>
              <a:buNone/>
            </a:pPr>
            <a:endParaRPr lang="en-IN" sz="4000" dirty="0"/>
          </a:p>
        </p:txBody>
      </p:sp>
      <p:pic>
        <p:nvPicPr>
          <p:cNvPr id="7" name="Picture 6" descr="images (7).jpg"/>
          <p:cNvPicPr>
            <a:picLocks noChangeAspect="1"/>
          </p:cNvPicPr>
          <p:nvPr/>
        </p:nvPicPr>
        <p:blipFill>
          <a:blip r:embed="rId2" cstate="print"/>
          <a:stretch>
            <a:fillRect/>
          </a:stretch>
        </p:blipFill>
        <p:spPr>
          <a:xfrm>
            <a:off x="5004048" y="5486400"/>
            <a:ext cx="1828800" cy="1371600"/>
          </a:xfrm>
          <a:prstGeom prst="rect">
            <a:avLst/>
          </a:prstGeom>
        </p:spPr>
      </p:pic>
      <p:pic>
        <p:nvPicPr>
          <p:cNvPr id="8" name="Picture 7" descr="sku_138563_1.jpg"/>
          <p:cNvPicPr>
            <a:picLocks noChangeAspect="1"/>
          </p:cNvPicPr>
          <p:nvPr/>
        </p:nvPicPr>
        <p:blipFill>
          <a:blip r:embed="rId3" cstate="print"/>
          <a:stretch>
            <a:fillRect/>
          </a:stretch>
        </p:blipFill>
        <p:spPr>
          <a:xfrm>
            <a:off x="7092280" y="1628800"/>
            <a:ext cx="1800200" cy="1008112"/>
          </a:xfrm>
          <a:prstGeom prst="rect">
            <a:avLst/>
          </a:prstGeom>
        </p:spPr>
      </p:pic>
      <p:pic>
        <p:nvPicPr>
          <p:cNvPr id="9" name="Picture 8" descr="Arduino_Duemilanove.jpg"/>
          <p:cNvPicPr>
            <a:picLocks noChangeAspect="1"/>
          </p:cNvPicPr>
          <p:nvPr/>
        </p:nvPicPr>
        <p:blipFill>
          <a:blip r:embed="rId4" cstate="print"/>
          <a:stretch>
            <a:fillRect/>
          </a:stretch>
        </p:blipFill>
        <p:spPr>
          <a:xfrm>
            <a:off x="5148064" y="3284984"/>
            <a:ext cx="2120900" cy="1224136"/>
          </a:xfrm>
          <a:prstGeom prst="rect">
            <a:avLst/>
          </a:prstGeom>
        </p:spPr>
      </p:pic>
      <p:cxnSp>
        <p:nvCxnSpPr>
          <p:cNvPr id="11" name="Straight Arrow Connector 10"/>
          <p:cNvCxnSpPr/>
          <p:nvPr/>
        </p:nvCxnSpPr>
        <p:spPr>
          <a:xfrm>
            <a:off x="6948264" y="6093296"/>
            <a:ext cx="792088"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40152" y="1916832"/>
            <a:ext cx="936104"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6056" y="1628800"/>
            <a:ext cx="1080120" cy="400110"/>
          </a:xfrm>
          <a:prstGeom prst="rect">
            <a:avLst/>
          </a:prstGeom>
          <a:noFill/>
        </p:spPr>
        <p:txBody>
          <a:bodyPr wrap="square" rtlCol="0">
            <a:spAutoFit/>
          </a:bodyPr>
          <a:lstStyle/>
          <a:p>
            <a:r>
              <a:rPr lang="en-IN" sz="2000" b="1" dirty="0" smtClean="0">
                <a:solidFill>
                  <a:schemeClr val="bg1"/>
                </a:solidFill>
              </a:rPr>
              <a:t>INPUT</a:t>
            </a:r>
            <a:endParaRPr lang="en-IN" sz="2000" b="1" dirty="0">
              <a:solidFill>
                <a:schemeClr val="bg1"/>
              </a:solidFill>
            </a:endParaRPr>
          </a:p>
        </p:txBody>
      </p:sp>
      <p:sp>
        <p:nvSpPr>
          <p:cNvPr id="16" name="TextBox 15"/>
          <p:cNvSpPr txBox="1"/>
          <p:nvPr/>
        </p:nvSpPr>
        <p:spPr>
          <a:xfrm>
            <a:off x="7740352" y="5877272"/>
            <a:ext cx="1152128" cy="400110"/>
          </a:xfrm>
          <a:prstGeom prst="rect">
            <a:avLst/>
          </a:prstGeom>
          <a:noFill/>
        </p:spPr>
        <p:txBody>
          <a:bodyPr wrap="square" rtlCol="0">
            <a:spAutoFit/>
          </a:bodyPr>
          <a:lstStyle/>
          <a:p>
            <a:r>
              <a:rPr lang="en-IN" sz="2000" b="1" dirty="0" smtClean="0">
                <a:solidFill>
                  <a:schemeClr val="bg1"/>
                </a:solidFill>
              </a:rPr>
              <a:t>OUTPUT</a:t>
            </a:r>
            <a:endParaRPr lang="en-IN" sz="2000" b="1" dirty="0">
              <a:solidFill>
                <a:schemeClr val="bg1"/>
              </a:solidFill>
            </a:endParaRPr>
          </a:p>
        </p:txBody>
      </p:sp>
      <p:cxnSp>
        <p:nvCxnSpPr>
          <p:cNvPr id="18" name="Elbow Connector 17"/>
          <p:cNvCxnSpPr/>
          <p:nvPr/>
        </p:nvCxnSpPr>
        <p:spPr>
          <a:xfrm rot="10800000" flipV="1">
            <a:off x="7308304" y="2708920"/>
            <a:ext cx="792088" cy="720080"/>
          </a:xfrm>
          <a:prstGeom prst="bentConnector3">
            <a:avLst>
              <a:gd name="adj1" fmla="val -724"/>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84168" y="4581128"/>
            <a:ext cx="0" cy="86409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72400" y="2924944"/>
            <a:ext cx="792088" cy="369332"/>
          </a:xfrm>
          <a:prstGeom prst="rect">
            <a:avLst/>
          </a:prstGeom>
          <a:noFill/>
        </p:spPr>
        <p:txBody>
          <a:bodyPr wrap="square" rtlCol="0">
            <a:spAutoFit/>
          </a:bodyPr>
          <a:lstStyle/>
          <a:p>
            <a:r>
              <a:rPr lang="en-IN" dirty="0" smtClean="0"/>
              <a:t>Signal</a:t>
            </a:r>
            <a:endParaRPr lang="en-IN" dirty="0"/>
          </a:p>
        </p:txBody>
      </p:sp>
      <p:sp>
        <p:nvSpPr>
          <p:cNvPr id="32" name="TextBox 31"/>
          <p:cNvSpPr txBox="1"/>
          <p:nvPr/>
        </p:nvSpPr>
        <p:spPr>
          <a:xfrm>
            <a:off x="7380312" y="4149080"/>
            <a:ext cx="1763688" cy="400110"/>
          </a:xfrm>
          <a:prstGeom prst="rect">
            <a:avLst/>
          </a:prstGeom>
          <a:noFill/>
        </p:spPr>
        <p:txBody>
          <a:bodyPr wrap="square" rtlCol="0">
            <a:spAutoFit/>
          </a:bodyPr>
          <a:lstStyle/>
          <a:p>
            <a:r>
              <a:rPr lang="en-IN" sz="2000" b="1" dirty="0" smtClean="0">
                <a:solidFill>
                  <a:schemeClr val="bg1"/>
                </a:solidFill>
              </a:rPr>
              <a:t>PROCESSING</a:t>
            </a:r>
            <a:endParaRPr lang="en-IN" sz="2000" b="1" dirty="0">
              <a:solidFill>
                <a:schemeClr val="bg1"/>
              </a:solidFill>
            </a:endParaRPr>
          </a:p>
        </p:txBody>
      </p:sp>
      <p:sp>
        <p:nvSpPr>
          <p:cNvPr id="33" name="TextBox 32"/>
          <p:cNvSpPr txBox="1"/>
          <p:nvPr/>
        </p:nvSpPr>
        <p:spPr>
          <a:xfrm>
            <a:off x="6234866" y="4928754"/>
            <a:ext cx="2079798" cy="369332"/>
          </a:xfrm>
          <a:prstGeom prst="rect">
            <a:avLst/>
          </a:prstGeom>
          <a:noFill/>
        </p:spPr>
        <p:txBody>
          <a:bodyPr wrap="square" rtlCol="0">
            <a:spAutoFit/>
          </a:bodyPr>
          <a:lstStyle/>
          <a:p>
            <a:r>
              <a:rPr lang="en-IN" dirty="0" smtClean="0"/>
              <a:t>Signal</a:t>
            </a:r>
            <a:endParaRPr lang="en-IN"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nodeType="click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2000"/>
                                        <p:tgtEl>
                                          <p:spTgt spid="3">
                                            <p:txEl>
                                              <p:pRg st="2" end="2"/>
                                            </p:txEl>
                                          </p:spTgt>
                                        </p:tgtEl>
                                      </p:cBhvr>
                                    </p:animEffect>
                                    <p:anim calcmode="lin" valueType="num">
                                      <p:cBhvr>
                                        <p:cTn id="5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5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fade">
                                      <p:cBhvr>
                                        <p:cTn id="58" dur="1000"/>
                                        <p:tgtEl>
                                          <p:spTgt spid="3">
                                            <p:txEl>
                                              <p:pRg st="3" end="3"/>
                                            </p:txEl>
                                          </p:spTgt>
                                        </p:tgtEl>
                                      </p:cBhvr>
                                    </p:animEffect>
                                    <p:anim calcmode="lin" valueType="num">
                                      <p:cBhvr>
                                        <p:cTn id="5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3" grpId="0"/>
      <p:bldP spid="32"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Interrupts</a:t>
            </a:r>
            <a:endParaRPr lang="en-IN" dirty="0"/>
          </a:p>
        </p:txBody>
      </p:sp>
      <p:sp>
        <p:nvSpPr>
          <p:cNvPr id="3" name="Content Placeholder 2"/>
          <p:cNvSpPr>
            <a:spLocks noGrp="1"/>
          </p:cNvSpPr>
          <p:nvPr>
            <p:ph idx="1"/>
          </p:nvPr>
        </p:nvSpPr>
        <p:spPr/>
        <p:txBody>
          <a:bodyPr>
            <a:normAutofit/>
          </a:bodyPr>
          <a:lstStyle/>
          <a:p>
            <a:pPr>
              <a:buNone/>
            </a:pPr>
            <a:r>
              <a:rPr lang="en-IN" sz="3600" dirty="0" smtClean="0"/>
              <a:t>They are of two types.</a:t>
            </a:r>
          </a:p>
          <a:p>
            <a:pPr>
              <a:buFont typeface="Wingdings" pitchFamily="2" charset="2"/>
              <a:buChar char="Ø"/>
            </a:pPr>
            <a:r>
              <a:rPr lang="en-IN" sz="3600" b="1" dirty="0" smtClean="0"/>
              <a:t>Overflow interrupt</a:t>
            </a:r>
            <a:r>
              <a:rPr lang="en-IN" sz="3600" dirty="0" smtClean="0"/>
              <a:t>: It is called when timer reaches its maximum value.</a:t>
            </a:r>
          </a:p>
          <a:p>
            <a:pPr>
              <a:buFont typeface="Wingdings" pitchFamily="2" charset="2"/>
              <a:buChar char="Ø"/>
            </a:pPr>
            <a:r>
              <a:rPr lang="en-IN" sz="3600" b="1" dirty="0" smtClean="0"/>
              <a:t>Compare Match interrupt</a:t>
            </a:r>
            <a:r>
              <a:rPr lang="en-IN" sz="3600" dirty="0" smtClean="0"/>
              <a:t>: It is called when timer reaches a certain value predefined by us.</a:t>
            </a:r>
          </a:p>
          <a:p>
            <a:pPr>
              <a:buNone/>
            </a:pPr>
            <a:endParaRPr lang="en-IN"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PWM</a:t>
            </a:r>
            <a:endParaRPr lang="en-IN" dirty="0"/>
          </a:p>
        </p:txBody>
      </p:sp>
      <p:sp>
        <p:nvSpPr>
          <p:cNvPr id="3" name="Content Placeholder 2"/>
          <p:cNvSpPr>
            <a:spLocks noGrp="1"/>
          </p:cNvSpPr>
          <p:nvPr>
            <p:ph idx="1"/>
          </p:nvPr>
        </p:nvSpPr>
        <p:spPr/>
        <p:txBody>
          <a:bodyPr>
            <a:normAutofit/>
          </a:bodyPr>
          <a:lstStyle/>
          <a:p>
            <a:r>
              <a:rPr lang="en-IN" sz="3200" dirty="0" smtClean="0"/>
              <a:t>A PWM is used to generate </a:t>
            </a:r>
            <a:r>
              <a:rPr lang="en-IN" sz="3200" dirty="0" err="1" smtClean="0"/>
              <a:t>analog</a:t>
            </a:r>
            <a:r>
              <a:rPr lang="en-IN" sz="3200" dirty="0" smtClean="0"/>
              <a:t> outputs  depending on value of </a:t>
            </a:r>
            <a:r>
              <a:rPr lang="en-IN" sz="3200" i="1" dirty="0" smtClean="0"/>
              <a:t>duty cycle  </a:t>
            </a:r>
            <a:r>
              <a:rPr lang="en-IN" sz="3200" dirty="0" smtClean="0"/>
              <a:t>instead of regular digital outputs by MCU.</a:t>
            </a:r>
          </a:p>
          <a:p>
            <a:r>
              <a:rPr lang="en-IN" sz="3200" b="1" dirty="0" smtClean="0"/>
              <a:t>Duty Cycle</a:t>
            </a:r>
            <a:r>
              <a:rPr lang="en-IN" sz="3200" dirty="0" smtClean="0"/>
              <a:t>: It is the percentage of the total time the output is high.</a:t>
            </a:r>
          </a:p>
          <a:p>
            <a:pPr>
              <a:buNone/>
            </a:pPr>
            <a:r>
              <a:rPr lang="en-IN" sz="3200" dirty="0" smtClean="0"/>
              <a:t>      Duty cycle=(</a:t>
            </a:r>
            <a:r>
              <a:rPr lang="en-IN" sz="3200" dirty="0" err="1" smtClean="0"/>
              <a:t>time</a:t>
            </a:r>
            <a:r>
              <a:rPr lang="en-IN" sz="3200" baseline="-25000" dirty="0" err="1" smtClean="0"/>
              <a:t>on</a:t>
            </a:r>
            <a:r>
              <a:rPr lang="en-IN" sz="3200" dirty="0" smtClean="0"/>
              <a:t>/time period)*100</a:t>
            </a:r>
            <a:endParaRPr lang="en-IN" sz="3200" baseline="-25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4088"/>
            <a:ext cx="8219256" cy="636680"/>
          </a:xfrm>
        </p:spPr>
        <p:txBody>
          <a:bodyPr>
            <a:normAutofit fontScale="90000"/>
          </a:bodyPr>
          <a:lstStyle/>
          <a:p>
            <a:r>
              <a:rPr lang="en-IN" dirty="0" smtClean="0"/>
              <a:t> A PWM waveform</a:t>
            </a:r>
            <a:endParaRPr lang="en-IN" dirty="0"/>
          </a:p>
        </p:txBody>
      </p:sp>
      <p:sp>
        <p:nvSpPr>
          <p:cNvPr id="3" name="Content Placeholder 2"/>
          <p:cNvSpPr>
            <a:spLocks noGrp="1"/>
          </p:cNvSpPr>
          <p:nvPr>
            <p:ph idx="1"/>
          </p:nvPr>
        </p:nvSpPr>
        <p:spPr/>
        <p:txBody>
          <a:bodyPr>
            <a:normAutofit lnSpcReduction="1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b="1" dirty="0" smtClean="0"/>
              <a:t>Duty Cycle = 75% Analog Voltage Out = 75% of </a:t>
            </a:r>
            <a:r>
              <a:rPr lang="en-IN" b="1" dirty="0" err="1" smtClean="0"/>
              <a:t>Vcc</a:t>
            </a:r>
            <a:r>
              <a:rPr lang="en-IN" b="1" dirty="0" smtClean="0"/>
              <a:t> (5v) = 3.75 Volts</a:t>
            </a:r>
          </a:p>
          <a:p>
            <a:endParaRPr lang="en-IN" dirty="0"/>
          </a:p>
        </p:txBody>
      </p:sp>
      <p:pic>
        <p:nvPicPr>
          <p:cNvPr id="5" name="Picture 4" descr="pwm_wave_75.gif"/>
          <p:cNvPicPr>
            <a:picLocks noChangeAspect="1"/>
          </p:cNvPicPr>
          <p:nvPr/>
        </p:nvPicPr>
        <p:blipFill>
          <a:blip r:embed="rId2" cstate="print"/>
          <a:stretch>
            <a:fillRect/>
          </a:stretch>
        </p:blipFill>
        <p:spPr>
          <a:xfrm>
            <a:off x="2267744" y="1484784"/>
            <a:ext cx="4464496" cy="279031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PWM signal generation</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3200" dirty="0" smtClean="0"/>
              <a:t>In AVR MCU, PWM signals are generated by TIMER units.</a:t>
            </a:r>
          </a:p>
          <a:p>
            <a:pPr>
              <a:buFont typeface="Wingdings" pitchFamily="2" charset="2"/>
              <a:buChar char="Ø"/>
            </a:pPr>
            <a:r>
              <a:rPr lang="en-IN" sz="3200" dirty="0" smtClean="0"/>
              <a:t>There are two methods from which we can generate PWM signals from AVR TIMER0 (for </a:t>
            </a:r>
            <a:r>
              <a:rPr lang="en-IN" sz="4000" dirty="0" smtClean="0"/>
              <a:t>Atmega16</a:t>
            </a:r>
            <a:r>
              <a:rPr lang="en-IN" sz="3200" dirty="0" smtClean="0"/>
              <a:t> and ATmega32 MCUs).</a:t>
            </a:r>
          </a:p>
          <a:p>
            <a:pPr>
              <a:buNone/>
            </a:pPr>
            <a:r>
              <a:rPr lang="en-IN" sz="3200" dirty="0" smtClean="0"/>
              <a:t>   1. Fast PWM</a:t>
            </a:r>
          </a:p>
          <a:p>
            <a:pPr>
              <a:buNone/>
            </a:pPr>
            <a:r>
              <a:rPr lang="en-IN" sz="3200" dirty="0" smtClean="0"/>
              <a:t>   2. Phase Correct PWM</a:t>
            </a:r>
            <a:endParaRPr lang="en-IN" sz="32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7544" y="260648"/>
            <a:ext cx="8219256" cy="1008112"/>
          </a:xfrm>
        </p:spPr>
        <p:txBody>
          <a:bodyPr>
            <a:normAutofit/>
          </a:bodyPr>
          <a:lstStyle/>
          <a:p>
            <a:r>
              <a:rPr lang="en-IN" dirty="0" smtClean="0"/>
              <a:t> LCD</a:t>
            </a:r>
            <a:endParaRPr lang="en-IN" dirty="0"/>
          </a:p>
        </p:txBody>
      </p:sp>
      <p:sp>
        <p:nvSpPr>
          <p:cNvPr id="7" name="Content Placeholder 6"/>
          <p:cNvSpPr>
            <a:spLocks noGrp="1"/>
          </p:cNvSpPr>
          <p:nvPr>
            <p:ph idx="1"/>
          </p:nvPr>
        </p:nvSpPr>
        <p:spPr>
          <a:xfrm>
            <a:off x="179512" y="1628800"/>
            <a:ext cx="6480720" cy="4824576"/>
          </a:xfrm>
        </p:spPr>
        <p:txBody>
          <a:bodyPr/>
          <a:lstStyle/>
          <a:p>
            <a:r>
              <a:rPr lang="en-IN" dirty="0" smtClean="0"/>
              <a:t>We need to interface an LCD to our microcontroller so that we can display messages, outputs, etc. </a:t>
            </a:r>
          </a:p>
          <a:p>
            <a:r>
              <a:rPr lang="en-IN" dirty="0" smtClean="0"/>
              <a:t>Sometimes using an LCD becomes almost inevitable for debugging and calibrating the sensors </a:t>
            </a:r>
          </a:p>
          <a:p>
            <a:endParaRPr lang="en-IN" dirty="0"/>
          </a:p>
        </p:txBody>
      </p:sp>
      <p:pic>
        <p:nvPicPr>
          <p:cNvPr id="8" name="Picture 2" descr="http://t0.gstatic.com/images?q=tbn:ANd9GcQYjmejSwIqiZQqzHoQ8-lRHGoU0VArIrWTLcP8ZEkA80ZOk69HEA"/>
          <p:cNvPicPr>
            <a:picLocks noChangeAspect="1" noChangeArrowheads="1"/>
          </p:cNvPicPr>
          <p:nvPr/>
        </p:nvPicPr>
        <p:blipFill>
          <a:blip r:embed="rId2" cstate="print"/>
          <a:srcRect/>
          <a:stretch>
            <a:fillRect/>
          </a:stretch>
        </p:blipFill>
        <p:spPr bwMode="auto">
          <a:xfrm>
            <a:off x="6633294" y="3356992"/>
            <a:ext cx="2510706" cy="270892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Motor Drivers</a:t>
            </a:r>
            <a:endParaRPr lang="en-IN" dirty="0"/>
          </a:p>
        </p:txBody>
      </p:sp>
      <p:sp>
        <p:nvSpPr>
          <p:cNvPr id="3" name="Content Placeholder 2"/>
          <p:cNvSpPr>
            <a:spLocks noGrp="1"/>
          </p:cNvSpPr>
          <p:nvPr>
            <p:ph idx="1"/>
          </p:nvPr>
        </p:nvSpPr>
        <p:spPr/>
        <p:txBody>
          <a:bodyPr>
            <a:normAutofit/>
          </a:bodyPr>
          <a:lstStyle/>
          <a:p>
            <a:r>
              <a:rPr lang="en-US" sz="3200" dirty="0" smtClean="0"/>
              <a:t>The current from MCU output pins is not enough to run a motor.</a:t>
            </a:r>
          </a:p>
          <a:p>
            <a:r>
              <a:rPr lang="en-US" sz="3200" dirty="0" smtClean="0"/>
              <a:t>Therefore, we need an external driver circuit which can act as a bridge between IC and motors.</a:t>
            </a:r>
          </a:p>
          <a:p>
            <a:r>
              <a:rPr lang="en-US" sz="3200" dirty="0" smtClean="0"/>
              <a:t>We can make a circuit or there are IC available for same purpose. </a:t>
            </a:r>
            <a:r>
              <a:rPr lang="en-US" sz="3200" dirty="0" err="1" smtClean="0"/>
              <a:t>Eg</a:t>
            </a:r>
            <a:r>
              <a:rPr lang="en-US" sz="3200" dirty="0" smtClean="0"/>
              <a:t>. L293,L293D,etc</a:t>
            </a:r>
            <a:endParaRPr lang="en-IN"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 bridge using L293D</a:t>
            </a:r>
            <a:endParaRPr lang="en-IN" dirty="0"/>
          </a:p>
        </p:txBody>
      </p:sp>
      <p:pic>
        <p:nvPicPr>
          <p:cNvPr id="8" name="Content Placeholder 7" descr="l293d.png"/>
          <p:cNvPicPr>
            <a:picLocks noGrp="1" noChangeAspect="1"/>
          </p:cNvPicPr>
          <p:nvPr>
            <p:ph idx="1"/>
          </p:nvPr>
        </p:nvPicPr>
        <p:blipFill>
          <a:blip r:embed="rId2" cstate="print"/>
          <a:stretch>
            <a:fillRect/>
          </a:stretch>
        </p:blipFill>
        <p:spPr>
          <a:xfrm>
            <a:off x="2267744" y="2089815"/>
            <a:ext cx="4464496" cy="4271036"/>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4088"/>
            <a:ext cx="8291264" cy="780696"/>
          </a:xfrm>
        </p:spPr>
        <p:txBody>
          <a:bodyPr>
            <a:normAutofit/>
          </a:bodyPr>
          <a:lstStyle/>
          <a:p>
            <a:r>
              <a:rPr lang="en-US" dirty="0" smtClean="0"/>
              <a:t>   H Bridge</a:t>
            </a:r>
            <a:endParaRPr lang="en-IN" dirty="0"/>
          </a:p>
        </p:txBody>
      </p:sp>
      <p:sp>
        <p:nvSpPr>
          <p:cNvPr id="3" name="Content Placeholder 2"/>
          <p:cNvSpPr>
            <a:spLocks noGrp="1"/>
          </p:cNvSpPr>
          <p:nvPr>
            <p:ph idx="1"/>
          </p:nvPr>
        </p:nvSpPr>
        <p:spPr/>
        <p:txBody>
          <a:bodyPr/>
          <a:lstStyle/>
          <a:p>
            <a:pPr>
              <a:buFontTx/>
              <a:buNone/>
            </a:pPr>
            <a:r>
              <a:rPr lang="en-US" sz="2800" dirty="0" smtClean="0"/>
              <a:t>It’s a circuit to allow the rotation of motor in both direction</a:t>
            </a:r>
          </a:p>
          <a:p>
            <a:pPr>
              <a:buFontTx/>
              <a:buNone/>
            </a:pPr>
            <a:endParaRPr lang="en-US" dirty="0" smtClean="0">
              <a:solidFill>
                <a:schemeClr val="folHlink"/>
              </a:solidFill>
            </a:endParaRPr>
          </a:p>
          <a:p>
            <a:endParaRPr lang="en-IN" dirty="0"/>
          </a:p>
        </p:txBody>
      </p:sp>
      <p:pic>
        <p:nvPicPr>
          <p:cNvPr id="4" name="Picture 6" descr="h_bridge_configuration"/>
          <p:cNvPicPr>
            <a:picLocks noChangeAspect="1" noChangeArrowheads="1"/>
          </p:cNvPicPr>
          <p:nvPr/>
        </p:nvPicPr>
        <p:blipFill>
          <a:blip r:embed="rId2" cstate="print"/>
          <a:srcRect/>
          <a:stretch>
            <a:fillRect/>
          </a:stretch>
        </p:blipFill>
        <p:spPr bwMode="auto">
          <a:xfrm>
            <a:off x="2209800" y="2819400"/>
            <a:ext cx="5076825" cy="3810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4088"/>
            <a:ext cx="8219256" cy="924712"/>
          </a:xfrm>
        </p:spPr>
        <p:txBody>
          <a:bodyPr/>
          <a:lstStyle/>
          <a:p>
            <a:r>
              <a:rPr lang="en-US" dirty="0" smtClean="0"/>
              <a:t>Working of DC motor   </a:t>
            </a:r>
            <a:endParaRPr lang="en-IN" dirty="0"/>
          </a:p>
        </p:txBody>
      </p:sp>
      <p:sp>
        <p:nvSpPr>
          <p:cNvPr id="3" name="Content Placeholder 2"/>
          <p:cNvSpPr>
            <a:spLocks noGrp="1"/>
          </p:cNvSpPr>
          <p:nvPr>
            <p:ph idx="1"/>
          </p:nvPr>
        </p:nvSpPr>
        <p:spPr>
          <a:xfrm>
            <a:off x="683568" y="1772816"/>
            <a:ext cx="8003232" cy="648072"/>
          </a:xfrm>
        </p:spPr>
        <p:txBody>
          <a:bodyPr>
            <a:normAutofit/>
          </a:bodyPr>
          <a:lstStyle/>
          <a:p>
            <a:r>
              <a:rPr lang="en-US" dirty="0" smtClean="0"/>
              <a:t>Driving and Braking using H Bridge</a:t>
            </a:r>
          </a:p>
          <a:p>
            <a:endParaRPr lang="en-IN" dirty="0"/>
          </a:p>
        </p:txBody>
      </p:sp>
      <p:pic>
        <p:nvPicPr>
          <p:cNvPr id="4" name="Picture 4" descr="driving_and_braking"/>
          <p:cNvPicPr>
            <a:picLocks noChangeAspect="1" noChangeArrowheads="1"/>
          </p:cNvPicPr>
          <p:nvPr/>
        </p:nvPicPr>
        <p:blipFill>
          <a:blip r:embed="rId2" cstate="print"/>
          <a:srcRect/>
          <a:stretch>
            <a:fillRect/>
          </a:stretch>
        </p:blipFill>
        <p:spPr bwMode="auto">
          <a:xfrm>
            <a:off x="1066800" y="2286000"/>
            <a:ext cx="7086600" cy="4495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04088"/>
            <a:ext cx="8291264" cy="924712"/>
          </a:xfrm>
        </p:spPr>
        <p:txBody>
          <a:bodyPr/>
          <a:lstStyle/>
          <a:p>
            <a:r>
              <a:rPr lang="en-US" dirty="0" smtClean="0"/>
              <a:t>        Working of DC motor</a:t>
            </a:r>
            <a:endParaRPr lang="en-IN" dirty="0"/>
          </a:p>
        </p:txBody>
      </p:sp>
      <p:sp>
        <p:nvSpPr>
          <p:cNvPr id="3" name="Content Placeholder 2"/>
          <p:cNvSpPr>
            <a:spLocks noGrp="1"/>
          </p:cNvSpPr>
          <p:nvPr>
            <p:ph idx="1"/>
          </p:nvPr>
        </p:nvSpPr>
        <p:spPr/>
        <p:txBody>
          <a:bodyPr/>
          <a:lstStyle/>
          <a:p>
            <a:r>
              <a:rPr lang="en-US" dirty="0" smtClean="0"/>
              <a:t>H-Bridge in short</a:t>
            </a:r>
          </a:p>
          <a:p>
            <a:endParaRPr lang="en-IN" dirty="0"/>
          </a:p>
        </p:txBody>
      </p:sp>
      <p:pic>
        <p:nvPicPr>
          <p:cNvPr id="4" name="Picture 4"/>
          <p:cNvPicPr>
            <a:picLocks noChangeAspect="1" noChangeArrowheads="1"/>
          </p:cNvPicPr>
          <p:nvPr/>
        </p:nvPicPr>
        <p:blipFill>
          <a:blip r:embed="rId2" cstate="print"/>
          <a:srcRect/>
          <a:stretch>
            <a:fillRect/>
          </a:stretch>
        </p:blipFill>
        <p:spPr bwMode="auto">
          <a:xfrm>
            <a:off x="971600" y="2564904"/>
            <a:ext cx="7620000" cy="408781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MICROCONTROLLERS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4000" dirty="0" smtClean="0"/>
              <a:t>A microcontroller can be considered as a very small and simple version of a computer on a single IC which is used for a specific purpose.</a:t>
            </a:r>
          </a:p>
          <a:p>
            <a:pPr>
              <a:buFont typeface="Wingdings" pitchFamily="2" charset="2"/>
              <a:buChar char="Ø"/>
            </a:pPr>
            <a:r>
              <a:rPr lang="en-IN" sz="4000" dirty="0" smtClean="0"/>
              <a:t>It has a CPU, flash memory ,RAM, EEPROM and many on- chip peripherals .</a:t>
            </a:r>
          </a:p>
          <a:p>
            <a:pPr>
              <a:buNone/>
            </a:pPr>
            <a:endParaRPr lang="en-IN" sz="4000" dirty="0" smtClean="0"/>
          </a:p>
          <a:p>
            <a:pPr>
              <a:buFont typeface="Wingdings" pitchFamily="2" charset="2"/>
              <a:buChar char="Ø"/>
            </a:pPr>
            <a:endParaRPr lang="en-IN" sz="4000" dirty="0" smtClean="0"/>
          </a:p>
          <a:p>
            <a:pPr>
              <a:buFont typeface="Wingdings" pitchFamily="2" charset="2"/>
              <a:buChar char="Ø"/>
            </a:pPr>
            <a:endParaRPr lang="en-IN" sz="4000" dirty="0" smtClean="0"/>
          </a:p>
          <a:p>
            <a:pPr>
              <a:buFont typeface="Wingdings" pitchFamily="2" charset="2"/>
              <a:buChar char="Ø"/>
            </a:pPr>
            <a:endParaRPr lang="en-IN"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Development Boards</a:t>
            </a:r>
            <a:endParaRPr lang="en-IN" dirty="0"/>
          </a:p>
        </p:txBody>
      </p:sp>
      <p:sp>
        <p:nvSpPr>
          <p:cNvPr id="3" name="Content Placeholder 2"/>
          <p:cNvSpPr>
            <a:spLocks noGrp="1"/>
          </p:cNvSpPr>
          <p:nvPr>
            <p:ph idx="1"/>
          </p:nvPr>
        </p:nvSpPr>
        <p:spPr/>
        <p:txBody>
          <a:bodyPr/>
          <a:lstStyle/>
          <a:p>
            <a:r>
              <a:rPr lang="en-IN" dirty="0" smtClean="0"/>
              <a:t>Here we are going to discuss about 2 types of development boards in particular.</a:t>
            </a:r>
          </a:p>
          <a:p>
            <a:r>
              <a:rPr lang="en-IN" dirty="0" smtClean="0"/>
              <a:t>1. Arduino</a:t>
            </a:r>
          </a:p>
          <a:p>
            <a:r>
              <a:rPr lang="en-IN" dirty="0" smtClean="0"/>
              <a:t>2. AVR</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ARDUINO</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Arduino is an AVR-based prototyping board with an emphasis on ease of use.</a:t>
            </a:r>
          </a:p>
          <a:p>
            <a:r>
              <a:rPr lang="en-IN" dirty="0" smtClean="0"/>
              <a:t>It has separate pins for digital and </a:t>
            </a:r>
            <a:r>
              <a:rPr lang="en-IN" dirty="0" err="1" smtClean="0"/>
              <a:t>analog</a:t>
            </a:r>
            <a:r>
              <a:rPr lang="en-IN" dirty="0" smtClean="0"/>
              <a:t> purposes.</a:t>
            </a:r>
          </a:p>
          <a:p>
            <a:r>
              <a:rPr lang="en-IN" dirty="0" smtClean="0"/>
              <a:t>There are 6 </a:t>
            </a:r>
            <a:r>
              <a:rPr lang="en-IN" i="1" dirty="0" err="1" smtClean="0"/>
              <a:t>analog</a:t>
            </a:r>
            <a:r>
              <a:rPr lang="en-IN" i="1" dirty="0" smtClean="0"/>
              <a:t> in pins  </a:t>
            </a:r>
            <a:r>
              <a:rPr lang="en-IN" dirty="0" smtClean="0"/>
              <a:t>and 14 </a:t>
            </a:r>
            <a:r>
              <a:rPr lang="en-IN" i="1" dirty="0" smtClean="0"/>
              <a:t>digital in/out pins </a:t>
            </a:r>
            <a:r>
              <a:rPr lang="en-IN" dirty="0" smtClean="0"/>
              <a:t>ground, </a:t>
            </a:r>
            <a:r>
              <a:rPr lang="en-IN" dirty="0" err="1" smtClean="0"/>
              <a:t>Vcc</a:t>
            </a:r>
            <a:r>
              <a:rPr lang="en-IN" dirty="0" smtClean="0"/>
              <a:t> …</a:t>
            </a:r>
          </a:p>
          <a:p>
            <a:r>
              <a:rPr lang="en-IN" dirty="0" smtClean="0"/>
              <a:t>It consists of PWM output pins </a:t>
            </a:r>
            <a:r>
              <a:rPr lang="en-IN" dirty="0" err="1" smtClean="0"/>
              <a:t>seperately</a:t>
            </a:r>
            <a:r>
              <a:rPr lang="en-IN" dirty="0" smtClean="0"/>
              <a:t>.</a:t>
            </a:r>
          </a:p>
          <a:p>
            <a:r>
              <a:rPr lang="en-IN" dirty="0" smtClean="0"/>
              <a:t>It also features a USB interface allowing serial communication through a USB device, eliminating the need for a separate AVR programmer.</a:t>
            </a:r>
          </a:p>
          <a:p>
            <a:pPr>
              <a:buNone/>
            </a:pP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ure1.jpg"/>
          <p:cNvPicPr>
            <a:picLocks noChangeAspect="1"/>
          </p:cNvPicPr>
          <p:nvPr/>
        </p:nvPicPr>
        <p:blipFill>
          <a:blip r:embed="rId2" cstate="print"/>
          <a:stretch>
            <a:fillRect/>
          </a:stretch>
        </p:blipFill>
        <p:spPr>
          <a:xfrm>
            <a:off x="971600" y="1340768"/>
            <a:ext cx="7164288" cy="5112250"/>
          </a:xfrm>
          <a:prstGeom prst="rect">
            <a:avLst/>
          </a:prstGeom>
        </p:spPr>
      </p:pic>
      <p:sp>
        <p:nvSpPr>
          <p:cNvPr id="7" name="Title 6"/>
          <p:cNvSpPr>
            <a:spLocks noGrp="1"/>
          </p:cNvSpPr>
          <p:nvPr>
            <p:ph type="title" idx="4294967295"/>
          </p:nvPr>
        </p:nvSpPr>
        <p:spPr>
          <a:xfrm>
            <a:off x="925513" y="704850"/>
            <a:ext cx="8218487" cy="708025"/>
          </a:xfrm>
        </p:spPr>
        <p:txBody>
          <a:bodyPr>
            <a:normAutofit fontScale="90000"/>
          </a:bodyPr>
          <a:lstStyle/>
          <a:p>
            <a:pPr algn="l"/>
            <a:r>
              <a:rPr lang="en-IN" dirty="0" smtClean="0"/>
              <a:t>   ARDUINO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Why ARDUINO??</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buNone/>
            </a:pPr>
            <a:endParaRPr lang="en-IN" dirty="0" smtClean="0"/>
          </a:p>
          <a:p>
            <a:r>
              <a:rPr lang="en-IN" dirty="0" smtClean="0"/>
              <a:t>The main reason is its programming environment.</a:t>
            </a:r>
          </a:p>
          <a:p>
            <a:r>
              <a:rPr lang="en-IN" dirty="0" smtClean="0"/>
              <a:t>IDE includes many helpful libraries .</a:t>
            </a:r>
          </a:p>
          <a:p>
            <a:r>
              <a:rPr lang="en-IN" dirty="0" smtClean="0"/>
              <a:t>While programming Arduino, you are least bothered with the internal hardware and registers of the microcontroller. All you do is call the functions written in the libraries (which are already provided) </a:t>
            </a:r>
          </a:p>
          <a:p>
            <a:r>
              <a:rPr lang="en-IN" dirty="0" smtClean="0"/>
              <a:t> You can use Arduino if you want to prototype  your project very fast, and are not much concerned about the programming part.</a:t>
            </a:r>
          </a:p>
          <a:p>
            <a:endParaRPr lang="en-IN" dirty="0" smtClean="0"/>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TMega16.gif"/>
          <p:cNvPicPr>
            <a:picLocks noChangeAspect="1"/>
          </p:cNvPicPr>
          <p:nvPr/>
        </p:nvPicPr>
        <p:blipFill>
          <a:blip r:embed="rId2" cstate="print"/>
          <a:stretch>
            <a:fillRect/>
          </a:stretch>
        </p:blipFill>
        <p:spPr>
          <a:xfrm>
            <a:off x="1835696" y="973009"/>
            <a:ext cx="5328592" cy="5884991"/>
          </a:xfrm>
          <a:prstGeom prst="rect">
            <a:avLst/>
          </a:prstGeom>
        </p:spPr>
      </p:pic>
      <p:sp>
        <p:nvSpPr>
          <p:cNvPr id="5" name="Title 4"/>
          <p:cNvSpPr>
            <a:spLocks noGrp="1"/>
          </p:cNvSpPr>
          <p:nvPr>
            <p:ph type="title"/>
          </p:nvPr>
        </p:nvSpPr>
        <p:spPr>
          <a:xfrm>
            <a:off x="539552" y="0"/>
            <a:ext cx="8229600" cy="571500"/>
          </a:xfrm>
        </p:spPr>
        <p:txBody>
          <a:bodyPr>
            <a:normAutofit fontScale="90000"/>
          </a:bodyPr>
          <a:lstStyle/>
          <a:p>
            <a:r>
              <a:rPr lang="en-IN" dirty="0" smtClean="0"/>
              <a:t>AT MEGA 16</a:t>
            </a:r>
            <a:endParaRPr lang="en-IN" dirty="0"/>
          </a:p>
        </p:txBody>
      </p:sp>
      <p:sp>
        <p:nvSpPr>
          <p:cNvPr id="6" name="Content Placeholder 5"/>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AVR</a:t>
            </a:r>
            <a:endParaRPr lang="en-IN" dirty="0"/>
          </a:p>
        </p:txBody>
      </p:sp>
      <p:sp>
        <p:nvSpPr>
          <p:cNvPr id="3" name="Content Placeholder 2"/>
          <p:cNvSpPr>
            <a:spLocks noGrp="1"/>
          </p:cNvSpPr>
          <p:nvPr>
            <p:ph idx="1"/>
          </p:nvPr>
        </p:nvSpPr>
        <p:spPr/>
        <p:txBody>
          <a:bodyPr/>
          <a:lstStyle/>
          <a:p>
            <a:r>
              <a:rPr lang="en-IN" dirty="0" smtClean="0"/>
              <a:t>In this, communication between PC and MCU is done using a programmer.</a:t>
            </a:r>
          </a:p>
          <a:p>
            <a:r>
              <a:rPr lang="en-IN" dirty="0" smtClean="0"/>
              <a:t>It consists of a on-board driver.</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552" y="2348880"/>
            <a:ext cx="8223448" cy="1512168"/>
          </a:xfrm>
        </p:spPr>
        <p:txBody>
          <a:bodyPr>
            <a:normAutofit/>
          </a:bodyPr>
          <a:lstStyle/>
          <a:p>
            <a:r>
              <a:rPr lang="en-IN" sz="7200" dirty="0" smtClean="0"/>
              <a:t>QUERIES??</a:t>
            </a:r>
            <a:endParaRPr lang="en-IN" sz="7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ntroduction to avr picture1.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Tools for AVR MCU</a:t>
            </a:r>
            <a:endParaRPr lang="en-IN" dirty="0"/>
          </a:p>
        </p:txBody>
      </p:sp>
      <p:sp>
        <p:nvSpPr>
          <p:cNvPr id="3" name="Content Placeholder 2"/>
          <p:cNvSpPr>
            <a:spLocks noGrp="1"/>
          </p:cNvSpPr>
          <p:nvPr>
            <p:ph idx="1"/>
          </p:nvPr>
        </p:nvSpPr>
        <p:spPr>
          <a:xfrm>
            <a:off x="395536" y="1268760"/>
            <a:ext cx="8291264" cy="5040600"/>
          </a:xfrm>
        </p:spPr>
        <p:txBody>
          <a:bodyPr>
            <a:normAutofit fontScale="92500" lnSpcReduction="10000"/>
          </a:bodyPr>
          <a:lstStyle/>
          <a:p>
            <a:pPr>
              <a:buNone/>
            </a:pPr>
            <a:endParaRPr lang="en-IN" dirty="0" smtClean="0"/>
          </a:p>
          <a:p>
            <a:pPr lvl="0">
              <a:buFont typeface="Wingdings" pitchFamily="2" charset="2"/>
              <a:buChar char="Ø"/>
            </a:pPr>
            <a:r>
              <a:rPr lang="en-US" dirty="0" smtClean="0"/>
              <a:t>PC</a:t>
            </a:r>
            <a:endParaRPr lang="en-IN" dirty="0" smtClean="0"/>
          </a:p>
          <a:p>
            <a:pPr lvl="0">
              <a:buFont typeface="Wingdings" pitchFamily="2" charset="2"/>
              <a:buChar char="Ø"/>
            </a:pPr>
            <a:r>
              <a:rPr lang="en-US" dirty="0" smtClean="0"/>
              <a:t>In system programmer(ISP): The device which connects our MCU to PC</a:t>
            </a:r>
            <a:endParaRPr lang="en-IN" dirty="0" smtClean="0"/>
          </a:p>
          <a:p>
            <a:pPr lvl="0">
              <a:buFont typeface="Wingdings" pitchFamily="2" charset="2"/>
              <a:buChar char="Ø"/>
            </a:pPr>
            <a:r>
              <a:rPr lang="en-US" dirty="0" smtClean="0"/>
              <a:t>A target board</a:t>
            </a:r>
            <a:endParaRPr lang="en-IN" dirty="0" smtClean="0"/>
          </a:p>
          <a:p>
            <a:pPr lvl="0">
              <a:buFont typeface="Wingdings" pitchFamily="2" charset="2"/>
              <a:buChar char="Ø"/>
            </a:pPr>
            <a:r>
              <a:rPr lang="en-US" dirty="0" smtClean="0"/>
              <a:t>AVR MCU</a:t>
            </a:r>
            <a:endParaRPr lang="en-IN" dirty="0" smtClean="0"/>
          </a:p>
          <a:p>
            <a:pPr lvl="0">
              <a:buFont typeface="Wingdings" pitchFamily="2" charset="2"/>
              <a:buChar char="Ø"/>
            </a:pPr>
            <a:r>
              <a:rPr lang="en-US" dirty="0" smtClean="0"/>
              <a:t>A C compiler which is free in AVR: It converts high level language into machine language(.hex file)</a:t>
            </a:r>
            <a:endParaRPr lang="en-IN" dirty="0" smtClean="0"/>
          </a:p>
          <a:p>
            <a:pPr>
              <a:buFont typeface="Wingdings" pitchFamily="2" charset="2"/>
              <a:buChar char="Ø"/>
            </a:pPr>
            <a:r>
              <a:rPr lang="en-US" dirty="0" smtClean="0"/>
              <a:t>A programmer software: It loads this .hex file in flash memory of MCU. </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cu_dev_process_2.png"/>
          <p:cNvPicPr>
            <a:picLocks noGrp="1" noChangeAspect="1"/>
          </p:cNvPicPr>
          <p:nvPr>
            <p:ph idx="4294967295"/>
          </p:nvPr>
        </p:nvPicPr>
        <p:blipFill>
          <a:blip r:embed="rId2" cstate="print"/>
          <a:stretch>
            <a:fillRect/>
          </a:stretch>
        </p:blipFill>
        <p:spPr>
          <a:xfrm>
            <a:off x="374972" y="1628775"/>
            <a:ext cx="8445500" cy="43846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MAIN TERMS USED IN MCU</a:t>
            </a:r>
            <a:endParaRPr lang="en-IN" dirty="0"/>
          </a:p>
        </p:txBody>
      </p:sp>
      <p:sp>
        <p:nvSpPr>
          <p:cNvPr id="3" name="Content Placeholder 2"/>
          <p:cNvSpPr>
            <a:spLocks noGrp="1"/>
          </p:cNvSpPr>
          <p:nvPr>
            <p:ph idx="1"/>
          </p:nvPr>
        </p:nvSpPr>
        <p:spPr/>
        <p:txBody>
          <a:bodyPr>
            <a:normAutofit fontScale="92500" lnSpcReduction="20000"/>
          </a:bodyPr>
          <a:lstStyle/>
          <a:p>
            <a:r>
              <a:rPr lang="en-IN" sz="3200" b="1" dirty="0" smtClean="0"/>
              <a:t>Clock</a:t>
            </a:r>
            <a:r>
              <a:rPr lang="en-IN" sz="3200" dirty="0" smtClean="0"/>
              <a:t>: It is basically a signal that oscillates between high and low with a fixed time period</a:t>
            </a:r>
          </a:p>
          <a:p>
            <a:r>
              <a:rPr lang="en-IN" sz="3200" b="1" dirty="0" smtClean="0"/>
              <a:t>Clock source</a:t>
            </a:r>
            <a:r>
              <a:rPr lang="en-IN" sz="3200" dirty="0" smtClean="0"/>
              <a:t>: Generally  crystal oscillators are used to provide a clean, voltage and temperature independent clock source.</a:t>
            </a:r>
          </a:p>
          <a:p>
            <a:r>
              <a:rPr lang="en-IN" sz="3200" b="1" dirty="0" smtClean="0"/>
              <a:t>Flash memory</a:t>
            </a:r>
            <a:r>
              <a:rPr lang="en-IN" sz="3200" dirty="0" smtClean="0"/>
              <a:t>:  Program that is to be executed by microcontroller is stored here. </a:t>
            </a:r>
          </a:p>
          <a:p>
            <a:pPr>
              <a:buNone/>
            </a:pPr>
            <a:r>
              <a:rPr lang="en-IN" sz="3200" dirty="0" smtClean="0"/>
              <a:t>                                       </a:t>
            </a:r>
          </a:p>
          <a:p>
            <a:pPr>
              <a:buNone/>
            </a:pPr>
            <a:r>
              <a:rPr lang="en-IN" sz="3200" dirty="0" smtClean="0"/>
              <a:t>EG: Usually used for program code and data constants.</a:t>
            </a:r>
          </a:p>
        </p:txBody>
      </p:sp>
      <p:sp>
        <p:nvSpPr>
          <p:cNvPr id="5" name="Down Arrow 4"/>
          <p:cNvSpPr/>
          <p:nvPr/>
        </p:nvSpPr>
        <p:spPr>
          <a:xfrm>
            <a:off x="3995936" y="4437112"/>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92150"/>
            <a:ext cx="9144000" cy="5545138"/>
          </a:xfrm>
        </p:spPr>
        <p:txBody>
          <a:bodyPr>
            <a:noAutofit/>
          </a:bodyPr>
          <a:lstStyle/>
          <a:p>
            <a:r>
              <a:rPr lang="en-IN" sz="2400" b="1" dirty="0" smtClean="0"/>
              <a:t>SRAM</a:t>
            </a:r>
            <a:r>
              <a:rPr lang="en-IN" sz="2400" dirty="0" smtClean="0"/>
              <a:t>: Static Random Access Memory, this is the volatile memory of microcontroller.  That means when power is turned off, it loses all its data.</a:t>
            </a:r>
          </a:p>
          <a:p>
            <a:pPr>
              <a:buNone/>
            </a:pPr>
            <a:r>
              <a:rPr lang="en-IN" sz="2400" dirty="0" smtClean="0"/>
              <a:t>         </a:t>
            </a:r>
          </a:p>
          <a:p>
            <a:pPr>
              <a:buNone/>
            </a:pPr>
            <a:r>
              <a:rPr lang="en-IN" sz="2400" dirty="0" smtClean="0"/>
              <a:t>   EG: variables assigned by us in code are stored here.</a:t>
            </a:r>
          </a:p>
          <a:p>
            <a:r>
              <a:rPr lang="en-IN" sz="2400" b="1" dirty="0" smtClean="0"/>
              <a:t>EEPROM</a:t>
            </a:r>
            <a:r>
              <a:rPr lang="en-IN" sz="2400" dirty="0" smtClean="0"/>
              <a:t>: It is Electrically Erasable Programmable ROM. It retains its data even after power off.</a:t>
            </a:r>
          </a:p>
          <a:p>
            <a:pPr>
              <a:buFont typeface="Wingdings" pitchFamily="2" charset="2"/>
              <a:buChar char="Ø"/>
            </a:pPr>
            <a:r>
              <a:rPr lang="en-IN" sz="2400" dirty="0" smtClean="0"/>
              <a:t>If we want some variables to be stored permanently,</a:t>
            </a:r>
          </a:p>
          <a:p>
            <a:pPr>
              <a:buNone/>
            </a:pPr>
            <a:r>
              <a:rPr lang="en-IN" sz="2400" dirty="0" smtClean="0"/>
              <a:t>then they will be stored here. </a:t>
            </a:r>
          </a:p>
          <a:p>
            <a:r>
              <a:rPr lang="en-IN" sz="2400" b="1" dirty="0" smtClean="0"/>
              <a:t>Ports</a:t>
            </a:r>
            <a:r>
              <a:rPr lang="en-IN" sz="2400" dirty="0" smtClean="0"/>
              <a:t> : A PORT is a point where data internal to the MCU comes out. EG: PORT A, B,C etc</a:t>
            </a:r>
          </a:p>
          <a:p>
            <a:r>
              <a:rPr lang="en-IN" sz="2400" b="1" dirty="0" smtClean="0"/>
              <a:t>VCC</a:t>
            </a:r>
            <a:r>
              <a:rPr lang="en-IN" sz="2400" dirty="0" smtClean="0"/>
              <a:t>: Power Supply</a:t>
            </a:r>
          </a:p>
          <a:p>
            <a:r>
              <a:rPr lang="en-IN" sz="2400" b="1" dirty="0" smtClean="0"/>
              <a:t>GND</a:t>
            </a:r>
            <a:r>
              <a:rPr lang="en-IN" sz="2400" dirty="0" smtClean="0"/>
              <a:t>: Ground</a:t>
            </a:r>
            <a:endParaRPr lang="en-IN" sz="2400" dirty="0"/>
          </a:p>
        </p:txBody>
      </p:sp>
      <p:sp>
        <p:nvSpPr>
          <p:cNvPr id="4" name="Down Arrow 3"/>
          <p:cNvSpPr/>
          <p:nvPr/>
        </p:nvSpPr>
        <p:spPr>
          <a:xfrm>
            <a:off x="4139952" y="1700808"/>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MEMORY</a:t>
            </a:r>
            <a:endParaRPr lang="en-IN" dirty="0"/>
          </a:p>
        </p:txBody>
      </p:sp>
      <p:sp>
        <p:nvSpPr>
          <p:cNvPr id="3" name="Content Placeholder 2"/>
          <p:cNvSpPr>
            <a:spLocks noGrp="1"/>
          </p:cNvSpPr>
          <p:nvPr>
            <p:ph idx="1"/>
          </p:nvPr>
        </p:nvSpPr>
        <p:spPr/>
        <p:txBody>
          <a:bodyPr>
            <a:noAutofit/>
          </a:bodyPr>
          <a:lstStyle/>
          <a:p>
            <a:pPr>
              <a:buFont typeface="Wingdings" pitchFamily="2" charset="2"/>
              <a:buChar char="Ø"/>
            </a:pPr>
            <a:r>
              <a:rPr lang="en-IN" sz="4000" dirty="0" smtClean="0"/>
              <a:t>These  pins on MCU can be controlled by  a program.</a:t>
            </a:r>
          </a:p>
          <a:p>
            <a:pPr>
              <a:buFont typeface="Wingdings" pitchFamily="2" charset="2"/>
              <a:buChar char="Ø"/>
            </a:pPr>
            <a:r>
              <a:rPr lang="en-IN" sz="4000" dirty="0" smtClean="0"/>
              <a:t>MCU contains flash memory where it stores this program.</a:t>
            </a:r>
          </a:p>
          <a:p>
            <a:pPr>
              <a:buFont typeface="Wingdings" pitchFamily="2" charset="2"/>
              <a:buChar char="Ø"/>
            </a:pPr>
            <a:r>
              <a:rPr lang="en-IN" sz="4000" dirty="0" smtClean="0"/>
              <a:t>The flash memory can be erased easily and a new program can be burned.</a:t>
            </a:r>
            <a:endParaRPr lang="en-IN"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TotalTime>
  <Words>1043</Words>
  <Application>Microsoft Office PowerPoint</Application>
  <PresentationFormat>On-screen Show (4:3)</PresentationFormat>
  <Paragraphs>140</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ROBOTICS LECTURE SERIES INTRODUCTION TO MICROCONTROLLERS</vt:lpstr>
      <vt:lpstr>                           Why Microcontrollers?</vt:lpstr>
      <vt:lpstr> MICROCONTROLLERS</vt:lpstr>
      <vt:lpstr>Slide 4</vt:lpstr>
      <vt:lpstr>Basic Tools for AVR MCU</vt:lpstr>
      <vt:lpstr>Slide 6</vt:lpstr>
      <vt:lpstr>   MAIN TERMS USED IN MCU</vt:lpstr>
      <vt:lpstr>Slide 8</vt:lpstr>
      <vt:lpstr>  MEMORY</vt:lpstr>
      <vt:lpstr>AT mega 8</vt:lpstr>
      <vt:lpstr>AVR(AT MEGA 16)</vt:lpstr>
      <vt:lpstr>Slide 12</vt:lpstr>
      <vt:lpstr>Slide 13</vt:lpstr>
      <vt:lpstr>Internal Peripherals</vt:lpstr>
      <vt:lpstr>Internal Peripherals</vt:lpstr>
      <vt:lpstr> ADC</vt:lpstr>
      <vt:lpstr>Slide 17</vt:lpstr>
      <vt:lpstr>Slide 18</vt:lpstr>
      <vt:lpstr>TIMERS</vt:lpstr>
      <vt:lpstr>Interrupts</vt:lpstr>
      <vt:lpstr> PWM</vt:lpstr>
      <vt:lpstr> A PWM waveform</vt:lpstr>
      <vt:lpstr>PWM signal generation</vt:lpstr>
      <vt:lpstr> LCD</vt:lpstr>
      <vt:lpstr>  Motor Drivers</vt:lpstr>
      <vt:lpstr>H bridge using L293D</vt:lpstr>
      <vt:lpstr>   H Bridge</vt:lpstr>
      <vt:lpstr>Working of DC motor   </vt:lpstr>
      <vt:lpstr>        Working of DC motor</vt:lpstr>
      <vt:lpstr>Development Boards</vt:lpstr>
      <vt:lpstr>ARDUINO</vt:lpstr>
      <vt:lpstr>   ARDUINO    </vt:lpstr>
      <vt:lpstr>                     Why ARDUINO?? </vt:lpstr>
      <vt:lpstr>AT MEGA 16</vt:lpstr>
      <vt:lpstr>AVR</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dc:title>
  <dc:creator>omsairam</dc:creator>
  <cp:lastModifiedBy>omsairam</cp:lastModifiedBy>
  <cp:revision>59</cp:revision>
  <dcterms:created xsi:type="dcterms:W3CDTF">2013-08-04T18:12:59Z</dcterms:created>
  <dcterms:modified xsi:type="dcterms:W3CDTF">2013-10-09T16:53:52Z</dcterms:modified>
</cp:coreProperties>
</file>