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61" r:id="rId5"/>
    <p:sldId id="280" r:id="rId6"/>
    <p:sldId id="281" r:id="rId7"/>
    <p:sldId id="259" r:id="rId8"/>
    <p:sldId id="260" r:id="rId9"/>
    <p:sldId id="262" r:id="rId10"/>
    <p:sldId id="265" r:id="rId11"/>
    <p:sldId id="263" r:id="rId12"/>
    <p:sldId id="282" r:id="rId13"/>
    <p:sldId id="264" r:id="rId14"/>
    <p:sldId id="266" r:id="rId15"/>
    <p:sldId id="284" r:id="rId16"/>
    <p:sldId id="267" r:id="rId17"/>
    <p:sldId id="268" r:id="rId18"/>
    <p:sldId id="270" r:id="rId19"/>
    <p:sldId id="271" r:id="rId20"/>
    <p:sldId id="272" r:id="rId21"/>
    <p:sldId id="274" r:id="rId22"/>
    <p:sldId id="275" r:id="rId23"/>
    <p:sldId id="278" r:id="rId24"/>
    <p:sldId id="276"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B483-261D-4AC1-AD52-35652B3F6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690FB-DEA9-4075-B27A-CDB0D94DA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98C4B0-AE62-4A04-A151-009FC0B94279}"/>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19A45F9C-EE5E-4125-A549-E520895C2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48881-9273-4614-BB19-9833897C5C5F}"/>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418024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53A9-1C33-41D1-A38F-8B38C98157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E1F2E-126C-4C32-98A0-1CCFC7DC7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65513-2863-4F2C-94FE-069F1F411E1C}"/>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AF28C05A-EB09-44E0-9CB3-CBE5BE5FE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0F79-ED7D-4C27-B826-8A69A17DFB66}"/>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203543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EE8D5-6228-45CC-87B1-0913518C4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73FA4-1890-41A3-9D6D-D527D1125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4B554-891C-4FAA-BB1F-10C545B38EA5}"/>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F07C45E3-7DE0-452D-9F98-30ED8A0A2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7A9CA-F7BB-40D3-B6B5-6EDE65BCDC53}"/>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7059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25F4-F31C-4E2D-A29A-066111A6D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4EEBE-EB31-491D-AE8C-1075D27FC8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2A1A4-DDAA-4AB4-848F-F697244359D3}"/>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3B20A5E5-9359-41F0-8EAB-ED8908A8C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D2624-A0A3-4D2C-AD54-7A99448DF94D}"/>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342016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9F61-6250-4A13-B770-367A03CED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1C222D-F7B8-4AB0-AEBC-5A9D4A721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D0443-3F55-4F09-9A32-7C4F21EA3E8D}"/>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5FDE566F-BFB6-4225-94B6-6673E8DE3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FC2C3-EC75-49BC-9DDE-14D1E189F8FC}"/>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150282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631C-5EC9-4D28-97A2-6B61920F7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F3546-BCD0-4495-859D-C8CBED1FF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6AE496-192A-4651-8EE3-B2C466B8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89BA3-7376-4DCC-B72E-FB0A8AB6586A}"/>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6" name="Footer Placeholder 5">
            <a:extLst>
              <a:ext uri="{FF2B5EF4-FFF2-40B4-BE49-F238E27FC236}">
                <a16:creationId xmlns:a16="http://schemas.microsoft.com/office/drawing/2014/main" id="{24682F76-A26B-4BD7-B5F7-0969D344D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DF95F-A9B0-4467-82A0-217D6238853D}"/>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114517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D90B-5EC2-4C92-81C9-224C5E2FA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7A389-BEA2-4FC6-9A93-ECEDC21B2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9E504-5BCD-4DE0-A4A6-E0BBD61B7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EDC89F-D73C-49E5-890F-D5877CA69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E8154-5E0A-4270-A315-2BCF98100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9B2E0B-E1CA-41AB-B37A-A7D6DAD6815E}"/>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8" name="Footer Placeholder 7">
            <a:extLst>
              <a:ext uri="{FF2B5EF4-FFF2-40B4-BE49-F238E27FC236}">
                <a16:creationId xmlns:a16="http://schemas.microsoft.com/office/drawing/2014/main" id="{66CA1EAF-6C5D-4E4E-9B22-84175FF82E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258E1-0159-47A5-8E56-1A107DC854CF}"/>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350656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FE9D-3D23-45FA-8B48-DAC8DBF56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CB51F-0092-491A-87C3-B11405C33B75}"/>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4" name="Footer Placeholder 3">
            <a:extLst>
              <a:ext uri="{FF2B5EF4-FFF2-40B4-BE49-F238E27FC236}">
                <a16:creationId xmlns:a16="http://schemas.microsoft.com/office/drawing/2014/main" id="{35745591-3C4E-40EE-AB68-33DFD2F813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55309-2D1B-495A-A143-8C8BE51A96C2}"/>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133029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B4DF3-22AC-4773-8494-1B80303974B8}"/>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3" name="Footer Placeholder 2">
            <a:extLst>
              <a:ext uri="{FF2B5EF4-FFF2-40B4-BE49-F238E27FC236}">
                <a16:creationId xmlns:a16="http://schemas.microsoft.com/office/drawing/2014/main" id="{F63203FF-77E3-4D18-A7A5-2C76FE83E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34AC0-5B67-4E02-83B1-B24109BBE922}"/>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129314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D166-B27A-4F9B-B35D-63017BD63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2AC4B-E273-42D7-8EC3-46327775E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344503-9276-4145-941C-D4F1F9DB5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E309-A1F8-42C8-9A0E-F6B86EB2DBD5}"/>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6" name="Footer Placeholder 5">
            <a:extLst>
              <a:ext uri="{FF2B5EF4-FFF2-40B4-BE49-F238E27FC236}">
                <a16:creationId xmlns:a16="http://schemas.microsoft.com/office/drawing/2014/main" id="{4493CB24-4AC6-4527-8DC7-4B1E18BA6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F83FF-F617-4A3A-ADA4-382EFA04151E}"/>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261846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14C-1615-4BDF-91DD-1F70FA757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1E68A-299C-412E-ACAF-A6BA6807A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254E3-AFFF-4195-B717-BF4E2787D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3365B-232D-47C2-AB68-231D1E8D24A2}"/>
              </a:ext>
            </a:extLst>
          </p:cNvPr>
          <p:cNvSpPr>
            <a:spLocks noGrp="1"/>
          </p:cNvSpPr>
          <p:nvPr>
            <p:ph type="dt" sz="half" idx="10"/>
          </p:nvPr>
        </p:nvSpPr>
        <p:spPr/>
        <p:txBody>
          <a:bodyPr/>
          <a:lstStyle/>
          <a:p>
            <a:fld id="{F33EEC33-461D-4C82-A3CC-5E1FCFB837AB}" type="datetimeFigureOut">
              <a:rPr lang="en-US" smtClean="0"/>
              <a:t>9/7/2022</a:t>
            </a:fld>
            <a:endParaRPr lang="en-US"/>
          </a:p>
        </p:txBody>
      </p:sp>
      <p:sp>
        <p:nvSpPr>
          <p:cNvPr id="6" name="Footer Placeholder 5">
            <a:extLst>
              <a:ext uri="{FF2B5EF4-FFF2-40B4-BE49-F238E27FC236}">
                <a16:creationId xmlns:a16="http://schemas.microsoft.com/office/drawing/2014/main" id="{5D1EC6F4-4A15-4B88-973B-8C508AF00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2167D-EB93-43F4-AF6E-7C6669FF1738}"/>
              </a:ext>
            </a:extLst>
          </p:cNvPr>
          <p:cNvSpPr>
            <a:spLocks noGrp="1"/>
          </p:cNvSpPr>
          <p:nvPr>
            <p:ph type="sldNum" sz="quarter" idx="12"/>
          </p:nvPr>
        </p:nvSpPr>
        <p:spPr/>
        <p:txBody>
          <a:bodyPr/>
          <a:lstStyle/>
          <a:p>
            <a:fld id="{DA5B4C97-207F-4E4A-B206-68739F7A3DF0}" type="slidenum">
              <a:rPr lang="en-US" smtClean="0"/>
              <a:t>‹#›</a:t>
            </a:fld>
            <a:endParaRPr lang="en-US"/>
          </a:p>
        </p:txBody>
      </p:sp>
    </p:spTree>
    <p:extLst>
      <p:ext uri="{BB962C8B-B14F-4D97-AF65-F5344CB8AC3E}">
        <p14:creationId xmlns:p14="http://schemas.microsoft.com/office/powerpoint/2010/main" val="116002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18CC5-B46F-4F50-A3E3-D6B0AB95E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8C053-3C02-45CC-95BC-206F598B4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BAB19-A0A6-4607-82E2-6850CC98E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EEC33-461D-4C82-A3CC-5E1FCFB837AB}" type="datetimeFigureOut">
              <a:rPr lang="en-US" smtClean="0"/>
              <a:t>9/7/2022</a:t>
            </a:fld>
            <a:endParaRPr lang="en-US"/>
          </a:p>
        </p:txBody>
      </p:sp>
      <p:sp>
        <p:nvSpPr>
          <p:cNvPr id="5" name="Footer Placeholder 4">
            <a:extLst>
              <a:ext uri="{FF2B5EF4-FFF2-40B4-BE49-F238E27FC236}">
                <a16:creationId xmlns:a16="http://schemas.microsoft.com/office/drawing/2014/main" id="{27C42C2B-7F9B-4351-AC17-FE22418A2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2E4D25-002F-4A0C-A8A9-F0835F210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B4C97-207F-4E4A-B206-68739F7A3DF0}" type="slidenum">
              <a:rPr lang="en-US" smtClean="0"/>
              <a:t>‹#›</a:t>
            </a:fld>
            <a:endParaRPr lang="en-US"/>
          </a:p>
        </p:txBody>
      </p:sp>
    </p:spTree>
    <p:extLst>
      <p:ext uri="{BB962C8B-B14F-4D97-AF65-F5344CB8AC3E}">
        <p14:creationId xmlns:p14="http://schemas.microsoft.com/office/powerpoint/2010/main" val="2960674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AB068-76CD-4D9F-BDE3-661E2AD796AF}"/>
              </a:ext>
            </a:extLst>
          </p:cNvPr>
          <p:cNvSpPr>
            <a:spLocks noGrp="1"/>
          </p:cNvSpPr>
          <p:nvPr>
            <p:ph idx="1"/>
          </p:nvPr>
        </p:nvSpPr>
        <p:spPr>
          <a:xfrm>
            <a:off x="838200" y="1024346"/>
            <a:ext cx="10515600" cy="4351338"/>
          </a:xfrm>
        </p:spPr>
        <p:txBody>
          <a:bodyPr/>
          <a:lstStyle/>
          <a:p>
            <a:pPr marL="0" indent="0" algn="ctr">
              <a:buNone/>
            </a:pPr>
            <a:endParaRPr lang="en-US" dirty="0"/>
          </a:p>
          <a:p>
            <a:pPr marL="0" indent="0" algn="ctr">
              <a:buNone/>
            </a:pPr>
            <a:endParaRPr lang="en-US" dirty="0"/>
          </a:p>
          <a:p>
            <a:pPr marL="0" indent="0" algn="ctr">
              <a:buNone/>
            </a:pPr>
            <a:r>
              <a:rPr lang="en-US" dirty="0"/>
              <a:t>Lending Club Case Study analysis</a:t>
            </a:r>
          </a:p>
          <a:p>
            <a:pPr marL="0" indent="0" algn="ctr">
              <a:buNone/>
            </a:pPr>
            <a:endParaRPr lang="en-US" dirty="0"/>
          </a:p>
          <a:p>
            <a:pPr marL="0" indent="0" algn="ctr">
              <a:buNone/>
            </a:pPr>
            <a:r>
              <a:rPr lang="en-US" dirty="0"/>
              <a:t>- Sreedhar K R (kr_Sreedhar@yahoo.com)</a:t>
            </a:r>
          </a:p>
          <a:p>
            <a:pPr marL="0" indent="0" algn="ctr">
              <a:buNone/>
            </a:pPr>
            <a:r>
              <a:rPr lang="en-US" dirty="0"/>
              <a:t>- Chandeep Singh Arora (chandeeparora19@gmail.com)</a:t>
            </a:r>
          </a:p>
        </p:txBody>
      </p:sp>
    </p:spTree>
    <p:extLst>
      <p:ext uri="{BB962C8B-B14F-4D97-AF65-F5344CB8AC3E}">
        <p14:creationId xmlns:p14="http://schemas.microsoft.com/office/powerpoint/2010/main" val="429232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Univariate Analysis: </a:t>
            </a:r>
            <a:r>
              <a:rPr lang="en-US" sz="4000" dirty="0" err="1"/>
              <a:t>loan_status</a:t>
            </a:r>
            <a:endParaRPr lang="en-US" sz="4000" dirty="0"/>
          </a:p>
        </p:txBody>
      </p:sp>
      <p:pic>
        <p:nvPicPr>
          <p:cNvPr id="4" name="Picture 3">
            <a:extLst>
              <a:ext uri="{FF2B5EF4-FFF2-40B4-BE49-F238E27FC236}">
                <a16:creationId xmlns:a16="http://schemas.microsoft.com/office/drawing/2014/main" id="{100848AF-7704-49A1-8641-5C29D50CC6DE}"/>
              </a:ext>
            </a:extLst>
          </p:cNvPr>
          <p:cNvPicPr>
            <a:picLocks noChangeAspect="1"/>
          </p:cNvPicPr>
          <p:nvPr/>
        </p:nvPicPr>
        <p:blipFill>
          <a:blip r:embed="rId2"/>
          <a:stretch>
            <a:fillRect/>
          </a:stretch>
        </p:blipFill>
        <p:spPr>
          <a:xfrm>
            <a:off x="1676400" y="1390650"/>
            <a:ext cx="8839200" cy="4076700"/>
          </a:xfrm>
          <a:prstGeom prst="rect">
            <a:avLst/>
          </a:prstGeom>
        </p:spPr>
      </p:pic>
    </p:spTree>
    <p:extLst>
      <p:ext uri="{BB962C8B-B14F-4D97-AF65-F5344CB8AC3E}">
        <p14:creationId xmlns:p14="http://schemas.microsoft.com/office/powerpoint/2010/main" val="157365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Univariate Analysis: </a:t>
            </a:r>
            <a:r>
              <a:rPr lang="en-US" dirty="0" err="1"/>
              <a:t>int_rate</a:t>
            </a:r>
            <a:endParaRPr lang="en-US" dirty="0"/>
          </a:p>
        </p:txBody>
      </p:sp>
      <p:pic>
        <p:nvPicPr>
          <p:cNvPr id="5" name="Picture 4">
            <a:extLst>
              <a:ext uri="{FF2B5EF4-FFF2-40B4-BE49-F238E27FC236}">
                <a16:creationId xmlns:a16="http://schemas.microsoft.com/office/drawing/2014/main" id="{3B98A6BE-E5B8-4C76-9F81-1E1559AB7644}"/>
              </a:ext>
            </a:extLst>
          </p:cNvPr>
          <p:cNvPicPr>
            <a:picLocks noChangeAspect="1"/>
          </p:cNvPicPr>
          <p:nvPr/>
        </p:nvPicPr>
        <p:blipFill>
          <a:blip r:embed="rId2"/>
          <a:stretch>
            <a:fillRect/>
          </a:stretch>
        </p:blipFill>
        <p:spPr>
          <a:xfrm>
            <a:off x="1285875" y="1794448"/>
            <a:ext cx="10067925" cy="4381500"/>
          </a:xfrm>
          <a:prstGeom prst="rect">
            <a:avLst/>
          </a:prstGeom>
        </p:spPr>
      </p:pic>
    </p:spTree>
    <p:extLst>
      <p:ext uri="{BB962C8B-B14F-4D97-AF65-F5344CB8AC3E}">
        <p14:creationId xmlns:p14="http://schemas.microsoft.com/office/powerpoint/2010/main" val="179749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err="1"/>
              <a:t>home_ownership</a:t>
            </a:r>
            <a:r>
              <a:rPr lang="en-US" dirty="0"/>
              <a:t> vs </a:t>
            </a:r>
            <a:r>
              <a:rPr lang="en-US" dirty="0" err="1"/>
              <a:t>loan_status</a:t>
            </a:r>
            <a:endParaRPr lang="en-US" dirty="0"/>
          </a:p>
        </p:txBody>
      </p:sp>
      <p:pic>
        <p:nvPicPr>
          <p:cNvPr id="4" name="Picture 3">
            <a:extLst>
              <a:ext uri="{FF2B5EF4-FFF2-40B4-BE49-F238E27FC236}">
                <a16:creationId xmlns:a16="http://schemas.microsoft.com/office/drawing/2014/main" id="{906F55EF-3635-4867-8A80-BDC06838A12E}"/>
              </a:ext>
            </a:extLst>
          </p:cNvPr>
          <p:cNvPicPr>
            <a:picLocks noChangeAspect="1"/>
          </p:cNvPicPr>
          <p:nvPr/>
        </p:nvPicPr>
        <p:blipFill>
          <a:blip r:embed="rId2"/>
          <a:stretch>
            <a:fillRect/>
          </a:stretch>
        </p:blipFill>
        <p:spPr>
          <a:xfrm>
            <a:off x="0" y="1455038"/>
            <a:ext cx="12192000" cy="5173409"/>
          </a:xfrm>
          <a:prstGeom prst="rect">
            <a:avLst/>
          </a:prstGeom>
        </p:spPr>
      </p:pic>
    </p:spTree>
    <p:extLst>
      <p:ext uri="{BB962C8B-B14F-4D97-AF65-F5344CB8AC3E}">
        <p14:creationId xmlns:p14="http://schemas.microsoft.com/office/powerpoint/2010/main" val="75715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Univariate Analysis: </a:t>
            </a:r>
            <a:r>
              <a:rPr lang="en-US" dirty="0" err="1"/>
              <a:t>emp_length</a:t>
            </a:r>
            <a:endParaRPr lang="en-US" dirty="0"/>
          </a:p>
        </p:txBody>
      </p:sp>
      <p:pic>
        <p:nvPicPr>
          <p:cNvPr id="5" name="Picture 4">
            <a:extLst>
              <a:ext uri="{FF2B5EF4-FFF2-40B4-BE49-F238E27FC236}">
                <a16:creationId xmlns:a16="http://schemas.microsoft.com/office/drawing/2014/main" id="{62309ED6-5299-4830-84FB-EE28DD1306E5}"/>
              </a:ext>
            </a:extLst>
          </p:cNvPr>
          <p:cNvPicPr>
            <a:picLocks noChangeAspect="1"/>
          </p:cNvPicPr>
          <p:nvPr/>
        </p:nvPicPr>
        <p:blipFill>
          <a:blip r:embed="rId2"/>
          <a:stretch>
            <a:fillRect/>
          </a:stretch>
        </p:blipFill>
        <p:spPr>
          <a:xfrm>
            <a:off x="1185862" y="1481137"/>
            <a:ext cx="9820275" cy="3895725"/>
          </a:xfrm>
          <a:prstGeom prst="rect">
            <a:avLst/>
          </a:prstGeom>
        </p:spPr>
      </p:pic>
    </p:spTree>
    <p:extLst>
      <p:ext uri="{BB962C8B-B14F-4D97-AF65-F5344CB8AC3E}">
        <p14:creationId xmlns:p14="http://schemas.microsoft.com/office/powerpoint/2010/main" val="109955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loan_status</a:t>
            </a:r>
            <a:r>
              <a:rPr lang="en-US" sz="4000" dirty="0"/>
              <a:t> vs employee length</a:t>
            </a:r>
          </a:p>
        </p:txBody>
      </p:sp>
      <p:pic>
        <p:nvPicPr>
          <p:cNvPr id="5" name="Picture 4">
            <a:extLst>
              <a:ext uri="{FF2B5EF4-FFF2-40B4-BE49-F238E27FC236}">
                <a16:creationId xmlns:a16="http://schemas.microsoft.com/office/drawing/2014/main" id="{60DA9FB6-D35C-4436-AB46-00D8C0DC7117}"/>
              </a:ext>
            </a:extLst>
          </p:cNvPr>
          <p:cNvPicPr>
            <a:picLocks noChangeAspect="1"/>
          </p:cNvPicPr>
          <p:nvPr/>
        </p:nvPicPr>
        <p:blipFill>
          <a:blip r:embed="rId2"/>
          <a:stretch>
            <a:fillRect/>
          </a:stretch>
        </p:blipFill>
        <p:spPr>
          <a:xfrm>
            <a:off x="1185862" y="1095375"/>
            <a:ext cx="9820275" cy="4667250"/>
          </a:xfrm>
          <a:prstGeom prst="rect">
            <a:avLst/>
          </a:prstGeom>
        </p:spPr>
      </p:pic>
    </p:spTree>
    <p:extLst>
      <p:ext uri="{BB962C8B-B14F-4D97-AF65-F5344CB8AC3E}">
        <p14:creationId xmlns:p14="http://schemas.microsoft.com/office/powerpoint/2010/main" val="104127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Bivariate Analysis: Charged off percentage vs emp length</a:t>
            </a:r>
          </a:p>
        </p:txBody>
      </p:sp>
      <p:pic>
        <p:nvPicPr>
          <p:cNvPr id="4" name="Picture 3">
            <a:extLst>
              <a:ext uri="{FF2B5EF4-FFF2-40B4-BE49-F238E27FC236}">
                <a16:creationId xmlns:a16="http://schemas.microsoft.com/office/drawing/2014/main" id="{E264E341-7DDA-4300-B645-6120ADB78B07}"/>
              </a:ext>
            </a:extLst>
          </p:cNvPr>
          <p:cNvPicPr>
            <a:picLocks noChangeAspect="1"/>
          </p:cNvPicPr>
          <p:nvPr/>
        </p:nvPicPr>
        <p:blipFill>
          <a:blip r:embed="rId2"/>
          <a:stretch>
            <a:fillRect/>
          </a:stretch>
        </p:blipFill>
        <p:spPr>
          <a:xfrm>
            <a:off x="0" y="1525536"/>
            <a:ext cx="12192000" cy="5568134"/>
          </a:xfrm>
          <a:prstGeom prst="rect">
            <a:avLst/>
          </a:prstGeom>
        </p:spPr>
      </p:pic>
    </p:spTree>
    <p:extLst>
      <p:ext uri="{BB962C8B-B14F-4D97-AF65-F5344CB8AC3E}">
        <p14:creationId xmlns:p14="http://schemas.microsoft.com/office/powerpoint/2010/main" val="304493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term vs </a:t>
            </a:r>
            <a:r>
              <a:rPr lang="en-US" sz="4000" dirty="0" err="1"/>
              <a:t>loan_status</a:t>
            </a:r>
            <a:endParaRPr lang="en-US" sz="4000" dirty="0"/>
          </a:p>
        </p:txBody>
      </p:sp>
      <p:pic>
        <p:nvPicPr>
          <p:cNvPr id="4" name="Picture 3">
            <a:extLst>
              <a:ext uri="{FF2B5EF4-FFF2-40B4-BE49-F238E27FC236}">
                <a16:creationId xmlns:a16="http://schemas.microsoft.com/office/drawing/2014/main" id="{CACDE4FF-370F-4441-96B9-D91E20133EDE}"/>
              </a:ext>
            </a:extLst>
          </p:cNvPr>
          <p:cNvPicPr>
            <a:picLocks noChangeAspect="1"/>
          </p:cNvPicPr>
          <p:nvPr/>
        </p:nvPicPr>
        <p:blipFill>
          <a:blip r:embed="rId2"/>
          <a:stretch>
            <a:fillRect/>
          </a:stretch>
        </p:blipFill>
        <p:spPr>
          <a:xfrm>
            <a:off x="1143000" y="1152525"/>
            <a:ext cx="9906000" cy="4552950"/>
          </a:xfrm>
          <a:prstGeom prst="rect">
            <a:avLst/>
          </a:prstGeom>
        </p:spPr>
      </p:pic>
    </p:spTree>
    <p:extLst>
      <p:ext uri="{BB962C8B-B14F-4D97-AF65-F5344CB8AC3E}">
        <p14:creationId xmlns:p14="http://schemas.microsoft.com/office/powerpoint/2010/main" val="338895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Univariate Analysis: Verification status</a:t>
            </a:r>
          </a:p>
        </p:txBody>
      </p:sp>
      <p:pic>
        <p:nvPicPr>
          <p:cNvPr id="4" name="Picture 3">
            <a:extLst>
              <a:ext uri="{FF2B5EF4-FFF2-40B4-BE49-F238E27FC236}">
                <a16:creationId xmlns:a16="http://schemas.microsoft.com/office/drawing/2014/main" id="{F6965D81-4FDF-4FD7-829D-BF0605B062FF}"/>
              </a:ext>
            </a:extLst>
          </p:cNvPr>
          <p:cNvPicPr>
            <a:picLocks noChangeAspect="1"/>
          </p:cNvPicPr>
          <p:nvPr/>
        </p:nvPicPr>
        <p:blipFill>
          <a:blip r:embed="rId2"/>
          <a:stretch>
            <a:fillRect/>
          </a:stretch>
        </p:blipFill>
        <p:spPr>
          <a:xfrm>
            <a:off x="330741" y="998888"/>
            <a:ext cx="10855561" cy="5606194"/>
          </a:xfrm>
          <a:prstGeom prst="rect">
            <a:avLst/>
          </a:prstGeom>
        </p:spPr>
      </p:pic>
    </p:spTree>
    <p:extLst>
      <p:ext uri="{BB962C8B-B14F-4D97-AF65-F5344CB8AC3E}">
        <p14:creationId xmlns:p14="http://schemas.microsoft.com/office/powerpoint/2010/main" val="148493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Univariate Analysis: Purpose</a:t>
            </a:r>
          </a:p>
        </p:txBody>
      </p:sp>
      <p:pic>
        <p:nvPicPr>
          <p:cNvPr id="7" name="Picture 6">
            <a:extLst>
              <a:ext uri="{FF2B5EF4-FFF2-40B4-BE49-F238E27FC236}">
                <a16:creationId xmlns:a16="http://schemas.microsoft.com/office/drawing/2014/main" id="{A79246DC-6FF8-4F1E-9E30-1D5E2243EA8B}"/>
              </a:ext>
            </a:extLst>
          </p:cNvPr>
          <p:cNvPicPr>
            <a:picLocks noChangeAspect="1"/>
          </p:cNvPicPr>
          <p:nvPr/>
        </p:nvPicPr>
        <p:blipFill>
          <a:blip r:embed="rId2"/>
          <a:stretch>
            <a:fillRect/>
          </a:stretch>
        </p:blipFill>
        <p:spPr>
          <a:xfrm>
            <a:off x="0" y="1477279"/>
            <a:ext cx="12192000" cy="5226404"/>
          </a:xfrm>
          <a:prstGeom prst="rect">
            <a:avLst/>
          </a:prstGeom>
        </p:spPr>
      </p:pic>
    </p:spTree>
    <p:extLst>
      <p:ext uri="{BB962C8B-B14F-4D97-AF65-F5344CB8AC3E}">
        <p14:creationId xmlns:p14="http://schemas.microsoft.com/office/powerpoint/2010/main" val="242260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Purpose vs loan status</a:t>
            </a:r>
          </a:p>
        </p:txBody>
      </p:sp>
      <p:pic>
        <p:nvPicPr>
          <p:cNvPr id="4" name="Picture 3">
            <a:extLst>
              <a:ext uri="{FF2B5EF4-FFF2-40B4-BE49-F238E27FC236}">
                <a16:creationId xmlns:a16="http://schemas.microsoft.com/office/drawing/2014/main" id="{DD36FBB4-6E05-40CF-B3B7-9090097C1F51}"/>
              </a:ext>
            </a:extLst>
          </p:cNvPr>
          <p:cNvPicPr>
            <a:picLocks noChangeAspect="1"/>
          </p:cNvPicPr>
          <p:nvPr/>
        </p:nvPicPr>
        <p:blipFill>
          <a:blip r:embed="rId2"/>
          <a:stretch>
            <a:fillRect/>
          </a:stretch>
        </p:blipFill>
        <p:spPr>
          <a:xfrm>
            <a:off x="0" y="1210834"/>
            <a:ext cx="12192000" cy="4864350"/>
          </a:xfrm>
          <a:prstGeom prst="rect">
            <a:avLst/>
          </a:prstGeom>
        </p:spPr>
      </p:pic>
    </p:spTree>
    <p:extLst>
      <p:ext uri="{BB962C8B-B14F-4D97-AF65-F5344CB8AC3E}">
        <p14:creationId xmlns:p14="http://schemas.microsoft.com/office/powerpoint/2010/main" val="27972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A0E0DB0-ABBB-4304-B433-C5268A1B2277}"/>
              </a:ext>
            </a:extLst>
          </p:cNvPr>
          <p:cNvSpPr>
            <a:spLocks noGrp="1"/>
          </p:cNvSpPr>
          <p:nvPr>
            <p:ph idx="1"/>
          </p:nvPr>
        </p:nvSpPr>
        <p:spPr/>
        <p:txBody>
          <a:bodyPr/>
          <a:lstStyle/>
          <a:p>
            <a:pPr marL="0" indent="0">
              <a:buNone/>
            </a:pPr>
            <a:r>
              <a:rPr lang="en-US" dirty="0"/>
              <a:t>Lending Club is an online market-place where 2 types of people come together for business – The borrower who wants to borrow money for various purposes (credit card payment, marriage etc.) and the investor who wants to lend money to earn interest ultimately. </a:t>
            </a:r>
          </a:p>
          <a:p>
            <a:pPr marL="0" indent="0">
              <a:buNone/>
            </a:pPr>
            <a:endParaRPr lang="en-US" dirty="0"/>
          </a:p>
          <a:p>
            <a:pPr marL="0" indent="0">
              <a:buNone/>
            </a:pPr>
            <a:r>
              <a:rPr lang="en-US" dirty="0"/>
              <a:t>As a company, Lending Club wants to identify the risky loan applicants who have higher chances of defaulting so that credit loss to the company is reduced as much as possible. There is a need to identify some consumer and loan attributes to meet this purpose.</a:t>
            </a:r>
          </a:p>
          <a:p>
            <a:pPr marL="0" indent="0">
              <a:buNone/>
            </a:pPr>
            <a:endParaRPr lang="en-US" dirty="0"/>
          </a:p>
        </p:txBody>
      </p:sp>
    </p:spTree>
    <p:extLst>
      <p:ext uri="{BB962C8B-B14F-4D97-AF65-F5344CB8AC3E}">
        <p14:creationId xmlns:p14="http://schemas.microsoft.com/office/powerpoint/2010/main" val="1711028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loan_status</a:t>
            </a:r>
            <a:r>
              <a:rPr lang="en-US" sz="4000" dirty="0"/>
              <a:t> vs </a:t>
            </a:r>
            <a:r>
              <a:rPr lang="en-US" sz="4000" dirty="0" err="1"/>
              <a:t>addr_state</a:t>
            </a:r>
            <a:endParaRPr lang="en-US" sz="4000" dirty="0"/>
          </a:p>
        </p:txBody>
      </p:sp>
      <p:pic>
        <p:nvPicPr>
          <p:cNvPr id="5" name="Picture 4">
            <a:extLst>
              <a:ext uri="{FF2B5EF4-FFF2-40B4-BE49-F238E27FC236}">
                <a16:creationId xmlns:a16="http://schemas.microsoft.com/office/drawing/2014/main" id="{E17F7108-69F3-4446-9FD7-BAF29DA3C96C}"/>
              </a:ext>
            </a:extLst>
          </p:cNvPr>
          <p:cNvPicPr>
            <a:picLocks noChangeAspect="1"/>
          </p:cNvPicPr>
          <p:nvPr/>
        </p:nvPicPr>
        <p:blipFill>
          <a:blip r:embed="rId2"/>
          <a:stretch>
            <a:fillRect/>
          </a:stretch>
        </p:blipFill>
        <p:spPr>
          <a:xfrm>
            <a:off x="0" y="1225485"/>
            <a:ext cx="12192000" cy="5607774"/>
          </a:xfrm>
          <a:prstGeom prst="rect">
            <a:avLst/>
          </a:prstGeom>
        </p:spPr>
      </p:pic>
    </p:spTree>
    <p:extLst>
      <p:ext uri="{BB962C8B-B14F-4D97-AF65-F5344CB8AC3E}">
        <p14:creationId xmlns:p14="http://schemas.microsoft.com/office/powerpoint/2010/main" val="355052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loan_status</a:t>
            </a:r>
            <a:r>
              <a:rPr lang="en-US" sz="4000" dirty="0"/>
              <a:t> vs inq_last_6mnths</a:t>
            </a:r>
          </a:p>
        </p:txBody>
      </p:sp>
      <p:pic>
        <p:nvPicPr>
          <p:cNvPr id="4" name="Picture 3">
            <a:extLst>
              <a:ext uri="{FF2B5EF4-FFF2-40B4-BE49-F238E27FC236}">
                <a16:creationId xmlns:a16="http://schemas.microsoft.com/office/drawing/2014/main" id="{ED14D28C-8099-4C8F-8B96-081BE837407D}"/>
              </a:ext>
            </a:extLst>
          </p:cNvPr>
          <p:cNvPicPr>
            <a:picLocks noChangeAspect="1"/>
          </p:cNvPicPr>
          <p:nvPr/>
        </p:nvPicPr>
        <p:blipFill>
          <a:blip r:embed="rId2"/>
          <a:stretch>
            <a:fillRect/>
          </a:stretch>
        </p:blipFill>
        <p:spPr>
          <a:xfrm>
            <a:off x="0" y="1078583"/>
            <a:ext cx="12192000" cy="5530392"/>
          </a:xfrm>
          <a:prstGeom prst="rect">
            <a:avLst/>
          </a:prstGeom>
        </p:spPr>
      </p:pic>
    </p:spTree>
    <p:extLst>
      <p:ext uri="{BB962C8B-B14F-4D97-AF65-F5344CB8AC3E}">
        <p14:creationId xmlns:p14="http://schemas.microsoft.com/office/powerpoint/2010/main" val="407546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loan_status</a:t>
            </a:r>
            <a:r>
              <a:rPr lang="en-US" sz="4000" dirty="0"/>
              <a:t> vs inq_last_6mnths</a:t>
            </a:r>
          </a:p>
        </p:txBody>
      </p:sp>
      <p:pic>
        <p:nvPicPr>
          <p:cNvPr id="5" name="Picture 4">
            <a:extLst>
              <a:ext uri="{FF2B5EF4-FFF2-40B4-BE49-F238E27FC236}">
                <a16:creationId xmlns:a16="http://schemas.microsoft.com/office/drawing/2014/main" id="{8A4B2146-0F5E-4633-A2F9-35445E1FEA6B}"/>
              </a:ext>
            </a:extLst>
          </p:cNvPr>
          <p:cNvPicPr>
            <a:picLocks noChangeAspect="1"/>
          </p:cNvPicPr>
          <p:nvPr/>
        </p:nvPicPr>
        <p:blipFill>
          <a:blip r:embed="rId2"/>
          <a:stretch>
            <a:fillRect/>
          </a:stretch>
        </p:blipFill>
        <p:spPr>
          <a:xfrm>
            <a:off x="838200" y="1333500"/>
            <a:ext cx="10677525" cy="5524500"/>
          </a:xfrm>
          <a:prstGeom prst="rect">
            <a:avLst/>
          </a:prstGeom>
        </p:spPr>
      </p:pic>
    </p:spTree>
    <p:extLst>
      <p:ext uri="{BB962C8B-B14F-4D97-AF65-F5344CB8AC3E}">
        <p14:creationId xmlns:p14="http://schemas.microsoft.com/office/powerpoint/2010/main" val="188194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a:t>Loan amounts vs Term</a:t>
            </a:r>
          </a:p>
        </p:txBody>
      </p:sp>
      <p:pic>
        <p:nvPicPr>
          <p:cNvPr id="4" name="Picture 3">
            <a:extLst>
              <a:ext uri="{FF2B5EF4-FFF2-40B4-BE49-F238E27FC236}">
                <a16:creationId xmlns:a16="http://schemas.microsoft.com/office/drawing/2014/main" id="{C7C4AB94-DDD5-4155-8E9D-43920B4A5BB8}"/>
              </a:ext>
            </a:extLst>
          </p:cNvPr>
          <p:cNvPicPr>
            <a:picLocks noChangeAspect="1"/>
          </p:cNvPicPr>
          <p:nvPr/>
        </p:nvPicPr>
        <p:blipFill>
          <a:blip r:embed="rId2"/>
          <a:stretch>
            <a:fillRect/>
          </a:stretch>
        </p:blipFill>
        <p:spPr>
          <a:xfrm>
            <a:off x="1624519" y="1030189"/>
            <a:ext cx="7464560" cy="5719489"/>
          </a:xfrm>
          <a:prstGeom prst="rect">
            <a:avLst/>
          </a:prstGeom>
        </p:spPr>
      </p:pic>
    </p:spTree>
    <p:extLst>
      <p:ext uri="{BB962C8B-B14F-4D97-AF65-F5344CB8AC3E}">
        <p14:creationId xmlns:p14="http://schemas.microsoft.com/office/powerpoint/2010/main" val="48461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loan_amnt</a:t>
            </a:r>
            <a:r>
              <a:rPr lang="en-US" sz="4000" dirty="0"/>
              <a:t> vs </a:t>
            </a:r>
            <a:r>
              <a:rPr lang="en-US" sz="4000" dirty="0" err="1"/>
              <a:t>funded_amnt_inv</a:t>
            </a:r>
            <a:r>
              <a:rPr lang="en-US" sz="4000" dirty="0"/>
              <a:t> vs </a:t>
            </a:r>
            <a:r>
              <a:rPr lang="en-US" sz="4000" dirty="0" err="1"/>
              <a:t>funded_amnt</a:t>
            </a:r>
            <a:endParaRPr lang="en-US" sz="4000" dirty="0"/>
          </a:p>
        </p:txBody>
      </p:sp>
      <p:pic>
        <p:nvPicPr>
          <p:cNvPr id="4" name="Picture 3">
            <a:extLst>
              <a:ext uri="{FF2B5EF4-FFF2-40B4-BE49-F238E27FC236}">
                <a16:creationId xmlns:a16="http://schemas.microsoft.com/office/drawing/2014/main" id="{D982B23C-6175-4E32-93F7-6DCC92AF40A7}"/>
              </a:ext>
            </a:extLst>
          </p:cNvPr>
          <p:cNvPicPr>
            <a:picLocks noChangeAspect="1"/>
          </p:cNvPicPr>
          <p:nvPr/>
        </p:nvPicPr>
        <p:blipFill>
          <a:blip r:embed="rId2"/>
          <a:stretch>
            <a:fillRect/>
          </a:stretch>
        </p:blipFill>
        <p:spPr>
          <a:xfrm>
            <a:off x="0" y="945913"/>
            <a:ext cx="12192000" cy="4966174"/>
          </a:xfrm>
          <a:prstGeom prst="rect">
            <a:avLst/>
          </a:prstGeom>
        </p:spPr>
      </p:pic>
    </p:spTree>
    <p:extLst>
      <p:ext uri="{BB962C8B-B14F-4D97-AF65-F5344CB8AC3E}">
        <p14:creationId xmlns:p14="http://schemas.microsoft.com/office/powerpoint/2010/main" val="13408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a:xfrm>
            <a:off x="838200" y="36310"/>
            <a:ext cx="10515600" cy="1325563"/>
          </a:xfrm>
        </p:spPr>
        <p:txBody>
          <a:bodyPr>
            <a:normAutofit/>
          </a:bodyPr>
          <a:lstStyle/>
          <a:p>
            <a:r>
              <a:rPr lang="en-US" sz="4000" dirty="0" err="1"/>
              <a:t>loan_amnt</a:t>
            </a:r>
            <a:r>
              <a:rPr lang="en-US" sz="4000" dirty="0"/>
              <a:t> vs </a:t>
            </a:r>
            <a:r>
              <a:rPr lang="en-US" sz="4000" dirty="0" err="1"/>
              <a:t>funded_amnt_inv</a:t>
            </a:r>
            <a:r>
              <a:rPr lang="en-US" sz="4000" dirty="0"/>
              <a:t> vs </a:t>
            </a:r>
            <a:r>
              <a:rPr lang="en-US" sz="4000" dirty="0" err="1"/>
              <a:t>funded_amnt</a:t>
            </a:r>
            <a:endParaRPr lang="en-US" sz="4000" dirty="0"/>
          </a:p>
        </p:txBody>
      </p:sp>
      <p:pic>
        <p:nvPicPr>
          <p:cNvPr id="5" name="Picture 4">
            <a:extLst>
              <a:ext uri="{FF2B5EF4-FFF2-40B4-BE49-F238E27FC236}">
                <a16:creationId xmlns:a16="http://schemas.microsoft.com/office/drawing/2014/main" id="{1D074E7F-B164-4DEA-80E9-8E76BFBCC670}"/>
              </a:ext>
            </a:extLst>
          </p:cNvPr>
          <p:cNvPicPr>
            <a:picLocks noChangeAspect="1"/>
          </p:cNvPicPr>
          <p:nvPr/>
        </p:nvPicPr>
        <p:blipFill>
          <a:blip r:embed="rId2"/>
          <a:stretch>
            <a:fillRect/>
          </a:stretch>
        </p:blipFill>
        <p:spPr>
          <a:xfrm>
            <a:off x="838200" y="1211195"/>
            <a:ext cx="6866106" cy="3612219"/>
          </a:xfrm>
          <a:prstGeom prst="rect">
            <a:avLst/>
          </a:prstGeom>
        </p:spPr>
      </p:pic>
      <p:pic>
        <p:nvPicPr>
          <p:cNvPr id="7" name="Picture 6">
            <a:extLst>
              <a:ext uri="{FF2B5EF4-FFF2-40B4-BE49-F238E27FC236}">
                <a16:creationId xmlns:a16="http://schemas.microsoft.com/office/drawing/2014/main" id="{B8D3466B-4F96-4A14-B464-2B8A8512BCB5}"/>
              </a:ext>
            </a:extLst>
          </p:cNvPr>
          <p:cNvPicPr>
            <a:picLocks noChangeAspect="1"/>
          </p:cNvPicPr>
          <p:nvPr/>
        </p:nvPicPr>
        <p:blipFill>
          <a:blip r:embed="rId3"/>
          <a:stretch>
            <a:fillRect/>
          </a:stretch>
        </p:blipFill>
        <p:spPr>
          <a:xfrm>
            <a:off x="4821683" y="1493054"/>
            <a:ext cx="7853458" cy="3048499"/>
          </a:xfrm>
          <a:prstGeom prst="rect">
            <a:avLst/>
          </a:prstGeom>
        </p:spPr>
      </p:pic>
    </p:spTree>
    <p:extLst>
      <p:ext uri="{BB962C8B-B14F-4D97-AF65-F5344CB8AC3E}">
        <p14:creationId xmlns:p14="http://schemas.microsoft.com/office/powerpoint/2010/main" val="1459924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90BD-216B-4F1D-8B36-F938F837451B}"/>
              </a:ext>
            </a:extLst>
          </p:cNvPr>
          <p:cNvSpPr>
            <a:spLocks noGrp="1"/>
          </p:cNvSpPr>
          <p:nvPr>
            <p:ph type="title"/>
          </p:nvPr>
        </p:nvSpPr>
        <p:spPr/>
        <p:txBody>
          <a:bodyPr/>
          <a:lstStyle/>
          <a:p>
            <a:r>
              <a:rPr lang="en-US" dirty="0"/>
              <a:t>Recommendations – Based on analysis</a:t>
            </a:r>
          </a:p>
        </p:txBody>
      </p:sp>
      <p:sp>
        <p:nvSpPr>
          <p:cNvPr id="3" name="Content Placeholder 2">
            <a:extLst>
              <a:ext uri="{FF2B5EF4-FFF2-40B4-BE49-F238E27FC236}">
                <a16:creationId xmlns:a16="http://schemas.microsoft.com/office/drawing/2014/main" id="{0C5BB01F-F424-4D64-A8AA-6C70CEA39E4A}"/>
              </a:ext>
            </a:extLst>
          </p:cNvPr>
          <p:cNvSpPr>
            <a:spLocks noGrp="1"/>
          </p:cNvSpPr>
          <p:nvPr>
            <p:ph idx="1"/>
          </p:nvPr>
        </p:nvSpPr>
        <p:spPr>
          <a:xfrm>
            <a:off x="838200" y="1486260"/>
            <a:ext cx="10983013" cy="4848552"/>
          </a:xfrm>
        </p:spPr>
        <p:txBody>
          <a:bodyPr>
            <a:normAutofit fontScale="92500"/>
          </a:bodyPr>
          <a:lstStyle/>
          <a:p>
            <a:r>
              <a:rPr lang="en-US" sz="1800" dirty="0"/>
              <a:t>People with 10 or more years of experience are less likely to be defaulted because of higher annual income and can be trusted to give a loan. </a:t>
            </a:r>
          </a:p>
          <a:p>
            <a:r>
              <a:rPr lang="en-US" sz="1800" dirty="0"/>
              <a:t>On the same lines the company should avoid giving loans to people having less then 2 years of experience as they tend to default more. Since raising interest might not help, the company can avoid giving loans to these bracket of people</a:t>
            </a:r>
          </a:p>
          <a:p>
            <a:r>
              <a:rPr lang="en-US" sz="1800" dirty="0"/>
              <a:t>People taking loan for 60 or more months have higher chances of being charged off. In this case, the company can raise the interest rate for giving loans for 60 or more months. </a:t>
            </a:r>
          </a:p>
          <a:p>
            <a:r>
              <a:rPr lang="en-US" sz="1800" dirty="0"/>
              <a:t>People having their own homes and taking loans should be highly trusted. However, we do understand from data that such proportion of people are less. The company should be cautious about giving loans to people on mortgaged homes and interest rate should be higher for these people. </a:t>
            </a:r>
          </a:p>
          <a:p>
            <a:r>
              <a:rPr lang="en-US" sz="1800" dirty="0"/>
              <a:t>Debt consolidation and credit card payment are the 2 areas where people taking loans default the most. The company should be aware before giving loans for these 2 purposes. Charging higher interest rate might be helpful in this area.</a:t>
            </a:r>
          </a:p>
          <a:p>
            <a:r>
              <a:rPr lang="en-US" sz="1800" dirty="0"/>
              <a:t>People </a:t>
            </a:r>
            <a:r>
              <a:rPr lang="en-US" sz="1800"/>
              <a:t>from FL, NJ, </a:t>
            </a:r>
            <a:r>
              <a:rPr lang="en-US" sz="1800" dirty="0"/>
              <a:t>MD have higher rate of defaulters as compared to the combined defaulters of other states. The company needs to be cautious before giving loans to people from these states. Charging higher interest rates from people of these states can be a helpful measure as they constitute a good number of people who take loans. </a:t>
            </a:r>
          </a:p>
          <a:p>
            <a:r>
              <a:rPr lang="en-US" sz="1800" dirty="0"/>
              <a:t>People making higher inquiries to take loans tend to default more against people making less enquiries. This can happen because a person making more enquiries for the loan is still trying to figure out a way to pay back and can try to negotiate for a lower interest rate over calls. Company needs to be cautious about these bracket of people.</a:t>
            </a:r>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6407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DA0E0DB0-ABBB-4304-B433-C5268A1B2277}"/>
              </a:ext>
            </a:extLst>
          </p:cNvPr>
          <p:cNvSpPr>
            <a:spLocks noGrp="1"/>
          </p:cNvSpPr>
          <p:nvPr>
            <p:ph idx="1"/>
          </p:nvPr>
        </p:nvSpPr>
        <p:spPr/>
        <p:txBody>
          <a:bodyPr/>
          <a:lstStyle/>
          <a:p>
            <a:pPr marL="0" indent="0">
              <a:buNone/>
            </a:pPr>
            <a:r>
              <a:rPr lang="en-US" dirty="0"/>
              <a:t>Below assumptions have been made :</a:t>
            </a:r>
          </a:p>
          <a:p>
            <a:pPr marL="0" indent="0">
              <a:buNone/>
            </a:pPr>
            <a:endParaRPr lang="en-US" dirty="0"/>
          </a:p>
          <a:p>
            <a:pPr marL="514350" indent="-514350">
              <a:buAutoNum type="arabicPeriod"/>
            </a:pPr>
            <a:r>
              <a:rPr lang="en-US" dirty="0"/>
              <a:t>Only Fully paid and Charged Off customers will be considered from the data set as Current ones are the people who are already paying the loan and won’t be adding a lot of value to the analysis. </a:t>
            </a:r>
            <a:br>
              <a:rPr lang="en-US" dirty="0"/>
            </a:br>
            <a:endParaRPr lang="en-US" dirty="0"/>
          </a:p>
          <a:p>
            <a:pPr marL="514350" indent="-514350">
              <a:buAutoNum type="arabicPeriod"/>
            </a:pPr>
            <a:r>
              <a:rPr lang="en-US" dirty="0"/>
              <a:t>All the numeric values will be considered up to 2 decimal places. </a:t>
            </a:r>
          </a:p>
          <a:p>
            <a:pPr marL="0" indent="0">
              <a:buNone/>
            </a:pPr>
            <a:endParaRPr lang="en-US" dirty="0"/>
          </a:p>
        </p:txBody>
      </p:sp>
    </p:spTree>
    <p:extLst>
      <p:ext uri="{BB962C8B-B14F-4D97-AF65-F5344CB8AC3E}">
        <p14:creationId xmlns:p14="http://schemas.microsoft.com/office/powerpoint/2010/main" val="297532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Discussion on outliers</a:t>
            </a:r>
          </a:p>
        </p:txBody>
      </p:sp>
      <p:pic>
        <p:nvPicPr>
          <p:cNvPr id="5" name="Content Placeholder 4">
            <a:extLst>
              <a:ext uri="{FF2B5EF4-FFF2-40B4-BE49-F238E27FC236}">
                <a16:creationId xmlns:a16="http://schemas.microsoft.com/office/drawing/2014/main" id="{3FD672B1-42F4-42C0-9B47-23F1CABFEF78}"/>
              </a:ext>
            </a:extLst>
          </p:cNvPr>
          <p:cNvPicPr>
            <a:picLocks noGrp="1" noChangeAspect="1"/>
          </p:cNvPicPr>
          <p:nvPr>
            <p:ph idx="1"/>
          </p:nvPr>
        </p:nvPicPr>
        <p:blipFill>
          <a:blip r:embed="rId2"/>
          <a:stretch>
            <a:fillRect/>
          </a:stretch>
        </p:blipFill>
        <p:spPr>
          <a:xfrm>
            <a:off x="772069" y="1514541"/>
            <a:ext cx="9648619" cy="4351338"/>
          </a:xfrm>
        </p:spPr>
      </p:pic>
    </p:spTree>
    <p:extLst>
      <p:ext uri="{BB962C8B-B14F-4D97-AF65-F5344CB8AC3E}">
        <p14:creationId xmlns:p14="http://schemas.microsoft.com/office/powerpoint/2010/main" val="311257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Discussion on outliers</a:t>
            </a:r>
          </a:p>
        </p:txBody>
      </p:sp>
      <p:pic>
        <p:nvPicPr>
          <p:cNvPr id="4" name="Picture 3">
            <a:extLst>
              <a:ext uri="{FF2B5EF4-FFF2-40B4-BE49-F238E27FC236}">
                <a16:creationId xmlns:a16="http://schemas.microsoft.com/office/drawing/2014/main" id="{49B4560F-D1F4-4751-8D17-CAE34904551F}"/>
              </a:ext>
            </a:extLst>
          </p:cNvPr>
          <p:cNvPicPr>
            <a:picLocks noChangeAspect="1"/>
          </p:cNvPicPr>
          <p:nvPr/>
        </p:nvPicPr>
        <p:blipFill>
          <a:blip r:embed="rId2"/>
          <a:stretch>
            <a:fillRect/>
          </a:stretch>
        </p:blipFill>
        <p:spPr>
          <a:xfrm>
            <a:off x="1019479" y="1369859"/>
            <a:ext cx="8056428" cy="5215767"/>
          </a:xfrm>
          <a:prstGeom prst="rect">
            <a:avLst/>
          </a:prstGeom>
        </p:spPr>
      </p:pic>
    </p:spTree>
    <p:extLst>
      <p:ext uri="{BB962C8B-B14F-4D97-AF65-F5344CB8AC3E}">
        <p14:creationId xmlns:p14="http://schemas.microsoft.com/office/powerpoint/2010/main" val="364585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Discussion on outliers</a:t>
            </a:r>
          </a:p>
        </p:txBody>
      </p:sp>
      <p:pic>
        <p:nvPicPr>
          <p:cNvPr id="5" name="Picture 4">
            <a:extLst>
              <a:ext uri="{FF2B5EF4-FFF2-40B4-BE49-F238E27FC236}">
                <a16:creationId xmlns:a16="http://schemas.microsoft.com/office/drawing/2014/main" id="{94BE23EA-2A7E-451A-91AD-5782AB9CB45A}"/>
              </a:ext>
            </a:extLst>
          </p:cNvPr>
          <p:cNvPicPr>
            <a:picLocks noChangeAspect="1"/>
          </p:cNvPicPr>
          <p:nvPr/>
        </p:nvPicPr>
        <p:blipFill>
          <a:blip r:embed="rId2"/>
          <a:stretch>
            <a:fillRect/>
          </a:stretch>
        </p:blipFill>
        <p:spPr>
          <a:xfrm>
            <a:off x="838200" y="1459224"/>
            <a:ext cx="8190487" cy="5292683"/>
          </a:xfrm>
          <a:prstGeom prst="rect">
            <a:avLst/>
          </a:prstGeom>
        </p:spPr>
      </p:pic>
    </p:spTree>
    <p:extLst>
      <p:ext uri="{BB962C8B-B14F-4D97-AF65-F5344CB8AC3E}">
        <p14:creationId xmlns:p14="http://schemas.microsoft.com/office/powerpoint/2010/main" val="15142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8C32F-BFF4-41D5-92C8-385E9C496A82}"/>
              </a:ext>
            </a:extLst>
          </p:cNvPr>
          <p:cNvSpPr>
            <a:spLocks noGrp="1"/>
          </p:cNvSpPr>
          <p:nvPr>
            <p:ph idx="1"/>
          </p:nvPr>
        </p:nvSpPr>
        <p:spPr>
          <a:xfrm>
            <a:off x="838200" y="128801"/>
            <a:ext cx="10515600" cy="4351338"/>
          </a:xfrm>
        </p:spPr>
        <p:txBody>
          <a:bodyPr>
            <a:normAutofit/>
          </a:bodyPr>
          <a:lstStyle/>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r>
              <a:rPr lang="en-US" sz="4000" dirty="0"/>
              <a:t>Analysis</a:t>
            </a:r>
          </a:p>
        </p:txBody>
      </p:sp>
    </p:spTree>
    <p:extLst>
      <p:ext uri="{BB962C8B-B14F-4D97-AF65-F5344CB8AC3E}">
        <p14:creationId xmlns:p14="http://schemas.microsoft.com/office/powerpoint/2010/main" val="184916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Univariate Analysis: </a:t>
            </a:r>
            <a:r>
              <a:rPr lang="en-US" dirty="0" err="1"/>
              <a:t>funded_amnt_inv</a:t>
            </a:r>
            <a:endParaRPr lang="en-US" dirty="0"/>
          </a:p>
        </p:txBody>
      </p:sp>
      <p:pic>
        <p:nvPicPr>
          <p:cNvPr id="5" name="Picture 4">
            <a:extLst>
              <a:ext uri="{FF2B5EF4-FFF2-40B4-BE49-F238E27FC236}">
                <a16:creationId xmlns:a16="http://schemas.microsoft.com/office/drawing/2014/main" id="{B3263F41-F0EF-4DB4-A434-A52315E025A1}"/>
              </a:ext>
            </a:extLst>
          </p:cNvPr>
          <p:cNvPicPr>
            <a:picLocks noChangeAspect="1"/>
          </p:cNvPicPr>
          <p:nvPr/>
        </p:nvPicPr>
        <p:blipFill>
          <a:blip r:embed="rId2"/>
          <a:stretch>
            <a:fillRect/>
          </a:stretch>
        </p:blipFill>
        <p:spPr>
          <a:xfrm>
            <a:off x="0" y="2184195"/>
            <a:ext cx="12192000" cy="3540196"/>
          </a:xfrm>
          <a:prstGeom prst="rect">
            <a:avLst/>
          </a:prstGeom>
        </p:spPr>
      </p:pic>
    </p:spTree>
    <p:extLst>
      <p:ext uri="{BB962C8B-B14F-4D97-AF65-F5344CB8AC3E}">
        <p14:creationId xmlns:p14="http://schemas.microsoft.com/office/powerpoint/2010/main" val="151392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0AA-1588-4442-B7BA-101797A9EB71}"/>
              </a:ext>
            </a:extLst>
          </p:cNvPr>
          <p:cNvSpPr>
            <a:spLocks noGrp="1"/>
          </p:cNvSpPr>
          <p:nvPr>
            <p:ph type="title"/>
          </p:nvPr>
        </p:nvSpPr>
        <p:spPr/>
        <p:txBody>
          <a:bodyPr/>
          <a:lstStyle/>
          <a:p>
            <a:r>
              <a:rPr lang="en-US" dirty="0"/>
              <a:t>Univariate Analysis: </a:t>
            </a:r>
            <a:r>
              <a:rPr lang="en-US" dirty="0" err="1"/>
              <a:t>annual_inc</a:t>
            </a:r>
            <a:endParaRPr lang="en-US" dirty="0"/>
          </a:p>
        </p:txBody>
      </p:sp>
      <p:pic>
        <p:nvPicPr>
          <p:cNvPr id="4" name="Picture 3">
            <a:extLst>
              <a:ext uri="{FF2B5EF4-FFF2-40B4-BE49-F238E27FC236}">
                <a16:creationId xmlns:a16="http://schemas.microsoft.com/office/drawing/2014/main" id="{1297040F-FDEC-4494-84E9-49F6638DFBED}"/>
              </a:ext>
            </a:extLst>
          </p:cNvPr>
          <p:cNvPicPr>
            <a:picLocks noChangeAspect="1"/>
          </p:cNvPicPr>
          <p:nvPr/>
        </p:nvPicPr>
        <p:blipFill>
          <a:blip r:embed="rId2"/>
          <a:stretch>
            <a:fillRect/>
          </a:stretch>
        </p:blipFill>
        <p:spPr>
          <a:xfrm>
            <a:off x="838200" y="1908986"/>
            <a:ext cx="10382250" cy="4113515"/>
          </a:xfrm>
          <a:prstGeom prst="rect">
            <a:avLst/>
          </a:prstGeom>
        </p:spPr>
      </p:pic>
    </p:spTree>
    <p:extLst>
      <p:ext uri="{BB962C8B-B14F-4D97-AF65-F5344CB8AC3E}">
        <p14:creationId xmlns:p14="http://schemas.microsoft.com/office/powerpoint/2010/main" val="2817019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656</Words>
  <Application>Microsoft Office PowerPoint</Application>
  <PresentationFormat>Widescreen</PresentationFormat>
  <Paragraphs>53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Problem statement</vt:lpstr>
      <vt:lpstr>Assumptions</vt:lpstr>
      <vt:lpstr>Discussion on outliers</vt:lpstr>
      <vt:lpstr>Discussion on outliers</vt:lpstr>
      <vt:lpstr>Discussion on outliers</vt:lpstr>
      <vt:lpstr>PowerPoint Presentation</vt:lpstr>
      <vt:lpstr>Univariate Analysis: funded_amnt_inv</vt:lpstr>
      <vt:lpstr>Univariate Analysis: annual_inc</vt:lpstr>
      <vt:lpstr>Univariate Analysis: loan_status</vt:lpstr>
      <vt:lpstr>Univariate Analysis: int_rate</vt:lpstr>
      <vt:lpstr>home_ownership vs loan_status</vt:lpstr>
      <vt:lpstr>Univariate Analysis: emp_length</vt:lpstr>
      <vt:lpstr>loan_status vs employee length</vt:lpstr>
      <vt:lpstr>Bivariate Analysis: Charged off percentage vs emp length</vt:lpstr>
      <vt:lpstr>term vs loan_status</vt:lpstr>
      <vt:lpstr>Univariate Analysis: Verification status</vt:lpstr>
      <vt:lpstr>Univariate Analysis: Purpose</vt:lpstr>
      <vt:lpstr>Purpose vs loan status</vt:lpstr>
      <vt:lpstr>loan_status vs addr_state</vt:lpstr>
      <vt:lpstr>loan_status vs inq_last_6mnths</vt:lpstr>
      <vt:lpstr>loan_status vs inq_last_6mnths</vt:lpstr>
      <vt:lpstr>Loan amounts vs Term</vt:lpstr>
      <vt:lpstr>loan_amnt vs funded_amnt_inv vs funded_amnt</vt:lpstr>
      <vt:lpstr>loan_amnt vs funded_amnt_inv vs funded_amnt</vt:lpstr>
      <vt:lpstr>Recommendations – Based 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Arora, Chandeep</dc:creator>
  <cp:lastModifiedBy>Ravindranatha, Sreedhar</cp:lastModifiedBy>
  <cp:revision>24</cp:revision>
  <dcterms:created xsi:type="dcterms:W3CDTF">2022-09-07T01:15:39Z</dcterms:created>
  <dcterms:modified xsi:type="dcterms:W3CDTF">2022-09-07T04:55:12Z</dcterms:modified>
</cp:coreProperties>
</file>