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320" r:id="rId2"/>
    <p:sldId id="336" r:id="rId3"/>
    <p:sldId id="337" r:id="rId4"/>
    <p:sldId id="386" r:id="rId5"/>
    <p:sldId id="339" r:id="rId6"/>
    <p:sldId id="341" r:id="rId7"/>
    <p:sldId id="342" r:id="rId8"/>
    <p:sldId id="387" r:id="rId9"/>
    <p:sldId id="343" r:id="rId10"/>
    <p:sldId id="388" r:id="rId11"/>
    <p:sldId id="389" r:id="rId12"/>
    <p:sldId id="390" r:id="rId13"/>
    <p:sldId id="391" r:id="rId14"/>
    <p:sldId id="356" r:id="rId15"/>
    <p:sldId id="357" r:id="rId16"/>
    <p:sldId id="358" r:id="rId17"/>
    <p:sldId id="402" r:id="rId18"/>
    <p:sldId id="403" r:id="rId19"/>
    <p:sldId id="404" r:id="rId20"/>
    <p:sldId id="405" r:id="rId21"/>
    <p:sldId id="406" r:id="rId22"/>
    <p:sldId id="392" r:id="rId23"/>
    <p:sldId id="393" r:id="rId24"/>
    <p:sldId id="394" r:id="rId25"/>
    <p:sldId id="395" r:id="rId26"/>
    <p:sldId id="401" r:id="rId27"/>
    <p:sldId id="407" r:id="rId28"/>
    <p:sldId id="361" r:id="rId29"/>
    <p:sldId id="362" r:id="rId30"/>
    <p:sldId id="363" r:id="rId31"/>
    <p:sldId id="364" r:id="rId32"/>
    <p:sldId id="365" r:id="rId33"/>
    <p:sldId id="410" r:id="rId34"/>
    <p:sldId id="366" r:id="rId35"/>
    <p:sldId id="408" r:id="rId36"/>
    <p:sldId id="411" r:id="rId37"/>
    <p:sldId id="409" r:id="rId38"/>
    <p:sldId id="368" r:id="rId39"/>
    <p:sldId id="369" r:id="rId40"/>
    <p:sldId id="373" r:id="rId41"/>
    <p:sldId id="374" r:id="rId42"/>
    <p:sldId id="375" r:id="rId43"/>
    <p:sldId id="412" r:id="rId44"/>
    <p:sldId id="376" r:id="rId45"/>
    <p:sldId id="380" r:id="rId46"/>
    <p:sldId id="381" r:id="rId47"/>
    <p:sldId id="382" r:id="rId48"/>
    <p:sldId id="383" r:id="rId49"/>
    <p:sldId id="334" r:id="rId50"/>
    <p:sldId id="333" r:id="rId5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5" d="100"/>
          <a:sy n="75" d="100"/>
        </p:scale>
        <p:origin x="-122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18.10.2012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18.10.2012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1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hyperlink" Target="http://csharpfundamentals.telerik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george.net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://www.telerik.com/" TargetMode="Externa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gcoder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jpeg"/><Relationship Id="rId7" Type="http://schemas.openxmlformats.org/officeDocument/2006/relationships/image" Target="../media/image66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csharp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csharp-programming-part-1/about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gif"/><Relationship Id="rId4" Type="http://schemas.openxmlformats.org/officeDocument/2006/relationships/image" Target="../media/image7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 smtClean="0"/>
              <a:t>C# Programming</a:t>
            </a:r>
            <a:br>
              <a:rPr lang="en-US" dirty="0" smtClean="0"/>
            </a:br>
            <a:r>
              <a:rPr lang="en-US" dirty="0" smtClean="0"/>
              <a:t>Course – Part I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gnome,mime,text,csharp,file,documen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6022">
            <a:off x="2460431" y="3193543"/>
            <a:ext cx="1127826" cy="112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4648200" y="4457700"/>
            <a:ext cx="4054578" cy="2050030"/>
            <a:chOff x="4648200" y="4457700"/>
            <a:chExt cx="4054578" cy="2050030"/>
          </a:xfrm>
        </p:grpSpPr>
        <p:pic>
          <p:nvPicPr>
            <p:cNvPr id="23" name="Picture 4" descr="C:\Temp\platka.png"/>
            <p:cNvPicPr>
              <a:picLocks noChangeAspect="1" noChangeArrowheads="1"/>
            </p:cNvPicPr>
            <p:nvPr/>
          </p:nvPicPr>
          <p:blipFill>
            <a:blip r:embed="rId10" cstate="screen">
              <a:lum contrast="2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4457700"/>
              <a:ext cx="4054578" cy="20500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Picture 7" descr="C:\Users\nakov\Desktop\course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226" y="4665663"/>
              <a:ext cx="3438525" cy="165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 smtClean="0"/>
              <a:t>The “Software </a:t>
            </a:r>
            <a:r>
              <a:rPr lang="en-US" dirty="0"/>
              <a:t>Academy” Program @ Telerik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Become a skillful software engineer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</a:p>
          <a:p>
            <a:pPr lvl="1"/>
            <a:r>
              <a:rPr lang="en-US" dirty="0" smtClean="0"/>
              <a:t>It takes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months </a:t>
            </a:r>
            <a:r>
              <a:rPr lang="en-US" dirty="0" smtClean="0"/>
              <a:t>(~ full time job)</a:t>
            </a:r>
          </a:p>
          <a:p>
            <a:pPr lvl="2"/>
            <a:r>
              <a:rPr lang="en-US" dirty="0" smtClean="0"/>
              <a:t>Learning, homework, projects, team work</a:t>
            </a:r>
          </a:p>
          <a:p>
            <a:pPr lvl="1"/>
            <a:r>
              <a:rPr lang="en-US" dirty="0" smtClean="0"/>
              <a:t>Web development track (HTML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JavaScript, …)</a:t>
            </a:r>
          </a:p>
          <a:p>
            <a:pPr lvl="1"/>
            <a:r>
              <a:rPr lang="en-US" dirty="0" smtClean="0"/>
              <a:t>Programming track (C#, OOP, DB, …)</a:t>
            </a:r>
          </a:p>
          <a:p>
            <a:pPr lvl="1"/>
            <a:r>
              <a:rPr lang="en-US" dirty="0" smtClean="0"/>
              <a:t>Professional tracks</a:t>
            </a:r>
          </a:p>
          <a:p>
            <a:pPr lvl="2"/>
            <a:r>
              <a:rPr lang="en-US" dirty="0" smtClean="0"/>
              <a:t>.NET Developer, QA, Support Engineer, Web Front-End, XAML Front-End, ASP.NET Dev, Mobile Dev, Windows 8 Dev, Cloud Dev,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 smtClean="0"/>
              <a:t>Software Academy: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First </a:t>
            </a:r>
            <a:r>
              <a:rPr lang="en-US" dirty="0" smtClean="0"/>
              <a:t>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4" t="-4944" r="-1837" b="-5801"/>
          <a:stretch/>
        </p:blipFill>
        <p:spPr bwMode="auto">
          <a:xfrm>
            <a:off x="723900" y="3308650"/>
            <a:ext cx="7683500" cy="3015950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semester</a:t>
            </a:r>
          </a:p>
          <a:p>
            <a:pPr lvl="1"/>
            <a:r>
              <a:rPr lang="en-US" dirty="0" smtClean="0"/>
              <a:t>C# programming and Web technologies basics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times weekly,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hours in class +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br>
              <a:rPr lang="en-US" dirty="0"/>
            </a:br>
            <a:r>
              <a:rPr lang="en-US" dirty="0" smtClean="0"/>
              <a:t>Second </a:t>
            </a:r>
            <a:r>
              <a:rPr lang="en-US" dirty="0"/>
              <a:t>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semester</a:t>
            </a:r>
          </a:p>
          <a:p>
            <a:pPr lvl="1"/>
            <a:r>
              <a:rPr lang="en-US" dirty="0" smtClean="0"/>
              <a:t>Advanced C# and JavaScript programming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times weekly,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hours in class + homework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1" t="-4692" r="-1837" b="-5288"/>
          <a:stretch/>
        </p:blipFill>
        <p:spPr bwMode="auto">
          <a:xfrm>
            <a:off x="723900" y="3317223"/>
            <a:ext cx="7696200" cy="2997769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7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Third 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68400"/>
            <a:ext cx="8686800" cy="5486400"/>
          </a:xfrm>
        </p:spPr>
        <p:txBody>
          <a:bodyPr/>
          <a:lstStyle/>
          <a:p>
            <a:r>
              <a:rPr lang="en-US" sz="3000" dirty="0" smtClean="0"/>
              <a:t>Full time –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times weekly,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3000" dirty="0" smtClean="0"/>
              <a:t> hours </a:t>
            </a:r>
            <a:r>
              <a:rPr lang="en-US" sz="3000" smtClean="0"/>
              <a:t>in class</a:t>
            </a:r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4" t="-2240" r="-1548" b="-2057"/>
          <a:stretch/>
        </p:blipFill>
        <p:spPr bwMode="auto">
          <a:xfrm>
            <a:off x="1193800" y="1892300"/>
            <a:ext cx="6756400" cy="4508500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8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63246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C# Programming: Objectives &amp;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88480"/>
            <a:ext cx="5562600" cy="569120"/>
          </a:xfrm>
        </p:spPr>
        <p:txBody>
          <a:bodyPr/>
          <a:lstStyle/>
          <a:p>
            <a:r>
              <a:rPr lang="en-US" dirty="0" smtClean="0"/>
              <a:t>What Topics Shall We Cover?</a:t>
            </a:r>
            <a:endParaRPr lang="en-US" dirty="0"/>
          </a:p>
        </p:txBody>
      </p:sp>
      <p:pic>
        <p:nvPicPr>
          <p:cNvPr id="22530" name="Picture 2" descr="http://www.fivestar-school.com/file.php/1/girlwith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905000" cy="4133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2" name="Picture 4" descr="http://smu.edu/culturalinstitute/images/friends-girlwri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2743200" cy="2148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findicons.com/files/icons/2166/oxygen/128/text_x_c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230">
            <a:off x="7103446" y="570279"/>
            <a:ext cx="1250018" cy="125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</a:t>
            </a:r>
            <a:r>
              <a:rPr lang="en-US" dirty="0" smtClean="0"/>
              <a:t>track at the Academy: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Give the trainees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fundamental</a:t>
            </a:r>
            <a:r>
              <a:rPr lang="en-US" dirty="0" smtClean="0"/>
              <a:t> computer programming knowledge and 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the logical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algorithmic thinking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Development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problems solving </a:t>
            </a:r>
            <a:r>
              <a:rPr lang="en-US" dirty="0" smtClean="0"/>
              <a:t>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Learn basic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dirty="0" smtClean="0"/>
              <a:t> and object-oriented programming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OOP</a:t>
            </a:r>
            <a:r>
              <a:rPr lang="en-US" dirty="0" smtClean="0"/>
              <a:t>) concepts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Learn to produce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code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Prepare</a:t>
            </a:r>
            <a:r>
              <a:rPr lang="en-US" dirty="0" smtClean="0"/>
              <a:t> for learning the software technologies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DB &amp; SQL, ASP.NET, XAML, Win8,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smtClean="0"/>
              <a:t># Part </a:t>
            </a:r>
            <a:r>
              <a:rPr lang="en-US" dirty="0" smtClean="0"/>
              <a:t>I 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638800"/>
          </a:xfrm>
        </p:spPr>
        <p:txBody>
          <a:bodyPr/>
          <a:lstStyle/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Introduction to Programming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Primitive Data Types and Variables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Operators, Expressions and Statements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Console Input / Output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Conditional Statements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Loops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 Preparation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Test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Practical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 descr="http://prnew.info/wp-content/uploads/2012/01/%D0%A2%D0%B5%D0%BB%D0%B5%D1%80%D0%B8%D0%BA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3657600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http://blog.quppa.net/wp-content/uploads/csharp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4217">
            <a:off x="7489949" y="1118300"/>
            <a:ext cx="1147887" cy="11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smtClean="0"/>
              <a:t># Part II </a:t>
            </a:r>
            <a:r>
              <a:rPr lang="en-US" dirty="0" smtClean="0"/>
              <a:t>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15050"/>
          </a:xfrm>
        </p:spPr>
        <p:txBody>
          <a:bodyPr/>
          <a:lstStyle/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Arrays and Matrices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Numeral Systems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Methods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Creating and Using Objects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Strings and Text Processing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/>
              <a:t>Problem Solving Methodology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 Preparation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Test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Practical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 descr="http://www.nakov.com/wp-content/uploads/2010/06/svetlin-nakov-teaching-students-in-telerik-academy-june-20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72585"/>
            <a:ext cx="2590799" cy="17282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akov.com/wp-content/uploads/2010/06/svetlin-nakov-teaching-explaining-csharp-in-telerik-academy-june-2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32" y="1143000"/>
            <a:ext cx="3009967" cy="2007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data:image/jpeg;base64,/9j/4AAQSkZJRgABAQAAAQABAAD/2wCEAAkGBhAQEBQQEBAVEA8QEA8QDw8QEBAPFQ8PFBAVFRUUFBQXHCYeFxkjGRQUHy8gIycpLCwsFR4xNTAqNSYrLCkBCQoKDgwOGA8PGiwcHCQpLCwsLCkpLCwsLCwpLCksLCwsKSksKSkpLCksKSksLCksLCksLCkpKSwsLCwpKSksLP/AABEIAOEA4QMBIgACEQEDEQH/xAAcAAABBQEBAQAAAAAAAAAAAAAAAQIDBAcFBgj/xABEEAACAQIDAwcJBgUEAQUBAAABAgADEQQSIQUxQQYHUWFxkaETFyIyUnKBsdEzQmKSwfAUI4Ky4VOiwvEVc4Oj0uIW/8QAGAEAAwEBAAAAAAAAAAAAAAAAAAECAwT/xAAjEQEBAAICAwEAAQUAAAAAAAAAAQIRITEDEkETIjJRYXGB/9oADAMBAAIRAxEAPwDcYQlfGYxaalmNrQCWpUC6kzibU5XUKAOZxp1zOuXHOhlJpUDdt2nCZdjNp1q7Zqjk34X0lTHablI2baHPBQU2U37NZzG55RwUzJ0pSZaUv0Z3yNR88n4Wh54/wtMxFOSqkf5wv1rSfPF+BovniPsN3TOVWSqsf5Qv1rQfPCfYbuh54T7Ddxng1WSqsf5Qv2r2Sc9Sk2Aa40IsQQZL54T7D9xmbbRGHJzGqlOoNzBhc9TAb5JgccpHrX6+nvi/Ob1s/wBbremi+eA/6b9xjX55supVh2gzxL1Ra4lGlgDVOeobpvVAb5utvp39EL4p8Kea/Wipzx3AIRiDqDlOoi+eE+w/cZ4eo4Ww4scqgcf8AaxxWP8AGF+1/s9t54j7DdxieeP8Ddxnh2SRssPyh/tXu/PL+Fu4xPPMPZbumfukrvTi/OH+taSvPQvEHunT2fzxUHNma3bpMbqU5VqUpNwXPI+n9lcsKFcDK41653KdUMLg3nyRg9p1sOwak5FuFzaanyF50sxFKubNu14zOzS5lts8JWwWNWqoZTe8sxKEIQgDKtTKCTwmP86HLgrehSb0jppwmicsNqihQZr20M+adpY9q9Z6ja3Y27JWM2nK6iuqljcm5OpJ4yzTpRlNurxk61erxm8jntPWnHBICp1eMkB6vGUgwLJFWOCfu8kWl+7x6LZqiSBY9aMkXDx6TarnDX3u/wAGy/2gSJthUX9cM3vVap/WdNcNEy2qrTv61Oo/5WQf8o/WfR7X45q8m8L/AKX+5/rCts/DUFLmmABuF2JJ4Aa7zO3/AAs8ztjDYk1gzUiaCXyZPT/qYDW57NIspMZ0eNuV5q7glLoSRa9zYbh1SDC1zhy6vfyerrYXs3FR2/PtlrBbRpkWBHZF2qq+TJGukXzcP7qqOw6r16j4hxYD+XSXgq72+O7WdkiR7LwgSigU6FQ1+ktqT4ywUlYzUTld1CRGOsmIjGEZKrLIXWWWEiYSaqKjpK9RJdcSF1kWLlc+pTkJUg3BsRqCOEvOkhenIsXK1Pmu5dFrUKp9Iaa8RNlpVAwBHGfJOzsU1CstRTYqRfsn0vyM2uK+HVr39ETLKab43b0UIQkqZfzw7QK0SoO/SYpTpzWOeU+qPxCZciTXCMfJeQqSVVihY4CasjlElURiyRZSUiiSrI1kixoTJJkkKyZJUTU6zlYvE5doYdfapVR+a5H9gnUWeX23UIx9NwLiktIkDfbMxPgYs7qf9PCbt/09iYko0duYdzYVArey/wDLP+61/hLt5puVnZZ2rYrAUqnroGPtWs35hrOGQGNSml8iMUFzfdode2872NxIp03qH7is3aQNB32nI5P4W1O7bzqT0k6mRl3ppjdTaJdu0sPRRXzM6rlyqp4aC5Og0i4PF4jE+lb+HobwfWqVB1E6AdduyLjqNJXD1KZqKOAsbHpK/e/e+dDDY6nVF6bhrbxuK9oOokze9WqutbkKtMKLDxJJPaTqY1o9oxpSELSJpK0iaJSJhIXEnaRsJKldlkbJJyI0rJWp1Kc2bmc2gWpZCfV0mQOs0zmbOrD8UyznDXx3ls8IkJk2Y5zzNbKfxCZgjno8Zp3PP933hMypibePpj5O0ygn/uSpS/d4xJYSaxhQtCTJhYJLCS5EWmpg+uTJgev5yDFbSWlpYvUPq013nrPQOsyTZOya+LqL5dslIsL0aZKgjoY72+XVHwXPaejg8xYJeoyC7LSVqpUdYUG3xjKtDEKwVcJVJO7Nlpj5k+E2bk7sWjRoslNFRcnqqAo8JIuyVZxpM/0jT8rpmGyuR20K9v5NKkvEvWckDsWmZHtHmyxdKo1dmo1CwUCmr1FICi29k/d5tl6dFOGniZ5bbG1lYkXEmZ3KruEwn+WK4/CAHLWwtRTxKZKo+YPhK2HwK3y4fENSfeKRLUyf/bfQ/AGbHg9kLVYejmJOgnM5xMDhlo08KERmfEUWqNlUm1Ns7Kp4DKGB7Zd1vhnN63emdthcTUXydVgykqSwXKSAb2NtN4HCdKhhsi2l1zeQOZr66Y+21PGBcpzTgbP2YKlby+oRCQtiRnb4cB498v4wNWfya6INajdA6B1mXlQKAqiwAsAOAmdm60l9YRmkbPGcmOTdbH1ajGtUWl5Rwqq7AWDEC3dLfKrk4+yxbM+JfEtRGGDtfJYVTVB13fYm/QTFclTBzq+JC2vcsdFUb2PV9dwjFvvbf0DcOodPbIsLhSt2ds9VvWbgB7Kjgsq42nUqVkpo7IMpZspIvc2HyMVpyReYxhlPG7MqUqlMeVcguMwLsbjeePVLkB/onk4eSjxCAQtSmi80As7e9+gmfETQuaL7R/eHyEz8nTXxdtkhCEwdDG+ef7vvCZnTmmc833feEzNDNvH0w8nawkmQyurSZWm0Y1YWD1mLLSpDNWf1RvCD226urjIK2KCKXO4Dd0ngB2md3kFs4kmtU1qObk9AtoB1CP8Awnqbdn/+RpYfylrsxZiXfVj0XMn2WArr2id/bK3v1oh76ameTfE5STcqqkBmFrlt4RL6Zra33AangDeN/izyn8mm4HaaqpuQPQJNyBYdJPAdZnMxXLihT0VjUbjkFx+YkDuJme4rar1dCbIDcICbA9JvqzdZ17BpIhVkTxT60vlvUei2tynq1zo7016FNPd8UNu+cHyLZs38RWvwuaTD+wRorRf4iazGTpjcsr26tPnAOFHkAp8uwOWtUGRGSw0QoWIa++4HDpnnm2licTijUr0/J06dM+TswZWZzbRh+EN16w2phlr08h0IOZHG9HG4/UTiYDadfMaBpnyiaOfuge0W3WMzs9a1luWL0dSqBKzYlTpecTy74hstJj5NTapiPuluK0x97t+XGTabCiKWQGwcqxJuWJF7k8T6Mfv9KYfDMTiXoPmsWpN66jePxL19XGXxiFK51IK2zAjcRa8jch01HCcPF4Y6UEJtVdVCA6F2IA8TukW6XJ7Nl5pdjZcGlRh6y+UN+vWec5w9pCtirCxFIvTU8QMtO477zRajJgsGKQ0yUwp7FW0xLEYw1CXO92qN+aox+REnHnlWXE0jYyDZgzYtj7Kovhm/5SQvGcn9atRul2Hdp+kr7E/Km2y966j2Qx8LfrK94Yls1dj0KB3t/wDmOCCH0TiQCLHCmI7ycAjM0Hmk+0f3h8hPAmnPf80o/mv7w/tEz8nTXxdtihCE53Sxznm+77wmYLNO55/u+8JmCma4dMfJ2nUyVTIFMkUzZjUGJ/mVUpcB6bdu5R8z3TQuTCWFh1fKeD2DQNWu7b/TyjsX0f0mr8mdjEakam0rHiWoz5skdLaSnyakbyiKL6DNcqL9A0F5nOMxQdrKf5a3CX3sL3LnrY69w3ATQeXOIFDClR67DyY6s5sbf0eU/e/MlaGN4Gc5WkaSBpWRpIGmjNNmheRBoF7andAtHs4AuTYAEknQACc6tTbEaG6YfiNVbEdvFafieoSwUz6sPRFiqHiRuLD5Dhx13PqubG3rWNr8Twv8YryqcGhQoCqAqgWCgWAHQBOZt9b0GPsFX/Kwv4Xjdm7fp19PUqewx3n8J4/ORbfx6rTan6zshuB91ekyLlLivHGzIbNx5qqAlKq5/CgP6z2XJDkZiRXp4rEYfydFWz3qOmc5dVUUxcgFgNZ3Oa+hhmwq1FK2Hrm40I4Gdnb3KalYhHBA0GUg/GTzeF8TmuTyw2qWpsoOrXmV1sUEsuR9ABooO4ds9TtTalySTOFV2nRvqR3y8pJwzxtvKgmPBOiP8VA/WdHYmFKJrvNye06xKONosdLS6KoAixn08r805OJ9BmOVmzEeqAdAO3rMi/jCLXpVAGYKGKADMTYAm+m+drD4yjnAcjfxIntsdisFRwJzshNTJSpqCpLOzLew7u+Kz7s5d3WmeOpUlTvUlT2g2MLx+N+1qf8Aq1P7zIgYA6899zTfav7w/tE8Bee/5pftX94f2iZ+Xpr4v6mxQhCc7pY5zyj1femWgj9malzy/d96ZVea4dMfJ2mD/u8kFX93/wASuDHpvHaPnNGWnuOa/k4alIVSvrG4+d5ruDwa01sN/EzhcgxTp7Nw5Gg8ghJ67SLbnK1aegNvnDnLiHuY/wAq83zpbSGZEBvZxmGmmVCQf/kPhPBrjB0eI+kk2ztM16rsxufKk9gKKB/aZQBldI75Xxj/AMJ/MPpHDaH4T+YfSc/NFzR7pesdD/yP4T+YfSH/AJAez/uH0nPvFzR+1L1i/wD+QHsn8w+kQ48eyfzD6SleF4bo9Y5NDD0/KVFKbnYjUbibjh1zp0aSqc2Uk3vckNc9dxrOdXcLXvf1lU/EafoJfFS8zjXJfG1XUEKSBxAyi/b6Mortl3rZcxIC8T0ns6o1905+D+2bqsPC/wCsdpSdutjcUfKIPxAn4C/6R2e+/wCSfSUKrFqwsfVVjc6gfd3f1SymnG/b/iG9lrUN2hWy09OLIPuj73UOqTVMRalfqlDarfZr01L9yn6yfEoTTCje1lHadBDfZ66X8PfIupByJ7O8qCeHTLArNoc5uNxsmh6tNJFU0YgbgxA7AbCAMrURunGiCSSSSSSSTe5O8mH8OvSfCKDFzSkmmgOk+E91zTi1V/eH9onhiZ7nmo+1qe8P7RMvL028P9TYYQhOZ1Mb55vu+8JlN5q/PL933pleQfszXDpjn2aDHqYmQfsxQB+zLQ9XsTly6YVaH+kCijoAJE5OM2u1Rrk3nnGfJVYcGsw+O/xvLIqx+/xNwm9rTP8AzGHtAMPgSP8Al4R2aV6+5XGuUi4HEbiO6Shx0eP+IBLeLeRZx0eMXOOjxjB5HWfhEyDr/Mw+RieUHR4wzjo8YAeRXiL9rOfmZFVw1EC7IgHS3+ZNnHR4zlGiDWbPdtbrdibKeiKnEgq0r/y6K+8UAHwG8xz7RCNlKktYH0QoGvVpLaIo3DxnLx1ZVr66DIu89sm8KnK0dqA7kb/b9YYNdSx+8byFMYh4jvEnFUQ2NHNVyMWsTcWFraagnf2CNG1h7D9y/WRVcYo3kd8jGNp9I7xDY0s5/LOpCkBb77bzbo7J7bk9yYeuUIW+Vke17XysGtfhunn+TuE8s4C63I3TaNnijgMPmqMFOW5uQPhNJxNs7zddMf23ga+DbLWpNe17oVYHxEpYDaK1c2VWXKQDmtvN+g9U7PK3lbSxNRiGW2oGonC2LTVkq1FNx5WmlweORjDfI1xeHQDRc0TKIZRKQC095zTfav7w/tE8CZ77ml+1f3h/aJl5em3h7bFCEJzuljnPN933hMqvNU56OHvCZPmmuHTLPtJeF5Hmi5pbNX2jT0Djeu/3TvkVKvcS6TOXWpGmfwncejqk3+65zw7GFqXW3bH7XAoYmrT3UzULIfZDekB2azn4KvOpylcPUJ6adA/HyCSviNfyQ5ouacmhWdNB6S9B4dhl5a+moK9oPzGkUp2LF4jVABcmw6SbSI1Vt6wHC+ZZyz6/8x83Qbgi36Qt0Jjt0H2iNyAuencO+LSDMczWvu0G4Sqcai7tewGS4XH52Itawvrx1i2el8taRUazm+WoyLe3o31NteI6pHiallklFcqhega9u8+N5STcW7imxNaq3onQvYG+molBavoyztN/5dullHjf9JTKHJfoEm9rnTt7NqsKSWJFwW0JG9iflaXBin9pvzGVno+TtTO9FRDw9JUAbxvFVtZpGVeu5tqGerVrv6QV2Ckm9yNN57Jf5W7eqHyoVmUA0EupI1c1HtmG7SkNPxTlci8eKeHJJtcs2tuJJ175zMftAVUZgb58S+t+FKlTC3HbVfvMrqRHdqMbQq/6j/nf6wqYx2FmdmANwGZmAPTYmVA8XNEabNAtIs0C0ZaOLTQOaP7R/e/QTOmaaJzQeu/vfoJl5Om3i7bLCEJg6GNc9O4e8Jkt5rPPXuHvCZHmmmPTLPtJeJmjM0M0pB+aI1iLEXB4Rl4AwNHTwD3vSBfjkGrgdQ+8OzXq4yzXxIqtv+6i/lQL+kYGlx8eKn29MVW/1gTTrfGoPX/rVvhAJcHh6Sek5B6ry+u0KT6BQBaeeq4BWPoVyvVWVhb+qnmv3CTYfZGJv6D0Hvfdi8Om48RUdSO6VMtfE3Df1X2s6k6AbzOWbTo19j4kk3QaE7qtFh8CGsY4cmcRoT5FQdLti8ILdv8AMuO6ZXlrOI5okmHazjrDfK/6TqU+TgH2uLop0in5au2/hkTIen1rdckKYTD5Si1MRVv6LVrUKam2/wAlTLM1uuoB0jhDVG4YBmWVzjChs+q9ItcfWWKei/CMoWOYkAgnKLgHQan9O4y0G1mWpksbqX36cBx751DQpt5OiurVXpU94F87hd/DfOWdmITmV1pEcCtRr9mUECWcDhhTrU6rV1cUnWplFOqblTmAsQN5Ahsai1tLFZ61VwTZ6tVxe25nJHgZTq1yFJvuB4DojQYj0w4KlslxbMQSB8Br/wBx2lIVtrFKIpqdbel3QwuJYUkF/bbcN7VD+gEqPsof66n+ir/9ZYsAAoNwqqt9Rew139d4padk+J/4tunwEBjG6fASsTFBj2Wlr+Mbp8BD+Lbp8BK14XhsaWDiW6fCajzMtdmP4pkxaavzLHVvekZ9LwnLaoQhM2rGOe31R7w+cx8NNf58D6H9Q+cxkVDLxRks5oZpAHihpSNJM0UNGAxwgD7xQY0RwjI4NHAxoEgxOIt6K+txPs/5gNHPVzN5NTY73b2F4/H6iWARuGgAsB0CV8OqU1sWGZrFzmHwX4fM9UccVT9oeJgE95Uc5qnUot8Tqf0j/wCLTpJ+BjcNT3k7ySYDpJiKlhJFTKAo4C3x3nxvIgLv1L6Xx4eNu6SEwCCrjGT1k04ENcHwjV2ip4EX7I98Um71uoC/+JWqICNBlHRe8WzkXyYhaRUql1B6vGKTGWjiYl40tG5ojOJi3kd4XgEt4XkeaGaAPLTWuZQ7/eMyAma7zI7j7xk5Kx7bbCEJDRi/Pkv8u/4h85ioab/z07NL4ZmA3C/drPnwGVE1MDHAyIGOBlJSgxwMiBjgYElDR4aQgxwMZDE1yo03nS/RDDUhbr4wdbixjMNU4HeIfT+JzQBgMOsdeF40gUxHAxpMS8Aa2bUA2vYnQcP+zIf4a/rEntN5PeITEZopARrDMco04k8FHTB2JNhvP7ueqOFgMo7SfaPT2dEAUADRRYDd0nrPXEJjbxCYApMS8QG/w3ngP89UQmIy3i3jCYXgD80TNGZohMDOLTYuY9fRJ/EfnMZLTeuZTZxWgrEb9e+TVRrEIsJKnn+WOyhXoMtr+iZ8qba2a2GrvSYWyscvWpOk+yKtMMCDMW52eQBqXr0l9NbntHRGTFQY8SJlKkqRYg2IPAxwaUlMI8CRK0cGjJKAI8ASIGODRkkAEiqYclgVsDxubCPzQzQICi/Sn5xEYsu8XHSpzD423R2aAaAItYGLeNdVO8a9I9E/5+MjNMjcb9R9E/SASkxCYzMdxFu0WheBmq/pH3T8xH55EPWv1H9JG9fo74j0meqBvjFJbU+inVvbs+vzjUoW1fU8FP8Ay6OyPZrxA4vwAAA3AcI28beJeAPvC8ZmiZoA8tGlo0mIASbAXJ0AHEwPS5snANiKyUlF8zC/UL6z6n5FbIFDDqtreiJmXNNyBK2r1V9JrHXgOibdRphQAOEmqh8IQiMStjcEtVSrC95ZhAMT5f8ANP5QmrQGV+ob+2ZBtHYtfDsVq0yLcbEgz7IqUgwsRecDa3IzD1wcyDXqjLT5KDR6tN92lzLUHN1UDsnKbmPThHstMaBjg02McyK/sRfMmv7Aj2WmOgxbzYvMoP2BDzKj9qv0h7QetY7eGabH5lR1flX6Rp5k1O8D8ohuD1rG2rgdfZrIzVY7hbt1m0DmSXoH5V+kXzKL+1H0i2NMYUHiYt5s3mUX9gRPMmv7Aj3BqsYIibtRoRum0eZJf2BE8yK/sCLY1WLU+JOtzYX7z+njFvNo8yCxPMgsNnpi94l5tPmPXrieY5OuGxpi14habWvMYnX3mdXZvMph0ILLft1i2NMK2dseviGC0qZa/GxsPjNd5A802UirXGZt+o0HZNN2RyKw9ADKg06p6CnRCiwFoHpBgMAtJQqi1pahCIxCEIAQhCAEIQgBEhCAEIQgBCEIAQhCAEIQgBCEIAQhCAEIQgBCEIARYQgBCEIAQhCAEIQg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http://blog.quppa.net/wp-content/uploads/csharp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277">
            <a:off x="6810291" y="3409065"/>
            <a:ext cx="1009814" cy="10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0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Object-Oriented Programming Basics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Defining Classes: Constructors, Visibility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Defining Classes: Fields, Properties, Methods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Exceptions Handling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OOP Principles: Abstraction, Encapsulation, Inheritance, Polymorphism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Interfaces, Abstract Classes, Templates, Indexers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OO Modeling with UML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Team Work: Creating OOP Game</a:t>
            </a:r>
            <a:endParaRPr lang="en-US" sz="2800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OOP Exam Preparation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OOP Test and Practical Exam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098" name="Picture 2" descr="http://www.nakov.com/wp-content/uploads/2010/06/svetlin-nakov-teaching-explaining-csharp-in-telerik-academy-june-20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46" y="4724400"/>
            <a:ext cx="2627354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838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High-Quality Code –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Definition of High-Quality Code. Entrance Project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Naming the Identifiers. Code Formatting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/>
              <a:t>High-Quality </a:t>
            </a:r>
            <a:r>
              <a:rPr lang="en-US" sz="2800" dirty="0" smtClean="0"/>
              <a:t>Classes. High-Quality Methods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Correct Usage of Variables, Constants,</a:t>
            </a:r>
            <a:br>
              <a:rPr lang="en-US" sz="2800" dirty="0" smtClean="0"/>
            </a:br>
            <a:r>
              <a:rPr lang="en-US" sz="2800" dirty="0" smtClean="0"/>
              <a:t>Conditional Statements and Loops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Defensive Programming and Exceptions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Code Documentation and Self-Documenting Code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Unit Testing and Test-Driven Development (TDD)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Code Refactoring. Refactoring Patterns</a:t>
            </a:r>
          </a:p>
          <a:p>
            <a:pPr marL="355600" indent="-3556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Project &amp; Defense</a:t>
            </a:r>
            <a:endParaRPr lang="en-US" sz="2800" dirty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 smtClean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 smtClean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146" name="Picture 2" descr="http://www.gitsov.net/wp-content/uploads/2012/06/free-software-courses-15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800350"/>
            <a:ext cx="1428750" cy="1428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About Telerik and the</a:t>
            </a:r>
            <a:br>
              <a:rPr lang="en-US" sz="3000" dirty="0" smtClean="0"/>
            </a:br>
            <a:r>
              <a:rPr lang="en-US" sz="3000" dirty="0" smtClean="0"/>
              <a:t>Software Academy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"Software Academy"</a:t>
            </a:r>
            <a:br>
              <a:rPr lang="en-US" sz="3000" dirty="0" smtClean="0"/>
            </a:br>
            <a:r>
              <a:rPr lang="en-US" sz="3000" dirty="0" smtClean="0"/>
              <a:t>Training Program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Course Objectives &amp;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Course Program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/>
              <a:t>Trainers Team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Examination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Learning Resources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Requirements for All Trainees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519377" cy="30686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0" name="Picture 2" descr="address,book,reading,r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0"/>
            <a:ext cx="2018388" cy="201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3" y="1692068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21161329">
            <a:off x="5048821" y="2985472"/>
            <a:ext cx="26404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C# programming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</a:t>
            </a:r>
            <a:r>
              <a:rPr lang="en-US" dirty="0"/>
              <a:t>–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Data Structures – Introduction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Linear Data Structures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Trees and Graphs. Balanced Search Trees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Dictionaries, Hash-Tables and Sets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Complexity of Algorithms. Data Structures Efficiency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Exam Preparation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https://lh3.googleusercontent.com/-3dzpO1vHgzE/TsLRnYX_MuI/AAAAAAAAAC8/QoXCCyYC32c/IMG_22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26" y="4114800"/>
            <a:ext cx="3491674" cy="2305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roup,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atabase, preferences, setu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149849"/>
            <a:ext cx="1752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dirty="0"/>
              <a:t>–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Algorithms – Introduction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Sorting Algorithms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Searching Algorithms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Dynamic Programming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Recursion and Combinatorial Algorithms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Graph and Tree Algorithms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Other Algorithms: Greedy,</a:t>
            </a:r>
            <a:br>
              <a:rPr lang="en-US" sz="2800" dirty="0" smtClean="0"/>
            </a:br>
            <a:r>
              <a:rPr lang="en-US" sz="2800" dirty="0" smtClean="0"/>
              <a:t>Geometry, Randomized, Genetic, …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Problem Solving Methodology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Exam Preparation &amp;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170" name="Picture 2" descr="http://www.bytefusion.com/products/ens/secexmail/linux/smart_guy_teaching_h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1143000"/>
            <a:ext cx="1981200" cy="19812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gitsov.net/wp-content/uploads/2012/06/telerik-academy-svetlin-nakov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4400550"/>
            <a:ext cx="1847850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917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4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@ Telerik</a:t>
            </a:r>
            <a:br>
              <a:rPr lang="en-US" dirty="0" smtClean="0"/>
            </a:br>
            <a:r>
              <a:rPr lang="en-US" dirty="0" smtClean="0"/>
              <a:t>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4770" y="1295400"/>
            <a:ext cx="1662544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@ 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IT and</a:t>
            </a:r>
            <a:br>
              <a:rPr lang="en-US" dirty="0" smtClean="0"/>
            </a:br>
            <a:r>
              <a:rPr lang="en-US" dirty="0" smtClean="0"/>
              <a:t>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1800" y="1293717"/>
            <a:ext cx="1676400" cy="205908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 @ </a:t>
            </a:r>
            <a:r>
              <a:rPr lang="en-US" dirty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itgeorge.net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3246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C# Programming Course – More Details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3680"/>
            <a:ext cx="6324600" cy="569120"/>
          </a:xfrm>
        </p:spPr>
        <p:txBody>
          <a:bodyPr/>
          <a:lstStyle/>
          <a:p>
            <a:r>
              <a:rPr lang="en-US" dirty="0" smtClean="0"/>
              <a:t>Duration, Languages, Technologies</a:t>
            </a:r>
            <a:endParaRPr lang="en-US" dirty="0"/>
          </a:p>
        </p:txBody>
      </p:sp>
      <p:pic>
        <p:nvPicPr>
          <p:cNvPr id="8194" name="Picture 2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33825"/>
            <a:ext cx="3657600" cy="2538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learningtree.ca/images/ilt/grabbers/ilt4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33825"/>
            <a:ext cx="2895600" cy="2538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Duration – C# Part I</a:t>
            </a:r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3000" dirty="0" smtClean="0"/>
              <a:t>Lectures: </a:t>
            </a:r>
            <a:r>
              <a:rPr lang="en-US" sz="2800" dirty="0" smtClean="0"/>
              <a:t>~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 smtClean="0"/>
              <a:t> hours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Practical exercises: ~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dirty="0" smtClean="0"/>
              <a:t> hours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Homework: </a:t>
            </a:r>
            <a:r>
              <a:rPr lang="en-US" sz="2800" dirty="0" smtClean="0"/>
              <a:t>~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40</a:t>
            </a:r>
            <a:r>
              <a:rPr lang="en-US" sz="2800" dirty="0" smtClean="0"/>
              <a:t>-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60</a:t>
            </a:r>
            <a:r>
              <a:rPr lang="en-US" sz="2800" dirty="0" smtClean="0"/>
              <a:t> hours</a:t>
            </a:r>
            <a:endParaRPr lang="en-US" sz="2800" dirty="0"/>
          </a:p>
          <a:p>
            <a:pPr>
              <a:lnSpc>
                <a:spcPct val="114000"/>
              </a:lnSpc>
            </a:pPr>
            <a:r>
              <a:rPr lang="en-US" sz="3000" dirty="0" smtClean="0"/>
              <a:t>Test: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hour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Exam: 6 </a:t>
            </a:r>
            <a:r>
              <a:rPr lang="en-US" sz="3000" dirty="0"/>
              <a:t>hours</a:t>
            </a:r>
          </a:p>
          <a:p>
            <a:pPr>
              <a:lnSpc>
                <a:spcPct val="114000"/>
              </a:lnSpc>
              <a:spcBef>
                <a:spcPts val="2400"/>
              </a:spcBef>
            </a:pPr>
            <a:r>
              <a:rPr lang="en-US" sz="3000" dirty="0" smtClean="0"/>
              <a:t>Allocation</a:t>
            </a:r>
          </a:p>
          <a:p>
            <a:pPr lvl="1">
              <a:lnSpc>
                <a:spcPct val="114000"/>
              </a:lnSpc>
            </a:pPr>
            <a:r>
              <a:rPr lang="en-US" sz="2800" dirty="0" smtClean="0"/>
              <a:t>C# Part I: ~ 1-2 month @ 1-2 times weekly, 4 hours</a:t>
            </a:r>
          </a:p>
          <a:p>
            <a:pPr lvl="1">
              <a:lnSpc>
                <a:spcPct val="114000"/>
              </a:lnSpc>
            </a:pPr>
            <a:r>
              <a:rPr lang="en-US" sz="2800" dirty="0" smtClean="0"/>
              <a:t>C# Part II: ~ 1 month @ 2 times weekly, 4 hours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074" name="Picture 2" descr="clock, folder, graphite, stripp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0"/>
            <a:ext cx="133349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farm9.staticflickr.com/8441/7921188188_7648c8af8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7800" y="2667000"/>
            <a:ext cx="3276600" cy="245992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74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</a:t>
            </a:r>
            <a:r>
              <a:rPr lang="en-US" dirty="0" smtClean="0"/>
              <a:t># and .NET Framework?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4300"/>
              </a:lnSpc>
            </a:pPr>
            <a:r>
              <a:rPr lang="en-US" dirty="0" smtClean="0"/>
              <a:t>Microsoft is very strong industry leader</a:t>
            </a:r>
          </a:p>
          <a:p>
            <a:pPr lvl="1">
              <a:lnSpc>
                <a:spcPts val="43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.NET Framework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are the primary development technologies in the MS ecosystem</a:t>
            </a:r>
          </a:p>
          <a:p>
            <a:pPr>
              <a:lnSpc>
                <a:spcPts val="43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language</a:t>
            </a:r>
          </a:p>
          <a:p>
            <a:pPr lvl="1">
              <a:lnSpc>
                <a:spcPts val="4300"/>
              </a:lnSpc>
            </a:pPr>
            <a:r>
              <a:rPr lang="en-US" dirty="0" smtClean="0"/>
              <a:t>Modern object-oriented </a:t>
            </a:r>
            <a:r>
              <a:rPr lang="en-US" dirty="0"/>
              <a:t>language</a:t>
            </a:r>
          </a:p>
          <a:p>
            <a:pPr lvl="1">
              <a:lnSpc>
                <a:spcPts val="4300"/>
              </a:lnSpc>
            </a:pPr>
            <a:r>
              <a:rPr lang="en-US" dirty="0"/>
              <a:t>Widespread and very popular</a:t>
            </a:r>
          </a:p>
          <a:p>
            <a:pPr lvl="1">
              <a:lnSpc>
                <a:spcPts val="4300"/>
              </a:lnSpc>
            </a:pPr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pPr>
              <a:lnSpc>
                <a:spcPts val="4300"/>
              </a:lnSpc>
            </a:pPr>
            <a:r>
              <a:rPr lang="en-US" dirty="0" smtClean="0"/>
              <a:t>Most Telerik products target the .NET platform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95537"/>
            <a:ext cx="1630456" cy="1167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3053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685800"/>
          </a:xfrm>
        </p:spPr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24186"/>
            <a:ext cx="8229600" cy="569120"/>
          </a:xfrm>
        </p:spPr>
        <p:txBody>
          <a:bodyPr/>
          <a:lstStyle/>
          <a:p>
            <a:r>
              <a:rPr lang="en-US" dirty="0" smtClean="0"/>
              <a:t>What Makes Telerik so Successful?</a:t>
            </a:r>
            <a:endParaRPr lang="en-US" dirty="0"/>
          </a:p>
        </p:txBody>
      </p:sp>
      <p:pic>
        <p:nvPicPr>
          <p:cNvPr id="5" name="Picture 4" descr="http://4.bp.blogspot.com/_yQ37vH5-Ngc/SqkyXD58z-I/AAAAAAAAAMk/LyoZqEZlQpM/s320/000f6a17_medium.jpe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3675"/>
            <a:ext cx="1447800" cy="1508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99" y="304800"/>
            <a:ext cx="2235201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design.falafel.com/images/screensTeleri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64" y="525194"/>
            <a:ext cx="4178136" cy="153220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hlinkClick r:id="rId5" tooltip="Telerik Corp.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" t="-10250" r="-3121" b="-8572"/>
          <a:stretch/>
        </p:blipFill>
        <p:spPr bwMode="auto">
          <a:xfrm>
            <a:off x="1842448" y="4158040"/>
            <a:ext cx="5472752" cy="2090360"/>
          </a:xfrm>
          <a:prstGeom prst="roundRect">
            <a:avLst>
              <a:gd name="adj" fmla="val 159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132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English?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the slides are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English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English is the native </a:t>
            </a:r>
            <a:r>
              <a:rPr lang="en-US" dirty="0" smtClean="0"/>
              <a:t>language</a:t>
            </a:r>
            <a:br>
              <a:rPr lang="en-US" dirty="0" smtClean="0"/>
            </a:br>
            <a:r>
              <a:rPr lang="en-US" dirty="0" smtClean="0"/>
              <a:t>of the software </a:t>
            </a:r>
            <a:r>
              <a:rPr lang="en-US" dirty="0"/>
              <a:t>engineers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 learn it!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Specific terminology </a:t>
            </a:r>
            <a:r>
              <a:rPr lang="en-US" dirty="0" smtClean="0"/>
              <a:t>should</a:t>
            </a:r>
            <a:br>
              <a:rPr lang="en-US" dirty="0" smtClean="0"/>
            </a:br>
            <a:r>
              <a:rPr lang="en-US" dirty="0" smtClean="0"/>
              <a:t>be in English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Translations are</a:t>
            </a:r>
            <a:br>
              <a:rPr lang="en-US" dirty="0" smtClean="0"/>
            </a:br>
            <a:r>
              <a:rPr lang="en-US" dirty="0" smtClean="0"/>
              <a:t>inaccurate and funny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6386" name="Picture 2" descr="http://www.peterbauernhof.at/images/englis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74906"/>
            <a:ext cx="2667000" cy="1849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2" name="Picture 2" descr="earth, globe, language, skills, wor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8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397000"/>
            <a:ext cx="4762500" cy="685800"/>
          </a:xfrm>
        </p:spPr>
        <p:txBody>
          <a:bodyPr/>
          <a:lstStyle/>
          <a:p>
            <a:pPr algn="r"/>
            <a:r>
              <a:rPr lang="en-US" dirty="0" smtClean="0"/>
              <a:t>C# Part I Exams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199479"/>
            <a:ext cx="4660900" cy="569121"/>
          </a:xfrm>
        </p:spPr>
        <p:txBody>
          <a:bodyPr/>
          <a:lstStyle/>
          <a:p>
            <a:pPr algn="r"/>
            <a:r>
              <a:rPr lang="en-US" dirty="0" smtClean="0"/>
              <a:t>Test &amp; Examination Criteria</a:t>
            </a:r>
            <a:endParaRPr lang="en-US" dirty="0"/>
          </a:p>
        </p:txBody>
      </p:sp>
      <p:pic>
        <p:nvPicPr>
          <p:cNvPr id="11266" name="Picture 2" descr="http://www.nakov.com/wp-content/uploads/2011/04/TelerikAcademyCSharpFundamentalsFinalExam14.04.2011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620" y="3370146"/>
            <a:ext cx="3581400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nakov.com/wp-content/uploads/2011/04/TelerikAcademyCSharpFundamentalsFinalExam14.04.201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29112" y="3370145"/>
            <a:ext cx="3805288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0" y="1066800"/>
            <a:ext cx="2895929" cy="20097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Exams @ Software Academy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Exams</a:t>
            </a:r>
            <a:r>
              <a:rPr lang="en-US" dirty="0" smtClean="0"/>
              <a:t> measure the individual performance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Serve as filter for the most skillful people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Score formed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components</a:t>
            </a:r>
            <a:r>
              <a:rPr lang="en-US" dirty="0" smtClean="0"/>
              <a:t>: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Test and exam results, forums activity, homework, lectures attendance,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4098" name="Picture 2" descr="http://www.robinchung.com/wordpress/wp-content/uploads/2011/02/HS_Exam_Stress_PHOT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93642"/>
            <a:ext cx="3505200" cy="2330958"/>
          </a:xfrm>
          <a:prstGeom prst="roundRect">
            <a:avLst>
              <a:gd name="adj" fmla="val 10320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www.nakov.com/wp-content/uploads/2011/05/Telerik-QA-Academy-Entrance-Exam-May-20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5756" y="3993642"/>
            <a:ext cx="3852762" cy="2330958"/>
          </a:xfrm>
          <a:prstGeom prst="roundRect">
            <a:avLst>
              <a:gd name="adj" fmla="val 10320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System for C</a:t>
            </a:r>
            <a:r>
              <a:rPr lang="en-US" smtClean="0"/>
              <a:t># Part 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 </a:t>
            </a:r>
            <a:r>
              <a:rPr lang="en-US" sz="3000" dirty="0" smtClean="0"/>
              <a:t>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sz="3000" dirty="0" smtClean="0"/>
              <a:t> </a:t>
            </a:r>
            <a:r>
              <a:rPr lang="en-US" sz="3000" dirty="0"/>
              <a:t>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Serves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pass / fail criteria </a:t>
            </a:r>
            <a:r>
              <a:rPr lang="en-US" dirty="0" smtClean="0"/>
              <a:t>for the course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r>
              <a:rPr lang="en-US" sz="3000" dirty="0" smtClean="0"/>
              <a:t> 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 </a:t>
            </a:r>
            <a:r>
              <a:rPr lang="en-US" sz="3000" dirty="0" smtClean="0"/>
              <a:t>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sz="3000" dirty="0" smtClean="0"/>
              <a:t> – bonus up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PC Magazine &amp; Telerik Contest</a:t>
            </a:r>
            <a:r>
              <a:rPr lang="en-US" sz="3000" dirty="0"/>
              <a:t> 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sz="3000" dirty="0" smtClean="0"/>
              <a:t> </a:t>
            </a: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sz="3000" dirty="0"/>
              <a:t> students – bonus </a:t>
            </a:r>
            <a:r>
              <a:rPr lang="en-US" sz="3000" dirty="0" smtClean="0"/>
              <a:t>up </a:t>
            </a:r>
            <a:r>
              <a:rPr lang="en-US" sz="3000" dirty="0"/>
              <a:t>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sharing / blogging </a:t>
            </a:r>
            <a:r>
              <a:rPr lang="en-US" sz="3000" dirty="0"/>
              <a:t>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Part I Exams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Test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30</a:t>
            </a:r>
            <a:r>
              <a:rPr lang="en-US" dirty="0" smtClean="0"/>
              <a:t> questions 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hour</a:t>
            </a:r>
          </a:p>
          <a:p>
            <a:pPr lvl="2"/>
            <a:r>
              <a:rPr lang="en-US" dirty="0" smtClean="0"/>
              <a:t>Choose the correct among few answers</a:t>
            </a:r>
          </a:p>
          <a:p>
            <a:pPr lvl="1"/>
            <a:r>
              <a:rPr lang="en-US" dirty="0" smtClean="0"/>
              <a:t>Best students pass to the practical (real) exam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Exam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 practical problems for 6 hours</a:t>
            </a:r>
          </a:p>
          <a:p>
            <a:pPr lvl="1"/>
            <a:r>
              <a:rPr lang="en-US" dirty="0"/>
              <a:t>Covers all learned topics up to the moment</a:t>
            </a:r>
          </a:p>
          <a:p>
            <a:pPr lvl="1"/>
            <a:r>
              <a:rPr lang="en-US" dirty="0" smtClean="0"/>
              <a:t>Automated judge system &amp; real-time feedback</a:t>
            </a:r>
          </a:p>
          <a:p>
            <a:pPr lvl="1"/>
            <a:r>
              <a:rPr lang="en-US" dirty="0" smtClean="0"/>
              <a:t>Solutions </a:t>
            </a:r>
            <a:r>
              <a:rPr lang="en-US" dirty="0"/>
              <a:t>are evaluated for correctness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Test – 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the following C# 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What will be the 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7088" y="1728787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result = n / m * 3;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1855" y="513617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664" y="5111604"/>
            <a:ext cx="901209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3406" y="5120510"/>
            <a:ext cx="2281394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2"/>
            </a:pPr>
            <a:r>
              <a:rPr lang="bg-BG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2.142857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1391" y="5123479"/>
            <a:ext cx="901209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3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900" y="5848213"/>
            <a:ext cx="3385863" cy="552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compilation error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95687" y="5843659"/>
            <a:ext cx="2771913" cy="552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runtime error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5391" y="5118100"/>
            <a:ext cx="1295547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4.2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3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Fail / Excellence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Part I – pass / fail / excellence criteria: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Very low results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fail </a:t>
            </a:r>
            <a:r>
              <a:rPr lang="en-US" dirty="0" smtClean="0">
                <a:sym typeface="Wingdings" pitchFamily="2" charset="2"/>
              </a:rPr>
              <a:t>(course not taken)</a:t>
            </a:r>
            <a:endParaRPr lang="bg-BG" dirty="0" smtClean="0"/>
          </a:p>
          <a:p>
            <a:pPr lvl="2"/>
            <a:r>
              <a:rPr lang="en-US" dirty="0" smtClean="0"/>
              <a:t>Average </a:t>
            </a:r>
            <a:r>
              <a:rPr lang="en-US" dirty="0"/>
              <a:t>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(course </a:t>
            </a:r>
            <a:r>
              <a:rPr lang="en-US" dirty="0" smtClean="0">
                <a:sym typeface="Wingdings" pitchFamily="2" charset="2"/>
              </a:rPr>
              <a:t>taken)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2"/>
            <a:r>
              <a:rPr lang="en-US" dirty="0"/>
              <a:t>High 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exam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Practical exam</a:t>
            </a:r>
          </a:p>
          <a:p>
            <a:pPr lvl="2"/>
            <a:r>
              <a:rPr lang="en-US" dirty="0" smtClean="0"/>
              <a:t>High results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 with excellence</a:t>
            </a:r>
          </a:p>
          <a:p>
            <a:pPr lvl="2"/>
            <a:r>
              <a:rPr lang="en-US" dirty="0" smtClean="0"/>
              <a:t>Low </a:t>
            </a:r>
            <a:r>
              <a:rPr lang="en-US" dirty="0"/>
              <a:t>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45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Exam </a:t>
            </a:r>
            <a:r>
              <a:rPr lang="en-US" dirty="0"/>
              <a:t>– Sample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Write a program that enters a positive integer number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3000" dirty="0" smtClean="0"/>
              <a:t> from the console and prints two symmetric triangles of size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3000" dirty="0" smtClean="0"/>
              <a:t> separated by a vertical line, just like in the examples below</a:t>
            </a:r>
            <a:r>
              <a:rPr lang="bg-BG" sz="3000" dirty="0" smtClean="0"/>
              <a:t>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601" y="3371432"/>
            <a:ext cx="14478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3371432"/>
            <a:ext cx="1752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3371433"/>
            <a:ext cx="2362199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35000" y="3371432"/>
            <a:ext cx="1117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</p:spTree>
    <p:extLst>
      <p:ext uri="{BB962C8B-B14F-4D97-AF65-F5344CB8AC3E}">
        <p14:creationId xmlns:p14="http://schemas.microsoft.com/office/powerpoint/2010/main" val="15656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Judge System at the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All exams will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tested automatically</a:t>
            </a:r>
          </a:p>
          <a:p>
            <a:pPr lvl="1"/>
            <a:r>
              <a:rPr lang="en-US" dirty="0" smtClean="0"/>
              <a:t>Through our online judge system (</a:t>
            </a:r>
            <a:r>
              <a:rPr lang="en-US" dirty="0" smtClean="0">
                <a:hlinkClick r:id="rId2"/>
              </a:rPr>
              <a:t>BG Coder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During the exam preparation you will practice how to use the automated judge system</a:t>
            </a:r>
          </a:p>
          <a:p>
            <a:pPr lvl="1"/>
            <a:r>
              <a:rPr lang="en-US" dirty="0" smtClean="0"/>
              <a:t>You can register at any time to practice</a:t>
            </a:r>
          </a:p>
          <a:p>
            <a:r>
              <a:rPr lang="en-US" dirty="0" smtClean="0"/>
              <a:t>How the testing (judge) system works?</a:t>
            </a:r>
          </a:p>
          <a:p>
            <a:pPr lvl="1"/>
            <a:r>
              <a:rPr lang="en-US" dirty="0" smtClean="0"/>
              <a:t>You submit your C# source code</a:t>
            </a:r>
          </a:p>
          <a:p>
            <a:pPr lvl="1"/>
            <a:r>
              <a:rPr lang="en-US" dirty="0" smtClean="0"/>
              <a:t>It tests your solution against predefined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</a:p>
          <a:p>
            <a:pPr lvl="1"/>
            <a:r>
              <a:rPr lang="en-US" dirty="0" smtClean="0"/>
              <a:t>For each test passed you get some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Doing your homework is very important!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 can only be</a:t>
            </a:r>
            <a:br>
              <a:rPr lang="en-US" dirty="0" smtClean="0"/>
            </a:br>
            <a:r>
              <a:rPr lang="en-US" dirty="0" smtClean="0"/>
              <a:t>learned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lot of practice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After each lecture there are few exercises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solve them in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rest are your homework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Homework assignments are due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weeks after each lecture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Submission will be accepted through the student's system: </a:t>
            </a:r>
            <a:r>
              <a:rPr lang="en-US" dirty="0" smtClean="0">
                <a:hlinkClick r:id="rId2"/>
              </a:rPr>
              <a:t>telerikacademy.com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399"/>
          </a:xfrm>
        </p:spPr>
        <p:txBody>
          <a:bodyPr/>
          <a:lstStyle/>
          <a:p>
            <a:pPr>
              <a:lnSpc>
                <a:spcPct val="103000"/>
              </a:lnSpc>
              <a:tabLst/>
            </a:pPr>
            <a:r>
              <a:rPr lang="en-US" dirty="0" smtClean="0"/>
              <a:t>What does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</a:t>
            </a:r>
            <a:r>
              <a:rPr lang="en-US" dirty="0" smtClean="0"/>
              <a:t> do?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Software development productivity tools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ASP.NET AJAX and MVC, Silverlight, WPF, WP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Win8 and HTML5 components, ORM, Reporting, CMS Solutions, Productivity Tools, Testing Tools</a:t>
            </a:r>
            <a:r>
              <a:rPr lang="en-US" dirty="0"/>
              <a:t>, Agile PM Tools, Mobile </a:t>
            </a:r>
            <a:r>
              <a:rPr lang="en-US" dirty="0" smtClean="0"/>
              <a:t>Dev Tools</a:t>
            </a:r>
          </a:p>
          <a:p>
            <a:pPr>
              <a:lnSpc>
                <a:spcPct val="103000"/>
              </a:lnSpc>
            </a:pPr>
            <a:r>
              <a:rPr lang="en-US" dirty="0" smtClean="0"/>
              <a:t>Headquartered in Bulgaria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With offices in USA, Germany, Australia, India</a:t>
            </a:r>
          </a:p>
          <a:p>
            <a:pPr lvl="1">
              <a:lnSpc>
                <a:spcPct val="103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650</a:t>
            </a:r>
            <a:r>
              <a:rPr lang="en-US" dirty="0" smtClean="0"/>
              <a:t> employees – mostly developers</a:t>
            </a:r>
          </a:p>
          <a:p>
            <a:pPr>
              <a:lnSpc>
                <a:spcPct val="103000"/>
              </a:lnSpc>
            </a:pPr>
            <a:r>
              <a:rPr lang="en-US" dirty="0" smtClean="0"/>
              <a:t>Employer #1 in Bulgaria for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5385364"/>
            <a:ext cx="1828800" cy="118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147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7056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953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C# Part I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chapters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..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6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 (up to Loops)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ttp://www.nakov.com/wp-content/uploads/2010/11/cover-small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" y="1605150"/>
            <a:ext cx="1812667" cy="256488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r>
              <a:rPr lang="en-US" dirty="0"/>
              <a:t>The C# </a:t>
            </a:r>
            <a:r>
              <a:rPr lang="en-US" dirty="0" smtClean="0"/>
              <a:t>Part I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803400"/>
            <a:ext cx="8077200" cy="636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forums.academy.telerik.com/csharp-fundamentals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181600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http://academy.telerik.com/student-courses/</a:t>
            </a:r>
            <a:b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programming/csharp-programming-part-1/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39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2005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2010</a:t>
            </a:r>
            <a:r>
              <a:rPr lang="en-US" dirty="0" smtClean="0"/>
              <a:t> is 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47244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05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Requirements for All Trainees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The Training Program Requires 100% Commitment!</a:t>
            </a:r>
            <a:endParaRPr lang="en-US" dirty="0"/>
          </a:p>
        </p:txBody>
      </p:sp>
      <p:pic>
        <p:nvPicPr>
          <p:cNvPr id="14338" name="Picture 2" descr="http://farm8.staticflickr.com/7215/7029842713_ebed42b2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105151"/>
            <a:ext cx="4229100" cy="31718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5372099"/>
            <a:ext cx="800100" cy="8001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8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All Trainees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Basic computer skills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We don’t teach computer literacy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English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Ability to read technical documentation in English is enough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Very serious attitude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Long-term commitment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8 hours / day (average)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4098" name="Picture 2" descr="https://www.saica.co.za/Portals/0/Trainees/images/student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2409825" cy="2409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24" y="1143001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factors for  succeeding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Academy</a:t>
            </a:r>
            <a:r>
              <a:rPr lang="en-US" dirty="0" smtClean="0"/>
              <a:t> Training Program</a:t>
            </a:r>
          </a:p>
          <a:p>
            <a:pPr lvl="1"/>
            <a:r>
              <a:rPr lang="en-US" dirty="0" smtClean="0"/>
              <a:t>Solid motivation &amp; attitude</a:t>
            </a:r>
          </a:p>
          <a:p>
            <a:pPr lvl="2"/>
            <a:r>
              <a:rPr lang="en-US" dirty="0" smtClean="0"/>
              <a:t>Willingness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hard work</a:t>
            </a:r>
            <a:r>
              <a:rPr lang="en-US" dirty="0" smtClean="0"/>
              <a:t>!</a:t>
            </a:r>
          </a:p>
          <a:p>
            <a:pPr lvl="2"/>
            <a:r>
              <a:rPr lang="bg-BG" dirty="0" smtClean="0"/>
              <a:t>“</a:t>
            </a:r>
            <a:r>
              <a:rPr lang="en-US" dirty="0"/>
              <a:t>Cheaters</a:t>
            </a:r>
            <a:r>
              <a:rPr lang="bg-BG" dirty="0"/>
              <a:t>”</a:t>
            </a:r>
            <a:r>
              <a:rPr lang="en-US" dirty="0"/>
              <a:t> are not </a:t>
            </a:r>
            <a:r>
              <a:rPr lang="en-US" dirty="0" smtClean="0"/>
              <a:t>welcome</a:t>
            </a:r>
          </a:p>
          <a:p>
            <a:pPr lvl="1"/>
            <a:r>
              <a:rPr lang="en-US" dirty="0" smtClean="0"/>
              <a:t>All your time</a:t>
            </a:r>
          </a:p>
          <a:p>
            <a:pPr lvl="2"/>
            <a:r>
              <a:rPr lang="en-US" dirty="0" smtClean="0"/>
              <a:t>50% in class (for the lectures and exercises)</a:t>
            </a:r>
          </a:p>
          <a:p>
            <a:pPr lvl="2"/>
            <a:r>
              <a:rPr lang="en-US" dirty="0" smtClean="0"/>
              <a:t>50%-500% at home (for the homework)</a:t>
            </a:r>
          </a:p>
          <a:p>
            <a:pPr lvl="2"/>
            <a:r>
              <a:rPr lang="en-US" dirty="0" smtClean="0"/>
              <a:t>All your energy for knowledge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3074" name="Picture 2" descr="http://deborahkunzie.com/UserFiles/Commitment_Ful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0"/>
            <a:ext cx="2305050" cy="2305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62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 in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828800"/>
            <a:ext cx="4495800" cy="2362200"/>
          </a:xfrm>
        </p:spPr>
        <p:txBody>
          <a:bodyPr/>
          <a:lstStyle/>
          <a:p>
            <a:r>
              <a:rPr lang="en-US" dirty="0" smtClean="0"/>
              <a:t>Invest in yourself!</a:t>
            </a:r>
          </a:p>
          <a:p>
            <a:r>
              <a:rPr lang="en-US" dirty="0" smtClean="0"/>
              <a:t>Invest in your training!</a:t>
            </a:r>
          </a:p>
          <a:p>
            <a:r>
              <a:rPr lang="en-US" dirty="0" smtClean="0"/>
              <a:t>Invest in your skills development!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026" name="Picture 2" descr="http://www.kyos.com/upload/Consulting/ConsultingInvestment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581400" cy="2686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685800" y="5029200"/>
            <a:ext cx="7696200" cy="1249472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… Unless you consider yourself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bad investment. Do you?</a:t>
            </a:r>
          </a:p>
        </p:txBody>
      </p:sp>
      <p:pic>
        <p:nvPicPr>
          <p:cNvPr id="7" name="Picture 2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66425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sz="3800" dirty="0"/>
              <a:t>C# </a:t>
            </a:r>
            <a:r>
              <a:rPr lang="en-US" sz="3800" dirty="0" smtClean="0"/>
              <a:t>Programming Course </a:t>
            </a:r>
            <a:r>
              <a:rPr lang="en-US" sz="3800" dirty="0"/>
              <a:t>– Part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Telerik is Successful?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</a:t>
            </a:r>
          </a:p>
          <a:p>
            <a:pPr lvl="1"/>
            <a:r>
              <a:rPr lang="en-US" dirty="0" smtClean="0"/>
              <a:t>Essential to the success of any company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People</a:t>
            </a:r>
          </a:p>
          <a:p>
            <a:pPr lvl="1"/>
            <a:r>
              <a:rPr lang="en-US" dirty="0" smtClean="0"/>
              <a:t>The greatest capital of the company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Improvement</a:t>
            </a:r>
          </a:p>
          <a:p>
            <a:pPr lvl="1"/>
            <a:r>
              <a:rPr lang="en-US" dirty="0"/>
              <a:t>Adaptive to changes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Everyday we get feedback and improve our products and work processes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8674" name="Picture 2" descr="http://www.reinfolink.org/images/peopl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2971800" cy="146092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92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4121"/>
            <a:ext cx="8229600" cy="685800"/>
          </a:xfrm>
        </p:spPr>
        <p:txBody>
          <a:bodyPr/>
          <a:lstStyle/>
          <a:p>
            <a:r>
              <a:rPr lang="en-US" dirty="0" smtClean="0"/>
              <a:t>Telerik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569120"/>
          </a:xfrm>
        </p:spPr>
        <p:txBody>
          <a:bodyPr/>
          <a:lstStyle/>
          <a:p>
            <a:r>
              <a:rPr lang="en-US" dirty="0" smtClean="0"/>
              <a:t>Free Trainings for Software Engineers</a:t>
            </a:r>
            <a:endParaRPr lang="en-US" dirty="0"/>
          </a:p>
        </p:txBody>
      </p:sp>
      <p:pic>
        <p:nvPicPr>
          <p:cNvPr id="1028" name="Picture 4" descr="C:\NAKOV\Telerik-Academy-Course-2009\Telerik-Academy-logo-larg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24754"/>
            <a:ext cx="7010400" cy="2047446"/>
          </a:xfrm>
          <a:prstGeom prst="roundRect">
            <a:avLst>
              <a:gd name="adj" fmla="val 5054"/>
            </a:avLst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533399"/>
            <a:ext cx="5410200" cy="1500429"/>
          </a:xfrm>
          <a:prstGeom prst="roundRect">
            <a:avLst>
              <a:gd name="adj" fmla="val 3032"/>
            </a:avLst>
          </a:prstGeom>
          <a:noFill/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Academy </a:t>
            </a:r>
            <a:r>
              <a:rPr lang="en-US" dirty="0"/>
              <a:t>is an initiative for </a:t>
            </a:r>
            <a:r>
              <a:rPr lang="en-US" dirty="0" smtClean="0"/>
              <a:t>free training young </a:t>
            </a:r>
            <a:r>
              <a:rPr lang="en-US" dirty="0"/>
              <a:t>software engineers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Academy: </a:t>
            </a:r>
            <a:r>
              <a:rPr lang="en-US" noProof="1" smtClean="0"/>
              <a:t>.</a:t>
            </a:r>
            <a:r>
              <a:rPr lang="en-US" noProof="1"/>
              <a:t>NET Devs, </a:t>
            </a:r>
            <a:r>
              <a:rPr lang="en-US" noProof="1" smtClean="0"/>
              <a:t>Web &amp; XAML Front-Ends</a:t>
            </a:r>
            <a:r>
              <a:rPr lang="en-US" noProof="1"/>
              <a:t>, QAs, Dev-Supports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Kids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Online Courses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Contests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 initiatives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171" name="Picture 3" descr="C:\Users\nkostov\Desktop\321527_10150403349920070_716995069_10596466_1701940890_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6200" y="4265414"/>
            <a:ext cx="3249690" cy="202108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rnew.info/wp-content/uploads/2012/01/%D0%A2%D0%B5%D0%BB%D0%B5%D1%80%D0%B8%D0%BA-L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47545" y="3179918"/>
            <a:ext cx="2997955" cy="179848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2.gstatic.com/images?q=tbn:ANd9GcQoqw01h-oLFvIfkERYb1wDmwGdDIjc1yt60l1Cr81nlCUCidhnQO6J3Zsew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99199" y="4907432"/>
            <a:ext cx="2352675" cy="151130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12802" y="2792844"/>
            <a:ext cx="7505700" cy="266699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Software Academy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65402" y="3479726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C#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Programming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802" y="4647045"/>
            <a:ext cx="8382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QA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9502" y="4647045"/>
            <a:ext cx="13335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.NET Dev.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89602" y="4647044"/>
            <a:ext cx="23622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Dev. Support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3670302" y="4020870"/>
            <a:ext cx="0" cy="325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1746252" y="4346164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6" name="Straight Arrow Connector 15"/>
          <p:cNvCxnSpPr>
            <a:stCxn id="37" idx="2"/>
          </p:cNvCxnSpPr>
          <p:nvPr/>
        </p:nvCxnSpPr>
        <p:spPr>
          <a:xfrm>
            <a:off x="6108702" y="4019788"/>
            <a:ext cx="2" cy="32637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8" name="Rounded Rectangle 27"/>
          <p:cNvSpPr/>
          <p:nvPr/>
        </p:nvSpPr>
        <p:spPr>
          <a:xfrm>
            <a:off x="2032002" y="5840844"/>
            <a:ext cx="2438400" cy="63615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Job at Telerik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>
            <a:off x="3251202" y="5459843"/>
            <a:ext cx="0" cy="38100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889002" y="1878453"/>
            <a:ext cx="200404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Online Courses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79802" y="1878452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School Academy</a:t>
            </a:r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 flipH="1">
            <a:off x="1891021" y="2419597"/>
            <a:ext cx="1" cy="37324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>
            <a:off x="4584702" y="2419596"/>
            <a:ext cx="0" cy="373248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3670302" y="959097"/>
            <a:ext cx="1820269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Kids Academy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stCxn id="52" idx="2"/>
            <a:endCxn id="35" idx="0"/>
          </p:cNvCxnSpPr>
          <p:nvPr/>
        </p:nvCxnSpPr>
        <p:spPr>
          <a:xfrm>
            <a:off x="4580437" y="1500241"/>
            <a:ext cx="4265" cy="37821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Tracks</a:t>
            </a:r>
            <a:endParaRPr lang="en-US" dirty="0"/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56836" y="1878453"/>
            <a:ext cx="1871166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Algo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Academy</a:t>
            </a:r>
          </a:p>
        </p:txBody>
      </p:sp>
      <p:cxnSp>
        <p:nvCxnSpPr>
          <p:cNvPr id="26" name="Straight Arrow Connector 25"/>
          <p:cNvCxnSpPr>
            <a:stCxn id="52" idx="3"/>
            <a:endCxn id="25" idx="0"/>
          </p:cNvCxnSpPr>
          <p:nvPr/>
        </p:nvCxnSpPr>
        <p:spPr>
          <a:xfrm>
            <a:off x="5490571" y="1229669"/>
            <a:ext cx="1701848" cy="648784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35" idx="1"/>
            <a:endCxn id="33" idx="3"/>
          </p:cNvCxnSpPr>
          <p:nvPr/>
        </p:nvCxnSpPr>
        <p:spPr>
          <a:xfrm flipH="1">
            <a:off x="2893042" y="2149024"/>
            <a:ext cx="586760" cy="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5" idx="2"/>
          </p:cNvCxnSpPr>
          <p:nvPr/>
        </p:nvCxnSpPr>
        <p:spPr>
          <a:xfrm>
            <a:off x="7192419" y="2419597"/>
            <a:ext cx="0" cy="37324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8" name="Down Arrow 37"/>
          <p:cNvSpPr/>
          <p:nvPr/>
        </p:nvSpPr>
        <p:spPr>
          <a:xfrm rot="2840738">
            <a:off x="7877953" y="1173834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0" name="Down Arrow 39"/>
          <p:cNvSpPr/>
          <p:nvPr/>
        </p:nvSpPr>
        <p:spPr>
          <a:xfrm rot="19070730">
            <a:off x="738547" y="1168337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9070730">
            <a:off x="3167800" y="337882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2" name="Down Arrow 41"/>
          <p:cNvSpPr/>
          <p:nvPr/>
        </p:nvSpPr>
        <p:spPr>
          <a:xfrm rot="19070730">
            <a:off x="3047389" y="1238506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44" name="Straight Arrow Connector 25"/>
          <p:cNvCxnSpPr>
            <a:stCxn id="52" idx="1"/>
            <a:endCxn id="33" idx="0"/>
          </p:cNvCxnSpPr>
          <p:nvPr/>
        </p:nvCxnSpPr>
        <p:spPr>
          <a:xfrm rot="10800000" flipV="1">
            <a:off x="1891022" y="1229669"/>
            <a:ext cx="1779280" cy="648784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47" name="Down Arrow 46"/>
          <p:cNvSpPr/>
          <p:nvPr/>
        </p:nvSpPr>
        <p:spPr>
          <a:xfrm rot="2840738">
            <a:off x="8268789" y="2215868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51402" y="5840844"/>
            <a:ext cx="2438400" cy="63615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Another Job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1" name="Straight Arrow Connector 50"/>
          <p:cNvCxnSpPr>
            <a:endCxn id="48" idx="0"/>
          </p:cNvCxnSpPr>
          <p:nvPr/>
        </p:nvCxnSpPr>
        <p:spPr>
          <a:xfrm>
            <a:off x="6070602" y="5459843"/>
            <a:ext cx="0" cy="38100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7" name="Rounded Rectangle 36"/>
          <p:cNvSpPr/>
          <p:nvPr/>
        </p:nvSpPr>
        <p:spPr>
          <a:xfrm>
            <a:off x="5003802" y="3478644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Front-End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354269" y="4346164"/>
            <a:ext cx="6659433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none" w="lg" len="lg"/>
          </a:ln>
          <a:effectLst/>
        </p:spPr>
      </p:cxnSp>
      <p:sp>
        <p:nvSpPr>
          <p:cNvPr id="45" name="Rounded Rectangle 44"/>
          <p:cNvSpPr/>
          <p:nvPr/>
        </p:nvSpPr>
        <p:spPr>
          <a:xfrm>
            <a:off x="3808922" y="4647045"/>
            <a:ext cx="157588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Front-End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69" name="Straight Arrow Connector 68"/>
          <p:cNvCxnSpPr>
            <a:endCxn id="6" idx="0"/>
          </p:cNvCxnSpPr>
          <p:nvPr/>
        </p:nvCxnSpPr>
        <p:spPr>
          <a:xfrm>
            <a:off x="3136902" y="4346164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2" name="Straight Arrow Connector 71"/>
          <p:cNvCxnSpPr>
            <a:endCxn id="45" idx="0"/>
          </p:cNvCxnSpPr>
          <p:nvPr/>
        </p:nvCxnSpPr>
        <p:spPr>
          <a:xfrm>
            <a:off x="4584702" y="4346164"/>
            <a:ext cx="1216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5" name="Straight Arrow Connector 74"/>
          <p:cNvCxnSpPr>
            <a:endCxn id="8" idx="0"/>
          </p:cNvCxnSpPr>
          <p:nvPr/>
        </p:nvCxnSpPr>
        <p:spPr>
          <a:xfrm>
            <a:off x="6870702" y="4346164"/>
            <a:ext cx="0" cy="3008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43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485" y="1676400"/>
            <a:ext cx="8405515" cy="685800"/>
          </a:xfrm>
        </p:spPr>
        <p:txBody>
          <a:bodyPr/>
          <a:lstStyle/>
          <a:p>
            <a:pPr algn="l"/>
            <a:r>
              <a:rPr lang="en-US" dirty="0" smtClean="0"/>
              <a:t>"Software Academy"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478880"/>
            <a:ext cx="7391400" cy="569120"/>
          </a:xfrm>
        </p:spPr>
        <p:txBody>
          <a:bodyPr/>
          <a:lstStyle/>
          <a:p>
            <a:pPr algn="l"/>
            <a:r>
              <a:rPr lang="en-US" dirty="0" smtClean="0"/>
              <a:t>What is It? How It Works? The Learning Tracks</a:t>
            </a:r>
            <a:endParaRPr lang="en-US" dirty="0"/>
          </a:p>
        </p:txBody>
      </p:sp>
      <p:pic>
        <p:nvPicPr>
          <p:cNvPr id="12290" name="Picture 2" descr="http://blog.exe.jp/~kobatoyouchien/img/uploads/course-karate1-thumbnai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24300"/>
            <a:ext cx="3200400" cy="240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blog.tinyprints.com/wp-content/uploads/2009/05/bakerel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57" y="3429000"/>
            <a:ext cx="3087043" cy="20559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ertifica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423">
            <a:off x="7790540" y="401851"/>
            <a:ext cx="898924" cy="8989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5461</TotalTime>
  <Words>1742</Words>
  <Application>Microsoft Office PowerPoint</Application>
  <PresentationFormat>On-screen Show (4:3)</PresentationFormat>
  <Paragraphs>416</Paragraphs>
  <Slides>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Telerik Academy</vt:lpstr>
      <vt:lpstr>C# Programming Course – Part I</vt:lpstr>
      <vt:lpstr>Table of Contents</vt:lpstr>
      <vt:lpstr>About Telerik</vt:lpstr>
      <vt:lpstr>About Telerik</vt:lpstr>
      <vt:lpstr>Why Telerik is Successful?</vt:lpstr>
      <vt:lpstr>Telerik Academy</vt:lpstr>
      <vt:lpstr>About Telerik Academy</vt:lpstr>
      <vt:lpstr>Learning Tracks</vt:lpstr>
      <vt:lpstr>"Software Academy" Program</vt:lpstr>
      <vt:lpstr>The “Software Academy” Program @ Telerik</vt:lpstr>
      <vt:lpstr>Software Academy: First Semester</vt:lpstr>
      <vt:lpstr>Software Academy: Second Semester</vt:lpstr>
      <vt:lpstr>Software Academy: Third Semester</vt:lpstr>
      <vt:lpstr>C# Programming: Objectives &amp; Program</vt:lpstr>
      <vt:lpstr>C# Course Objectives</vt:lpstr>
      <vt:lpstr>C# Part I – Course Topics</vt:lpstr>
      <vt:lpstr>C# Part II – Course Topics</vt:lpstr>
      <vt:lpstr>OOP – Course Topics</vt:lpstr>
      <vt:lpstr>High-Quality Code – Topics</vt:lpstr>
      <vt:lpstr>Data Structures – Topics</vt:lpstr>
      <vt:lpstr>Algorithms – Topics</vt:lpstr>
      <vt:lpstr>Trainers Team</vt:lpstr>
      <vt:lpstr>Trainers Team</vt:lpstr>
      <vt:lpstr>Trainers Team (2)</vt:lpstr>
      <vt:lpstr>Trainers Team (3)</vt:lpstr>
      <vt:lpstr>Trainers Team (4)</vt:lpstr>
      <vt:lpstr>C# Programming Course – More Details </vt:lpstr>
      <vt:lpstr>Training Duration – C# Part I</vt:lpstr>
      <vt:lpstr>Why C# and .NET Framework?</vt:lpstr>
      <vt:lpstr>Why English?</vt:lpstr>
      <vt:lpstr>C# Part I Exams</vt:lpstr>
      <vt:lpstr>Exams @ Software Academy</vt:lpstr>
      <vt:lpstr>Scoring System for C# Part I</vt:lpstr>
      <vt:lpstr>C# Part I Exams</vt:lpstr>
      <vt:lpstr>C# Test – Sample Question</vt:lpstr>
      <vt:lpstr>Pass / Fail / Excellence Criteria</vt:lpstr>
      <vt:lpstr>C# Exam – Sample Problem</vt:lpstr>
      <vt:lpstr>The Judge System at the Exam</vt:lpstr>
      <vt:lpstr>Homework Assignments</vt:lpstr>
      <vt:lpstr>Resources</vt:lpstr>
      <vt:lpstr>The C# Textbook</vt:lpstr>
      <vt:lpstr>Course Web Site &amp; Forums</vt:lpstr>
      <vt:lpstr>Telerik Integrated Learning System (TILS)</vt:lpstr>
      <vt:lpstr>Required Software</vt:lpstr>
      <vt:lpstr>Requirements for All Trainees</vt:lpstr>
      <vt:lpstr>Requirements for All Trainees</vt:lpstr>
      <vt:lpstr>Full Commitment</vt:lpstr>
      <vt:lpstr>Invest in Yourself!</vt:lpstr>
      <vt:lpstr>C# Programming Course – Part I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- Part I - Introduction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Svetlin Nakov</cp:lastModifiedBy>
  <cp:revision>558</cp:revision>
  <dcterms:created xsi:type="dcterms:W3CDTF">2007-12-08T16:03:35Z</dcterms:created>
  <dcterms:modified xsi:type="dcterms:W3CDTF">2012-10-18T15:14:50Z</dcterms:modified>
  <cp:category>C# Programming Course</cp:category>
</cp:coreProperties>
</file>