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375" r:id="rId3"/>
    <p:sldId id="336" r:id="rId4"/>
    <p:sldId id="362" r:id="rId5"/>
    <p:sldId id="437" r:id="rId6"/>
    <p:sldId id="463" r:id="rId7"/>
    <p:sldId id="464" r:id="rId8"/>
    <p:sldId id="465" r:id="rId9"/>
    <p:sldId id="484" r:id="rId10"/>
    <p:sldId id="466" r:id="rId11"/>
    <p:sldId id="467" r:id="rId12"/>
    <p:sldId id="474" r:id="rId13"/>
    <p:sldId id="470" r:id="rId14"/>
    <p:sldId id="471" r:id="rId15"/>
    <p:sldId id="472" r:id="rId16"/>
    <p:sldId id="473" r:id="rId17"/>
    <p:sldId id="468" r:id="rId18"/>
    <p:sldId id="475" r:id="rId19"/>
    <p:sldId id="476" r:id="rId20"/>
    <p:sldId id="477" r:id="rId21"/>
    <p:sldId id="478" r:id="rId22"/>
    <p:sldId id="479" r:id="rId23"/>
    <p:sldId id="480" r:id="rId24"/>
    <p:sldId id="482" r:id="rId25"/>
    <p:sldId id="481" r:id="rId26"/>
    <p:sldId id="483" r:id="rId27"/>
    <p:sldId id="423" r:id="rId28"/>
    <p:sldId id="462" r:id="rId29"/>
    <p:sldId id="485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1771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_transfer_ob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fkaduk/archive/2013/05/16/winjs-observables-part-iv-final-solution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524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Data binding concepts, Bindings in </a:t>
            </a:r>
            <a:r>
              <a:rPr lang="en-US" sz="2400" dirty="0" err="1" smtClean="0"/>
              <a:t>WinJS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binding</a:t>
            </a:r>
          </a:p>
          <a:p>
            <a:pPr lvl="1"/>
            <a:r>
              <a:rPr lang="en-US" dirty="0" smtClean="0"/>
              <a:t>Always have </a:t>
            </a:r>
            <a:r>
              <a:rPr lang="en-US" dirty="0" err="1" smtClean="0"/>
              <a:t>WinJS.Binding.optimizeBindingReferences</a:t>
            </a:r>
            <a:endParaRPr lang="en-US" dirty="0" smtClean="0"/>
          </a:p>
          <a:p>
            <a:pPr lvl="2"/>
            <a:r>
              <a:rPr lang="en-US" dirty="0" smtClean="0"/>
              <a:t>Prevents memory leaks from binding</a:t>
            </a:r>
          </a:p>
          <a:p>
            <a:pPr lvl="1"/>
            <a:r>
              <a:rPr lang="en-US" dirty="0" smtClean="0"/>
              <a:t>Never bind to element IDs</a:t>
            </a:r>
          </a:p>
          <a:p>
            <a:pPr lvl="1"/>
            <a:r>
              <a:rPr lang="en-US" dirty="0" smtClean="0"/>
              <a:t>Have a collection of your objects and bind them to the document</a:t>
            </a:r>
          </a:p>
          <a:p>
            <a:pPr lvl="2"/>
            <a:r>
              <a:rPr lang="en-US" dirty="0" smtClean="0"/>
              <a:t>E.g. a namespace with all objects to display</a:t>
            </a:r>
          </a:p>
          <a:p>
            <a:pPr lvl="2"/>
            <a:r>
              <a:rPr lang="en-US" dirty="0" smtClean="0"/>
              <a:t>Access appropriate object for element through "."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Enabling automatic updates to UI on object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inding simple objects doesn't enable updates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WinJS</a:t>
            </a:r>
            <a:r>
              <a:rPr lang="en-US" dirty="0" smtClean="0"/>
              <a:t> needs notification of property changes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Property changes typically handled in setters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Setter gives value then calls an API's function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Mixins</a:t>
            </a:r>
            <a:r>
              <a:rPr lang="en-US" dirty="0" smtClean="0"/>
              <a:t> in </a:t>
            </a:r>
            <a:r>
              <a:rPr lang="en-US" dirty="0" err="1" smtClean="0"/>
              <a:t>WinJS.Binding</a:t>
            </a:r>
            <a:r>
              <a:rPr lang="en-US" dirty="0" smtClean="0"/>
              <a:t> enable this on objects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Several methods to convert JS objects to </a:t>
            </a:r>
            <a:r>
              <a:rPr lang="en-US" dirty="0" err="1" smtClean="0"/>
              <a:t>WinJS</a:t>
            </a:r>
            <a:r>
              <a:rPr lang="en-US" dirty="0" smtClean="0"/>
              <a:t> observables in </a:t>
            </a:r>
            <a:r>
              <a:rPr lang="en-US" dirty="0" err="1" smtClean="0"/>
              <a:t>WinJS.Binding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as() – object to observable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define() – object to constructor for observables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Note: work properly ONLY with </a:t>
            </a:r>
            <a:r>
              <a:rPr lang="en-US" dirty="0" smtClean="0">
                <a:hlinkClick r:id="rId2"/>
              </a:rPr>
              <a:t>DTO</a:t>
            </a:r>
            <a:r>
              <a:rPr lang="en-US" dirty="0" smtClean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9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WinJS.Binding.as()</a:t>
            </a:r>
          </a:p>
          <a:p>
            <a:pPr lvl="1"/>
            <a:r>
              <a:rPr lang="en-US" dirty="0" smtClean="0"/>
              <a:t>Takes an object to make observable</a:t>
            </a:r>
          </a:p>
          <a:p>
            <a:pPr lvl="1"/>
            <a:r>
              <a:rPr lang="en-US" dirty="0" smtClean="0"/>
              <a:t>Returns the observable object</a:t>
            </a:r>
          </a:p>
          <a:p>
            <a:pPr lvl="2"/>
            <a:r>
              <a:rPr lang="en-US" dirty="0" smtClean="0"/>
              <a:t>Keeps all members and their values</a:t>
            </a:r>
          </a:p>
          <a:p>
            <a:pPr lvl="2"/>
            <a:r>
              <a:rPr lang="en-US" dirty="0" smtClean="0"/>
              <a:t>All members become observable properties</a:t>
            </a:r>
          </a:p>
          <a:p>
            <a:pPr lvl="3"/>
            <a:r>
              <a:rPr lang="en-US" dirty="0" smtClean="0"/>
              <a:t>Methods and properties don't bind properly</a:t>
            </a:r>
          </a:p>
          <a:p>
            <a:pPr lvl="2"/>
            <a:r>
              <a:rPr lang="en-US" dirty="0" smtClean="0"/>
              <a:t>Changes to the object are reflected in its binding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520944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personObservable</a:t>
            </a:r>
            <a:r>
              <a:rPr lang="en-US" dirty="0" smtClean="0"/>
              <a:t> = WinJS.Binding.as({</a:t>
            </a:r>
          </a:p>
          <a:p>
            <a:r>
              <a:rPr lang="en-US" dirty="0" smtClean="0"/>
              <a:t>  name: 'Joe', age: 21});</a:t>
            </a:r>
          </a:p>
          <a:p>
            <a:r>
              <a:rPr lang="en-US" dirty="0" err="1" smtClean="0"/>
              <a:t>WinJS.Binding.processAll</a:t>
            </a:r>
            <a:r>
              <a:rPr lang="en-US" dirty="0" smtClean="0"/>
              <a:t>(null, </a:t>
            </a:r>
            <a:r>
              <a:rPr lang="en-US" dirty="0" err="1" smtClean="0"/>
              <a:t>personObservable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(function(){</a:t>
            </a:r>
            <a:r>
              <a:rPr lang="en-US" dirty="0" err="1" smtClean="0"/>
              <a:t>personObservable.age</a:t>
            </a:r>
            <a:r>
              <a:rPr lang="en-US" dirty="0" smtClean="0"/>
              <a:t>++;}, 1000)</a:t>
            </a:r>
          </a:p>
        </p:txBody>
      </p:sp>
    </p:spTree>
    <p:extLst>
      <p:ext uri="{BB962C8B-B14F-4D97-AF65-F5344CB8AC3E}">
        <p14:creationId xmlns:p14="http://schemas.microsoft.com/office/powerpoint/2010/main" val="212755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WinJS.Binding.define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Takes a normal object template and makes a constructor for such observable objects</a:t>
            </a:r>
          </a:p>
          <a:p>
            <a:pPr lvl="1"/>
            <a:r>
              <a:rPr lang="en-US" dirty="0" smtClean="0"/>
              <a:t>Returns the object constructor</a:t>
            </a:r>
          </a:p>
          <a:p>
            <a:pPr lvl="2"/>
            <a:r>
              <a:rPr lang="en-US" dirty="0"/>
              <a:t>All </a:t>
            </a:r>
            <a:r>
              <a:rPr lang="en-US" dirty="0" smtClean="0"/>
              <a:t>instances become </a:t>
            </a:r>
            <a:r>
              <a:rPr lang="en-US" dirty="0"/>
              <a:t>observable properties</a:t>
            </a:r>
          </a:p>
          <a:p>
            <a:pPr lvl="3"/>
            <a:r>
              <a:rPr lang="en-US" dirty="0" smtClean="0"/>
              <a:t>Methods &amp; </a:t>
            </a:r>
            <a:r>
              <a:rPr lang="en-US" dirty="0"/>
              <a:t>properties </a:t>
            </a:r>
            <a:r>
              <a:rPr lang="en-US" dirty="0" smtClean="0"/>
              <a:t>don't bind properly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44196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ObservablePerson</a:t>
            </a:r>
            <a:r>
              <a:rPr lang="en-US" dirty="0" smtClean="0"/>
              <a:t> = </a:t>
            </a:r>
            <a:r>
              <a:rPr lang="en-US" dirty="0" err="1" smtClean="0"/>
              <a:t>WinJS.Binding.define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name: "", age: 0});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person = new </a:t>
            </a:r>
            <a:r>
              <a:rPr lang="en-US" dirty="0" err="1" smtClean="0"/>
              <a:t>ObservablePerson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WinJS.Binding.processAll</a:t>
            </a:r>
            <a:r>
              <a:rPr lang="en-US" dirty="0" smtClean="0"/>
              <a:t>(null, person);</a:t>
            </a:r>
          </a:p>
          <a:p>
            <a:r>
              <a:rPr lang="en-US" dirty="0" smtClean="0"/>
              <a:t>person.name = "Joe",</a:t>
            </a:r>
          </a:p>
          <a:p>
            <a:r>
              <a:rPr lang="en-US" dirty="0" err="1" smtClean="0"/>
              <a:t>person.age</a:t>
            </a:r>
            <a:r>
              <a:rPr lang="en-US" dirty="0" smtClean="0"/>
              <a:t> = 21;</a:t>
            </a:r>
          </a:p>
          <a:p>
            <a:r>
              <a:rPr lang="en-US" dirty="0" err="1"/>
              <a:t>setInterval</a:t>
            </a:r>
            <a:r>
              <a:rPr lang="en-US" dirty="0"/>
              <a:t>(function(){</a:t>
            </a:r>
            <a:r>
              <a:rPr lang="en-US" dirty="0" err="1"/>
              <a:t>personObservable.age</a:t>
            </a:r>
            <a:r>
              <a:rPr lang="en-US" dirty="0"/>
              <a:t>++;}, 1000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Binding Converters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Translating object info into UI appropriate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Bound property values often need conversion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UI friendly data such as styles, HTML,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user-friendly texts (3.99 -&gt; $3,99)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Not correct to have UI data in data objects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Such as styles, formatting,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Remember: data should not be concerned with how it's displayed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Binding APIs usually support some type of Value Converters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Compute the representation of a value 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WinJS.Binding.converter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Receives the function to convert a value</a:t>
            </a:r>
          </a:p>
          <a:p>
            <a:pPr lvl="2"/>
            <a:r>
              <a:rPr lang="en-US" dirty="0" smtClean="0"/>
              <a:t>Converter passes the function the value</a:t>
            </a:r>
          </a:p>
          <a:p>
            <a:pPr lvl="2"/>
            <a:r>
              <a:rPr lang="en-US" dirty="0" smtClean="0"/>
              <a:t>Function should return converted value</a:t>
            </a:r>
          </a:p>
          <a:p>
            <a:pPr lvl="1"/>
            <a:r>
              <a:rPr lang="en-US" dirty="0" smtClean="0"/>
              <a:t>Returns the converter function</a:t>
            </a:r>
          </a:p>
          <a:p>
            <a:pPr lvl="2">
              <a:spcBef>
                <a:spcPts val="7800"/>
              </a:spcBef>
            </a:pPr>
            <a:r>
              <a:rPr lang="en-US" dirty="0" smtClean="0"/>
              <a:t>Called inside a data-win-bind attribute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1219200" y="54864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data-win-bind='</a:t>
            </a:r>
            <a:r>
              <a:rPr lang="en-US" dirty="0" err="1" smtClean="0"/>
              <a:t>style.backgroundColor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frequency </a:t>
            </a:r>
            <a:r>
              <a:rPr lang="en-US" dirty="0" err="1" smtClean="0"/>
              <a:t>MyConverters.lightWavelengthToColor</a:t>
            </a:r>
            <a:r>
              <a:rPr lang="en-US" dirty="0" smtClean="0"/>
              <a:t>'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990600" y="3962400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MyConverters.wavelengthToColor</a:t>
            </a:r>
            <a:r>
              <a:rPr lang="en-US" dirty="0" smtClean="0"/>
              <a:t> = </a:t>
            </a:r>
            <a:r>
              <a:rPr lang="en-US" dirty="0" err="1" smtClean="0"/>
              <a:t>WinJS.Binding.converters</a:t>
            </a:r>
            <a:r>
              <a:rPr lang="en-US" dirty="0" smtClean="0"/>
              <a:t>(function(wavelength){</a:t>
            </a:r>
          </a:p>
          <a:p>
            <a:r>
              <a:rPr lang="en-US" dirty="0"/>
              <a:t> </a:t>
            </a:r>
            <a:r>
              <a:rPr lang="en-US" dirty="0" smtClean="0"/>
              <a:t> /*return computed CSS color value*/...});</a:t>
            </a:r>
          </a:p>
        </p:txBody>
      </p:sp>
    </p:spTree>
    <p:extLst>
      <p:ext uri="{BB962C8B-B14F-4D97-AF65-F5344CB8AC3E}">
        <p14:creationId xmlns:p14="http://schemas.microsoft.com/office/powerpoint/2010/main" val="391826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Data Binding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Concepts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WinJS</a:t>
            </a:r>
            <a:r>
              <a:rPr lang="en-US" dirty="0" smtClean="0"/>
              <a:t> API for bindings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Attributes, observables, binding data and styles</a:t>
            </a:r>
          </a:p>
          <a:p>
            <a:pPr>
              <a:spcBef>
                <a:spcPts val="0"/>
              </a:spcBef>
            </a:pPr>
            <a:r>
              <a:rPr lang="en-US" dirty="0"/>
              <a:t>Binding </a:t>
            </a:r>
            <a:r>
              <a:rPr lang="en-US" dirty="0" smtClean="0"/>
              <a:t>converters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Binding Converters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Binding Templates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Defining and reusing formatting for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Reusable declarative binding elements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WinJS.Binding.Template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Can contain any piece of HTML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Invisible; "instances" are visible when rendered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be rendered to the DOM several times with different bound objects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Two ways to initialize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Declaratively (needs </a:t>
            </a:r>
            <a:r>
              <a:rPr lang="en-US" dirty="0" err="1" smtClean="0"/>
              <a:t>WinJS.UI.processAll</a:t>
            </a:r>
            <a:r>
              <a:rPr lang="en-US" dirty="0" smtClean="0"/>
              <a:t>())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JS code, given element or HTML fragment </a:t>
            </a:r>
            <a:r>
              <a:rPr lang="en-US" dirty="0"/>
              <a:t>URI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Both ways require some initial HTML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2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Templates Declaratively</a:t>
            </a:r>
          </a:p>
          <a:p>
            <a:pPr lvl="1"/>
            <a:r>
              <a:rPr lang="en-US" dirty="0" smtClean="0"/>
              <a:t>Write the HTML for the template</a:t>
            </a:r>
          </a:p>
          <a:p>
            <a:pPr lvl="2"/>
            <a:r>
              <a:rPr lang="en-US" dirty="0" smtClean="0"/>
              <a:t>data-win-control='</a:t>
            </a:r>
            <a:r>
              <a:rPr lang="en-US" dirty="0" err="1" smtClean="0"/>
              <a:t>WinJS.Binding.Template</a:t>
            </a:r>
            <a:r>
              <a:rPr lang="en-US" dirty="0" smtClean="0"/>
              <a:t>' attribute in the container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WinJS.UI.processAll</a:t>
            </a:r>
            <a:r>
              <a:rPr lang="en-US" dirty="0" smtClean="0"/>
              <a:t>() to parse controls</a:t>
            </a:r>
          </a:p>
          <a:p>
            <a:pPr lvl="2"/>
            <a:r>
              <a:rPr lang="en-US" dirty="0" smtClean="0"/>
              <a:t>Template container needs to be in the HTML code of the processed page to be parsed</a:t>
            </a:r>
          </a:p>
          <a:p>
            <a:pPr lvl="2"/>
            <a:r>
              <a:rPr lang="en-US" dirty="0" err="1" smtClean="0"/>
              <a:t>WinJS</a:t>
            </a:r>
            <a:r>
              <a:rPr lang="en-US" dirty="0" smtClean="0"/>
              <a:t> will hide the control from the DOM</a:t>
            </a:r>
          </a:p>
          <a:p>
            <a:pPr lvl="1"/>
            <a:r>
              <a:rPr lang="en-US" dirty="0" smtClean="0"/>
              <a:t>Access the element through </a:t>
            </a:r>
            <a:r>
              <a:rPr lang="en-US" dirty="0" err="1" smtClean="0"/>
              <a:t>container.winControl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4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Creating Templates Declaratively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Templates in JavaScript</a:t>
            </a:r>
          </a:p>
          <a:p>
            <a:pPr lvl="1"/>
            <a:r>
              <a:rPr lang="en-US" dirty="0" smtClean="0"/>
              <a:t>Write the HTML for the template</a:t>
            </a:r>
          </a:p>
          <a:p>
            <a:pPr lvl="2"/>
            <a:r>
              <a:rPr lang="en-US" dirty="0" smtClean="0"/>
              <a:t>Can be in an external file</a:t>
            </a:r>
          </a:p>
          <a:p>
            <a:pPr lvl="1"/>
            <a:r>
              <a:rPr lang="en-US" dirty="0" smtClean="0"/>
              <a:t>Call constructor for </a:t>
            </a:r>
            <a:r>
              <a:rPr lang="en-US" dirty="0" err="1" smtClean="0"/>
              <a:t>WinJS.Binding.Template</a:t>
            </a:r>
            <a:endParaRPr lang="en-US" dirty="0"/>
          </a:p>
          <a:p>
            <a:pPr lvl="2"/>
            <a:r>
              <a:rPr lang="en-US" dirty="0" smtClean="0"/>
              <a:t>Pass an HTML element containing the HTML for the template</a:t>
            </a:r>
          </a:p>
          <a:p>
            <a:pPr lvl="2">
              <a:spcBef>
                <a:spcPts val="4200"/>
              </a:spcBef>
            </a:pPr>
            <a:r>
              <a:rPr lang="en-US" dirty="0" smtClean="0"/>
              <a:t>Or pass an options object with a </a:t>
            </a:r>
            <a:r>
              <a:rPr lang="en-US" dirty="0" err="1" smtClean="0"/>
              <a:t>href</a:t>
            </a:r>
            <a:r>
              <a:rPr lang="en-US" dirty="0" smtClean="0"/>
              <a:t> member pointing to a HTML fragment for the 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1219200" y="4476690"/>
            <a:ext cx="7315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template = new </a:t>
            </a:r>
            <a:r>
              <a:rPr lang="en-US" dirty="0" err="1" smtClean="0"/>
              <a:t>WinJS.Binding.Template</a:t>
            </a:r>
            <a:r>
              <a:rPr lang="en-US" dirty="0" smtClean="0"/>
              <a:t>(element)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1219200" y="5984240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template = new </a:t>
            </a:r>
            <a:r>
              <a:rPr lang="en-US" dirty="0" err="1" smtClean="0"/>
              <a:t>WinJS.Binding.Template</a:t>
            </a:r>
            <a:r>
              <a:rPr lang="en-US" dirty="0" smtClean="0"/>
              <a:t>(null,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 smtClean="0"/>
              <a:t>: '/my-templates/sample-template.html})</a:t>
            </a:r>
          </a:p>
        </p:txBody>
      </p:sp>
    </p:spTree>
    <p:extLst>
      <p:ext uri="{BB962C8B-B14F-4D97-AF65-F5344CB8AC3E}">
        <p14:creationId xmlns:p14="http://schemas.microsoft.com/office/powerpoint/2010/main" val="290164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Creating Templates from Fragments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Read </a:t>
            </a:r>
            <a:r>
              <a:rPr lang="en-US" sz="2800" dirty="0" smtClean="0">
                <a:hlinkClick r:id="rId2"/>
              </a:rPr>
              <a:t>this article (and its previous parts)</a:t>
            </a:r>
            <a:r>
              <a:rPr lang="en-US" sz="2800" dirty="0" smtClean="0"/>
              <a:t> on efficient conversion of objects to </a:t>
            </a:r>
            <a:r>
              <a:rPr lang="en-US" sz="2800" dirty="0" err="1" smtClean="0"/>
              <a:t>WinJS</a:t>
            </a:r>
            <a:r>
              <a:rPr lang="en-US" sz="2800" dirty="0" smtClean="0"/>
              <a:t> observables</a:t>
            </a:r>
          </a:p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Implement a Repeater control. A repeater renders a collection of objects, according to an item template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Repeater is initialized with a </a:t>
            </a:r>
            <a:r>
              <a:rPr lang="en-US" sz="2400" dirty="0" err="1" smtClean="0"/>
              <a:t>WinJS.Binding.Template</a:t>
            </a:r>
            <a:endParaRPr lang="en-US" sz="2400" dirty="0" smtClean="0"/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Each item the repeater renders uses the template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Items can be wrapped additionally in DIVs or SPANs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Repeater has a render method, which takes a collection of objects and a DOM element to which to render them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If the DOM element is not provided, the repeater creates a new DIV and uses it, appending to document</a:t>
            </a:r>
          </a:p>
          <a:p>
            <a:pPr marL="795338" lvl="1" indent="-447675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The Repeater should place custom CSS styles to each item it renders, as well as to the container of the items</a:t>
            </a:r>
          </a:p>
        </p:txBody>
      </p:sp>
    </p:spTree>
    <p:extLst>
      <p:ext uri="{BB962C8B-B14F-4D97-AF65-F5344CB8AC3E}">
        <p14:creationId xmlns:p14="http://schemas.microsoft.com/office/powerpoint/2010/main" val="352323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/>
              <a:t>Write an application which enables users to create computer descriptions. </a:t>
            </a:r>
            <a:endParaRPr lang="en-US" dirty="0" smtClean="0"/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/>
              <a:t>computer description has all the properties of the computers from demos in this lecture + rating. </a:t>
            </a:r>
            <a:endParaRPr lang="en-US" dirty="0" smtClean="0"/>
          </a:p>
          <a:p>
            <a:pPr marL="1154113" lvl="2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Rating is not defined on creation</a:t>
            </a:r>
          </a:p>
          <a:p>
            <a:pPr marL="862013" lvl="1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application should enable users to save descriptions and should reload all descriptions and visualize them when it </a:t>
            </a:r>
            <a:r>
              <a:rPr lang="en-US" dirty="0" smtClean="0"/>
              <a:t>starts</a:t>
            </a:r>
            <a:endParaRPr lang="en-US" dirty="0"/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the repeater from the last</a:t>
            </a:r>
          </a:p>
          <a:p>
            <a:pPr marL="1087438" lvl="2" indent="-44767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Enable rating computers in the visualized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Concepts, Advantages, </a:t>
            </a:r>
            <a:r>
              <a:rPr lang="en-US" dirty="0" err="1" smtClean="0"/>
              <a:t>WinJS</a:t>
            </a:r>
            <a:r>
              <a:rPr lang="en-US" dirty="0" smtClean="0"/>
              <a:t>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Data </a:t>
            </a:r>
            <a:r>
              <a:rPr lang="en-US" dirty="0" smtClean="0"/>
              <a:t>binding connects UI and business logic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UI layer describes how it visualizes data</a:t>
            </a:r>
          </a:p>
          <a:p>
            <a:pPr lvl="1">
              <a:spcBef>
                <a:spcPts val="0"/>
              </a:spcBef>
            </a:pPr>
            <a:r>
              <a:rPr lang="en-US" u="sng" dirty="0"/>
              <a:t>P</a:t>
            </a:r>
            <a:r>
              <a:rPr lang="en-US" u="sng" dirty="0" smtClean="0"/>
              <a:t>roperties</a:t>
            </a:r>
            <a:r>
              <a:rPr lang="en-US" dirty="0" smtClean="0"/>
              <a:t> from </a:t>
            </a:r>
            <a:r>
              <a:rPr lang="en-US" u="sng" dirty="0" smtClean="0"/>
              <a:t>sources</a:t>
            </a:r>
            <a:r>
              <a:rPr lang="en-US" dirty="0" smtClean="0"/>
              <a:t> mapped to </a:t>
            </a:r>
            <a:r>
              <a:rPr lang="en-US" u="sng" dirty="0" smtClean="0"/>
              <a:t>UI elements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Business layer describes the data itself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Defines objects and processes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Data Binding API handles data updates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Visualizes data from business logic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UI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Takes UI </a:t>
            </a:r>
            <a:r>
              <a:rPr lang="en-US" dirty="0"/>
              <a:t>data </a:t>
            </a:r>
            <a:r>
              <a:rPr lang="en-US" dirty="0" smtClean="0"/>
              <a:t>&amp; updates object properties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 good implementations, business logic has no idea there is UI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to Data Binding</a:t>
            </a:r>
          </a:p>
          <a:p>
            <a:pPr lvl="1"/>
            <a:r>
              <a:rPr lang="en-US" dirty="0" smtClean="0"/>
              <a:t>Mechanism to detach UI from business logic</a:t>
            </a:r>
          </a:p>
          <a:p>
            <a:pPr lvl="1"/>
            <a:r>
              <a:rPr lang="en-US" dirty="0" smtClean="0"/>
              <a:t>Developer writes less (none) UI interaction code</a:t>
            </a:r>
          </a:p>
          <a:p>
            <a:pPr lvl="1"/>
            <a:r>
              <a:rPr lang="en-US" dirty="0" smtClean="0"/>
              <a:t>UI design is independent of development</a:t>
            </a:r>
          </a:p>
          <a:p>
            <a:pPr lvl="2"/>
            <a:r>
              <a:rPr lang="en-US" dirty="0" smtClean="0"/>
              <a:t>Data sources can be easily mocked and simulated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 bit slower than direct UI interaction</a:t>
            </a:r>
          </a:p>
          <a:p>
            <a:pPr lvl="2"/>
            <a:r>
              <a:rPr lang="en-US" dirty="0" smtClean="0"/>
              <a:t>Overhead in detecting data changes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supports Data binding 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err="1" smtClean="0"/>
              <a:t>WinJS.Binding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One-way</a:t>
            </a:r>
          </a:p>
          <a:p>
            <a:pPr lvl="2"/>
            <a:r>
              <a:rPr lang="en-US" dirty="0" smtClean="0"/>
              <a:t>Changes to JS objects trigger changes to UI</a:t>
            </a:r>
          </a:p>
          <a:p>
            <a:pPr lvl="2"/>
            <a:r>
              <a:rPr lang="en-US" dirty="0"/>
              <a:t>UI </a:t>
            </a:r>
            <a:r>
              <a:rPr lang="en-US" dirty="0" smtClean="0"/>
              <a:t>changes DON'T update JS objects</a:t>
            </a:r>
          </a:p>
          <a:p>
            <a:pPr lvl="1"/>
            <a:r>
              <a:rPr lang="en-US" dirty="0" smtClean="0"/>
              <a:t>Provides attributes to bind UI controls</a:t>
            </a:r>
          </a:p>
          <a:p>
            <a:pPr lvl="2"/>
            <a:r>
              <a:rPr lang="en-US" dirty="0" smtClean="0"/>
              <a:t>HTML elements</a:t>
            </a:r>
          </a:p>
          <a:p>
            <a:pPr lvl="2"/>
            <a:r>
              <a:rPr lang="en-US" dirty="0" err="1" smtClean="0"/>
              <a:t>WinJS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Element attributes, </a:t>
            </a:r>
            <a:r>
              <a:rPr lang="en-US" dirty="0" err="1" smtClean="0"/>
              <a:t>bindable</a:t>
            </a:r>
            <a:r>
              <a:rPr lang="en-US" dirty="0" smtClean="0"/>
              <a:t> objects, data &amp; style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bindings use data attributes plus JS code to bind HTML elements</a:t>
            </a:r>
          </a:p>
          <a:p>
            <a:pPr lvl="1"/>
            <a:r>
              <a:rPr lang="en-US" dirty="0" smtClean="0"/>
              <a:t>data-win-bind – </a:t>
            </a:r>
            <a:r>
              <a:rPr lang="en-US" dirty="0"/>
              <a:t>object </a:t>
            </a:r>
            <a:r>
              <a:rPr lang="en-US" dirty="0" smtClean="0"/>
              <a:t>to element properties</a:t>
            </a:r>
          </a:p>
          <a:p>
            <a:pPr lvl="2"/>
            <a:r>
              <a:rPr lang="en-US" dirty="0" smtClean="0"/>
              <a:t>Format: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WinJS.Binding.processAll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Takes a root element and binding context object</a:t>
            </a:r>
          </a:p>
          <a:p>
            <a:pPr lvl="2"/>
            <a:r>
              <a:rPr lang="en-US" dirty="0" smtClean="0"/>
              <a:t>Traverses elements and binds them with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1219200" y="3200400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"</a:t>
            </a:r>
            <a:r>
              <a:rPr lang="en-US" dirty="0" smtClean="0"/>
              <a:t>elementProperty1: objectProperty1; </a:t>
            </a:r>
          </a:p>
          <a:p>
            <a:r>
              <a:rPr lang="en-US" dirty="0"/>
              <a:t> </a:t>
            </a:r>
            <a:r>
              <a:rPr lang="en-US" dirty="0" smtClean="0"/>
              <a:t>elementProperty2: objectProperty2.subProperty"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2862580" y="4038600"/>
            <a:ext cx="58242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&lt;p data-win-bind="</a:t>
            </a:r>
            <a:r>
              <a:rPr lang="en-US" dirty="0" err="1" smtClean="0"/>
              <a:t>innerText</a:t>
            </a:r>
            <a:r>
              <a:rPr lang="en-US" dirty="0" smtClean="0"/>
              <a:t>: text"&gt;&lt;/p&gt;</a:t>
            </a:r>
            <a:endParaRPr lang="en-US" dirty="0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914400" y="62292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WinJS.Binding.processAll</a:t>
            </a:r>
            <a:r>
              <a:rPr lang="en-US" dirty="0" smtClean="0"/>
              <a:t>(</a:t>
            </a:r>
            <a:r>
              <a:rPr lang="en-US" dirty="0" err="1" smtClean="0"/>
              <a:t>document.body</a:t>
            </a:r>
            <a:r>
              <a:rPr lang="en-US" dirty="0" smtClean="0"/>
              <a:t>, {text: 'hi'})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2286000"/>
            <a:ext cx="4038600" cy="527804"/>
          </a:xfrm>
          <a:prstGeom prst="wedgeRoundRectCallout">
            <a:avLst>
              <a:gd name="adj1" fmla="val -48182"/>
              <a:gd name="adj2" fmla="val 1355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Same as calling with null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Binding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 on </a:t>
            </a:r>
            <a:r>
              <a:rPr lang="en-US" dirty="0" err="1" smtClean="0"/>
              <a:t>WinJS.Binding.processAll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Parses </a:t>
            </a:r>
            <a:r>
              <a:rPr lang="en-US" dirty="0"/>
              <a:t>&amp; applies </a:t>
            </a:r>
            <a:r>
              <a:rPr lang="en-US" dirty="0" smtClean="0"/>
              <a:t>data-win-bind attributes</a:t>
            </a:r>
          </a:p>
          <a:p>
            <a:pPr lvl="2"/>
            <a:r>
              <a:rPr lang="en-US" dirty="0" smtClean="0"/>
              <a:t>No data binding occurs if not called</a:t>
            </a:r>
          </a:p>
          <a:p>
            <a:pPr lvl="1"/>
            <a:r>
              <a:rPr lang="en-US" dirty="0" smtClean="0"/>
              <a:t>Second parameter defines object context</a:t>
            </a:r>
          </a:p>
          <a:p>
            <a:pPr lvl="2"/>
            <a:r>
              <a:rPr lang="en-US" dirty="0" smtClean="0"/>
              <a:t>Determines which object is searched for the properties referenced in data-win-bind</a:t>
            </a:r>
          </a:p>
          <a:p>
            <a:pPr lvl="1"/>
            <a:r>
              <a:rPr lang="en-US" dirty="0" smtClean="0"/>
              <a:t>When called with no parameters:</a:t>
            </a:r>
          </a:p>
          <a:p>
            <a:pPr lvl="2"/>
            <a:r>
              <a:rPr lang="en-US" dirty="0" smtClean="0"/>
              <a:t>Traverses the entire DOM and applies bindings</a:t>
            </a:r>
          </a:p>
          <a:p>
            <a:pPr lvl="2"/>
            <a:r>
              <a:rPr lang="en-US" dirty="0" smtClean="0"/>
              <a:t>Only bindings to global objects 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3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3587</TotalTime>
  <Words>1178</Words>
  <Application>Microsoft Office PowerPoint</Application>
  <PresentationFormat>On-screen Show (4:3)</PresentationFormat>
  <Paragraphs>213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WinJS Data Binding</vt:lpstr>
      <vt:lpstr>Table of Contents</vt:lpstr>
      <vt:lpstr>Data Binding</vt:lpstr>
      <vt:lpstr>Data Binding</vt:lpstr>
      <vt:lpstr>Data Binding</vt:lpstr>
      <vt:lpstr>Data Binding</vt:lpstr>
      <vt:lpstr>WinJS Binding Basics</vt:lpstr>
      <vt:lpstr>WinJS Binding Basics</vt:lpstr>
      <vt:lpstr>WinJS Binding Basics</vt:lpstr>
      <vt:lpstr>WinJS Binding Basics</vt:lpstr>
      <vt:lpstr>WinJS Binding Basics</vt:lpstr>
      <vt:lpstr>WinJS Observables</vt:lpstr>
      <vt:lpstr>WinJS Observables</vt:lpstr>
      <vt:lpstr>WinJS Observables</vt:lpstr>
      <vt:lpstr>WinJS Observables</vt:lpstr>
      <vt:lpstr>WinJS Observables</vt:lpstr>
      <vt:lpstr>Binding Converters</vt:lpstr>
      <vt:lpstr>Binding Converters</vt:lpstr>
      <vt:lpstr>Binding Converters</vt:lpstr>
      <vt:lpstr>Binding Converters</vt:lpstr>
      <vt:lpstr>Binding Templates</vt:lpstr>
      <vt:lpstr>Binding Templates</vt:lpstr>
      <vt:lpstr>Binding Templates</vt:lpstr>
      <vt:lpstr>Creating Templates Declaratively</vt:lpstr>
      <vt:lpstr>Binding Templates</vt:lpstr>
      <vt:lpstr>Creating Templates from Fragments</vt:lpstr>
      <vt:lpstr>WinJS Data Binding</vt:lpstr>
      <vt:lpstr>Exercises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658</cp:revision>
  <dcterms:created xsi:type="dcterms:W3CDTF">2007-12-08T16:03:35Z</dcterms:created>
  <dcterms:modified xsi:type="dcterms:W3CDTF">2013-08-26T15:40:06Z</dcterms:modified>
  <cp:category>software engineering</cp:category>
</cp:coreProperties>
</file>