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20" r:id="rId2"/>
    <p:sldId id="321" r:id="rId3"/>
    <p:sldId id="372" r:id="rId4"/>
    <p:sldId id="336" r:id="rId5"/>
    <p:sldId id="373" r:id="rId6"/>
    <p:sldId id="337" r:id="rId7"/>
    <p:sldId id="374" r:id="rId8"/>
    <p:sldId id="375" r:id="rId9"/>
    <p:sldId id="376" r:id="rId10"/>
    <p:sldId id="339" r:id="rId11"/>
    <p:sldId id="377" r:id="rId12"/>
    <p:sldId id="378" r:id="rId13"/>
    <p:sldId id="379" r:id="rId14"/>
    <p:sldId id="351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D2"/>
    <a:srgbClr val="9BCC00"/>
    <a:srgbClr val="9ED000"/>
    <a:srgbClr val="F4FCD8"/>
    <a:srgbClr val="FFFFFF"/>
    <a:srgbClr val="E8FFC8"/>
    <a:srgbClr val="FAF7C8"/>
    <a:srgbClr val="FAF8C8"/>
    <a:srgbClr val="F5FFC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7" autoAdjust="0"/>
    <p:restoredTop sz="94468" autoAdjust="0"/>
  </p:normalViewPr>
  <p:slideViewPr>
    <p:cSldViewPr>
      <p:cViewPr>
        <p:scale>
          <a:sx n="66" d="100"/>
          <a:sy n="66" d="100"/>
        </p:scale>
        <p:origin x="-2214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telerik.com/help/aspnet-ajax/upload-adding-informa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8229600" cy="569120"/>
          </a:xfrm>
        </p:spPr>
        <p:txBody>
          <a:bodyPr/>
          <a:lstStyle/>
          <a:p>
            <a:r>
              <a:rPr lang="en-US" dirty="0">
                <a:effectLst/>
              </a:rPr>
              <a:t>Writing Styles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Tina </a:t>
            </a:r>
            <a:r>
              <a:rPr lang="en-US" dirty="0" err="1" smtClean="0"/>
              <a:t>Stancheva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80021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Enterprise Support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Officer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Team X2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2046463" y="993542"/>
            <a:ext cx="3885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3"/>
              </a:rPr>
              <a:t>http://academy.telerik.com</a:t>
            </a:r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 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1524000"/>
          </a:xfrm>
        </p:spPr>
        <p:txBody>
          <a:bodyPr/>
          <a:lstStyle/>
          <a:p>
            <a:r>
              <a:rPr lang="en-US" dirty="0">
                <a:effectLst/>
              </a:rPr>
              <a:t>Working with </a:t>
            </a:r>
            <a:r>
              <a:rPr lang="en-US" dirty="0" smtClean="0">
                <a:effectLst/>
              </a:rPr>
              <a:t>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a friendly tone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5715000" cy="3124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</a:rPr>
              <a:t>If you need to perform additional actions on 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r>
              <a:rPr lang="en-US" i="1" dirty="0" smtClean="0">
                <a:effectLst/>
              </a:rPr>
              <a:t>uploaded </a:t>
            </a:r>
            <a:r>
              <a:rPr lang="en-US" i="1" dirty="0">
                <a:effectLst/>
              </a:rPr>
              <a:t>files before saving them (for example, if you are using </a:t>
            </a:r>
            <a:r>
              <a:rPr lang="en-US" i="1" u="sng" dirty="0">
                <a:effectLst/>
                <a:hlinkClick r:id="rId2"/>
              </a:rPr>
              <a:t>custom fields</a:t>
            </a:r>
            <a:r>
              <a:rPr lang="en-US" i="1" dirty="0">
                <a:effectLst/>
              </a:rPr>
              <a:t>), or if you want to manipulate them in memory without saving them, </a:t>
            </a:r>
            <a:endParaRPr lang="bg-BG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03" y="979713"/>
            <a:ext cx="3424297" cy="3424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2412" y="4491097"/>
            <a:ext cx="85867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rgbClr val="EBFFD2"/>
                </a:solidFill>
                <a:latin typeface="+mn-lt"/>
              </a:rPr>
              <a:t>you can use the </a:t>
            </a:r>
            <a:r>
              <a:rPr lang="en-US" sz="3200" b="1" i="1" dirty="0" err="1" smtClean="0">
                <a:solidFill>
                  <a:srgbClr val="EBFFD2"/>
                </a:solidFill>
                <a:latin typeface="+mn-lt"/>
              </a:rPr>
              <a:t>RadUpload</a:t>
            </a:r>
            <a:r>
              <a:rPr lang="en-US" sz="3200" b="1" i="1" dirty="0" smtClean="0">
                <a:solidFill>
                  <a:srgbClr val="EBFFD2"/>
                </a:solidFill>
                <a:latin typeface="+mn-lt"/>
              </a:rPr>
              <a:t> server-side API. You can use the server-side API to rename uploaded files or save them into a database, or other storage medium.</a:t>
            </a:r>
            <a:endParaRPr lang="bg-BG" sz="3200" b="1" i="1" dirty="0">
              <a:solidFill>
                <a:srgbClr val="EBFFD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Ask questions and provide answers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791200"/>
          </a:xfrm>
        </p:spPr>
        <p:txBody>
          <a:bodyPr/>
          <a:lstStyle/>
          <a:p>
            <a:pPr marL="0" indent="0">
              <a:buNone/>
            </a:pPr>
            <a:endParaRPr lang="en-US" b="0" i="1" dirty="0" smtClean="0">
              <a:effectLst/>
            </a:endParaRPr>
          </a:p>
          <a:p>
            <a:pPr marL="0" indent="0">
              <a:buNone/>
            </a:pPr>
            <a:r>
              <a:rPr lang="en-US" i="1" dirty="0" smtClean="0">
                <a:effectLst/>
              </a:rPr>
              <a:t>"</a:t>
            </a:r>
            <a:r>
              <a:rPr lang="en-US" i="1" dirty="0">
                <a:effectLst/>
              </a:rPr>
              <a:t>I need each bar in a bar chart to be a different color.  How do I do this</a:t>
            </a:r>
            <a:r>
              <a:rPr lang="en-US" i="1" dirty="0" smtClean="0">
                <a:effectLst/>
              </a:rPr>
              <a:t>?“</a:t>
            </a:r>
          </a:p>
          <a:p>
            <a:pPr marL="0" indent="0">
              <a:buNone/>
            </a:pPr>
            <a:r>
              <a:rPr lang="en-US" i="1" dirty="0" smtClean="0">
                <a:effectLst/>
              </a:rPr>
              <a:t>- By </a:t>
            </a:r>
            <a:r>
              <a:rPr lang="en-US" i="1" dirty="0">
                <a:effectLst/>
              </a:rPr>
              <a:t>default </a:t>
            </a:r>
            <a:r>
              <a:rPr lang="en-US" i="1" dirty="0" err="1">
                <a:effectLst/>
              </a:rPr>
              <a:t>RadChart</a:t>
            </a:r>
            <a:r>
              <a:rPr lang="en-US" i="1" dirty="0">
                <a:effectLst/>
              </a:rPr>
              <a:t> is designed so that all bars from a series have the same colors. If you need each to have a different color, loop through each chart series item and assign them a color from an array. This should be done after binding the chart, so the chart series items are available.</a:t>
            </a:r>
            <a:endParaRPr lang="bg-BG" i="1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Describe the information with a code snippet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Content Placeholder 4" descr="CodeInformation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3820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 lvl="0"/>
            <a:r>
              <a:rPr lang="en-US" dirty="0"/>
              <a:t>Use note-like sections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791200"/>
          </a:xfrm>
        </p:spPr>
        <p:txBody>
          <a:bodyPr/>
          <a:lstStyle/>
          <a:p>
            <a:r>
              <a:rPr lang="en-US" i="1" dirty="0" smtClean="0">
                <a:effectLst/>
              </a:rPr>
              <a:t>Use note-like sections within </a:t>
            </a:r>
            <a:r>
              <a:rPr lang="en-US" i="1" dirty="0">
                <a:effectLst/>
              </a:rPr>
              <a:t>the topics to draw attention to important information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Cau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110920"/>
            <a:ext cx="8153400" cy="1394280"/>
          </a:xfrm>
          <a:prstGeom prst="rect">
            <a:avLst/>
          </a:prstGeom>
        </p:spPr>
      </p:pic>
      <p:pic>
        <p:nvPicPr>
          <p:cNvPr id="7" name="Picture 6" descr="Tip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4038600"/>
            <a:ext cx="8153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Writing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676401"/>
            <a:ext cx="6858000" cy="4724400"/>
          </a:xfrm>
        </p:spPr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Good Practices</a:t>
            </a:r>
          </a:p>
          <a:p>
            <a:r>
              <a:rPr lang="en-US" dirty="0" smtClean="0"/>
              <a:t>Use Sections</a:t>
            </a:r>
          </a:p>
          <a:p>
            <a:r>
              <a:rPr lang="en-US" dirty="0" smtClean="0"/>
              <a:t>Use Bulleted Lists and Tables</a:t>
            </a:r>
          </a:p>
          <a:p>
            <a:r>
              <a:rPr lang="en-US" dirty="0" smtClean="0"/>
              <a:t>Visualize the information</a:t>
            </a:r>
          </a:p>
          <a:p>
            <a:r>
              <a:rPr lang="en-US" dirty="0" smtClean="0"/>
              <a:t>Logically structure the information</a:t>
            </a:r>
            <a:endParaRPr lang="bg-BG" dirty="0" smtClean="0">
              <a:effectLst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list, type, whit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2514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Choose a title</a:t>
            </a:r>
          </a:p>
          <a:p>
            <a:pPr lvl="1"/>
            <a:r>
              <a:rPr lang="en-US" dirty="0" smtClean="0">
                <a:effectLst/>
              </a:rPr>
              <a:t>Describing </a:t>
            </a:r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content</a:t>
            </a:r>
          </a:p>
          <a:p>
            <a:pPr lvl="1"/>
            <a:r>
              <a:rPr lang="en-US" dirty="0" smtClean="0">
                <a:effectLst/>
              </a:rPr>
              <a:t>Describing the purpose </a:t>
            </a:r>
            <a:r>
              <a:rPr lang="en-US" dirty="0">
                <a:effectLst/>
              </a:rPr>
              <a:t>of the </a:t>
            </a:r>
            <a:r>
              <a:rPr lang="en-US" dirty="0" smtClean="0">
                <a:effectLst/>
              </a:rPr>
              <a:t>tutorial</a:t>
            </a:r>
          </a:p>
          <a:p>
            <a:pPr lvl="1"/>
            <a:r>
              <a:rPr lang="en-US" dirty="0" smtClean="0">
                <a:effectLst/>
              </a:rPr>
              <a:t>Use as few words </a:t>
            </a:r>
            <a:r>
              <a:rPr lang="en-US" dirty="0">
                <a:effectLst/>
              </a:rPr>
              <a:t>as </a:t>
            </a:r>
            <a:r>
              <a:rPr lang="en-US" dirty="0" smtClean="0">
                <a:effectLst/>
              </a:rPr>
              <a:t>possible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Write an </a:t>
            </a:r>
            <a:r>
              <a:rPr lang="en-US" dirty="0" smtClean="0">
                <a:effectLst/>
              </a:rPr>
              <a:t>introduction</a:t>
            </a:r>
          </a:p>
          <a:p>
            <a:pPr lvl="1"/>
            <a:r>
              <a:rPr lang="en-US" dirty="0" smtClean="0">
                <a:effectLst/>
              </a:rPr>
              <a:t>A few sentences to summarize</a:t>
            </a:r>
            <a:endParaRPr lang="bg-BG" dirty="0">
              <a:effectLst/>
            </a:endParaRPr>
          </a:p>
          <a:p>
            <a:pPr marL="0" indent="0">
              <a:buNone/>
            </a:pPr>
            <a:r>
              <a:rPr lang="en-US" sz="2400" i="1" dirty="0" smtClean="0">
                <a:effectLst/>
              </a:rPr>
              <a:t>	</a:t>
            </a:r>
            <a:r>
              <a:rPr lang="en-US" sz="2400" b="0" i="1" dirty="0" err="1" smtClean="0">
                <a:effectLst/>
              </a:rPr>
              <a:t>Telerik</a:t>
            </a:r>
            <a:r>
              <a:rPr lang="en-US" sz="2400" b="0" i="1" dirty="0" smtClean="0">
                <a:effectLst/>
              </a:rPr>
              <a:t> </a:t>
            </a:r>
            <a:r>
              <a:rPr lang="en-US" sz="2400" i="1" dirty="0" err="1">
                <a:effectLst/>
              </a:rPr>
              <a:t>RadTreeView</a:t>
            </a:r>
            <a:r>
              <a:rPr lang="en-US" sz="2400" b="0" i="1" dirty="0">
                <a:effectLst/>
              </a:rPr>
              <a:t> provides check boxes/radio buttons </a:t>
            </a:r>
            <a:r>
              <a:rPr lang="en-US" sz="2400" b="0" i="1" dirty="0" smtClean="0">
                <a:effectLst/>
              </a:rPr>
              <a:t>displayed </a:t>
            </a:r>
            <a:r>
              <a:rPr lang="en-US" sz="2400" b="0" i="1" dirty="0">
                <a:effectLst/>
              </a:rPr>
              <a:t>next to each item. The </a:t>
            </a:r>
            <a:r>
              <a:rPr lang="en-US" sz="2400" i="1" dirty="0" err="1">
                <a:effectLst/>
              </a:rPr>
              <a:t>RadTreeView</a:t>
            </a:r>
            <a:r>
              <a:rPr lang="en-US" sz="2400" b="0" i="1" dirty="0">
                <a:effectLst/>
              </a:rPr>
              <a:t> allows the user </a:t>
            </a:r>
            <a:r>
              <a:rPr lang="en-US" sz="2400" b="0" i="1" dirty="0" smtClean="0">
                <a:effectLst/>
              </a:rPr>
              <a:t>to </a:t>
            </a:r>
            <a:r>
              <a:rPr lang="en-US" sz="2400" b="0" i="1" dirty="0">
                <a:effectLst/>
              </a:rPr>
              <a:t>check/uncheck the nodes and to perform various tasks with </a:t>
            </a:r>
            <a:r>
              <a:rPr lang="en-US" sz="2400" b="0" i="1" dirty="0" smtClean="0">
                <a:effectLst/>
              </a:rPr>
              <a:t>the </a:t>
            </a:r>
            <a:r>
              <a:rPr lang="en-US" sz="2400" b="0" i="1" dirty="0">
                <a:effectLst/>
              </a:rPr>
              <a:t>collection of checked nodes. Using the corresponding </a:t>
            </a:r>
            <a:r>
              <a:rPr lang="en-US" sz="2400" b="0" i="1" dirty="0" smtClean="0">
                <a:effectLst/>
              </a:rPr>
              <a:t>events</a:t>
            </a:r>
            <a:r>
              <a:rPr lang="en-US" sz="2400" b="0" i="1" dirty="0">
                <a:effectLst/>
              </a:rPr>
              <a:t>, you can entirely handle the node-check action.</a:t>
            </a:r>
            <a:endParaRPr lang="bg-BG" sz="2400" b="0" i="1" dirty="0">
              <a:effectLst/>
            </a:endParaRPr>
          </a:p>
          <a:p>
            <a:pPr marL="0" indent="0">
              <a:buNone/>
            </a:pPr>
            <a:endParaRPr lang="bg-BG" sz="26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9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>
                <a:effectLst/>
              </a:rPr>
              <a:t>Write clearly</a:t>
            </a:r>
          </a:p>
          <a:p>
            <a:pPr lvl="1"/>
            <a:r>
              <a:rPr lang="en-US" dirty="0" smtClean="0">
                <a:effectLst/>
              </a:rPr>
              <a:t>Short </a:t>
            </a:r>
            <a:r>
              <a:rPr lang="en-US" dirty="0">
                <a:effectLst/>
              </a:rPr>
              <a:t>informative sentences </a:t>
            </a:r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active voice.</a:t>
            </a:r>
          </a:p>
          <a:p>
            <a:r>
              <a:rPr lang="en-US" dirty="0" smtClean="0">
                <a:effectLst/>
              </a:rPr>
              <a:t>Use consistent </a:t>
            </a:r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erminology, tone, and style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Avoid mixing different </a:t>
            </a:r>
            <a:r>
              <a:rPr lang="en-US" dirty="0">
                <a:effectLst/>
              </a:rPr>
              <a:t>tones (friendly or </a:t>
            </a:r>
            <a:r>
              <a:rPr lang="en-US" dirty="0" smtClean="0">
                <a:effectLst/>
              </a:rPr>
              <a:t>less so)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Structure each content </a:t>
            </a:r>
            <a:r>
              <a:rPr lang="en-US" dirty="0" smtClean="0">
                <a:effectLst/>
              </a:rPr>
              <a:t>page</a:t>
            </a:r>
          </a:p>
          <a:p>
            <a:pPr lvl="1"/>
            <a:r>
              <a:rPr lang="en-US" dirty="0" smtClean="0">
                <a:effectLst/>
              </a:rPr>
              <a:t>Clear</a:t>
            </a:r>
            <a:r>
              <a:rPr lang="en-US" dirty="0">
                <a:effectLst/>
              </a:rPr>
              <a:t>, well-located headings </a:t>
            </a:r>
            <a:endParaRPr lang="en-US" dirty="0" smtClean="0">
              <a:effectLst/>
            </a:endParaRPr>
          </a:p>
          <a:p>
            <a:pPr lvl="1"/>
            <a:r>
              <a:rPr lang="en-US" dirty="0">
                <a:effectLst/>
              </a:rPr>
              <a:t>S</a:t>
            </a:r>
            <a:r>
              <a:rPr lang="en-US" dirty="0" smtClean="0">
                <a:effectLst/>
              </a:rPr>
              <a:t>hort </a:t>
            </a:r>
            <a:r>
              <a:rPr lang="en-US" dirty="0">
                <a:effectLst/>
              </a:rPr>
              <a:t>readable paragraphs.</a:t>
            </a:r>
            <a:endParaRPr lang="bg-BG" dirty="0">
              <a:effectLst/>
            </a:endParaRPr>
          </a:p>
          <a:p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74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Sections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Group related </a:t>
            </a:r>
            <a:r>
              <a:rPr lang="en-US" dirty="0">
                <a:effectLst/>
              </a:rPr>
              <a:t>information and functions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Wrap them in sections </a:t>
            </a:r>
          </a:p>
          <a:p>
            <a:pPr lvl="1"/>
            <a:r>
              <a:rPr lang="en-US" dirty="0">
                <a:effectLst/>
              </a:rPr>
              <a:t>H</a:t>
            </a:r>
            <a:r>
              <a:rPr lang="en-US" dirty="0" smtClean="0">
                <a:effectLst/>
              </a:rPr>
              <a:t>eaders should summarize text below</a:t>
            </a:r>
          </a:p>
          <a:p>
            <a:pPr lvl="2"/>
            <a:r>
              <a:rPr lang="en-US" dirty="0" smtClean="0">
                <a:effectLst/>
              </a:rPr>
              <a:t>To make text easy for scanning</a:t>
            </a:r>
          </a:p>
          <a:p>
            <a:pPr lvl="2"/>
            <a:r>
              <a:rPr lang="en-US" dirty="0" smtClean="0">
                <a:effectLst/>
              </a:rPr>
              <a:t>Example:</a:t>
            </a:r>
            <a:endParaRPr lang="en-US" i="1" dirty="0" smtClean="0">
              <a:effectLst/>
            </a:endParaRP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1" dirty="0" smtClean="0">
                <a:effectLst/>
              </a:rPr>
              <a:t>Using </a:t>
            </a:r>
            <a:r>
              <a:rPr lang="en-US" sz="3200" b="0" i="1" dirty="0" err="1">
                <a:effectLst/>
              </a:rPr>
              <a:t>RadEditor</a:t>
            </a:r>
            <a:r>
              <a:rPr lang="en-US" sz="3200" b="0" i="1" dirty="0">
                <a:effectLst/>
              </a:rPr>
              <a:t> in ASP.NET MVC</a:t>
            </a:r>
            <a:endParaRPr lang="bg-BG" sz="3200" b="0" i="1" dirty="0">
              <a:effectLst/>
            </a:endParaRP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1" dirty="0">
                <a:effectLst/>
              </a:rPr>
              <a:t>Getting the content of </a:t>
            </a:r>
            <a:r>
              <a:rPr lang="en-US" sz="3200" b="0" i="1" dirty="0" err="1">
                <a:effectLst/>
              </a:rPr>
              <a:t>RadEditor</a:t>
            </a:r>
            <a:endParaRPr lang="bg-BG" sz="3200" b="0" i="1" dirty="0">
              <a:effectLst/>
            </a:endParaRP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1" dirty="0">
                <a:effectLst/>
              </a:rPr>
              <a:t>Setting the content of </a:t>
            </a:r>
            <a:r>
              <a:rPr lang="en-US" sz="3200" b="0" i="1" dirty="0" err="1">
                <a:effectLst/>
              </a:rPr>
              <a:t>RadEditor</a:t>
            </a:r>
            <a:endParaRPr lang="bg-BG" sz="3200" b="0" i="1" dirty="0">
              <a:effectLst/>
            </a:endParaRPr>
          </a:p>
          <a:p>
            <a:pPr marL="0" indent="0" algn="ctr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4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/>
              <a:t>Use Bulleted L</a:t>
            </a:r>
            <a:r>
              <a:rPr lang="en-US" dirty="0" smtClean="0"/>
              <a:t>ists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>
                <a:effectLst/>
              </a:rPr>
              <a:t>Consider using bulleted lists </a:t>
            </a:r>
            <a:r>
              <a:rPr lang="en-US" sz="3000" dirty="0" smtClean="0">
                <a:effectLst/>
              </a:rPr>
              <a:t>to </a:t>
            </a:r>
            <a:r>
              <a:rPr lang="en-US" sz="3000" dirty="0">
                <a:effectLst/>
              </a:rPr>
              <a:t>describe the properties and events of </a:t>
            </a:r>
            <a:r>
              <a:rPr lang="en-US" sz="3000" dirty="0" smtClean="0">
                <a:effectLst/>
              </a:rPr>
              <a:t>a control.</a:t>
            </a:r>
            <a:endParaRPr lang="en-US" sz="3000" dirty="0">
              <a:effectLst/>
            </a:endParaRPr>
          </a:p>
          <a:p>
            <a:pPr marL="347663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i="1" dirty="0" smtClean="0">
                <a:effectLst/>
              </a:rPr>
              <a:t>	</a:t>
            </a:r>
            <a:r>
              <a:rPr lang="en-US" sz="2800" b="0" i="1" dirty="0" smtClean="0">
                <a:effectLst/>
              </a:rPr>
              <a:t>The </a:t>
            </a:r>
            <a:r>
              <a:rPr lang="en-US" sz="2800" b="0" i="1" dirty="0">
                <a:effectLst/>
              </a:rPr>
              <a:t>following properties are related to the minimize feature:</a:t>
            </a: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dirty="0" smtClean="0">
                <a:effectLst/>
              </a:rPr>
              <a:t>	• </a:t>
            </a:r>
            <a:r>
              <a:rPr lang="en-US" sz="2800" i="1" dirty="0" err="1" smtClean="0">
                <a:effectLst/>
              </a:rPr>
              <a:t>IsMinimizable</a:t>
            </a:r>
            <a:r>
              <a:rPr lang="en-US" sz="2800" b="0" i="1" dirty="0" smtClean="0">
                <a:effectLst/>
              </a:rPr>
              <a:t> </a:t>
            </a:r>
            <a:r>
              <a:rPr lang="en-US" sz="2800" b="0" i="1" dirty="0">
                <a:effectLst/>
              </a:rPr>
              <a:t>- use this property to enable/disable the minimization functionality of the </a:t>
            </a:r>
            <a:r>
              <a:rPr lang="en-US" sz="2800" i="1" dirty="0" err="1">
                <a:effectLst/>
              </a:rPr>
              <a:t>RibbonView</a:t>
            </a:r>
            <a:r>
              <a:rPr lang="en-US" sz="2800" b="0" i="1" dirty="0">
                <a:effectLst/>
              </a:rPr>
              <a:t>. The default value is True. </a:t>
            </a: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dirty="0" smtClean="0">
                <a:effectLst/>
              </a:rPr>
              <a:t>	• </a:t>
            </a:r>
            <a:r>
              <a:rPr lang="en-US" sz="2800" i="1" dirty="0" err="1" smtClean="0">
                <a:effectLst/>
              </a:rPr>
              <a:t>IsMinimized</a:t>
            </a:r>
            <a:r>
              <a:rPr lang="en-US" sz="2800" b="0" i="1" dirty="0" smtClean="0">
                <a:effectLst/>
              </a:rPr>
              <a:t> </a:t>
            </a:r>
            <a:r>
              <a:rPr lang="en-US" sz="2800" b="0" i="1" dirty="0">
                <a:effectLst/>
              </a:rPr>
              <a:t>- use this property to set or get the current minimize state of the </a:t>
            </a:r>
            <a:r>
              <a:rPr lang="en-US" sz="2800" i="1" dirty="0" err="1">
                <a:effectLst/>
              </a:rPr>
              <a:t>RibbonView</a:t>
            </a:r>
            <a:r>
              <a:rPr lang="en-US" sz="2800" b="0" i="1" dirty="0">
                <a:effectLst/>
              </a:rPr>
              <a:t>. </a:t>
            </a: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dirty="0" smtClean="0">
                <a:effectLst/>
              </a:rPr>
              <a:t>	• </a:t>
            </a:r>
            <a:r>
              <a:rPr lang="en-US" sz="2800" i="1" dirty="0" err="1" smtClean="0">
                <a:effectLst/>
              </a:rPr>
              <a:t>IsMinimizedPopupOpen</a:t>
            </a:r>
            <a:r>
              <a:rPr lang="en-US" sz="2800" b="0" i="1" dirty="0" smtClean="0">
                <a:effectLst/>
              </a:rPr>
              <a:t> </a:t>
            </a:r>
            <a:r>
              <a:rPr lang="en-US" sz="2800" b="0" i="1" dirty="0">
                <a:effectLst/>
              </a:rPr>
              <a:t>- use this property to get whether the minimized popup menu of the </a:t>
            </a:r>
            <a:r>
              <a:rPr lang="en-US" sz="2800" i="1" dirty="0" err="1">
                <a:effectLst/>
              </a:rPr>
              <a:t>RibbonView</a:t>
            </a:r>
            <a:r>
              <a:rPr lang="en-US" sz="2800" b="0" i="1" dirty="0">
                <a:effectLst/>
              </a:rPr>
              <a:t> is opened or not. </a:t>
            </a:r>
          </a:p>
          <a:p>
            <a:pPr marL="357188" lvl="1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/>
              <a:t>Use Tables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>
                <a:effectLst/>
              </a:rPr>
              <a:t>Consider using </a:t>
            </a:r>
            <a:r>
              <a:rPr lang="en-US" dirty="0" smtClean="0">
                <a:effectLst/>
              </a:rPr>
              <a:t>tables </a:t>
            </a:r>
            <a:r>
              <a:rPr lang="en-US" dirty="0">
                <a:effectLst/>
              </a:rPr>
              <a:t>to describe the properties and events of </a:t>
            </a:r>
            <a:r>
              <a:rPr lang="en-US" dirty="0" smtClean="0">
                <a:effectLst/>
              </a:rPr>
              <a:t>a control:</a:t>
            </a:r>
            <a:endParaRPr lang="en-US" dirty="0">
              <a:effectLst/>
            </a:endParaRPr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TableProperti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0"/>
            <a:ext cx="7696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/>
              <a:t>Visualize the information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>
                <a:effectLst/>
              </a:rPr>
              <a:t>Use images, graphs, charts where they might convey complex information more quickly</a:t>
            </a:r>
            <a:r>
              <a:rPr lang="en-US" dirty="0" smtClean="0">
                <a:effectLst/>
              </a:rPr>
              <a:t>: </a:t>
            </a:r>
          </a:p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ImageInforma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76962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pPr lvl="0"/>
            <a:r>
              <a:rPr lang="en-US" dirty="0"/>
              <a:t>Logically structure the information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>
                <a:effectLst/>
              </a:rPr>
              <a:t>List sample, logically ordered steps for the readers to follow</a:t>
            </a:r>
            <a:r>
              <a:rPr lang="en-US" dirty="0" smtClean="0">
                <a:effectLst/>
              </a:rPr>
              <a:t>:</a:t>
            </a:r>
            <a:endParaRPr lang="en-US" sz="2600" dirty="0"/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effectLst/>
              </a:rPr>
              <a:t>In order to create a custom mask token, you need to define a new class that should implement the </a:t>
            </a:r>
            <a:r>
              <a:rPr lang="en-US" sz="2400" i="1" dirty="0" err="1">
                <a:effectLst/>
              </a:rPr>
              <a:t>ITokenValidationRule</a:t>
            </a:r>
            <a:r>
              <a:rPr lang="en-US" sz="2400" i="1" dirty="0">
                <a:effectLst/>
              </a:rPr>
              <a:t> interface. </a:t>
            </a: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effectLst/>
              </a:rPr>
              <a:t>…	</a:t>
            </a: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effectLst/>
              </a:rPr>
              <a:t>Then you can start configuring the custom token through the following properties:</a:t>
            </a: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effectLst/>
              </a:rPr>
              <a:t>…</a:t>
            </a: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effectLst/>
              </a:rPr>
              <a:t>When you define the properties that describe the custom token, you need to implement a logic that controls whether the entered character is valid for that custom token</a:t>
            </a: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effectLst/>
              </a:rPr>
              <a:t>…</a:t>
            </a:r>
          </a:p>
          <a:p>
            <a:pPr marL="34766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effectLst/>
              </a:rPr>
              <a:t>Finally the custom token will have the following definition</a:t>
            </a:r>
            <a:r>
              <a:rPr lang="en-US" sz="2400" i="1" dirty="0" smtClean="0">
                <a:effectLst/>
              </a:rPr>
              <a:t>:</a:t>
            </a:r>
            <a:endParaRPr lang="en-US" sz="2400" i="1" dirty="0">
              <a:effectLst/>
            </a:endParaRPr>
          </a:p>
          <a:p>
            <a:endParaRPr lang="bg-BG" b="0" i="1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3237</TotalTime>
  <Words>338</Words>
  <Application>Microsoft Office PowerPoint</Application>
  <PresentationFormat>On-screen Show (4:3)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Telerik Academy</vt:lpstr>
      <vt:lpstr>Working with Documentation</vt:lpstr>
      <vt:lpstr>Table of Contents</vt:lpstr>
      <vt:lpstr>Getting Started</vt:lpstr>
      <vt:lpstr>Good Practices</vt:lpstr>
      <vt:lpstr>Use Sections</vt:lpstr>
      <vt:lpstr>Use Bulleted Lists</vt:lpstr>
      <vt:lpstr>Use Tables</vt:lpstr>
      <vt:lpstr>Visualize the information </vt:lpstr>
      <vt:lpstr>Logically structure the information </vt:lpstr>
      <vt:lpstr>Use a friendly tone</vt:lpstr>
      <vt:lpstr>Ask questions and provide answers</vt:lpstr>
      <vt:lpstr>Describe the information with a code snippet</vt:lpstr>
      <vt:lpstr>Use note-like sections</vt:lpstr>
      <vt:lpstr>Documentation Writing Style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stancheva</cp:lastModifiedBy>
  <cp:revision>479</cp:revision>
  <dcterms:created xsi:type="dcterms:W3CDTF">2007-12-08T16:03:35Z</dcterms:created>
  <dcterms:modified xsi:type="dcterms:W3CDTF">2013-08-07T14:21:52Z</dcterms:modified>
  <cp:category>software engineering</cp:category>
</cp:coreProperties>
</file>