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320" r:id="rId2"/>
    <p:sldId id="335" r:id="rId3"/>
    <p:sldId id="339"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32" r:id="rId19"/>
    <p:sldId id="342" r:id="rId20"/>
    <p:sldId id="351" r:id="rId2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p:scale>
          <a:sx n="80" d="100"/>
          <a:sy n="80" d="100"/>
        </p:scale>
        <p:origin x="-1794" y="-6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8/8/2013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8/8/2013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academy.telerik.com/"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p:cNvSpPr>
            <a:spLocks noGrp="1"/>
          </p:cNvSpPr>
          <p:nvPr>
            <p:ph type="body" sz="quarter" idx="10"/>
          </p:nvPr>
        </p:nvSpPr>
        <p:spPr>
          <a:xfrm>
            <a:off x="419099" y="4572000"/>
            <a:ext cx="3853295" cy="553998"/>
          </a:xfrm>
        </p:spPr>
        <p:txBody>
          <a:bodyPr/>
          <a:lstStyle/>
          <a:p>
            <a:r>
              <a:rPr lang="en-US" sz="3000" dirty="0" smtClean="0"/>
              <a:t>Boyan Barnev</a:t>
            </a:r>
            <a:endParaRPr lang="en-US" sz="3000" dirty="0"/>
          </a:p>
        </p:txBody>
      </p:sp>
      <p:sp>
        <p:nvSpPr>
          <p:cNvPr id="4" name="Text Placeholder 3"/>
          <p:cNvSpPr>
            <a:spLocks noGrp="1"/>
          </p:cNvSpPr>
          <p:nvPr>
            <p:ph type="body" sz="quarter" idx="13"/>
          </p:nvPr>
        </p:nvSpPr>
        <p:spPr>
          <a:xfrm>
            <a:off x="431800" y="5029200"/>
            <a:ext cx="3838864" cy="400110"/>
          </a:xfrm>
        </p:spPr>
        <p:txBody>
          <a:bodyPr/>
          <a:lstStyle/>
          <a:p>
            <a:r>
              <a:rPr lang="en-US" sz="2000" dirty="0" smtClean="0"/>
              <a:t>Senior Enterprise Support Officer</a:t>
            </a:r>
            <a:endParaRPr lang="en-US" sz="2000" dirty="0" smtClean="0"/>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ect">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39000" y="152400"/>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1981200"/>
            <a:ext cx="8229600" cy="1524000"/>
          </a:xfrm>
        </p:spPr>
        <p:txBody>
          <a:bodyPr/>
          <a:lstStyle/>
          <a:p>
            <a:r>
              <a:rPr lang="en-US" dirty="0">
                <a:effectLst/>
              </a:rPr>
              <a:t>Remote Assistance</a:t>
            </a:r>
            <a:endParaRPr lang="en-US" dirty="0"/>
          </a:p>
        </p:txBody>
      </p:sp>
      <p:sp>
        <p:nvSpPr>
          <p:cNvPr id="5" name="Text Placeholder 4"/>
          <p:cNvSpPr>
            <a:spLocks noGrp="1"/>
          </p:cNvSpPr>
          <p:nvPr>
            <p:ph type="body" sz="quarter" idx="14"/>
          </p:nvPr>
        </p:nvSpPr>
        <p:spPr>
          <a:xfrm>
            <a:off x="457200" y="5405735"/>
            <a:ext cx="3352800" cy="400110"/>
          </a:xfrm>
        </p:spPr>
        <p:txBody>
          <a:bodyPr/>
          <a:lstStyle/>
          <a:p>
            <a:r>
              <a:rPr lang="en-US" dirty="0" smtClean="0"/>
              <a:t>Telerik</a:t>
            </a:r>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dirty="0" smtClean="0">
                <a:hlinkClick r:id="rId5"/>
              </a:rPr>
              <a:t>http://academy.telerik.com</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communication and allocation of resources</a:t>
            </a:r>
            <a:endParaRPr lang="en-US" dirty="0"/>
          </a:p>
        </p:txBody>
      </p:sp>
      <p:sp>
        <p:nvSpPr>
          <p:cNvPr id="3" name="Content Placeholder 2"/>
          <p:cNvSpPr>
            <a:spLocks noGrp="1"/>
          </p:cNvSpPr>
          <p:nvPr>
            <p:ph idx="1"/>
          </p:nvPr>
        </p:nvSpPr>
        <p:spPr/>
        <p:txBody>
          <a:bodyPr/>
          <a:lstStyle/>
          <a:p>
            <a:r>
              <a:rPr lang="en-US" dirty="0" smtClean="0"/>
              <a:t>Support officer notifies the Team Lead and proper resources form the team are allocated</a:t>
            </a:r>
          </a:p>
          <a:p>
            <a:r>
              <a:rPr lang="en-US" dirty="0" smtClean="0"/>
              <a:t>Usually a Senior Support Officer and a developer</a:t>
            </a:r>
          </a:p>
          <a:p>
            <a:r>
              <a:rPr lang="en-US" dirty="0" smtClean="0"/>
              <a:t>Junior SO may attend as listeners at first, and gradually get involved as participants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99014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7086600" cy="838200"/>
          </a:xfrm>
        </p:spPr>
        <p:txBody>
          <a:bodyPr/>
          <a:lstStyle/>
          <a:p>
            <a:r>
              <a:rPr lang="en-US" dirty="0" smtClean="0"/>
              <a:t>Agreeing on the meeting time and sending the agenda</a:t>
            </a:r>
            <a:br>
              <a:rPr lang="en-US" dirty="0" smtClean="0"/>
            </a:br>
            <a:endParaRPr lang="en-US" dirty="0"/>
          </a:p>
        </p:txBody>
      </p:sp>
      <p:sp>
        <p:nvSpPr>
          <p:cNvPr id="3" name="Content Placeholder 2"/>
          <p:cNvSpPr>
            <a:spLocks noGrp="1"/>
          </p:cNvSpPr>
          <p:nvPr>
            <p:ph idx="1"/>
          </p:nvPr>
        </p:nvSpPr>
        <p:spPr/>
        <p:txBody>
          <a:bodyPr/>
          <a:lstStyle/>
          <a:p>
            <a:r>
              <a:rPr lang="en-US" dirty="0" smtClean="0"/>
              <a:t>Dealing with different time zones</a:t>
            </a:r>
          </a:p>
          <a:p>
            <a:pPr lvl="1">
              <a:buFontTx/>
              <a:buChar char="-"/>
            </a:pPr>
            <a:r>
              <a:rPr lang="en-US" dirty="0" smtClean="0"/>
              <a:t>World </a:t>
            </a:r>
            <a:r>
              <a:rPr lang="en-US" dirty="0"/>
              <a:t>Time </a:t>
            </a:r>
            <a:r>
              <a:rPr lang="en-US" dirty="0"/>
              <a:t>Buddy </a:t>
            </a:r>
          </a:p>
          <a:p>
            <a:r>
              <a:rPr lang="en-US" dirty="0"/>
              <a:t>Checking remote assistance slot </a:t>
            </a:r>
            <a:r>
              <a:rPr lang="en-US" dirty="0" smtClean="0"/>
              <a:t>availability</a:t>
            </a:r>
          </a:p>
          <a:p>
            <a:pPr lvl="1">
              <a:buFontTx/>
              <a:buChar char="-"/>
            </a:pPr>
            <a:r>
              <a:rPr lang="en-US" dirty="0" smtClean="0"/>
              <a:t>(</a:t>
            </a:r>
            <a:r>
              <a:rPr lang="en-US" dirty="0"/>
              <a:t>meeting </a:t>
            </a:r>
            <a:r>
              <a:rPr lang="en-US" dirty="0" smtClean="0"/>
              <a:t>software calendar)</a:t>
            </a:r>
          </a:p>
          <a:p>
            <a:pPr lvl="1">
              <a:buFontTx/>
              <a:buChar char="-"/>
            </a:pPr>
            <a:r>
              <a:rPr lang="en-US" dirty="0"/>
              <a:t>Post on supportteamnews</a:t>
            </a:r>
          </a:p>
          <a:p>
            <a:r>
              <a:rPr lang="en-US" dirty="0" smtClean="0"/>
              <a:t>Add </a:t>
            </a:r>
            <a:r>
              <a:rPr lang="en-US" dirty="0"/>
              <a:t>password to your meeting!</a:t>
            </a:r>
          </a:p>
          <a:p>
            <a:pPr>
              <a:buFontTx/>
              <a:buChar char="-"/>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785200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used</a:t>
            </a:r>
            <a:endParaRPr lang="en-US" dirty="0"/>
          </a:p>
        </p:txBody>
      </p:sp>
      <p:sp>
        <p:nvSpPr>
          <p:cNvPr id="3" name="Content Placeholder 2"/>
          <p:cNvSpPr>
            <a:spLocks noGrp="1"/>
          </p:cNvSpPr>
          <p:nvPr>
            <p:ph idx="1"/>
          </p:nvPr>
        </p:nvSpPr>
        <p:spPr/>
        <p:txBody>
          <a:bodyPr/>
          <a:lstStyle/>
          <a:p>
            <a:r>
              <a:rPr lang="en-US" dirty="0" err="1" smtClean="0"/>
              <a:t>GoTo</a:t>
            </a:r>
            <a:r>
              <a:rPr lang="en-US" dirty="0" smtClean="0"/>
              <a:t> Meeting</a:t>
            </a:r>
          </a:p>
          <a:p>
            <a:r>
              <a:rPr lang="en-US" dirty="0" smtClean="0"/>
              <a:t>Cisco WebEx</a:t>
            </a:r>
          </a:p>
          <a:p>
            <a:r>
              <a:rPr lang="en-US" dirty="0" err="1" smtClean="0"/>
              <a:t>TeamViewer</a:t>
            </a:r>
            <a:endParaRPr lang="en-US" dirty="0" smtClean="0"/>
          </a:p>
          <a:p>
            <a:r>
              <a:rPr lang="en-US" dirty="0" smtClean="0"/>
              <a:t>Skype</a:t>
            </a:r>
          </a:p>
          <a:p>
            <a:r>
              <a:rPr lang="en-US" dirty="0" smtClean="0"/>
              <a:t>How they compare to each other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785699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Importance of communicating Remote Assistance with the team</a:t>
            </a:r>
            <a:endParaRPr lang="en-US" sz="3200" dirty="0"/>
          </a:p>
        </p:txBody>
      </p:sp>
      <p:sp>
        <p:nvSpPr>
          <p:cNvPr id="3" name="Content Placeholder 2"/>
          <p:cNvSpPr>
            <a:spLocks noGrp="1"/>
          </p:cNvSpPr>
          <p:nvPr>
            <p:ph idx="1"/>
          </p:nvPr>
        </p:nvSpPr>
        <p:spPr/>
        <p:txBody>
          <a:bodyPr/>
          <a:lstStyle/>
          <a:p>
            <a:r>
              <a:rPr lang="en-US" dirty="0" smtClean="0"/>
              <a:t>On the scrum – so that everyone knows your availability</a:t>
            </a:r>
          </a:p>
          <a:p>
            <a:r>
              <a:rPr lang="en-US" dirty="0" smtClean="0"/>
              <a:t>Team Lead takes it into account when distributing tasks</a:t>
            </a:r>
          </a:p>
          <a:p>
            <a:r>
              <a:rPr lang="en-US" dirty="0" smtClean="0"/>
              <a:t>If people form other teams participate (</a:t>
            </a:r>
            <a:r>
              <a:rPr lang="en-US" dirty="0" err="1" smtClean="0"/>
              <a:t>devs</a:t>
            </a:r>
            <a:r>
              <a:rPr lang="en-US" dirty="0" smtClean="0"/>
              <a:t>) this is coordinated usually between Team Leads</a:t>
            </a:r>
          </a:p>
          <a:p>
            <a:r>
              <a:rPr lang="en-US" dirty="0" smtClean="0"/>
              <a:t>The teams should always be prepared for a Remote Assistance request, as it’s an ad-hoc addition to the support service</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234340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meeting</a:t>
            </a:r>
            <a:endParaRPr lang="en-US" dirty="0"/>
          </a:p>
        </p:txBody>
      </p:sp>
      <p:sp>
        <p:nvSpPr>
          <p:cNvPr id="3" name="Content Placeholder 2"/>
          <p:cNvSpPr>
            <a:spLocks noGrp="1"/>
          </p:cNvSpPr>
          <p:nvPr>
            <p:ph idx="1"/>
          </p:nvPr>
        </p:nvSpPr>
        <p:spPr/>
        <p:txBody>
          <a:bodyPr/>
          <a:lstStyle/>
          <a:p>
            <a:r>
              <a:rPr lang="en-US" dirty="0" smtClean="0"/>
              <a:t>Meetings starts at the agreed time</a:t>
            </a:r>
          </a:p>
          <a:p>
            <a:r>
              <a:rPr lang="en-US" dirty="0" smtClean="0"/>
              <a:t>Introductions</a:t>
            </a:r>
          </a:p>
          <a:p>
            <a:r>
              <a:rPr lang="en-US" dirty="0" smtClean="0"/>
              <a:t>Wait for everyone to join</a:t>
            </a:r>
          </a:p>
          <a:p>
            <a:r>
              <a:rPr lang="en-US" dirty="0" smtClean="0"/>
              <a:t>Go over the agenda and issue</a:t>
            </a:r>
          </a:p>
          <a:p>
            <a:r>
              <a:rPr lang="en-US" dirty="0" smtClean="0"/>
              <a:t>Decide on who’ll start presenting</a:t>
            </a:r>
          </a:p>
          <a:p>
            <a:r>
              <a:rPr lang="en-US" dirty="0" smtClean="0"/>
              <a:t>Make presenter</a:t>
            </a:r>
          </a:p>
          <a:p>
            <a:r>
              <a:rPr lang="en-US" dirty="0" smtClean="0"/>
              <a:t>Take keyboard and mouse control</a:t>
            </a:r>
          </a:p>
          <a:p>
            <a:r>
              <a:rPr lang="en-US" dirty="0" smtClean="0"/>
              <a:t>Switch presenter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1358858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Finalizing the meeting</a:t>
            </a:r>
            <a:endParaRPr lang="en-US" dirty="0"/>
          </a:p>
        </p:txBody>
      </p:sp>
      <p:sp>
        <p:nvSpPr>
          <p:cNvPr id="3" name="Content Placeholder 2"/>
          <p:cNvSpPr>
            <a:spLocks noGrp="1"/>
          </p:cNvSpPr>
          <p:nvPr>
            <p:ph idx="1"/>
          </p:nvPr>
        </p:nvSpPr>
        <p:spPr/>
        <p:txBody>
          <a:bodyPr/>
          <a:lstStyle/>
          <a:p>
            <a:r>
              <a:rPr lang="en-US" sz="2400" dirty="0" smtClean="0"/>
              <a:t>Keeping the agenda is very important</a:t>
            </a:r>
          </a:p>
          <a:p>
            <a:pPr lvl="1">
              <a:buFontTx/>
              <a:buChar char="-"/>
            </a:pPr>
            <a:r>
              <a:rPr lang="en-US" sz="2400" dirty="0"/>
              <a:t>Control time</a:t>
            </a:r>
          </a:p>
          <a:p>
            <a:pPr lvl="1">
              <a:buFontTx/>
              <a:buChar char="-"/>
            </a:pPr>
            <a:r>
              <a:rPr lang="en-US" sz="2400" dirty="0"/>
              <a:t>Know what’s been covered and what remains</a:t>
            </a:r>
          </a:p>
          <a:p>
            <a:pPr lvl="1">
              <a:buFontTx/>
              <a:buChar char="-"/>
            </a:pPr>
            <a:r>
              <a:rPr lang="en-US" sz="2400" dirty="0"/>
              <a:t>If not everything’s been covered agree on next meeting or follow up (e-mail)</a:t>
            </a:r>
          </a:p>
          <a:p>
            <a:r>
              <a:rPr lang="en-US" sz="2400" dirty="0" smtClean="0"/>
              <a:t>Provide follow up on the same day</a:t>
            </a:r>
          </a:p>
          <a:p>
            <a:pPr lvl="1">
              <a:buFontTx/>
              <a:buChar char="-"/>
            </a:pPr>
            <a:r>
              <a:rPr lang="en-US" sz="2400" dirty="0" smtClean="0"/>
              <a:t>Summary </a:t>
            </a:r>
          </a:p>
          <a:p>
            <a:pPr lvl="1">
              <a:buFontTx/>
              <a:buChar char="-"/>
            </a:pPr>
            <a:r>
              <a:rPr lang="en-US" sz="2400" dirty="0" smtClean="0"/>
              <a:t>links</a:t>
            </a:r>
          </a:p>
          <a:p>
            <a:pPr lvl="1">
              <a:buFontTx/>
              <a:buChar char="-"/>
            </a:pPr>
            <a:r>
              <a:rPr lang="en-US" sz="2400" dirty="0" smtClean="0"/>
              <a:t>If any samples have been discussed, communicate the needed time to provide them</a:t>
            </a:r>
          </a:p>
          <a:p>
            <a:pPr lvl="1">
              <a:buFontTx/>
              <a:buChar char="-"/>
            </a:pPr>
            <a:r>
              <a:rPr lang="en-US" sz="2400" dirty="0" smtClean="0"/>
              <a:t>Log the meeting as an activity</a:t>
            </a:r>
          </a:p>
          <a:p>
            <a:pPr marL="0" indent="0">
              <a:buNone/>
            </a:pPr>
            <a:endParaRPr lang="en-US" dirty="0" smtClean="0"/>
          </a:p>
          <a:p>
            <a:pPr>
              <a:buFontTx/>
              <a:buChar char="-"/>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60991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Remote Assistance</a:t>
            </a:r>
            <a:endParaRPr lang="en-US" dirty="0"/>
          </a:p>
        </p:txBody>
      </p:sp>
      <p:sp>
        <p:nvSpPr>
          <p:cNvPr id="3" name="Content Placeholder 2"/>
          <p:cNvSpPr>
            <a:spLocks noGrp="1"/>
          </p:cNvSpPr>
          <p:nvPr>
            <p:ph idx="1"/>
          </p:nvPr>
        </p:nvSpPr>
        <p:spPr/>
        <p:txBody>
          <a:bodyPr/>
          <a:lstStyle/>
          <a:p>
            <a:r>
              <a:rPr lang="en-US" dirty="0" smtClean="0"/>
              <a:t>Direct people contact</a:t>
            </a:r>
          </a:p>
          <a:p>
            <a:r>
              <a:rPr lang="en-US" dirty="0" smtClean="0"/>
              <a:t>Some tension? Not really </a:t>
            </a:r>
            <a:r>
              <a:rPr lang="en-US" dirty="0" smtClean="0">
                <a:sym typeface="Wingdings" pitchFamily="2" charset="2"/>
              </a:rPr>
              <a:t></a:t>
            </a:r>
          </a:p>
          <a:p>
            <a:r>
              <a:rPr lang="en-US" dirty="0" smtClean="0">
                <a:sym typeface="Wingdings" pitchFamily="2" charset="2"/>
              </a:rPr>
              <a:t>Who’s going to be the facilitator?</a:t>
            </a:r>
          </a:p>
          <a:p>
            <a:r>
              <a:rPr lang="en-US" dirty="0" smtClean="0">
                <a:sym typeface="Wingdings" pitchFamily="2" charset="2"/>
              </a:rPr>
              <a:t>Not enough time</a:t>
            </a:r>
          </a:p>
          <a:p>
            <a:r>
              <a:rPr lang="en-US" dirty="0" smtClean="0">
                <a:sym typeface="Wingdings" pitchFamily="2" charset="2"/>
              </a:rPr>
              <a:t>Client is unprepared</a:t>
            </a:r>
          </a:p>
          <a:p>
            <a:r>
              <a:rPr lang="en-US" dirty="0" smtClean="0">
                <a:sym typeface="Wingdings" pitchFamily="2" charset="2"/>
              </a:rPr>
              <a:t>Client demands immediate resolution</a:t>
            </a:r>
          </a:p>
          <a:p>
            <a:r>
              <a:rPr lang="en-US" dirty="0" smtClean="0">
                <a:sym typeface="Wingdings" pitchFamily="2" charset="2"/>
              </a:rPr>
              <a:t>Control is lost (IIS, Visual Studio, admin rights)</a:t>
            </a:r>
          </a:p>
          <a:p>
            <a:r>
              <a:rPr lang="en-US" dirty="0" smtClean="0">
                <a:sym typeface="Wingdings" pitchFamily="2" charset="2"/>
              </a:rPr>
              <a:t>Slow connection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247793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Remote </a:t>
            </a:r>
            <a:r>
              <a:rPr lang="en-US" dirty="0" smtClean="0"/>
              <a:t>Assistance (continued)</a:t>
            </a:r>
            <a:endParaRPr lang="en-US" dirty="0"/>
          </a:p>
        </p:txBody>
      </p:sp>
      <p:sp>
        <p:nvSpPr>
          <p:cNvPr id="3" name="Content Placeholder 2"/>
          <p:cNvSpPr>
            <a:spLocks noGrp="1"/>
          </p:cNvSpPr>
          <p:nvPr>
            <p:ph idx="1"/>
          </p:nvPr>
        </p:nvSpPr>
        <p:spPr/>
        <p:txBody>
          <a:bodyPr/>
          <a:lstStyle/>
          <a:p>
            <a:r>
              <a:rPr lang="en-US" dirty="0" smtClean="0"/>
              <a:t>Too much background noise</a:t>
            </a:r>
          </a:p>
          <a:p>
            <a:r>
              <a:rPr lang="en-US" dirty="0" smtClean="0"/>
              <a:t>Can’t understand the client (e.g. accent)</a:t>
            </a:r>
          </a:p>
          <a:p>
            <a:r>
              <a:rPr lang="en-US" dirty="0" smtClean="0"/>
              <a:t>Connection lost</a:t>
            </a:r>
          </a:p>
          <a:p>
            <a:r>
              <a:rPr lang="en-US" dirty="0" smtClean="0"/>
              <a:t>People are late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229630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8740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Subtitle 2"/>
          <p:cNvSpPr>
            <a:spLocks noGrp="1"/>
          </p:cNvSpPr>
          <p:nvPr>
            <p:ph idx="1"/>
          </p:nvPr>
        </p:nvSpPr>
        <p:spPr/>
        <p:txBody>
          <a:bodyPr/>
          <a:lstStyle/>
          <a:p>
            <a:pPr algn="l"/>
            <a:r>
              <a:rPr lang="en-US" sz="2700" dirty="0" smtClean="0"/>
              <a:t>Split into groups of 2 – Client and Support officer. The client has troubles creating a user control to list a collection of contacts and host the control on a page. Support officer should demonstrate how this can be achieved.</a:t>
            </a:r>
            <a:endParaRPr lang="en-US" sz="2700" i="1" dirty="0"/>
          </a:p>
          <a:p>
            <a:pPr algn="l"/>
            <a:r>
              <a:rPr lang="en-US" sz="2700" dirty="0" smtClean="0"/>
              <a:t>Background</a:t>
            </a:r>
            <a:r>
              <a:rPr lang="en-US" sz="2700" smtClean="0"/>
              <a:t>: Use </a:t>
            </a:r>
            <a:r>
              <a:rPr lang="en-US" sz="2700" dirty="0" err="1" smtClean="0"/>
              <a:t>TeamViewer</a:t>
            </a:r>
            <a:r>
              <a:rPr lang="en-US" sz="2700" dirty="0" smtClean="0"/>
              <a:t>. Install the application, get the ID and connect to the client’s </a:t>
            </a:r>
            <a:r>
              <a:rPr lang="en-US" sz="2700" dirty="0" err="1" smtClean="0"/>
              <a:t>TeamViewer</a:t>
            </a:r>
            <a:r>
              <a:rPr lang="en-US" sz="2700" dirty="0" smtClean="0"/>
              <a:t>. The contacts should be retrieved from a database table and should have the following columns: Name, Title, Phone, E-mail.</a:t>
            </a:r>
          </a:p>
          <a:p>
            <a:pPr algn="l"/>
            <a:r>
              <a:rPr lang="en-US" sz="2700" dirty="0" smtClean="0"/>
              <a:t>Deliverable: Agenda for the meeting, sample code. Follow up with what was achieved during the meeting.</a:t>
            </a:r>
            <a:endParaRPr lang="en-US" sz="2700" dirty="0"/>
          </a:p>
          <a:p>
            <a:endParaRPr lang="en-US" dirty="0"/>
          </a:p>
        </p:txBody>
      </p:sp>
    </p:spTree>
    <p:extLst>
      <p:ext uri="{BB962C8B-B14F-4D97-AF65-F5344CB8AC3E}">
        <p14:creationId xmlns:p14="http://schemas.microsoft.com/office/powerpoint/2010/main" val="1587887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What is Remote Assistance?</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872864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Subtitle 2"/>
          <p:cNvSpPr>
            <a:spLocks noGrp="1"/>
          </p:cNvSpPr>
          <p:nvPr>
            <p:ph idx="1"/>
          </p:nvPr>
        </p:nvSpPr>
        <p:spPr/>
        <p:txBody>
          <a:bodyPr/>
          <a:lstStyle/>
          <a:p>
            <a:pPr algn="l"/>
            <a:r>
              <a:rPr lang="en-US" dirty="0" smtClean="0"/>
              <a:t>Change roles. The Client is now Support Officer and vise versa. The client now experiences issues adding a delete button next to each item in the client list. When the button is clicked the item should be removed from the database. The Support Officer should demonstrate how this can be achieved.</a:t>
            </a:r>
            <a:endParaRPr lang="en-US" dirty="0"/>
          </a:p>
        </p:txBody>
      </p:sp>
    </p:spTree>
    <p:extLst>
      <p:ext uri="{BB962C8B-B14F-4D97-AF65-F5344CB8AC3E}">
        <p14:creationId xmlns:p14="http://schemas.microsoft.com/office/powerpoint/2010/main" val="3280520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Assistance</a:t>
            </a:r>
            <a:endParaRPr lang="en-US" dirty="0"/>
          </a:p>
        </p:txBody>
      </p:sp>
      <p:sp>
        <p:nvSpPr>
          <p:cNvPr id="3" name="Subtitle 2"/>
          <p:cNvSpPr>
            <a:spLocks noGrp="1"/>
          </p:cNvSpPr>
          <p:nvPr>
            <p:ph idx="1"/>
          </p:nvPr>
        </p:nvSpPr>
        <p:spPr/>
        <p:txBody>
          <a:bodyPr/>
          <a:lstStyle/>
          <a:p>
            <a:r>
              <a:rPr lang="en-US" dirty="0" smtClean="0"/>
              <a:t>Simply put </a:t>
            </a:r>
            <a:r>
              <a:rPr lang="en-US" dirty="0" smtClean="0"/>
              <a:t>– a mechanism for  </a:t>
            </a:r>
            <a:r>
              <a:rPr lang="en-US" dirty="0" smtClean="0"/>
              <a:t>live troubleshooting of </a:t>
            </a:r>
            <a:r>
              <a:rPr lang="en-US" dirty="0" smtClean="0"/>
              <a:t>support issues together with the client</a:t>
            </a:r>
            <a:endParaRPr lang="en-US" dirty="0" smtClean="0"/>
          </a:p>
          <a:p>
            <a:r>
              <a:rPr lang="en-US" dirty="0" smtClean="0"/>
              <a:t>An extension to the regular support </a:t>
            </a:r>
            <a:r>
              <a:rPr lang="en-US" dirty="0" smtClean="0"/>
              <a:t>service</a:t>
            </a:r>
            <a:endParaRPr lang="en-US" dirty="0" smtClean="0"/>
          </a:p>
        </p:txBody>
      </p:sp>
    </p:spTree>
    <p:extLst>
      <p:ext uri="{BB962C8B-B14F-4D97-AF65-F5344CB8AC3E}">
        <p14:creationId xmlns:p14="http://schemas.microsoft.com/office/powerpoint/2010/main" val="3220314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enefits</a:t>
            </a:r>
            <a:endParaRPr lang="en-US" dirty="0"/>
          </a:p>
        </p:txBody>
      </p:sp>
      <p:sp>
        <p:nvSpPr>
          <p:cNvPr id="3" name="Content Placeholder 2"/>
          <p:cNvSpPr>
            <a:spLocks noGrp="1"/>
          </p:cNvSpPr>
          <p:nvPr>
            <p:ph idx="1"/>
          </p:nvPr>
        </p:nvSpPr>
        <p:spPr/>
        <p:txBody>
          <a:bodyPr/>
          <a:lstStyle/>
          <a:p>
            <a:r>
              <a:rPr lang="en-US" dirty="0" smtClean="0"/>
              <a:t>Real-time discussion (no going back &amp; forth)</a:t>
            </a:r>
          </a:p>
          <a:p>
            <a:r>
              <a:rPr lang="en-US" dirty="0" smtClean="0"/>
              <a:t>Audio conferencing</a:t>
            </a:r>
          </a:p>
          <a:p>
            <a:r>
              <a:rPr lang="en-US" dirty="0" smtClean="0"/>
              <a:t>Screen sharing</a:t>
            </a:r>
          </a:p>
          <a:p>
            <a:r>
              <a:rPr lang="en-US" dirty="0" smtClean="0"/>
              <a:t>Observing the problem in the client environment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3299577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229600" cy="838200"/>
          </a:xfrm>
        </p:spPr>
        <p:txBody>
          <a:bodyPr/>
          <a:lstStyle/>
          <a:p>
            <a:r>
              <a:rPr lang="en-US" sz="3200" dirty="0" smtClean="0"/>
              <a:t>When do we need Remote Assistance</a:t>
            </a:r>
            <a:endParaRPr lang="en-US" sz="3200" dirty="0"/>
          </a:p>
        </p:txBody>
      </p:sp>
      <p:sp>
        <p:nvSpPr>
          <p:cNvPr id="3" name="Content Placeholder 2"/>
          <p:cNvSpPr>
            <a:spLocks noGrp="1"/>
          </p:cNvSpPr>
          <p:nvPr>
            <p:ph idx="1"/>
          </p:nvPr>
        </p:nvSpPr>
        <p:spPr/>
        <p:txBody>
          <a:bodyPr/>
          <a:lstStyle/>
          <a:p>
            <a:r>
              <a:rPr lang="en-US" dirty="0" smtClean="0"/>
              <a:t>When an issue can not be reproduced locally</a:t>
            </a:r>
          </a:p>
          <a:p>
            <a:r>
              <a:rPr lang="en-US" dirty="0" smtClean="0"/>
              <a:t>When the communication is slow</a:t>
            </a:r>
          </a:p>
          <a:p>
            <a:r>
              <a:rPr lang="en-US" dirty="0" smtClean="0"/>
              <a:t>When the issue is urgent</a:t>
            </a:r>
          </a:p>
          <a:p>
            <a:r>
              <a:rPr lang="en-US" dirty="0" smtClean="0"/>
              <a:t>Sitefinity Express Remote</a:t>
            </a:r>
          </a:p>
          <a:p>
            <a:r>
              <a:rPr lang="en-US" dirty="0" smtClean="0"/>
              <a:t>Consulting sessions (Sitefinity Site Acceleration)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79173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participants</a:t>
            </a:r>
            <a:endParaRPr lang="en-US" dirty="0"/>
          </a:p>
        </p:txBody>
      </p:sp>
      <p:sp>
        <p:nvSpPr>
          <p:cNvPr id="3" name="Content Placeholder 2"/>
          <p:cNvSpPr>
            <a:spLocks noGrp="1"/>
          </p:cNvSpPr>
          <p:nvPr>
            <p:ph idx="1"/>
          </p:nvPr>
        </p:nvSpPr>
        <p:spPr/>
        <p:txBody>
          <a:bodyPr/>
          <a:lstStyle/>
          <a:p>
            <a:r>
              <a:rPr lang="en-US" dirty="0" smtClean="0"/>
              <a:t>Client’s team of developers</a:t>
            </a:r>
          </a:p>
          <a:p>
            <a:r>
              <a:rPr lang="en-US" dirty="0" smtClean="0"/>
              <a:t>People directly involved in the project</a:t>
            </a:r>
          </a:p>
          <a:p>
            <a:r>
              <a:rPr lang="en-US" dirty="0" smtClean="0"/>
              <a:t>Business people (stakeholders), often the end client</a:t>
            </a:r>
          </a:p>
          <a:p>
            <a:r>
              <a:rPr lang="en-US" dirty="0" smtClean="0"/>
              <a:t>Telerik Support officers</a:t>
            </a:r>
          </a:p>
          <a:p>
            <a:r>
              <a:rPr lang="en-US" dirty="0" smtClean="0"/>
              <a:t>Telerik developers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1472331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762000"/>
          </a:xfrm>
        </p:spPr>
        <p:txBody>
          <a:bodyPr/>
          <a:lstStyle/>
          <a:p>
            <a:r>
              <a:rPr lang="en-US" dirty="0" smtClean="0"/>
              <a:t>The process of organizing a Remote Assistance session</a:t>
            </a:r>
            <a:endParaRPr lang="en-US" dirty="0"/>
          </a:p>
        </p:txBody>
      </p:sp>
      <p:sp>
        <p:nvSpPr>
          <p:cNvPr id="3" name="Content Placeholder 2"/>
          <p:cNvSpPr>
            <a:spLocks noGrp="1"/>
          </p:cNvSpPr>
          <p:nvPr>
            <p:ph idx="1"/>
          </p:nvPr>
        </p:nvSpPr>
        <p:spPr/>
        <p:txBody>
          <a:bodyPr/>
          <a:lstStyle/>
          <a:p>
            <a:r>
              <a:rPr lang="en-US" dirty="0" smtClean="0"/>
              <a:t>Request</a:t>
            </a:r>
          </a:p>
          <a:p>
            <a:r>
              <a:rPr lang="en-US" dirty="0" smtClean="0"/>
              <a:t>Agreeing on the </a:t>
            </a:r>
            <a:r>
              <a:rPr lang="en-US" dirty="0"/>
              <a:t>agenda</a:t>
            </a:r>
          </a:p>
          <a:p>
            <a:r>
              <a:rPr lang="en-US" dirty="0" smtClean="0"/>
              <a:t>Internal communication and allocation of resources</a:t>
            </a:r>
          </a:p>
          <a:p>
            <a:r>
              <a:rPr lang="en-US" dirty="0" smtClean="0"/>
              <a:t>Agreeing on the meeting time and sending the invitation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771544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Client indicates the need for Remote Assistance</a:t>
            </a:r>
          </a:p>
          <a:p>
            <a:pPr lvl="1">
              <a:buFontTx/>
              <a:buChar char="-"/>
            </a:pPr>
            <a:r>
              <a:rPr lang="en-US" dirty="0"/>
              <a:t>In the ticket</a:t>
            </a:r>
          </a:p>
          <a:p>
            <a:pPr lvl="1">
              <a:buFontTx/>
              <a:buChar char="-"/>
            </a:pPr>
            <a:r>
              <a:rPr lang="en-US" dirty="0" smtClean="0"/>
              <a:t>Via his </a:t>
            </a:r>
            <a:r>
              <a:rPr lang="en-US" dirty="0"/>
              <a:t>account manager</a:t>
            </a:r>
          </a:p>
          <a:p>
            <a:r>
              <a:rPr lang="en-US" dirty="0" smtClean="0"/>
              <a:t>Support </a:t>
            </a:r>
            <a:r>
              <a:rPr lang="en-US" dirty="0"/>
              <a:t>officer indicates the need for Remote assistance</a:t>
            </a:r>
          </a:p>
          <a:p>
            <a:pPr marL="814388" lvl="1" indent="-457200">
              <a:buFontTx/>
              <a:buChar char="-"/>
            </a:pPr>
            <a:r>
              <a:rPr lang="en-US" dirty="0" smtClean="0"/>
              <a:t>Issue can not be reproduced locally</a:t>
            </a:r>
          </a:p>
          <a:p>
            <a:pPr marL="814388" lvl="1" indent="-457200">
              <a:buFontTx/>
              <a:buChar char="-"/>
            </a:pPr>
            <a:r>
              <a:rPr lang="en-US" dirty="0" smtClean="0"/>
              <a:t>The problem resolution is taking too long</a:t>
            </a:r>
          </a:p>
          <a:p>
            <a:pPr marL="814388" lvl="1" indent="-457200">
              <a:buFontTx/>
              <a:buChar char="-"/>
            </a:pPr>
            <a:r>
              <a:rPr lang="en-US" dirty="0" smtClean="0"/>
              <a:t>The case is critical (e.g. live site is down)</a:t>
            </a:r>
          </a:p>
          <a:p>
            <a:pPr>
              <a:buFontTx/>
              <a:buChar char="-"/>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4206927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Agreeing on the agenda</a:t>
            </a:r>
            <a:endParaRPr lang="en-US" dirty="0"/>
          </a:p>
        </p:txBody>
      </p:sp>
      <p:sp>
        <p:nvSpPr>
          <p:cNvPr id="3" name="Content Placeholder 2"/>
          <p:cNvSpPr>
            <a:spLocks noGrp="1"/>
          </p:cNvSpPr>
          <p:nvPr>
            <p:ph idx="1"/>
          </p:nvPr>
        </p:nvSpPr>
        <p:spPr/>
        <p:txBody>
          <a:bodyPr/>
          <a:lstStyle/>
          <a:p>
            <a:r>
              <a:rPr lang="en-US" dirty="0"/>
              <a:t>Brainstorm and </a:t>
            </a:r>
            <a:r>
              <a:rPr lang="en-US" dirty="0" smtClean="0"/>
              <a:t>prioritize the meeting objectives (within the team)</a:t>
            </a:r>
          </a:p>
          <a:p>
            <a:r>
              <a:rPr lang="en-US" dirty="0" smtClean="0"/>
              <a:t>Communicate with the client what can be covered on the meeting</a:t>
            </a:r>
          </a:p>
          <a:p>
            <a:r>
              <a:rPr lang="en-US" dirty="0" smtClean="0"/>
              <a:t> </a:t>
            </a:r>
            <a:r>
              <a:rPr lang="en-US" dirty="0"/>
              <a:t>Ordering of the </a:t>
            </a:r>
            <a:r>
              <a:rPr lang="en-US" dirty="0"/>
              <a:t>a</a:t>
            </a:r>
            <a:r>
              <a:rPr lang="en-US" dirty="0" smtClean="0"/>
              <a:t>genda items</a:t>
            </a:r>
          </a:p>
          <a:p>
            <a:r>
              <a:rPr lang="en-US" dirty="0" smtClean="0"/>
              <a:t>Sending the final agenda</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69520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1977</TotalTime>
  <Words>744</Words>
  <Application>Microsoft Office PowerPoint</Application>
  <PresentationFormat>On-screen Show (4:3)</PresentationFormat>
  <Paragraphs>122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Telerik Academy</vt:lpstr>
      <vt:lpstr>Remote Assistance</vt:lpstr>
      <vt:lpstr>What is Remote Assistance?</vt:lpstr>
      <vt:lpstr>Remote Assistance</vt:lpstr>
      <vt:lpstr>Benefits</vt:lpstr>
      <vt:lpstr>When do we need Remote Assistance</vt:lpstr>
      <vt:lpstr>Who are the participants</vt:lpstr>
      <vt:lpstr>The process of organizing a Remote Assistance session</vt:lpstr>
      <vt:lpstr>Request </vt:lpstr>
      <vt:lpstr>Agreeing on the agenda</vt:lpstr>
      <vt:lpstr>Internal communication and allocation of resources</vt:lpstr>
      <vt:lpstr>Agreeing on the meeting time and sending the agenda </vt:lpstr>
      <vt:lpstr>Software used</vt:lpstr>
      <vt:lpstr>Importance of communicating Remote Assistance with the team</vt:lpstr>
      <vt:lpstr>On the meeting</vt:lpstr>
      <vt:lpstr>Finalizing the meeting</vt:lpstr>
      <vt:lpstr>Problems with Remote Assistance</vt:lpstr>
      <vt:lpstr>Problems with Remote Assistance (continued)</vt:lpstr>
      <vt:lpstr>PowerPoint Presentation</vt:lpstr>
      <vt:lpstr>Exercise 1</vt:lpstr>
      <vt:lpstr>Exercise 2</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Boyan Barnev</cp:lastModifiedBy>
  <cp:revision>348</cp:revision>
  <dcterms:created xsi:type="dcterms:W3CDTF">2007-12-08T16:03:35Z</dcterms:created>
  <dcterms:modified xsi:type="dcterms:W3CDTF">2013-08-08T12:46:09Z</dcterms:modified>
  <cp:category>software engineering</cp:category>
</cp:coreProperties>
</file>