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57"/>
  </p:notesMasterIdLst>
  <p:handoutMasterIdLst>
    <p:handoutMasterId r:id="rId58"/>
  </p:handoutMasterIdLst>
  <p:sldIdLst>
    <p:sldId id="448" r:id="rId2"/>
    <p:sldId id="446" r:id="rId3"/>
    <p:sldId id="367" r:id="rId4"/>
    <p:sldId id="346" r:id="rId5"/>
    <p:sldId id="449" r:id="rId6"/>
    <p:sldId id="347" r:id="rId7"/>
    <p:sldId id="450" r:id="rId8"/>
    <p:sldId id="358" r:id="rId9"/>
    <p:sldId id="368" r:id="rId10"/>
    <p:sldId id="348" r:id="rId11"/>
    <p:sldId id="424" r:id="rId12"/>
    <p:sldId id="425" r:id="rId13"/>
    <p:sldId id="427" r:id="rId14"/>
    <p:sldId id="426" r:id="rId15"/>
    <p:sldId id="420" r:id="rId16"/>
    <p:sldId id="458" r:id="rId17"/>
    <p:sldId id="459" r:id="rId18"/>
    <p:sldId id="460" r:id="rId19"/>
    <p:sldId id="461" r:id="rId20"/>
    <p:sldId id="462" r:id="rId21"/>
    <p:sldId id="413" r:id="rId22"/>
    <p:sldId id="376" r:id="rId23"/>
    <p:sldId id="377" r:id="rId24"/>
    <p:sldId id="378" r:id="rId25"/>
    <p:sldId id="379" r:id="rId26"/>
    <p:sldId id="451" r:id="rId27"/>
    <p:sldId id="411" r:id="rId28"/>
    <p:sldId id="422" r:id="rId29"/>
    <p:sldId id="380" r:id="rId30"/>
    <p:sldId id="414" r:id="rId31"/>
    <p:sldId id="383" r:id="rId32"/>
    <p:sldId id="441" r:id="rId33"/>
    <p:sldId id="437" r:id="rId34"/>
    <p:sldId id="440" r:id="rId35"/>
    <p:sldId id="452" r:id="rId36"/>
    <p:sldId id="438" r:id="rId37"/>
    <p:sldId id="387" r:id="rId38"/>
    <p:sldId id="391" r:id="rId39"/>
    <p:sldId id="392" r:id="rId40"/>
    <p:sldId id="433" r:id="rId41"/>
    <p:sldId id="434" r:id="rId42"/>
    <p:sldId id="372" r:id="rId43"/>
    <p:sldId id="351" r:id="rId44"/>
    <p:sldId id="352" r:id="rId45"/>
    <p:sldId id="353" r:id="rId46"/>
    <p:sldId id="457" r:id="rId47"/>
    <p:sldId id="456" r:id="rId48"/>
    <p:sldId id="463" r:id="rId49"/>
    <p:sldId id="464" r:id="rId50"/>
    <p:sldId id="465" r:id="rId51"/>
    <p:sldId id="466" r:id="rId52"/>
    <p:sldId id="445" r:id="rId53"/>
    <p:sldId id="354" r:id="rId54"/>
    <p:sldId id="447" r:id="rId55"/>
    <p:sldId id="454" r:id="rId56"/>
  </p:sldIdLst>
  <p:sldSz cx="9144000" cy="6858000" type="screen4x3"/>
  <p:notesSz cx="6669088" cy="9926638"/>
  <p:custDataLst>
    <p:tags r:id="rId59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2A046"/>
    <a:srgbClr val="EA8B00"/>
    <a:srgbClr val="0055D2"/>
    <a:srgbClr val="4AB44F"/>
    <a:srgbClr val="DA8200"/>
    <a:srgbClr val="38883C"/>
    <a:srgbClr val="B00408"/>
    <a:srgbClr val="D6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 autoAdjust="0"/>
    <p:restoredTop sz="94935" autoAdjust="0"/>
  </p:normalViewPr>
  <p:slideViewPr>
    <p:cSldViewPr>
      <p:cViewPr>
        <p:scale>
          <a:sx n="100" d="100"/>
          <a:sy n="100" d="100"/>
        </p:scale>
        <p:origin x="-112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FEA767D5-DE47-4989-A0A5-C3AE0DF1E420}" type="datetime1">
              <a:rPr lang="en-US"/>
              <a:pPr/>
              <a:t>29.07.2012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52784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8800" y="9429750"/>
            <a:ext cx="1028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6BDD1C5-0F66-418D-BF67-95E16385044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41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4C6D40-BCC7-428A-B2A2-A9BEDD2F1EB0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5487" tIns="47744" rIns="95487" bIns="47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5351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67363" y="9431338"/>
            <a:ext cx="1101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DD3417-B363-4284-A16D-67F320162AFD}" type="slidenum">
              <a:rPr lang="en-US"/>
              <a:pPr/>
              <a:t>‹#›</a:t>
            </a:fld>
            <a:r>
              <a:rPr lang="en-US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9393442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E07A9EA-719F-40E4-87DF-FBE21889DED6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05BEB-2AE4-47C5-9BB4-6718DD900371}" type="slidenum">
              <a:rPr lang="en-US"/>
              <a:pPr/>
              <a:t>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0D5A23-BDC6-479A-9F29-85C3B3C86C50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4C5C7-6E22-419A-AFC1-5263DD9B6007}" type="slidenum">
              <a:rPr lang="en-US"/>
              <a:pPr/>
              <a:t>28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F128D0-00EA-423A-B65B-28905F0E276F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2E03E-4D39-4657-BB6D-37C19A1A8466}" type="slidenum">
              <a:rPr lang="en-US"/>
              <a:pPr/>
              <a:t>29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A7ADD2D-1ECF-4378-B02D-6532B7D7A89E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48D9F-FD4F-4916-B575-5B12AE9871C0}" type="slidenum">
              <a:rPr lang="en-US"/>
              <a:pPr/>
              <a:t>30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AE9FD36-D8B3-4EAD-B775-4F71321FF711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D642A-67D8-46CB-A030-5335646328C6}" type="slidenum">
              <a:rPr lang="en-US"/>
              <a:pPr/>
              <a:t>31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03446A4-07C4-4203-BF6C-49363486763F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2DB62-A7CD-45CD-B0B6-38CD7FF694AC}" type="slidenum">
              <a:rPr lang="en-US"/>
              <a:pPr/>
              <a:t>37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B6242F-12C4-48F0-B24F-AA01A3A56A54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05BD4-C23C-4FD4-A00A-BEA8DFE471E3}" type="slidenum">
              <a:rPr lang="en-US"/>
              <a:pPr/>
              <a:t>38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060A1-AA0D-47D9-A40C-407F9721861D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7690B-9530-41F1-8344-DE90C6D7F059}" type="slidenum">
              <a:rPr lang="en-US"/>
              <a:pPr/>
              <a:t>39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EFCE21-A9E8-4B8F-9B51-AC6F13C55895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89AAB-3B43-4CA2-94F4-CD6F9034C78D}" type="slidenum">
              <a:rPr lang="en-US"/>
              <a:pPr/>
              <a:t>40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93EAC13-9EE5-4C24-B6B7-22061CA6FF9A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37F69-E268-4244-9A42-DED6EBC37F9F}" type="slidenum">
              <a:rPr lang="en-US"/>
              <a:pPr/>
              <a:t>41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1BC9943-D2D1-4666-AD26-4A50696FF73F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DD29A-3335-4FC0-ACEC-47DDB63CB455}" type="slidenum">
              <a:rPr lang="en-US"/>
              <a:pPr/>
              <a:t>42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7829E0-F923-4198-B3E5-4DD2525C58C8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D1116-BD6A-4F06-8155-84B4653F15C0}" type="slidenum">
              <a:rPr lang="en-US"/>
              <a:pPr/>
              <a:t>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50888"/>
            <a:ext cx="4945063" cy="370840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Use transfer example, not cash machine for failing to complete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1FEFC3D-CE88-4DCB-9313-824DC58874F2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10DBD-21D1-4EA5-A33F-BD2790922C4F}" type="slidenum">
              <a:rPr lang="en-US"/>
              <a:pPr/>
              <a:t>50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3760788" y="0"/>
            <a:ext cx="2921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/>
          <a:lstStyle/>
          <a:p>
            <a:pPr algn="r" defTabSz="966788">
              <a:lnSpc>
                <a:spcPct val="100000"/>
              </a:lnSpc>
            </a:pPr>
            <a:r>
              <a:rPr kumimoji="0" lang="en-US" sz="1300">
                <a:solidFill>
                  <a:schemeClr val="tx1"/>
                </a:solidFill>
                <a:effectLst/>
                <a:latin typeface="Times New Roman" pitchFamily="18" charset="0"/>
              </a:rPr>
              <a:t>September 98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3760788" y="9405938"/>
            <a:ext cx="29210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 defTabSz="966788">
              <a:lnSpc>
                <a:spcPct val="100000"/>
              </a:lnSpc>
            </a:pPr>
            <a:r>
              <a:rPr kumimoji="0" lang="en-US" sz="1300">
                <a:solidFill>
                  <a:schemeClr val="tx1"/>
                </a:solidFill>
                <a:effectLst/>
                <a:latin typeface="Times New Roman" pitchFamily="18" charset="0"/>
              </a:rPr>
              <a:t>77</a:t>
            </a: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0" y="9405938"/>
            <a:ext cx="29178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0" y="0"/>
            <a:ext cx="2917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/>
          <a:lstStyle/>
          <a:p>
            <a:pPr defTabSz="966788">
              <a:lnSpc>
                <a:spcPct val="100000"/>
              </a:lnSpc>
            </a:pPr>
            <a:r>
              <a:rPr kumimoji="0" lang="en-US" sz="1300">
                <a:solidFill>
                  <a:schemeClr val="tx1"/>
                </a:solidFill>
                <a:effectLst/>
                <a:latin typeface="Times New Roman" pitchFamily="18" charset="0"/>
              </a:rPr>
              <a:t>Chapter Name</a:t>
            </a:r>
          </a:p>
        </p:txBody>
      </p:sp>
      <p:sp>
        <p:nvSpPr>
          <p:cNvPr id="6430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52475"/>
            <a:ext cx="4941888" cy="3706813"/>
          </a:xfrm>
          <a:ln cap="flat"/>
        </p:spPr>
      </p:sp>
      <p:sp>
        <p:nvSpPr>
          <p:cNvPr id="64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2338" y="4702175"/>
            <a:ext cx="4837112" cy="44704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defTabSz="762000"/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2F99AD-94F2-4D11-8016-4EDCBAA89D2A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B55C6-9E9A-4C5E-8243-904AF95F49ED}" type="slidenum">
              <a:rPr lang="en-US"/>
              <a:pPr/>
              <a:t>51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52475"/>
            <a:ext cx="4941888" cy="3706813"/>
          </a:xfrm>
          <a:ln cap="flat"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55" tIns="46988" rIns="95655" bIns="46988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7334C5-10C5-49C2-AAC6-B978962D0615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15303-749E-4F62-A13D-B2D72AE38213}" type="slidenum">
              <a:rPr lang="en-US"/>
              <a:pPr/>
              <a:t>52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533C226-D8F3-4312-BD08-7DAECD92C6FF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1276C-A120-4C3A-B652-19C707C8D006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C74A038-378E-433B-BC31-2F54A84BF403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98DC5-1BFF-4BE5-A4F7-D14C815EB8E2}" type="slidenum">
              <a:rPr lang="en-US"/>
              <a:pPr/>
              <a:t>16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BB6F82-EE37-4287-B6B8-E591DF304F95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14F3A-AD10-4605-92DB-9F2FFDA1C09E}" type="slidenum">
              <a:rPr lang="en-US"/>
              <a:pPr/>
              <a:t>21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B662FF-72A3-4771-9C15-5C50738274B8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01679-5E43-4A02-92B3-427E0EB2ED17}" type="slidenum">
              <a:rPr lang="en-US"/>
              <a:pPr/>
              <a:t>22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CC4945-D2C5-4040-9486-C292FC628965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3923C-E322-4D36-994F-1A44340BEB2E}" type="slidenum">
              <a:rPr lang="en-US"/>
              <a:pPr/>
              <a:t>25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CC4945-D2C5-4040-9486-C292FC628965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3923C-E322-4D36-994F-1A44340BEB2E}" type="slidenum">
              <a:rPr lang="en-US"/>
              <a:pPr/>
              <a:t>26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7B792C-AAA7-49BA-A215-27D20EC14667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844C8-3314-450E-9CC7-20F0FC6BFE4D}" type="slidenum">
              <a:rPr lang="en-US"/>
              <a:pPr/>
              <a:t>27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229600" cy="9151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Transactions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291928"/>
            <a:ext cx="8229600" cy="5691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Transaction </a:t>
            </a:r>
            <a:r>
              <a:rPr lang="en-US" dirty="0" smtClean="0">
                <a:solidFill>
                  <a:schemeClr val="tx1"/>
                </a:solidFill>
              </a:rPr>
              <a:t>Management and Concurrency Control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500" y="4509120"/>
            <a:ext cx="3352800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4966320"/>
            <a:ext cx="3352800" cy="400110"/>
          </a:xfrm>
        </p:spPr>
        <p:txBody>
          <a:bodyPr/>
          <a:lstStyle/>
          <a:p>
            <a:r>
              <a:rPr lang="en-US" sz="2000" dirty="0" smtClean="0"/>
              <a:t>Manager Technical Training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5310336"/>
            <a:ext cx="3352800" cy="369332"/>
          </a:xfrm>
        </p:spPr>
        <p:txBody>
          <a:bodyPr/>
          <a:lstStyle/>
          <a:p>
            <a:r>
              <a:rPr lang="en-US" sz="1800" smtClean="0">
                <a:hlinkClick r:id="rId3"/>
              </a:rPr>
              <a:t>http://www.nakov.com</a:t>
            </a:r>
            <a:endParaRPr lang="en-US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95936" y="4365104"/>
            <a:ext cx="4608512" cy="2160240"/>
            <a:chOff x="3923928" y="4365104"/>
            <a:chExt cx="4608512" cy="2160240"/>
          </a:xfrm>
        </p:grpSpPr>
        <p:pic>
          <p:nvPicPr>
            <p:cNvPr id="1026" name="Picture 2" descr="database, storage icon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4509120"/>
              <a:ext cx="2016224" cy="201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lt, cardbox, full, trash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4715272"/>
              <a:ext cx="1435224" cy="143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users icon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4365104"/>
              <a:ext cx="2160240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data, transport icon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1800" y="404664"/>
            <a:ext cx="223776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olourbox.com/preview/4241086-651826-hand-holding-pen-on-a-financial-repor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34899" y="404664"/>
            <a:ext cx="3541557" cy="1646208"/>
          </a:xfrm>
          <a:prstGeom prst="round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Transactions Properties</a:t>
            </a:r>
            <a:endParaRPr lang="bg-BG" sz="380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r>
              <a:rPr lang="en-US" dirty="0" smtClean="0"/>
              <a:t>Modern DBMS </a:t>
            </a:r>
            <a:r>
              <a:rPr lang="en-US" dirty="0"/>
              <a:t>servers have built-in transaction support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“ACID” </a:t>
            </a:r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E.g. MS SQL Server, Oracle, MySQL, …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ACID</a:t>
            </a:r>
            <a:r>
              <a:rPr lang="en-US" dirty="0"/>
              <a:t> means:</a:t>
            </a:r>
          </a:p>
          <a:p>
            <a:pPr lvl="1"/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/>
              <a:t>tomicity</a:t>
            </a:r>
            <a:endParaRPr lang="bg-BG" dirty="0"/>
          </a:p>
          <a:p>
            <a:pPr lvl="1"/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</a:p>
          <a:p>
            <a:pPr lvl="1"/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/>
              <a:t>solation</a:t>
            </a:r>
            <a:endParaRPr lang="bg-BG" dirty="0"/>
          </a:p>
          <a:p>
            <a:pPr lvl="1"/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/>
              <a:t>urability</a:t>
            </a:r>
            <a:endParaRPr lang="bg-BG" dirty="0"/>
          </a:p>
        </p:txBody>
      </p:sp>
      <p:pic>
        <p:nvPicPr>
          <p:cNvPr id="3076" name="Picture 4" descr="http://www.icondig.com/data/icons/REALVISTA/database/png/400/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37170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55443" y="4186386"/>
            <a:ext cx="4237037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10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Atomicity</a:t>
            </a:r>
            <a:endParaRPr lang="bg-BG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Atomicity </a:t>
            </a:r>
            <a:r>
              <a:rPr lang="en-US" dirty="0" smtClean="0"/>
              <a:t>means that</a:t>
            </a:r>
            <a:endParaRPr lang="en-US" dirty="0"/>
          </a:p>
          <a:p>
            <a:pPr lvl="1">
              <a:spcBef>
                <a:spcPct val="30000"/>
              </a:spcBef>
            </a:pPr>
            <a:r>
              <a:rPr lang="en-US" dirty="0"/>
              <a:t>Transactions execute as a </a:t>
            </a:r>
            <a:r>
              <a:rPr lang="en-US" dirty="0" smtClean="0"/>
              <a:t>whole</a:t>
            </a:r>
            <a:endParaRPr lang="en-US" dirty="0"/>
          </a:p>
          <a:p>
            <a:pPr lvl="1">
              <a:spcBef>
                <a:spcPct val="30000"/>
              </a:spcBef>
            </a:pPr>
            <a:r>
              <a:rPr lang="en-US" dirty="0"/>
              <a:t>DBMS to guarantee that either all of the </a:t>
            </a:r>
            <a:r>
              <a:rPr lang="en-US" dirty="0" smtClean="0"/>
              <a:t>operations </a:t>
            </a:r>
            <a:r>
              <a:rPr lang="en-US" dirty="0"/>
              <a:t>are performed or none of </a:t>
            </a:r>
            <a:r>
              <a:rPr lang="en-US" dirty="0" smtClean="0"/>
              <a:t>them</a:t>
            </a:r>
            <a:endParaRPr lang="en-US" dirty="0"/>
          </a:p>
          <a:p>
            <a:pPr>
              <a:spcBef>
                <a:spcPct val="30000"/>
              </a:spcBef>
            </a:pPr>
            <a:r>
              <a:rPr lang="en-US" dirty="0"/>
              <a:t>Atomicity example: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Transfer funds between bank </a:t>
            </a:r>
            <a:r>
              <a:rPr lang="en-US" dirty="0" smtClean="0"/>
              <a:t>accounts</a:t>
            </a:r>
            <a:endParaRPr lang="en-US" dirty="0"/>
          </a:p>
          <a:p>
            <a:pPr lvl="2">
              <a:spcBef>
                <a:spcPct val="30000"/>
              </a:spcBef>
            </a:pPr>
            <a:r>
              <a:rPr lang="en-US" dirty="0"/>
              <a:t>Either withdraw </a:t>
            </a:r>
            <a:r>
              <a:rPr lang="en-US" dirty="0" smtClean="0"/>
              <a:t>+ deposit </a:t>
            </a:r>
            <a:r>
              <a:rPr lang="en-US" dirty="0"/>
              <a:t>both execute successfully or none of them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In case of failure </a:t>
            </a:r>
            <a:r>
              <a:rPr lang="en-US" dirty="0" smtClean="0"/>
              <a:t>the DB </a:t>
            </a:r>
            <a:r>
              <a:rPr lang="en-US" dirty="0"/>
              <a:t>stays unchanged</a:t>
            </a:r>
            <a:endParaRPr lang="bg-BG" dirty="0"/>
          </a:p>
        </p:txBody>
      </p:sp>
      <p:pic>
        <p:nvPicPr>
          <p:cNvPr id="5122" name="Picture 2" descr="http://mail.colonial.net/~hkaiter/astronomyimages1011/John-Dalton-Atomic-Mode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2280" y="1052736"/>
            <a:ext cx="1512168" cy="1136065"/>
          </a:xfrm>
          <a:prstGeom prst="roundRect">
            <a:avLst>
              <a:gd name="adj" fmla="val 5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11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  <a:endParaRPr lang="bg-BG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Consistency </a:t>
            </a:r>
            <a:r>
              <a:rPr lang="en-US" dirty="0" smtClean="0"/>
              <a:t>means that</a:t>
            </a:r>
          </a:p>
          <a:p>
            <a:pPr lvl="1">
              <a:lnSpc>
                <a:spcPct val="98000"/>
              </a:lnSpc>
            </a:pPr>
            <a:r>
              <a:rPr lang="en-US" sz="3200" dirty="0" smtClean="0"/>
              <a:t>The database is in a legal state when the transaction begins and when it ends</a:t>
            </a:r>
          </a:p>
          <a:p>
            <a:pPr lvl="1">
              <a:lnSpc>
                <a:spcPct val="98000"/>
              </a:lnSpc>
            </a:pPr>
            <a:r>
              <a:rPr lang="en-US" sz="3200" dirty="0" smtClean="0"/>
              <a:t>Only valid data will be written in the DB</a:t>
            </a:r>
          </a:p>
          <a:p>
            <a:pPr lvl="1">
              <a:lnSpc>
                <a:spcPct val="98000"/>
              </a:lnSpc>
            </a:pPr>
            <a:r>
              <a:rPr lang="en-US" sz="3200" dirty="0" smtClean="0"/>
              <a:t>Transaction cannot break the rules of the database, e.g. integrity constraints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Primary keys, foreign keys, alternate keys</a:t>
            </a:r>
          </a:p>
          <a:p>
            <a:pPr>
              <a:lnSpc>
                <a:spcPct val="98000"/>
              </a:lnSpc>
            </a:pPr>
            <a:r>
              <a:rPr lang="en-US" dirty="0" smtClean="0"/>
              <a:t>Consistency example:</a:t>
            </a:r>
          </a:p>
          <a:p>
            <a:pPr lvl="1">
              <a:lnSpc>
                <a:spcPct val="98000"/>
              </a:lnSpc>
            </a:pPr>
            <a:r>
              <a:rPr lang="en-US" sz="3200" dirty="0" smtClean="0"/>
              <a:t>Transaction cannot end with</a:t>
            </a:r>
            <a:br>
              <a:rPr lang="en-US" sz="3200" dirty="0" smtClean="0"/>
            </a:br>
            <a:r>
              <a:rPr lang="en-US" sz="3200" dirty="0" smtClean="0"/>
              <a:t>a duplicate primary key in a table</a:t>
            </a:r>
            <a:endParaRPr lang="en-US" sz="3200" dirty="0"/>
          </a:p>
        </p:txBody>
      </p:sp>
      <p:pic>
        <p:nvPicPr>
          <p:cNvPr id="4098" name="Picture 2" descr="http://askheatherblythe.com/wp-content/uploads/2012/05/consistenc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2280" y="5187867"/>
            <a:ext cx="1584176" cy="1193461"/>
          </a:xfrm>
          <a:prstGeom prst="roundRect">
            <a:avLst>
              <a:gd name="adj" fmla="val 577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12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</a:t>
            </a:r>
            <a:endParaRPr lang="bg-BG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Isolation </a:t>
            </a:r>
            <a:r>
              <a:rPr lang="en-US" dirty="0" smtClean="0"/>
              <a:t>means that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 smtClean="0"/>
              <a:t>Multiple transactions running at the same time do not impact each other’s execution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 smtClean="0"/>
              <a:t>Transactions don’t see other</a:t>
            </a:r>
            <a:br>
              <a:rPr lang="en-US" dirty="0" smtClean="0"/>
            </a:br>
            <a:r>
              <a:rPr lang="en-US" dirty="0" smtClean="0"/>
              <a:t>transaction’s uncommitted changes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 smtClean="0"/>
              <a:t>Isolation level defines how deep</a:t>
            </a:r>
            <a:br>
              <a:rPr lang="en-US" dirty="0" smtClean="0"/>
            </a:br>
            <a:r>
              <a:rPr lang="en-US" dirty="0" smtClean="0"/>
              <a:t>transactions isolate from one another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 smtClean="0"/>
              <a:t>Isolation example: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 smtClean="0"/>
              <a:t>Manager can see the transferred funds on one account or the other, but never on both</a:t>
            </a:r>
            <a:endParaRPr lang="en-US" dirty="0"/>
          </a:p>
        </p:txBody>
      </p:sp>
      <p:pic>
        <p:nvPicPr>
          <p:cNvPr id="5122" name="Picture 2" descr="http://icons.iconseeker.com/png/fullsize/banking-stuff/pole-separator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00" t="4229" r="13449" b="1398"/>
          <a:stretch/>
        </p:blipFill>
        <p:spPr bwMode="auto">
          <a:xfrm>
            <a:off x="7300664" y="2353047"/>
            <a:ext cx="14478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13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Durability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Durability </a:t>
            </a:r>
            <a:r>
              <a:rPr lang="en-US" dirty="0" smtClean="0"/>
              <a:t>means that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transaction is committed</a:t>
            </a:r>
            <a:br>
              <a:rPr lang="en-US" dirty="0" smtClean="0"/>
            </a:br>
            <a:r>
              <a:rPr lang="en-US" dirty="0" smtClean="0"/>
              <a:t>it becomes persistent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Cannot be lost or undone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Ensured by use of database transaction logs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Durability example: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After funds are transferred and committed the power supply at the DB server is lost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Transaction stays persistent (no data is lost)</a:t>
            </a:r>
            <a:endParaRPr lang="en-US" dirty="0"/>
          </a:p>
        </p:txBody>
      </p:sp>
      <p:pic>
        <p:nvPicPr>
          <p:cNvPr id="6146" name="Picture 2" descr="http://toxipedia.org/download/attachments/3255/554px-Hexachlorobenzene-3D-vdW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4" y="1047277"/>
            <a:ext cx="1800200" cy="19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14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ACID Transactions and </a:t>
            </a:r>
            <a:r>
              <a:rPr lang="en-US" sz="3600" dirty="0" smtClean="0"/>
              <a:t>RDBMS</a:t>
            </a:r>
            <a:endParaRPr lang="bg-BG" sz="3600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47184"/>
          </a:xfrm>
        </p:spPr>
        <p:txBody>
          <a:bodyPr/>
          <a:lstStyle/>
          <a:p>
            <a:r>
              <a:rPr lang="en-US" dirty="0" smtClean="0"/>
              <a:t>Modern RDBMS </a:t>
            </a:r>
            <a:r>
              <a:rPr lang="en-US" dirty="0"/>
              <a:t>servers are transactional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Microsoft SQL </a:t>
            </a:r>
            <a:r>
              <a:rPr lang="en-US" dirty="0" smtClean="0"/>
              <a:t>Server, Oracle Database, PostgreSQL, </a:t>
            </a:r>
            <a:r>
              <a:rPr lang="en-US" dirty="0" err="1" smtClean="0"/>
              <a:t>FirebirdSQL</a:t>
            </a:r>
            <a:r>
              <a:rPr lang="en-US" dirty="0" smtClean="0"/>
              <a:t>, …</a:t>
            </a:r>
          </a:p>
          <a:p>
            <a:r>
              <a:rPr lang="en-US" dirty="0"/>
              <a:t>All of the above servers support ACID transactions</a:t>
            </a:r>
          </a:p>
          <a:p>
            <a:pPr lvl="1"/>
            <a:r>
              <a:rPr lang="en-US" dirty="0"/>
              <a:t>MySQL can also run in ACID mode (InnoDB)</a:t>
            </a:r>
            <a:endParaRPr lang="bg-BG" dirty="0"/>
          </a:p>
          <a:p>
            <a:r>
              <a:rPr lang="en-US" dirty="0" smtClean="0"/>
              <a:t>Most cloud databases are transactional as well</a:t>
            </a:r>
            <a:endParaRPr lang="en-US" dirty="0"/>
          </a:p>
          <a:p>
            <a:pPr lvl="1"/>
            <a:r>
              <a:rPr lang="en-US" noProof="1" smtClean="0"/>
              <a:t>Amazon SimpleDB, AppEngine Datastore, Azure Tables, MongoDB, …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15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4829" y="620688"/>
            <a:ext cx="5471468" cy="257031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Managing Transactions in </a:t>
            </a:r>
            <a:r>
              <a:rPr lang="en-US" dirty="0">
                <a:solidFill>
                  <a:schemeClr val="tx1"/>
                </a:solidFill>
              </a:rPr>
              <a:t>SQL Language</a:t>
            </a:r>
          </a:p>
        </p:txBody>
      </p:sp>
      <p:pic>
        <p:nvPicPr>
          <p:cNvPr id="10242" name="Picture 2" descr="http://www.exponent.com/files/Uploads/Images/Energy/transa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9880" y="3469728"/>
            <a:ext cx="4746376" cy="269557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ocument, file, sq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accept, databa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6048" y="3212976"/>
            <a:ext cx="2366392" cy="236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and SQL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87512"/>
            <a:ext cx="8435975" cy="5832648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</a:t>
            </a:r>
            <a:r>
              <a:rPr lang="en-US" dirty="0" smtClean="0"/>
              <a:t>RDBMS use </a:t>
            </a:r>
            <a:r>
              <a:rPr lang="en-US" dirty="0"/>
              <a:t>implicit </a:t>
            </a:r>
            <a:r>
              <a:rPr lang="en-US" dirty="0" smtClean="0"/>
              <a:t>start, e.g. Oracle</a:t>
            </a:r>
            <a:endParaRPr lang="en-US" dirty="0"/>
          </a:p>
          <a:p>
            <a:pPr>
              <a:lnSpc>
                <a:spcPct val="98000"/>
              </a:lnSpc>
            </a:pPr>
            <a:r>
              <a:rPr lang="en-US" dirty="0" smtClean="0"/>
              <a:t>Ending </a:t>
            </a:r>
            <a:r>
              <a:rPr lang="en-US" dirty="0"/>
              <a:t>a transaction</a:t>
            </a:r>
          </a:p>
          <a:p>
            <a:pPr lvl="1">
              <a:lnSpc>
                <a:spcPct val="98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Complete </a:t>
            </a:r>
            <a:r>
              <a:rPr lang="en-US" dirty="0"/>
              <a:t>a successful transaction </a:t>
            </a:r>
            <a:r>
              <a:rPr lang="en-US" dirty="0" smtClean="0"/>
              <a:t>and persist all changes made</a:t>
            </a:r>
            <a:endParaRPr lang="en-US" dirty="0"/>
          </a:p>
          <a:p>
            <a:pPr lvl="1">
              <a:lnSpc>
                <a:spcPct val="98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17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73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93328"/>
            <a:ext cx="7086600" cy="838200"/>
          </a:xfrm>
        </p:spPr>
        <p:txBody>
          <a:bodyPr/>
          <a:lstStyle/>
          <a:p>
            <a:r>
              <a:rPr lang="en-US" sz="3800" dirty="0"/>
              <a:t>Transactions </a:t>
            </a:r>
            <a:r>
              <a:rPr lang="en-US" sz="3800" dirty="0" smtClean="0"/>
              <a:t>in</a:t>
            </a:r>
            <a:br>
              <a:rPr lang="en-US" sz="3800" dirty="0" smtClean="0"/>
            </a:br>
            <a:r>
              <a:rPr lang="en-US" sz="3800" dirty="0" smtClean="0"/>
              <a:t>SQL </a:t>
            </a:r>
            <a:r>
              <a:rPr lang="en-US" sz="3800" dirty="0"/>
              <a:t>Server: Example</a:t>
            </a:r>
            <a:endParaRPr lang="bg-BG" sz="3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We have a table with bank accounts</a:t>
            </a:r>
            <a:r>
              <a:rPr lang="bg-BG" sz="3000" dirty="0"/>
              <a:t>:</a:t>
            </a:r>
            <a:endParaRPr lang="en-US" sz="3000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3000" dirty="0"/>
              <a:t>We use a transaction to transfer money from one account into another</a:t>
            </a:r>
            <a:endParaRPr lang="bg-BG" sz="3000" dirty="0"/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779463" y="1824236"/>
            <a:ext cx="7608887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Id int NOT NULL PRIMARY KEY,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Balance decimal NOT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NULL)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755650" y="4077072"/>
            <a:ext cx="7632700" cy="2343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PROCEDURE sp_Transfer_Funds(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@from_account INT,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@to_account INT, 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@amount MONEY) AS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BEGIN TRAN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r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i="1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i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example continues</a:t>
            </a:r>
            <a:r>
              <a:rPr lang="en-US" sz="1900" i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18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1320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88640"/>
            <a:ext cx="7086600" cy="838200"/>
          </a:xfrm>
        </p:spPr>
        <p:txBody>
          <a:bodyPr/>
          <a:lstStyle/>
          <a:p>
            <a:r>
              <a:rPr lang="en-US" sz="3800"/>
              <a:t>Transactions </a:t>
            </a:r>
            <a:r>
              <a:rPr lang="en-US" sz="3800" smtClean="0"/>
              <a:t>in</a:t>
            </a:r>
            <a:br>
              <a:rPr lang="en-US" sz="3800" smtClean="0"/>
            </a:br>
            <a:r>
              <a:rPr lang="en-US" sz="3800" smtClean="0"/>
              <a:t>SQL </a:t>
            </a:r>
            <a:r>
              <a:rPr lang="en-US" sz="3800" dirty="0"/>
              <a:t>Server: Example (2)</a:t>
            </a:r>
            <a:endParaRPr lang="bg-BG" sz="3800" dirty="0"/>
          </a:p>
        </p:txBody>
      </p:sp>
      <p:sp>
        <p:nvSpPr>
          <p:cNvPr id="652291" name="Rectangle 3"/>
          <p:cNvSpPr>
            <a:spLocks noChangeArrowheads="1"/>
          </p:cNvSpPr>
          <p:nvPr/>
        </p:nvSpPr>
        <p:spPr bwMode="auto">
          <a:xfrm>
            <a:off x="467544" y="1196752"/>
            <a:ext cx="8208912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UPDATE Accounts SET Balance = Balance - @amount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WHERE Id = @from_account;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IF @@ROWCOUNT &lt;&gt; 1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BEGIN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ROLLBACK;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RAISERROR('Invalid src account!', 16, 1);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END;  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UPDATE Accounts SET Balance = Balance + @amount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WHERE Id = @to_account;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IF @@ROWCOUNT &lt;&gt; 1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BEGIN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ROLLBACK;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RAISERROR('Invalid dest account!', 16, 1);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END;  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COMMIT;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END;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19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277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7816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/>
              <a:t>What is a Transaction?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/>
              <a:t>ACID Transactions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/>
              <a:t>Managing Transactions in 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 smtClean="0"/>
              <a:t>Concurrency Problems in DBMS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 smtClean="0"/>
              <a:t>Concurrency Control Techniques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700" dirty="0" smtClean="0"/>
              <a:t>Locking Strategies:</a:t>
            </a:r>
            <a:br>
              <a:rPr lang="en-US" sz="2700" dirty="0" smtClean="0"/>
            </a:br>
            <a:r>
              <a:rPr lang="en-US" sz="2700" dirty="0" smtClean="0"/>
              <a:t>Optimistic </a:t>
            </a:r>
            <a:r>
              <a:rPr lang="en-US" sz="2700" dirty="0"/>
              <a:t>vs. Pessimistic Locking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 smtClean="0"/>
              <a:t>Transaction </a:t>
            </a:r>
            <a:r>
              <a:rPr lang="en-US" sz="2900" dirty="0"/>
              <a:t>Isolation Levels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/>
              <a:t>Transaction Log and Recovery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 smtClean="0"/>
              <a:t>When </a:t>
            </a:r>
            <a:r>
              <a:rPr lang="en-US" sz="2900" dirty="0"/>
              <a:t>and How to Use Transactions</a:t>
            </a:r>
            <a:r>
              <a:rPr lang="en-US" sz="2900" dirty="0" smtClean="0"/>
              <a:t>?</a:t>
            </a:r>
            <a:endParaRPr lang="en-US" sz="2900" dirty="0"/>
          </a:p>
        </p:txBody>
      </p:sp>
      <p:pic>
        <p:nvPicPr>
          <p:cNvPr id="4" name="Picture 2" descr="database, storage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4" y="249289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colourbox.com/preview/1595733-182629-pen-in-man-s-hand-on-financial-document-with-numbers-studio-sho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0810" y="4653136"/>
            <a:ext cx="1935088" cy="1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3.bp.blogspot.com/-a5UwMNN4XTA/Tm6cuvvgw2I/AAAAAAAAA3U/R8d2nlLME9Y/s1600/books3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201" y="1049874"/>
            <a:ext cx="1700270" cy="129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69905"/>
            <a:ext cx="7924800" cy="685800"/>
          </a:xfrm>
        </p:spPr>
        <p:txBody>
          <a:bodyPr/>
          <a:lstStyle/>
          <a:p>
            <a:r>
              <a:rPr lang="en-US" dirty="0" smtClean="0"/>
              <a:t>Transfer Funds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9618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wordsofward.files.wordpress.com/2010/01/money_transf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0871" y="980728"/>
            <a:ext cx="5276850" cy="3463280"/>
          </a:xfrm>
          <a:prstGeom prst="roundRect">
            <a:avLst>
              <a:gd name="adj" fmla="val 346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0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328" y="4964137"/>
            <a:ext cx="6695032" cy="12731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Concurrency </a:t>
            </a:r>
            <a:r>
              <a:rPr lang="en-US" dirty="0" smtClean="0">
                <a:solidFill>
                  <a:schemeClr val="tx1"/>
                </a:solidFill>
              </a:rPr>
              <a:t>Problems in </a:t>
            </a:r>
            <a:r>
              <a:rPr lang="en-US" smtClean="0">
                <a:solidFill>
                  <a:schemeClr val="tx1"/>
                </a:solidFill>
              </a:rPr>
              <a:t>Database Systems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http://wpcore.3dcadtips.s3.amazonaws.com/wp-content/uploads/2012/06/pic117168_m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7420" y="764704"/>
            <a:ext cx="4422812" cy="370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Transactions</a:t>
            </a:r>
            <a:endParaRPr lang="en-US" sz="3200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80728"/>
            <a:ext cx="8641655" cy="56886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Serial schedule </a:t>
            </a:r>
            <a:r>
              <a:rPr lang="en-US" dirty="0"/>
              <a:t>– the ideal case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Transactions execute one after another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No overlapping: users wait one another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scalable: doesn’t allow much concurrency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Conflicting operations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Two operations conflict if </a:t>
            </a:r>
            <a:r>
              <a:rPr lang="en-US" sz="2800" dirty="0" smtClean="0"/>
              <a:t>they:</a:t>
            </a:r>
            <a:endParaRPr lang="en-US" sz="2800" dirty="0"/>
          </a:p>
          <a:p>
            <a:pPr marL="1163638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are performed in different </a:t>
            </a:r>
            <a:r>
              <a:rPr lang="en-US" sz="2600" dirty="0"/>
              <a:t>transactions</a:t>
            </a:r>
          </a:p>
          <a:p>
            <a:pPr marL="1163638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access </a:t>
            </a:r>
            <a:r>
              <a:rPr lang="en-US" sz="2600" dirty="0"/>
              <a:t>the same </a:t>
            </a:r>
            <a:r>
              <a:rPr lang="en-US" sz="2600" dirty="0" smtClean="0"/>
              <a:t>piece of data</a:t>
            </a:r>
            <a:endParaRPr lang="en-US" sz="2600" dirty="0"/>
          </a:p>
          <a:p>
            <a:pPr marL="1163638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at </a:t>
            </a:r>
            <a:r>
              <a:rPr lang="en-US" sz="2600" dirty="0"/>
              <a:t>least one of the transactions does a write operation to that </a:t>
            </a:r>
            <a:r>
              <a:rPr lang="en-US" sz="2600" dirty="0" smtClean="0"/>
              <a:t>piece of data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22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Serial Schedule – Example </a:t>
            </a:r>
            <a:endParaRPr lang="en-US" sz="3800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T1</a:t>
            </a:r>
            <a:r>
              <a:rPr lang="en-US" sz="2800" dirty="0"/>
              <a:t>:	Adds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$50</a:t>
            </a:r>
            <a:r>
              <a:rPr lang="en-US" sz="2800" dirty="0" smtClean="0"/>
              <a:t> </a:t>
            </a:r>
            <a:r>
              <a:rPr lang="en-US" sz="2800" dirty="0"/>
              <a:t>to the balance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T2</a:t>
            </a:r>
            <a:r>
              <a:rPr lang="en-US" sz="2800" dirty="0"/>
              <a:t>: Subtracts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$25</a:t>
            </a:r>
            <a:r>
              <a:rPr lang="en-US" sz="2800" dirty="0" smtClean="0"/>
              <a:t> </a:t>
            </a:r>
            <a:r>
              <a:rPr lang="en-US" sz="2800" dirty="0"/>
              <a:t>from the balance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T1</a:t>
            </a:r>
            <a:r>
              <a:rPr lang="en-US" sz="2800" dirty="0"/>
              <a:t> completes before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T2</a:t>
            </a:r>
            <a:r>
              <a:rPr lang="en-US" sz="2800" dirty="0"/>
              <a:t> </a:t>
            </a:r>
            <a:r>
              <a:rPr lang="en-US" sz="2800" dirty="0" smtClean="0"/>
              <a:t>begins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 </a:t>
            </a:r>
            <a:r>
              <a:rPr lang="en-US" sz="2600" dirty="0"/>
              <a:t>concurrency problems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82649" y="3140968"/>
            <a:ext cx="7434264" cy="3383657"/>
            <a:chOff x="882649" y="3419475"/>
            <a:chExt cx="7434264" cy="3105150"/>
          </a:xfrm>
        </p:grpSpPr>
        <p:sp>
          <p:nvSpPr>
            <p:cNvPr id="557063" name="Rectangle 7"/>
            <p:cNvSpPr>
              <a:spLocks noChangeArrowheads="1"/>
            </p:cNvSpPr>
            <p:nvPr/>
          </p:nvSpPr>
          <p:spPr bwMode="auto">
            <a:xfrm>
              <a:off x="882650" y="3419475"/>
              <a:ext cx="7434263" cy="446088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066" name="Rectangle 10"/>
            <p:cNvSpPr>
              <a:spLocks noChangeArrowheads="1"/>
            </p:cNvSpPr>
            <p:nvPr/>
          </p:nvSpPr>
          <p:spPr bwMode="auto">
            <a:xfrm>
              <a:off x="979488" y="3501595"/>
              <a:ext cx="801630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Time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67" name="Rectangle 11"/>
            <p:cNvSpPr>
              <a:spLocks noChangeArrowheads="1"/>
            </p:cNvSpPr>
            <p:nvPr/>
          </p:nvSpPr>
          <p:spPr bwMode="auto">
            <a:xfrm>
              <a:off x="2274888" y="3501595"/>
              <a:ext cx="10287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Trans.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68" name="Rectangle 12"/>
            <p:cNvSpPr>
              <a:spLocks noChangeArrowheads="1"/>
            </p:cNvSpPr>
            <p:nvPr/>
          </p:nvSpPr>
          <p:spPr bwMode="auto">
            <a:xfrm>
              <a:off x="3683000" y="3501595"/>
              <a:ext cx="74295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Step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69" name="Rectangle 13"/>
            <p:cNvSpPr>
              <a:spLocks noChangeArrowheads="1"/>
            </p:cNvSpPr>
            <p:nvPr/>
          </p:nvSpPr>
          <p:spPr bwMode="auto">
            <a:xfrm>
              <a:off x="7061200" y="3501595"/>
              <a:ext cx="9144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Value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70" name="Rectangle 14"/>
            <p:cNvSpPr>
              <a:spLocks noChangeArrowheads="1"/>
            </p:cNvSpPr>
            <p:nvPr/>
          </p:nvSpPr>
          <p:spPr bwMode="auto">
            <a:xfrm>
              <a:off x="882649" y="6069013"/>
              <a:ext cx="7431089" cy="455612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073" name="Rectangle 17"/>
            <p:cNvSpPr>
              <a:spLocks noChangeArrowheads="1"/>
            </p:cNvSpPr>
            <p:nvPr/>
          </p:nvSpPr>
          <p:spPr bwMode="auto">
            <a:xfrm>
              <a:off x="979488" y="6151133"/>
              <a:ext cx="192360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6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74" name="Rectangle 18"/>
            <p:cNvSpPr>
              <a:spLocks noChangeArrowheads="1"/>
            </p:cNvSpPr>
            <p:nvPr/>
          </p:nvSpPr>
          <p:spPr bwMode="auto">
            <a:xfrm>
              <a:off x="2332038" y="6151133"/>
              <a:ext cx="403957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T2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76" name="Rectangle 20"/>
            <p:cNvSpPr>
              <a:spLocks noChangeArrowheads="1"/>
            </p:cNvSpPr>
            <p:nvPr/>
          </p:nvSpPr>
          <p:spPr bwMode="auto">
            <a:xfrm>
              <a:off x="3683000" y="6151133"/>
              <a:ext cx="2109680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Write balance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77" name="Rectangle 21"/>
            <p:cNvSpPr>
              <a:spLocks noChangeArrowheads="1"/>
            </p:cNvSpPr>
            <p:nvPr/>
          </p:nvSpPr>
          <p:spPr bwMode="auto">
            <a:xfrm>
              <a:off x="7061200" y="6151133"/>
              <a:ext cx="577081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125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78" name="Rectangle 22"/>
            <p:cNvSpPr>
              <a:spLocks noChangeArrowheads="1"/>
            </p:cNvSpPr>
            <p:nvPr/>
          </p:nvSpPr>
          <p:spPr bwMode="auto">
            <a:xfrm>
              <a:off x="979488" y="5703457"/>
              <a:ext cx="192360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5</a:t>
              </a:r>
              <a:endParaRPr lang="en-US" b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079" name="Rectangle 23"/>
            <p:cNvSpPr>
              <a:spLocks noChangeArrowheads="1"/>
            </p:cNvSpPr>
            <p:nvPr/>
          </p:nvSpPr>
          <p:spPr bwMode="auto">
            <a:xfrm>
              <a:off x="2332038" y="5703457"/>
              <a:ext cx="403957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T2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087" name="Rectangle 31"/>
            <p:cNvSpPr>
              <a:spLocks noChangeArrowheads="1"/>
            </p:cNvSpPr>
            <p:nvPr/>
          </p:nvSpPr>
          <p:spPr bwMode="auto">
            <a:xfrm>
              <a:off x="882649" y="5176838"/>
              <a:ext cx="7431089" cy="44608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090" name="Rectangle 34"/>
            <p:cNvSpPr>
              <a:spLocks noChangeArrowheads="1"/>
            </p:cNvSpPr>
            <p:nvPr/>
          </p:nvSpPr>
          <p:spPr bwMode="auto">
            <a:xfrm>
              <a:off x="979488" y="5257371"/>
              <a:ext cx="192360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91" name="Rectangle 35"/>
            <p:cNvSpPr>
              <a:spLocks noChangeArrowheads="1"/>
            </p:cNvSpPr>
            <p:nvPr/>
          </p:nvSpPr>
          <p:spPr bwMode="auto">
            <a:xfrm>
              <a:off x="2332038" y="5257371"/>
              <a:ext cx="403957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T2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93" name="Rectangle 37"/>
            <p:cNvSpPr>
              <a:spLocks noChangeArrowheads="1"/>
            </p:cNvSpPr>
            <p:nvPr/>
          </p:nvSpPr>
          <p:spPr bwMode="auto">
            <a:xfrm>
              <a:off x="3683000" y="5257371"/>
              <a:ext cx="2135200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Read balance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94" name="Rectangle 38"/>
            <p:cNvSpPr>
              <a:spLocks noChangeArrowheads="1"/>
            </p:cNvSpPr>
            <p:nvPr/>
          </p:nvSpPr>
          <p:spPr bwMode="auto">
            <a:xfrm>
              <a:off x="7061200" y="5257371"/>
              <a:ext cx="577081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150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95" name="Rectangle 39"/>
            <p:cNvSpPr>
              <a:spLocks noChangeArrowheads="1"/>
            </p:cNvSpPr>
            <p:nvPr/>
          </p:nvSpPr>
          <p:spPr bwMode="auto">
            <a:xfrm>
              <a:off x="979488" y="4812870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3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096" name="Rectangle 40"/>
            <p:cNvSpPr>
              <a:spLocks noChangeArrowheads="1"/>
            </p:cNvSpPr>
            <p:nvPr/>
          </p:nvSpPr>
          <p:spPr bwMode="auto">
            <a:xfrm>
              <a:off x="2332038" y="4791075"/>
              <a:ext cx="403957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098" name="Rectangle 42"/>
            <p:cNvSpPr>
              <a:spLocks noChangeArrowheads="1"/>
            </p:cNvSpPr>
            <p:nvPr/>
          </p:nvSpPr>
          <p:spPr bwMode="auto">
            <a:xfrm>
              <a:off x="3683000" y="4812870"/>
              <a:ext cx="210968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Write </a:t>
              </a:r>
              <a:r>
                <a:rPr lang="en-US" sz="2700" b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</a:t>
              </a:r>
              <a:endParaRPr lang="bg-BG" b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099" name="Rectangle 43"/>
            <p:cNvSpPr>
              <a:spLocks noChangeArrowheads="1"/>
            </p:cNvSpPr>
            <p:nvPr/>
          </p:nvSpPr>
          <p:spPr bwMode="auto">
            <a:xfrm>
              <a:off x="7061200" y="4812870"/>
              <a:ext cx="57708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150</a:t>
              </a:r>
              <a:endParaRPr lang="bg-BG" b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100" name="Rectangle 44"/>
            <p:cNvSpPr>
              <a:spLocks noChangeArrowheads="1"/>
            </p:cNvSpPr>
            <p:nvPr/>
          </p:nvSpPr>
          <p:spPr bwMode="auto">
            <a:xfrm>
              <a:off x="882650" y="4284663"/>
              <a:ext cx="7431087" cy="44608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103" name="Rectangle 47"/>
            <p:cNvSpPr>
              <a:spLocks noChangeArrowheads="1"/>
            </p:cNvSpPr>
            <p:nvPr/>
          </p:nvSpPr>
          <p:spPr bwMode="auto">
            <a:xfrm>
              <a:off x="979488" y="4366784"/>
              <a:ext cx="1905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104" name="Rectangle 48"/>
            <p:cNvSpPr>
              <a:spLocks noChangeArrowheads="1"/>
            </p:cNvSpPr>
            <p:nvPr/>
          </p:nvSpPr>
          <p:spPr bwMode="auto">
            <a:xfrm>
              <a:off x="2332038" y="4366784"/>
              <a:ext cx="403957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</a:t>
              </a:r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106" name="Rectangle 50"/>
            <p:cNvSpPr>
              <a:spLocks noChangeArrowheads="1"/>
            </p:cNvSpPr>
            <p:nvPr/>
          </p:nvSpPr>
          <p:spPr bwMode="auto">
            <a:xfrm>
              <a:off x="3683000" y="4366784"/>
              <a:ext cx="3000821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Balance</a:t>
              </a:r>
              <a:r>
                <a:rPr lang="bg-BG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sz="2700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= 100 + 50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111" name="Rectangle 55"/>
            <p:cNvSpPr>
              <a:spLocks noChangeArrowheads="1"/>
            </p:cNvSpPr>
            <p:nvPr/>
          </p:nvSpPr>
          <p:spPr bwMode="auto">
            <a:xfrm>
              <a:off x="979488" y="3919108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112" name="Rectangle 56"/>
            <p:cNvSpPr>
              <a:spLocks noChangeArrowheads="1"/>
            </p:cNvSpPr>
            <p:nvPr/>
          </p:nvSpPr>
          <p:spPr bwMode="auto">
            <a:xfrm>
              <a:off x="2332038" y="3919108"/>
              <a:ext cx="403957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114" name="Rectangle 58"/>
            <p:cNvSpPr>
              <a:spLocks noChangeArrowheads="1"/>
            </p:cNvSpPr>
            <p:nvPr/>
          </p:nvSpPr>
          <p:spPr bwMode="auto">
            <a:xfrm>
              <a:off x="3683000" y="3919108"/>
              <a:ext cx="213520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Read</a:t>
              </a:r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115" name="Rectangle 59"/>
            <p:cNvSpPr>
              <a:spLocks noChangeArrowheads="1"/>
            </p:cNvSpPr>
            <p:nvPr/>
          </p:nvSpPr>
          <p:spPr bwMode="auto">
            <a:xfrm>
              <a:off x="7061200" y="3919108"/>
              <a:ext cx="57708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100</a:t>
              </a:r>
              <a:endParaRPr lang="bg-BG" b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116" name="Rectangle 60"/>
            <p:cNvSpPr>
              <a:spLocks noChangeArrowheads="1"/>
            </p:cNvSpPr>
            <p:nvPr/>
          </p:nvSpPr>
          <p:spPr bwMode="auto">
            <a:xfrm>
              <a:off x="3678238" y="5706633"/>
              <a:ext cx="2914259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 = 150 - 25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061" name="AutoShape 5"/>
            <p:cNvSpPr>
              <a:spLocks noChangeAspect="1" noChangeArrowheads="1" noTextEdit="1"/>
            </p:cNvSpPr>
            <p:nvPr/>
          </p:nvSpPr>
          <p:spPr bwMode="auto">
            <a:xfrm>
              <a:off x="882650" y="3432175"/>
              <a:ext cx="7431088" cy="3092450"/>
            </a:xfrm>
            <a:prstGeom prst="rect">
              <a:avLst/>
            </a:prstGeom>
            <a:noFill/>
            <a:ln w="317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23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 Transactions</a:t>
            </a:r>
            <a:endParaRPr lang="en-US" sz="3200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720"/>
            <a:ext cx="8642350" cy="57606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Serializability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Want to get the effect of serial schedules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allow for more concurrency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Serializable schedules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Equivalent to serial schedules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Produce same final result as serial schedule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Locking mechanisms </a:t>
            </a:r>
            <a:r>
              <a:rPr lang="en-US" dirty="0"/>
              <a:t>can ensure serializability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Serializability is too expensive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Optimistic locking allows better concurrency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24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Problems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720"/>
            <a:ext cx="8588375" cy="57606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Problems from conflicting operations: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A transaction updates an item, then fails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item is accessed by another transaction before </a:t>
            </a:r>
            <a:r>
              <a:rPr lang="en-US" dirty="0" smtClean="0"/>
              <a:t>the rollback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second transaction </a:t>
            </a:r>
            <a:r>
              <a:rPr lang="en-US" dirty="0" smtClean="0">
                <a:sym typeface="Wingdings" pitchFamily="2" charset="2"/>
              </a:rPr>
              <a:t>reads invalid data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Non-Repeatable Read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transaction </a:t>
            </a:r>
            <a:r>
              <a:rPr lang="en-US" dirty="0"/>
              <a:t>reads </a:t>
            </a:r>
            <a:r>
              <a:rPr lang="en-US" dirty="0" smtClean="0"/>
              <a:t>the same item twice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And gets different values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Due to concurrent change in another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25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</a:t>
            </a:r>
            <a:r>
              <a:rPr lang="en-US" smtClean="0"/>
              <a:t>Problems (2)</a:t>
            </a:r>
            <a:endParaRPr lang="en-US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720"/>
            <a:ext cx="8641655" cy="5713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Problems from conflicting operations: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Phantom Read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transaction executes a query twice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And gets a different number of 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Due to another transaction inserted new rows in the meantime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Lost Update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Two transactions update the same item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second update overwrites the first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Last update wins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26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189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52736"/>
            <a:ext cx="8588375" cy="55004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Problems from conflicting operations: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Incorrect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One transaction is calculating an aggregate function on some </a:t>
            </a:r>
            <a:r>
              <a:rPr lang="en-US" dirty="0" smtClean="0"/>
              <a:t>records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While </a:t>
            </a:r>
            <a:r>
              <a:rPr lang="en-US" dirty="0"/>
              <a:t>another transaction is updating them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result is incorrect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Some records are aggregated before the updates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Some </a:t>
            </a:r>
            <a:r>
              <a:rPr lang="en-US" dirty="0" smtClean="0"/>
              <a:t>after the </a:t>
            </a:r>
            <a:r>
              <a:rPr lang="en-US" dirty="0"/>
              <a:t>updates</a:t>
            </a:r>
          </a:p>
          <a:p>
            <a:pPr lvl="3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27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16632"/>
            <a:ext cx="7086600" cy="838200"/>
          </a:xfrm>
        </p:spPr>
        <p:txBody>
          <a:bodyPr/>
          <a:lstStyle/>
          <a:p>
            <a:r>
              <a:rPr lang="en-US" dirty="0"/>
              <a:t>Dirty Read </a:t>
            </a:r>
            <a:r>
              <a:rPr lang="en-US" dirty="0" smtClean="0"/>
              <a:t>– </a:t>
            </a:r>
            <a:r>
              <a:rPr lang="en-US" dirty="0"/>
              <a:t>Example </a:t>
            </a:r>
          </a:p>
        </p:txBody>
      </p:sp>
      <p:sp>
        <p:nvSpPr>
          <p:cNvPr id="640004" name="Text Box 4"/>
          <p:cNvSpPr txBox="1">
            <a:spLocks noChangeArrowheads="1"/>
          </p:cNvSpPr>
          <p:nvPr/>
        </p:nvSpPr>
        <p:spPr bwMode="auto">
          <a:xfrm>
            <a:off x="711646" y="5186516"/>
            <a:ext cx="6408737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2575" indent="-282575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>
                <a:solidFill>
                  <a:srgbClr val="EBFFD2"/>
                </a:solidFill>
                <a:latin typeface="+mn-lt"/>
              </a:rPr>
              <a:t>Update from T</a:t>
            </a:r>
            <a:r>
              <a:rPr lang="en-US" sz="3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>
                <a:solidFill>
                  <a:srgbClr val="EBFFD2"/>
                </a:solidFill>
                <a:latin typeface="+mn-lt"/>
              </a:rPr>
              <a:t> was rolled back, but T</a:t>
            </a:r>
            <a:r>
              <a:rPr lang="en-US" sz="3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>
                <a:solidFill>
                  <a:srgbClr val="EBFFD2"/>
                </a:solidFill>
                <a:latin typeface="+mn-lt"/>
              </a:rPr>
              <a:t> doesn’t know about it, so finally the balance is incorrect</a:t>
            </a:r>
          </a:p>
        </p:txBody>
      </p:sp>
      <p:sp>
        <p:nvSpPr>
          <p:cNvPr id="640003" name="Text Box 3"/>
          <p:cNvSpPr txBox="1">
            <a:spLocks noChangeArrowheads="1"/>
          </p:cNvSpPr>
          <p:nvPr/>
        </p:nvSpPr>
        <p:spPr bwMode="auto">
          <a:xfrm>
            <a:off x="6902896" y="5325015"/>
            <a:ext cx="2133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b="0" i="1" dirty="0">
                <a:solidFill>
                  <a:schemeClr val="tx2">
                    <a:lumMod val="20000"/>
                    <a:lumOff val="80000"/>
                  </a:schemeClr>
                </a:solidFill>
                <a:latin typeface="Tahoma" pitchFamily="34" charset="0"/>
              </a:rPr>
              <a:t>T2 writes incorrect balance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1429" y="1124744"/>
            <a:ext cx="7434264" cy="3859881"/>
            <a:chOff x="378096" y="1268760"/>
            <a:chExt cx="7434264" cy="3859881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378097" y="1268760"/>
              <a:ext cx="7434263" cy="486099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474935" y="1358246"/>
              <a:ext cx="80163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Time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1770335" y="1358246"/>
              <a:ext cx="102870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Trans.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3178447" y="1358246"/>
              <a:ext cx="74295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Step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6556647" y="1358246"/>
              <a:ext cx="91440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Value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378096" y="4155940"/>
              <a:ext cx="7431089" cy="49647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474935" y="4245426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6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1827485" y="4245426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T1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8" name="Rectangle 20"/>
            <p:cNvSpPr>
              <a:spLocks noChangeArrowheads="1"/>
            </p:cNvSpPr>
            <p:nvPr/>
          </p:nvSpPr>
          <p:spPr bwMode="auto">
            <a:xfrm>
              <a:off x="3178447" y="4245426"/>
              <a:ext cx="1327286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Rollback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474935" y="3757597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5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1827485" y="3757597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T2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>
              <a:off x="378096" y="3183744"/>
              <a:ext cx="7431089" cy="48609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474935" y="3271501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1827485" y="3271501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T2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5" name="Rectangle 37"/>
            <p:cNvSpPr>
              <a:spLocks noChangeArrowheads="1"/>
            </p:cNvSpPr>
            <p:nvPr/>
          </p:nvSpPr>
          <p:spPr bwMode="auto">
            <a:xfrm>
              <a:off x="3178447" y="3271501"/>
              <a:ext cx="213520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Read balance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6" name="Rectangle 38"/>
            <p:cNvSpPr>
              <a:spLocks noChangeArrowheads="1"/>
            </p:cNvSpPr>
            <p:nvPr/>
          </p:nvSpPr>
          <p:spPr bwMode="auto">
            <a:xfrm>
              <a:off x="6556647" y="3271501"/>
              <a:ext cx="57708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150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7" name="Rectangle 39"/>
            <p:cNvSpPr>
              <a:spLocks noChangeArrowheads="1"/>
            </p:cNvSpPr>
            <p:nvPr/>
          </p:nvSpPr>
          <p:spPr bwMode="auto">
            <a:xfrm>
              <a:off x="474935" y="2787131"/>
              <a:ext cx="192360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3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8" name="Rectangle 40"/>
            <p:cNvSpPr>
              <a:spLocks noChangeArrowheads="1"/>
            </p:cNvSpPr>
            <p:nvPr/>
          </p:nvSpPr>
          <p:spPr bwMode="auto">
            <a:xfrm>
              <a:off x="1827485" y="2763382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>
              <a:off x="3178447" y="2787131"/>
              <a:ext cx="210968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Write balance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6556647" y="2787131"/>
              <a:ext cx="577081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150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1" name="Rectangle 44"/>
            <p:cNvSpPr>
              <a:spLocks noChangeArrowheads="1"/>
            </p:cNvSpPr>
            <p:nvPr/>
          </p:nvSpPr>
          <p:spPr bwMode="auto">
            <a:xfrm>
              <a:off x="378097" y="2211548"/>
              <a:ext cx="7431087" cy="48609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47"/>
            <p:cNvSpPr>
              <a:spLocks noChangeArrowheads="1"/>
            </p:cNvSpPr>
            <p:nvPr/>
          </p:nvSpPr>
          <p:spPr bwMode="auto">
            <a:xfrm>
              <a:off x="474935" y="2301035"/>
              <a:ext cx="19050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3" name="Rectangle 48"/>
            <p:cNvSpPr>
              <a:spLocks noChangeArrowheads="1"/>
            </p:cNvSpPr>
            <p:nvPr/>
          </p:nvSpPr>
          <p:spPr bwMode="auto">
            <a:xfrm>
              <a:off x="1827485" y="2301035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</a:t>
              </a:r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4" name="Rectangle 50"/>
            <p:cNvSpPr>
              <a:spLocks noChangeArrowheads="1"/>
            </p:cNvSpPr>
            <p:nvPr/>
          </p:nvSpPr>
          <p:spPr bwMode="auto">
            <a:xfrm>
              <a:off x="3178447" y="2301035"/>
              <a:ext cx="300082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Balance</a:t>
              </a:r>
              <a:r>
                <a:rPr lang="bg-BG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sz="2700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= 100 + 50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5" name="Rectangle 55"/>
            <p:cNvSpPr>
              <a:spLocks noChangeArrowheads="1"/>
            </p:cNvSpPr>
            <p:nvPr/>
          </p:nvSpPr>
          <p:spPr bwMode="auto">
            <a:xfrm>
              <a:off x="474935" y="1813206"/>
              <a:ext cx="192360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6" name="Rectangle 56"/>
            <p:cNvSpPr>
              <a:spLocks noChangeArrowheads="1"/>
            </p:cNvSpPr>
            <p:nvPr/>
          </p:nvSpPr>
          <p:spPr bwMode="auto">
            <a:xfrm>
              <a:off x="1827485" y="1813206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7" name="Rectangle 58"/>
            <p:cNvSpPr>
              <a:spLocks noChangeArrowheads="1"/>
            </p:cNvSpPr>
            <p:nvPr/>
          </p:nvSpPr>
          <p:spPr bwMode="auto">
            <a:xfrm>
              <a:off x="3178447" y="1813206"/>
              <a:ext cx="2135200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Read</a:t>
              </a:r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8" name="Rectangle 59"/>
            <p:cNvSpPr>
              <a:spLocks noChangeArrowheads="1"/>
            </p:cNvSpPr>
            <p:nvPr/>
          </p:nvSpPr>
          <p:spPr bwMode="auto">
            <a:xfrm>
              <a:off x="6556647" y="1813206"/>
              <a:ext cx="577081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100</a:t>
              </a:r>
              <a:endParaRPr lang="bg-BG" b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9" name="Rectangle 60"/>
            <p:cNvSpPr>
              <a:spLocks noChangeArrowheads="1"/>
            </p:cNvSpPr>
            <p:nvPr/>
          </p:nvSpPr>
          <p:spPr bwMode="auto">
            <a:xfrm>
              <a:off x="3173685" y="3761058"/>
              <a:ext cx="2914259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 = 150 - 25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0" name="AutoShape 5"/>
            <p:cNvSpPr>
              <a:spLocks noChangeAspect="1" noChangeArrowheads="1" noTextEdit="1"/>
            </p:cNvSpPr>
            <p:nvPr/>
          </p:nvSpPr>
          <p:spPr bwMode="auto">
            <a:xfrm>
              <a:off x="378097" y="1282598"/>
              <a:ext cx="7431088" cy="3846043"/>
            </a:xfrm>
            <a:prstGeom prst="rect">
              <a:avLst/>
            </a:prstGeom>
            <a:noFill/>
            <a:ln w="317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22"/>
            <p:cNvSpPr>
              <a:spLocks noChangeArrowheads="1"/>
            </p:cNvSpPr>
            <p:nvPr/>
          </p:nvSpPr>
          <p:spPr bwMode="auto">
            <a:xfrm>
              <a:off x="483650" y="4748161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7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2" name="Rectangle 23"/>
            <p:cNvSpPr>
              <a:spLocks noChangeArrowheads="1"/>
            </p:cNvSpPr>
            <p:nvPr/>
          </p:nvSpPr>
          <p:spPr bwMode="auto">
            <a:xfrm>
              <a:off x="1836200" y="4748161"/>
              <a:ext cx="403957" cy="353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T2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3" name="Rectangle 60"/>
            <p:cNvSpPr>
              <a:spLocks noChangeArrowheads="1"/>
            </p:cNvSpPr>
            <p:nvPr/>
          </p:nvSpPr>
          <p:spPr bwMode="auto">
            <a:xfrm>
              <a:off x="3182400" y="4751621"/>
              <a:ext cx="210968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Write balance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6556692" y="4716244"/>
              <a:ext cx="57708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125</a:t>
              </a:r>
            </a:p>
          </p:txBody>
        </p:sp>
      </p:grpSp>
      <p:sp>
        <p:nvSpPr>
          <p:cNvPr id="640049" name="Text Box 49"/>
          <p:cNvSpPr txBox="1">
            <a:spLocks noChangeArrowheads="1"/>
          </p:cNvSpPr>
          <p:nvPr/>
        </p:nvSpPr>
        <p:spPr bwMode="auto">
          <a:xfrm>
            <a:off x="7443984" y="3100492"/>
            <a:ext cx="1547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 i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228600">
                    <a:schemeClr val="accent3">
                      <a:lumMod val="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Uncommitted</a:t>
            </a:r>
          </a:p>
        </p:txBody>
      </p:sp>
      <p:sp>
        <p:nvSpPr>
          <p:cNvPr id="640050" name="Text Box 50"/>
          <p:cNvSpPr txBox="1">
            <a:spLocks noChangeArrowheads="1"/>
          </p:cNvSpPr>
          <p:nvPr/>
        </p:nvSpPr>
        <p:spPr bwMode="auto">
          <a:xfrm>
            <a:off x="7407621" y="4070400"/>
            <a:ext cx="1547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50000"/>
              </a:spcBef>
              <a:defRPr kumimoji="0" sz="1800" b="0" i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228600">
                    <a:schemeClr val="accent3">
                      <a:lumMod val="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defRPr>
            </a:lvl1pPr>
          </a:lstStyle>
          <a:p>
            <a:r>
              <a:rPr lang="en-US" dirty="0"/>
              <a:t>Undoes T1</a:t>
            </a:r>
          </a:p>
        </p:txBody>
      </p:sp>
      <p:sp>
        <p:nvSpPr>
          <p:cNvPr id="640042" name="Freeform 42"/>
          <p:cNvSpPr>
            <a:spLocks/>
          </p:cNvSpPr>
          <p:nvPr/>
        </p:nvSpPr>
        <p:spPr bwMode="auto">
          <a:xfrm>
            <a:off x="7551637" y="4743990"/>
            <a:ext cx="711746" cy="581025"/>
          </a:xfrm>
          <a:custGeom>
            <a:avLst/>
            <a:gdLst>
              <a:gd name="T0" fmla="*/ 447 w 584"/>
              <a:gd name="T1" fmla="*/ 412 h 412"/>
              <a:gd name="T2" fmla="*/ 510 w 584"/>
              <a:gd name="T3" fmla="*/ 88 h 412"/>
              <a:gd name="T4" fmla="*/ 0 w 584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412">
                <a:moveTo>
                  <a:pt x="447" y="412"/>
                </a:moveTo>
                <a:cubicBezTo>
                  <a:pt x="458" y="358"/>
                  <a:pt x="584" y="157"/>
                  <a:pt x="510" y="88"/>
                </a:cubicBezTo>
                <a:cubicBezTo>
                  <a:pt x="436" y="19"/>
                  <a:pt x="106" y="18"/>
                  <a:pt x="0" y="0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med" len="med"/>
            <a:tailEnd type="arrow" w="lg" len="lg"/>
          </a:ln>
          <a:effectLst>
            <a:glow rad="63500">
              <a:schemeClr val="accent3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28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 – Example</a:t>
            </a:r>
          </a:p>
        </p:txBody>
      </p:sp>
      <p:sp>
        <p:nvSpPr>
          <p:cNvPr id="561155" name="Text Box 3"/>
          <p:cNvSpPr txBox="1">
            <a:spLocks noChangeArrowheads="1"/>
          </p:cNvSpPr>
          <p:nvPr/>
        </p:nvSpPr>
        <p:spPr bwMode="auto">
          <a:xfrm>
            <a:off x="6976294" y="5330854"/>
            <a:ext cx="1700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50000"/>
              </a:spcBef>
              <a:defRPr kumimoji="0" sz="2400" b="0" i="1">
                <a:solidFill>
                  <a:schemeClr val="tx2">
                    <a:lumMod val="20000"/>
                    <a:lumOff val="80000"/>
                  </a:schemeClr>
                </a:solidFill>
                <a:latin typeface="Tahoma" pitchFamily="34" charset="0"/>
              </a:defRPr>
            </a:lvl1pPr>
          </a:lstStyle>
          <a:p>
            <a:r>
              <a:rPr lang="en-US" dirty="0"/>
              <a:t>Lost update</a:t>
            </a:r>
          </a:p>
        </p:txBody>
      </p:sp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931154" y="4970492"/>
            <a:ext cx="6189403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2575" indent="-282575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>
                <a:solidFill>
                  <a:srgbClr val="EBFFD2"/>
                </a:solidFill>
                <a:latin typeface="+mn-lt"/>
              </a:rPr>
              <a:t>Update from T</a:t>
            </a:r>
            <a:r>
              <a:rPr lang="en-US" sz="3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>
                <a:solidFill>
                  <a:srgbClr val="EBFFD2"/>
                </a:solidFill>
                <a:latin typeface="+mn-lt"/>
              </a:rPr>
              <a:t> is lost because T</a:t>
            </a:r>
            <a:r>
              <a:rPr lang="en-US" sz="3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>
                <a:solidFill>
                  <a:srgbClr val="EBFFD2"/>
                </a:solidFill>
                <a:latin typeface="+mn-lt"/>
              </a:rPr>
              <a:t> </a:t>
            </a:r>
            <a:r>
              <a:rPr lang="en-US" sz="3000">
                <a:solidFill>
                  <a:srgbClr val="EBFFD2"/>
                </a:solidFill>
                <a:latin typeface="+mn-lt"/>
              </a:rPr>
              <a:t>reads </a:t>
            </a:r>
            <a:r>
              <a:rPr lang="en-US" sz="3000" smtClean="0">
                <a:solidFill>
                  <a:srgbClr val="EBFFD2"/>
                </a:solidFill>
                <a:latin typeface="+mn-lt"/>
              </a:rPr>
              <a:t>the balance </a:t>
            </a:r>
            <a:r>
              <a:rPr lang="en-US" sz="3000" dirty="0">
                <a:solidFill>
                  <a:srgbClr val="EBFFD2"/>
                </a:solidFill>
                <a:latin typeface="+mn-lt"/>
              </a:rPr>
              <a:t>before T</a:t>
            </a:r>
            <a:r>
              <a:rPr lang="en-US" sz="3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>
                <a:solidFill>
                  <a:srgbClr val="EBFFD2"/>
                </a:solidFill>
                <a:latin typeface="+mn-lt"/>
              </a:rPr>
              <a:t> </a:t>
            </a:r>
            <a:r>
              <a:rPr lang="en-US" sz="3000" dirty="0" smtClean="0">
                <a:solidFill>
                  <a:srgbClr val="EBFFD2"/>
                </a:solidFill>
                <a:latin typeface="+mn-lt"/>
              </a:rPr>
              <a:t>was completed</a:t>
            </a:r>
            <a:endParaRPr lang="en-US" sz="3000" dirty="0">
              <a:solidFill>
                <a:srgbClr val="EBFFD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38136" y="1323810"/>
            <a:ext cx="7434264" cy="3427536"/>
            <a:chOff x="-6894712" y="1441327"/>
            <a:chExt cx="7434264" cy="3427536"/>
          </a:xfrm>
        </p:grpSpPr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-6894711" y="1441327"/>
              <a:ext cx="7434263" cy="486099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-6797873" y="1530813"/>
              <a:ext cx="80163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Time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4" name="Rectangle 11"/>
            <p:cNvSpPr>
              <a:spLocks noChangeArrowheads="1"/>
            </p:cNvSpPr>
            <p:nvPr/>
          </p:nvSpPr>
          <p:spPr bwMode="auto">
            <a:xfrm>
              <a:off x="-5502473" y="1530813"/>
              <a:ext cx="102870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Trans.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5" name="Rectangle 12"/>
            <p:cNvSpPr>
              <a:spLocks noChangeArrowheads="1"/>
            </p:cNvSpPr>
            <p:nvPr/>
          </p:nvSpPr>
          <p:spPr bwMode="auto">
            <a:xfrm>
              <a:off x="-4094361" y="1530813"/>
              <a:ext cx="74295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Step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6" name="Rectangle 13"/>
            <p:cNvSpPr>
              <a:spLocks noChangeArrowheads="1"/>
            </p:cNvSpPr>
            <p:nvPr/>
          </p:nvSpPr>
          <p:spPr bwMode="auto">
            <a:xfrm>
              <a:off x="-716161" y="1530813"/>
              <a:ext cx="91440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Value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7" name="Rectangle 14"/>
            <p:cNvSpPr>
              <a:spLocks noChangeArrowheads="1"/>
            </p:cNvSpPr>
            <p:nvPr/>
          </p:nvSpPr>
          <p:spPr bwMode="auto">
            <a:xfrm>
              <a:off x="-6894712" y="4357082"/>
              <a:ext cx="7431089" cy="49647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-6797873" y="4417993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6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-5445323" y="4417993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T1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-4094361" y="4417993"/>
              <a:ext cx="210968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Write balance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1" name="Rectangle 22"/>
            <p:cNvSpPr>
              <a:spLocks noChangeArrowheads="1"/>
            </p:cNvSpPr>
            <p:nvPr/>
          </p:nvSpPr>
          <p:spPr bwMode="auto">
            <a:xfrm>
              <a:off x="-6797873" y="3930164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5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2" name="Rectangle 23"/>
            <p:cNvSpPr>
              <a:spLocks noChangeArrowheads="1"/>
            </p:cNvSpPr>
            <p:nvPr/>
          </p:nvSpPr>
          <p:spPr bwMode="auto">
            <a:xfrm>
              <a:off x="-5445323" y="3930164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T2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3" name="Rectangle 31"/>
            <p:cNvSpPr>
              <a:spLocks noChangeArrowheads="1"/>
            </p:cNvSpPr>
            <p:nvPr/>
          </p:nvSpPr>
          <p:spPr bwMode="auto">
            <a:xfrm>
              <a:off x="-6894712" y="3356311"/>
              <a:ext cx="7431089" cy="48609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-6797873" y="3444068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5" name="Rectangle 35"/>
            <p:cNvSpPr>
              <a:spLocks noChangeArrowheads="1"/>
            </p:cNvSpPr>
            <p:nvPr/>
          </p:nvSpPr>
          <p:spPr bwMode="auto">
            <a:xfrm>
              <a:off x="-5445323" y="3444068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T2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6" name="Rectangle 37"/>
            <p:cNvSpPr>
              <a:spLocks noChangeArrowheads="1"/>
            </p:cNvSpPr>
            <p:nvPr/>
          </p:nvSpPr>
          <p:spPr bwMode="auto">
            <a:xfrm>
              <a:off x="-4094361" y="3444068"/>
              <a:ext cx="358752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Balance = Balance - 25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8" name="Rectangle 39"/>
            <p:cNvSpPr>
              <a:spLocks noChangeArrowheads="1"/>
            </p:cNvSpPr>
            <p:nvPr/>
          </p:nvSpPr>
          <p:spPr bwMode="auto">
            <a:xfrm>
              <a:off x="-6797873" y="2959698"/>
              <a:ext cx="192360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3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>
              <a:off x="-5445323" y="2935949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0" name="Rectangle 42"/>
            <p:cNvSpPr>
              <a:spLocks noChangeArrowheads="1"/>
            </p:cNvSpPr>
            <p:nvPr/>
          </p:nvSpPr>
          <p:spPr bwMode="auto">
            <a:xfrm>
              <a:off x="-4094361" y="2959698"/>
              <a:ext cx="3674083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 = Balance + 50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2" name="Rectangle 44"/>
            <p:cNvSpPr>
              <a:spLocks noChangeArrowheads="1"/>
            </p:cNvSpPr>
            <p:nvPr/>
          </p:nvSpPr>
          <p:spPr bwMode="auto">
            <a:xfrm>
              <a:off x="-6894711" y="2384115"/>
              <a:ext cx="7431087" cy="48609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47"/>
            <p:cNvSpPr>
              <a:spLocks noChangeArrowheads="1"/>
            </p:cNvSpPr>
            <p:nvPr/>
          </p:nvSpPr>
          <p:spPr bwMode="auto">
            <a:xfrm>
              <a:off x="-6797873" y="2473602"/>
              <a:ext cx="19050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4" name="Rectangle 48"/>
            <p:cNvSpPr>
              <a:spLocks noChangeArrowheads="1"/>
            </p:cNvSpPr>
            <p:nvPr/>
          </p:nvSpPr>
          <p:spPr bwMode="auto">
            <a:xfrm>
              <a:off x="-5445323" y="2473602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</a:t>
              </a:r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5" name="Rectangle 50"/>
            <p:cNvSpPr>
              <a:spLocks noChangeArrowheads="1"/>
            </p:cNvSpPr>
            <p:nvPr/>
          </p:nvSpPr>
          <p:spPr bwMode="auto">
            <a:xfrm>
              <a:off x="-4094361" y="2473602"/>
              <a:ext cx="213520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Read balance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6" name="Rectangle 55"/>
            <p:cNvSpPr>
              <a:spLocks noChangeArrowheads="1"/>
            </p:cNvSpPr>
            <p:nvPr/>
          </p:nvSpPr>
          <p:spPr bwMode="auto">
            <a:xfrm>
              <a:off x="-6797873" y="1985773"/>
              <a:ext cx="192360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7" name="Rectangle 56"/>
            <p:cNvSpPr>
              <a:spLocks noChangeArrowheads="1"/>
            </p:cNvSpPr>
            <p:nvPr/>
          </p:nvSpPr>
          <p:spPr bwMode="auto">
            <a:xfrm>
              <a:off x="-5445323" y="1985773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8" name="Rectangle 58"/>
            <p:cNvSpPr>
              <a:spLocks noChangeArrowheads="1"/>
            </p:cNvSpPr>
            <p:nvPr/>
          </p:nvSpPr>
          <p:spPr bwMode="auto">
            <a:xfrm>
              <a:off x="-4094361" y="1985773"/>
              <a:ext cx="2135200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Read</a:t>
              </a:r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9" name="Rectangle 59"/>
            <p:cNvSpPr>
              <a:spLocks noChangeArrowheads="1"/>
            </p:cNvSpPr>
            <p:nvPr/>
          </p:nvSpPr>
          <p:spPr bwMode="auto">
            <a:xfrm>
              <a:off x="-716161" y="1985773"/>
              <a:ext cx="577081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100</a:t>
              </a:r>
              <a:endParaRPr lang="bg-BG" b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0" name="Rectangle 60"/>
            <p:cNvSpPr>
              <a:spLocks noChangeArrowheads="1"/>
            </p:cNvSpPr>
            <p:nvPr/>
          </p:nvSpPr>
          <p:spPr bwMode="auto">
            <a:xfrm>
              <a:off x="-4099123" y="3933625"/>
              <a:ext cx="210968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Write balance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1" name="AutoShape 5"/>
            <p:cNvSpPr>
              <a:spLocks noChangeAspect="1" noChangeArrowheads="1" noTextEdit="1"/>
            </p:cNvSpPr>
            <p:nvPr/>
          </p:nvSpPr>
          <p:spPr bwMode="auto">
            <a:xfrm>
              <a:off x="-6894711" y="1455166"/>
              <a:ext cx="7431088" cy="3413697"/>
            </a:xfrm>
            <a:prstGeom prst="rect">
              <a:avLst/>
            </a:prstGeom>
            <a:noFill/>
            <a:ln w="317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-716116" y="3933056"/>
              <a:ext cx="57708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150</a:t>
              </a:r>
              <a:endParaRPr lang="en-US" sz="2700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1" name="Rectangle 38"/>
            <p:cNvSpPr>
              <a:spLocks noChangeArrowheads="1"/>
            </p:cNvSpPr>
            <p:nvPr/>
          </p:nvSpPr>
          <p:spPr bwMode="auto">
            <a:xfrm>
              <a:off x="-722684" y="2484904"/>
              <a:ext cx="57708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100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2" name="Rectangle 38"/>
            <p:cNvSpPr>
              <a:spLocks noChangeArrowheads="1"/>
            </p:cNvSpPr>
            <p:nvPr/>
          </p:nvSpPr>
          <p:spPr bwMode="auto">
            <a:xfrm>
              <a:off x="-704651" y="4424928"/>
              <a:ext cx="38472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75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561156" name="Freeform 4"/>
          <p:cNvSpPr>
            <a:spLocks/>
          </p:cNvSpPr>
          <p:nvPr/>
        </p:nvSpPr>
        <p:spPr bwMode="auto">
          <a:xfrm>
            <a:off x="7668344" y="4467254"/>
            <a:ext cx="1052512" cy="1143000"/>
          </a:xfrm>
          <a:custGeom>
            <a:avLst/>
            <a:gdLst>
              <a:gd name="T0" fmla="*/ 528 w 856"/>
              <a:gd name="T1" fmla="*/ 720 h 720"/>
              <a:gd name="T2" fmla="*/ 768 w 856"/>
              <a:gd name="T3" fmla="*/ 192 h 720"/>
              <a:gd name="T4" fmla="*/ 0 w 856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6" h="720">
                <a:moveTo>
                  <a:pt x="528" y="720"/>
                </a:moveTo>
                <a:cubicBezTo>
                  <a:pt x="692" y="516"/>
                  <a:pt x="856" y="312"/>
                  <a:pt x="768" y="192"/>
                </a:cubicBezTo>
                <a:cubicBezTo>
                  <a:pt x="680" y="72"/>
                  <a:pt x="96" y="40"/>
                  <a:pt x="0" y="0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med" len="med"/>
            <a:tailEnd type="arrow" w="lg" len="lg"/>
          </a:ln>
          <a:effectLst>
            <a:glow rad="63500">
              <a:schemeClr val="accent3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29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1196752"/>
            <a:ext cx="5184775" cy="12731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 Transaction?</a:t>
            </a:r>
          </a:p>
        </p:txBody>
      </p:sp>
      <p:pic>
        <p:nvPicPr>
          <p:cNvPr id="3074" name="Picture 2" descr="http://www.elkhouryandpartners.com/hosting/elkhourypartners/images/Transaction_pi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3128" y="3141687"/>
            <a:ext cx="4387104" cy="30956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upload.wikimedia.org/wikipedia/en/7/78/DB-databas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2867752"/>
            <a:ext cx="2505481" cy="177763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gal.com/gallery/image/11555/blue_database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573">
            <a:off x="6135443" y="4560395"/>
            <a:ext cx="1800200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4676105"/>
            <a:ext cx="5616575" cy="12731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Concurrency Control Techniques</a:t>
            </a:r>
          </a:p>
        </p:txBody>
      </p:sp>
      <p:pic>
        <p:nvPicPr>
          <p:cNvPr id="4" name="Picture 2" descr="http://www.japantrends.com/en/wp-content/uploads/2008/07/tokyo-traffic-control-ce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004" y="1210217"/>
            <a:ext cx="5632300" cy="301432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Control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16925" cy="5616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Conflicting operations in simultaneous transactions may produce an incorrect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 control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Managing </a:t>
            </a:r>
            <a:r>
              <a:rPr lang="en-US" dirty="0" smtClean="0"/>
              <a:t>the execution of simultaneous </a:t>
            </a:r>
            <a:r>
              <a:rPr lang="en-US" dirty="0"/>
              <a:t>operations </a:t>
            </a: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Preventing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conflicts </a:t>
            </a:r>
            <a:r>
              <a:rPr lang="en-US" dirty="0"/>
              <a:t>when two or more users access database </a:t>
            </a:r>
            <a:r>
              <a:rPr lang="en-US" dirty="0" smtClean="0"/>
              <a:t>simultaneously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Ensuring the results are correct like when all operations are executed sequentially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31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Strategies</a:t>
            </a:r>
            <a:endParaRPr lang="bg-BG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Optimistic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concurrency control (no locking)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 locks – all operations run in parallel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Conflicts are </a:t>
            </a:r>
            <a:r>
              <a:rPr lang="en-US" sz="2800" dirty="0" smtClean="0"/>
              <a:t>possible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Can be resolved </a:t>
            </a:r>
            <a:r>
              <a:rPr lang="en-US" sz="2600" dirty="0"/>
              <a:t>before commit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High concurrency – scale </a:t>
            </a:r>
            <a:r>
              <a:rPr lang="en-US" sz="2800" dirty="0" smtClean="0"/>
              <a:t>very well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Pessimistic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concurrency control (locking)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Use exclusive and shared locks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Transactions wait for each other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Low concurrency – does not </a:t>
            </a:r>
            <a:r>
              <a:rPr lang="en-US" sz="2800" dirty="0" smtClean="0"/>
              <a:t>scale well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32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Concurrency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Optimistic </a:t>
            </a:r>
            <a:r>
              <a:rPr lang="en-US" sz="280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concurrency control</a:t>
            </a:r>
            <a:br>
              <a:rPr lang="en-US" sz="280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optimistic locking)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/>
              <a:t>means no locking</a:t>
            </a:r>
          </a:p>
          <a:p>
            <a:pPr lvl="1"/>
            <a:r>
              <a:rPr lang="en-US" sz="2600" dirty="0" smtClean="0"/>
              <a:t>Based on assumption </a:t>
            </a:r>
            <a:r>
              <a:rPr lang="en-US" sz="2600" dirty="0"/>
              <a:t>that conflicts are rare</a:t>
            </a:r>
          </a:p>
          <a:p>
            <a:pPr lvl="1"/>
            <a:r>
              <a:rPr lang="en-US" sz="2600" dirty="0" smtClean="0"/>
              <a:t>Transactions </a:t>
            </a:r>
            <a:r>
              <a:rPr lang="en-US" sz="2600" dirty="0"/>
              <a:t>proceed without delays to ensure serializability</a:t>
            </a:r>
          </a:p>
          <a:p>
            <a:pPr lvl="1"/>
            <a:r>
              <a:rPr lang="en-US" sz="2600" dirty="0"/>
              <a:t>At commit, </a:t>
            </a:r>
            <a:r>
              <a:rPr lang="en-US" sz="2600" dirty="0" smtClean="0"/>
              <a:t>checks are made </a:t>
            </a:r>
            <a:r>
              <a:rPr lang="en-US" sz="2600" dirty="0"/>
              <a:t>to determine whether </a:t>
            </a:r>
            <a:r>
              <a:rPr lang="en-US" sz="2600" dirty="0" smtClean="0"/>
              <a:t>a conflict </a:t>
            </a:r>
            <a:r>
              <a:rPr lang="en-US" sz="2600" dirty="0"/>
              <a:t>has occurred</a:t>
            </a:r>
          </a:p>
          <a:p>
            <a:pPr lvl="2"/>
            <a:r>
              <a:rPr lang="en-US" sz="2400" dirty="0" smtClean="0"/>
              <a:t>Conflicts can be resolved by last wins / first wins strategy</a:t>
            </a:r>
          </a:p>
          <a:p>
            <a:pPr lvl="2"/>
            <a:r>
              <a:rPr lang="en-US" sz="2400" dirty="0" smtClean="0"/>
              <a:t>Or conflicted transaction can be restarted</a:t>
            </a:r>
            <a:endParaRPr lang="en-US" sz="2400" dirty="0"/>
          </a:p>
          <a:p>
            <a:r>
              <a:rPr lang="en-US" sz="2800" dirty="0"/>
              <a:t>Allows greater concurrency than pessimistic locking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60223" y="1008711"/>
            <a:ext cx="1993332" cy="1321984"/>
            <a:chOff x="6760223" y="1008711"/>
            <a:chExt cx="1993332" cy="1321984"/>
          </a:xfrm>
        </p:grpSpPr>
        <p:pic>
          <p:nvPicPr>
            <p:cNvPr id="7172" name="Picture 4" descr="http://www.agsupport.co.nz/images/database.gi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657" y="1031797"/>
              <a:ext cx="1298898" cy="1298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http://eportfolio.michaelnorris.co.uk/unit1/img/Thumbs_Up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882364">
              <a:off x="6760223" y="1008711"/>
              <a:ext cx="1303448" cy="130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33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Optimistic </a:t>
            </a:r>
            <a:r>
              <a:rPr lang="en-US" sz="3800" dirty="0" smtClean="0"/>
              <a:t>Concurrency: Phases</a:t>
            </a:r>
            <a:endParaRPr lang="en-US" sz="3800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52736"/>
            <a:ext cx="8642350" cy="54726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Three </a:t>
            </a:r>
            <a:r>
              <a:rPr lang="en-US" dirty="0" smtClean="0"/>
              <a:t>phases of optimistic concurrency: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 smtClean="0"/>
              <a:t>Reads DB</a:t>
            </a:r>
            <a:r>
              <a:rPr lang="en-US" dirty="0"/>
              <a:t>, </a:t>
            </a:r>
            <a:r>
              <a:rPr lang="en-US" dirty="0" smtClean="0"/>
              <a:t>perform </a:t>
            </a:r>
            <a:r>
              <a:rPr lang="en-US" dirty="0"/>
              <a:t>computations, </a:t>
            </a:r>
            <a:r>
              <a:rPr lang="en-US" dirty="0" smtClean="0"/>
              <a:t>store the results in memory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 smtClean="0"/>
              <a:t>Check for conflicts in the database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 smtClean="0"/>
              <a:t>In case of conflict </a:t>
            </a:r>
            <a:r>
              <a:rPr lang="en-US" dirty="0" smtClean="0">
                <a:sym typeface="Wingdings" pitchFamily="2" charset="2"/>
              </a:rPr>
              <a:t> resolve it / discard changes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Write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Changes are made persistent to DB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34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Optimistic Concurrency Example</a:t>
            </a:r>
            <a:endParaRPr lang="en-US" sz="3800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720"/>
            <a:ext cx="8642350" cy="5472608"/>
          </a:xfrm>
        </p:spPr>
        <p:txBody>
          <a:bodyPr/>
          <a:lstStyle/>
          <a:p>
            <a:pPr marL="444500" indent="-444500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  <a:tabLst/>
            </a:pPr>
            <a:r>
              <a:rPr lang="en-US" sz="3000" dirty="0" smtClean="0"/>
              <a:t>Read the data from DB:</a:t>
            </a:r>
          </a:p>
          <a:p>
            <a:pPr marL="514350" indent="-514350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</a:pPr>
            <a:endParaRPr lang="en-US" sz="3000" dirty="0"/>
          </a:p>
          <a:p>
            <a:pPr marL="444500" indent="-444500">
              <a:lnSpc>
                <a:spcPct val="9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en-US" sz="3000" dirty="0" smtClean="0"/>
              <a:t>Remember the state and perform some changes:</a:t>
            </a:r>
          </a:p>
          <a:p>
            <a:pPr marL="514350" indent="-514350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</a:pPr>
            <a:endParaRPr lang="en-US" sz="3000" dirty="0"/>
          </a:p>
          <a:p>
            <a:pPr marL="444500" indent="-444500">
              <a:lnSpc>
                <a:spcPct val="90000"/>
              </a:lnSpc>
              <a:spcBef>
                <a:spcPts val="3000"/>
              </a:spcBef>
              <a:buFont typeface="+mj-lt"/>
              <a:buAutoNum type="arabicPeriod"/>
              <a:tabLst/>
            </a:pPr>
            <a:r>
              <a:rPr lang="en-US" sz="3000" dirty="0" smtClean="0"/>
              <a:t>Update the original database record:</a:t>
            </a:r>
          </a:p>
          <a:p>
            <a:pPr marL="444500" indent="-444500">
              <a:lnSpc>
                <a:spcPct val="9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444500" indent="-444500">
              <a:lnSpc>
                <a:spcPct val="90000"/>
              </a:lnSpc>
              <a:spcBef>
                <a:spcPts val="3600"/>
              </a:spcBef>
              <a:buFont typeface="+mj-lt"/>
              <a:buAutoNum type="arabicPeriod"/>
              <a:tabLst/>
            </a:pPr>
            <a:r>
              <a:rPr lang="en-US" sz="3000" dirty="0" smtClean="0"/>
              <a:t>Check for conflicts happened during the update: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542" y="1519800"/>
            <a:ext cx="7884666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@fname = FirstName FROM Persons WHERE PersonId = 7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74" y="2705836"/>
            <a:ext cx="7884666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@old_fname = @fname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@fname = "Some new name"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74" y="4167080"/>
            <a:ext cx="7884666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UPDATE Persons SET FirstName = @fname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PersonId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7 AND FirstName = @old_fname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774" y="5688806"/>
            <a:ext cx="7884666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 @@ROWCOUNT =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RAISERROR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'Conflicting update: row changed. ', 16, 1);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85184" y="2599024"/>
            <a:ext cx="3863280" cy="953453"/>
          </a:xfrm>
          <a:prstGeom prst="wedgeRoundRectCallout">
            <a:avLst>
              <a:gd name="adj1" fmla="val -63999"/>
              <a:gd name="adj2" fmla="val 145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could take some time (e.g. wait for user action)</a:t>
            </a:r>
          </a:p>
        </p:txBody>
      </p:sp>
      <p:sp>
        <p:nvSpPr>
          <p:cNvPr id="9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35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787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Pessimistic </a:t>
            </a:r>
            <a:r>
              <a:rPr lang="en-US" smtClean="0"/>
              <a:t>Concurrency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Pessimistic </a:t>
            </a:r>
            <a:r>
              <a:rPr lang="en-US" sz="300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concurrency control</a:t>
            </a:r>
            <a:br>
              <a:rPr lang="en-US" sz="300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00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pessimistic locking)</a:t>
            </a:r>
            <a:endParaRPr lang="en-US" sz="3000" dirty="0" smtClean="0"/>
          </a:p>
          <a:p>
            <a:r>
              <a:rPr lang="en-US" sz="3000" dirty="0" smtClean="0"/>
              <a:t>Assume conflicts are likely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</a:t>
            </a:r>
            <a:r>
              <a:rPr lang="en-US" sz="2800" dirty="0" smtClean="0"/>
              <a:t> shared data to avoid conflicts</a:t>
            </a:r>
          </a:p>
          <a:p>
            <a:pPr lvl="1"/>
            <a:r>
              <a:rPr lang="en-US" sz="2800" dirty="0" smtClean="0"/>
              <a:t>Transactions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</a:t>
            </a:r>
            <a:r>
              <a:rPr lang="en-US" sz="2800" dirty="0" smtClean="0"/>
              <a:t> each other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does not scale well</a:t>
            </a:r>
          </a:p>
          <a:p>
            <a:r>
              <a:rPr lang="en-US" sz="3000" dirty="0" smtClean="0"/>
              <a:t>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shared and exclusive locks</a:t>
            </a:r>
          </a:p>
          <a:p>
            <a:pPr lvl="1"/>
            <a:r>
              <a:rPr lang="en-US" sz="2800" dirty="0" smtClean="0"/>
              <a:t>Transactions must claim a read (shared) or write (exclusive) lock on a data item before read or write</a:t>
            </a:r>
          </a:p>
          <a:p>
            <a:pPr lvl="1"/>
            <a:r>
              <a:rPr lang="en-US" sz="2800" dirty="0" smtClean="0"/>
              <a:t>Locks prevents another transaction from modifying item or even reading it, in the case of a write lock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228185" y="1052736"/>
            <a:ext cx="2523033" cy="2016224"/>
            <a:chOff x="6228185" y="1052736"/>
            <a:chExt cx="2523033" cy="2016224"/>
          </a:xfrm>
        </p:grpSpPr>
        <p:pic>
          <p:nvPicPr>
            <p:cNvPr id="5" name="Picture 4" descr="http://www.agsupport.co.nz/images/database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1338014"/>
              <a:ext cx="1730946" cy="1730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http://www.ronmartin.net/blog/wp-content/uploads/2011/12/no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5" y="1052736"/>
              <a:ext cx="1440159" cy="14401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36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– Basic Rules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641655" cy="583264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800" dirty="0"/>
              <a:t>If transaction has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 lock</a:t>
            </a:r>
            <a:r>
              <a:rPr lang="en-US" sz="2800" dirty="0"/>
              <a:t> on an </a:t>
            </a:r>
            <a:r>
              <a:rPr lang="en-US" sz="2800" dirty="0" smtClean="0"/>
              <a:t>item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item can be read but not modified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If transaction has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write lock </a:t>
            </a:r>
            <a:r>
              <a:rPr lang="en-US" sz="2800" dirty="0"/>
              <a:t>on an </a:t>
            </a:r>
            <a:r>
              <a:rPr lang="en-US" sz="2800" dirty="0" smtClean="0"/>
              <a:t>item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item can be both read and modified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Reads </a:t>
            </a:r>
            <a:r>
              <a:rPr lang="en-US" sz="2800" dirty="0" smtClean="0"/>
              <a:t>are not conflicting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Multiple </a:t>
            </a:r>
            <a:r>
              <a:rPr lang="en-US" sz="2600" dirty="0"/>
              <a:t>transactions can hold read locks simultaneously on the same item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Write lock gives </a:t>
            </a:r>
            <a:r>
              <a:rPr lang="en-US" sz="2800" dirty="0" smtClean="0"/>
              <a:t>exclusive </a:t>
            </a:r>
            <a:r>
              <a:rPr lang="en-US" sz="2800" dirty="0"/>
              <a:t>access to </a:t>
            </a:r>
            <a:r>
              <a:rPr lang="en-US" sz="2800" dirty="0" smtClean="0"/>
              <a:t>the locked item</a:t>
            </a:r>
            <a:endParaRPr lang="en-US" sz="2800" dirty="0"/>
          </a:p>
          <a:p>
            <a:pPr>
              <a:lnSpc>
                <a:spcPct val="95000"/>
              </a:lnSpc>
            </a:pPr>
            <a:r>
              <a:rPr lang="en-US" sz="2800" dirty="0"/>
              <a:t>Transaction can upgrade a read lock to a write </a:t>
            </a:r>
            <a:r>
              <a:rPr lang="en-US" sz="2800" dirty="0" smtClean="0"/>
              <a:t>lock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Or </a:t>
            </a:r>
            <a:r>
              <a:rPr lang="en-US" sz="2600" dirty="0"/>
              <a:t>downgrade a write lock to a read lock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Commits </a:t>
            </a:r>
            <a:r>
              <a:rPr lang="en-US" sz="2800" dirty="0" smtClean="0"/>
              <a:t>and </a:t>
            </a:r>
            <a:r>
              <a:rPr lang="en-US" sz="2800" dirty="0"/>
              <a:t>rollbacks release the locks</a:t>
            </a:r>
          </a:p>
        </p:txBody>
      </p:sp>
      <p:pic>
        <p:nvPicPr>
          <p:cNvPr id="9218" name="Picture 2" descr="http://www.photographic.com.gr/diafora/lock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48129" y="1124744"/>
            <a:ext cx="1734243" cy="17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37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>
          <a:xfrm>
            <a:off x="251198" y="883320"/>
            <a:ext cx="8641282" cy="5760640"/>
          </a:xfrm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deadlock</a:t>
            </a:r>
            <a:r>
              <a:rPr lang="en-US" dirty="0"/>
              <a:t>?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When two (or more) transactions are each waiting for locks held by the </a:t>
            </a:r>
            <a:r>
              <a:rPr lang="en-US" dirty="0" smtClean="0"/>
              <a:t>others</a:t>
            </a:r>
          </a:p>
          <a:p>
            <a:pPr>
              <a:lnSpc>
                <a:spcPct val="97000"/>
              </a:lnSpc>
            </a:pPr>
            <a:r>
              <a:rPr lang="en-US" dirty="0" smtClean="0"/>
              <a:t>Deadlock example: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A locks the "Authors" table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And tries to modify the "Books" table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B locks the "Books" table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And tries to modify the "Authors" table</a:t>
            </a:r>
            <a:endParaRPr lang="en-US" dirty="0"/>
          </a:p>
          <a:p>
            <a:pPr>
              <a:lnSpc>
                <a:spcPct val="97000"/>
              </a:lnSpc>
            </a:pPr>
            <a:r>
              <a:rPr lang="en-US" dirty="0"/>
              <a:t>Breaking a deadlock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dirty="0" smtClean="0"/>
              <a:t>way: abort some of </a:t>
            </a:r>
            <a:r>
              <a:rPr lang="en-US" dirty="0"/>
              <a:t>the </a:t>
            </a:r>
            <a:r>
              <a:rPr lang="en-US" dirty="0" smtClean="0"/>
              <a:t>transactions</a:t>
            </a:r>
            <a:endParaRPr lang="en-US" dirty="0"/>
          </a:p>
        </p:txBody>
      </p:sp>
      <p:pic>
        <p:nvPicPr>
          <p:cNvPr id="10246" name="Picture 6" descr="http://benandcatherine.org/wp-content/uploads/human-brain-locked-in-cage-with-clipping-path-thumb4996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256" y="2259758"/>
            <a:ext cx="2016224" cy="1512168"/>
          </a:xfrm>
          <a:prstGeom prst="round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38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08720"/>
            <a:ext cx="8640960" cy="5688632"/>
          </a:xfrm>
        </p:spPr>
        <p:txBody>
          <a:bodyPr/>
          <a:lstStyle/>
          <a:p>
            <a:r>
              <a:rPr lang="en-US" sz="3000" dirty="0"/>
              <a:t>Deadlock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prevention</a:t>
            </a:r>
          </a:p>
          <a:p>
            <a:pPr lvl="1"/>
            <a:r>
              <a:rPr lang="en-US" sz="2800" dirty="0"/>
              <a:t>Transaction can’t obtain a new lock if the possibility of a deadlock exists</a:t>
            </a:r>
          </a:p>
          <a:p>
            <a:r>
              <a:rPr lang="en-US" sz="3000" dirty="0"/>
              <a:t>Deadlock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avoidance</a:t>
            </a:r>
          </a:p>
          <a:p>
            <a:pPr lvl="1"/>
            <a:r>
              <a:rPr lang="en-US" sz="2800" dirty="0"/>
              <a:t>Transaction must obtain all the locks it needs </a:t>
            </a:r>
            <a:r>
              <a:rPr lang="en-US" sz="2800" dirty="0" smtClean="0"/>
              <a:t>upfront (before </a:t>
            </a:r>
            <a:r>
              <a:rPr lang="en-US" sz="2800" dirty="0"/>
              <a:t>it </a:t>
            </a:r>
            <a:r>
              <a:rPr lang="en-US" sz="2800" dirty="0" smtClean="0"/>
              <a:t>starts)</a:t>
            </a:r>
            <a:endParaRPr lang="en-US" sz="2800" dirty="0"/>
          </a:p>
          <a:p>
            <a:r>
              <a:rPr lang="en-US" sz="3000" dirty="0"/>
              <a:t>Deadlock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detection</a:t>
            </a:r>
            <a:r>
              <a:rPr lang="en-US" sz="3000" dirty="0"/>
              <a:t> and recovery</a:t>
            </a:r>
          </a:p>
          <a:p>
            <a:pPr lvl="1"/>
            <a:r>
              <a:rPr lang="en-US" sz="2800" dirty="0"/>
              <a:t>DB checks for possible deadlocks</a:t>
            </a:r>
          </a:p>
          <a:p>
            <a:pPr lvl="1"/>
            <a:r>
              <a:rPr lang="en-US" sz="2800" dirty="0"/>
              <a:t>If deadlock is detected, one of the transactions is </a:t>
            </a:r>
            <a:r>
              <a:rPr lang="en-US" sz="2800" dirty="0" smtClean="0"/>
              <a:t>killed and an exception is thrown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39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en-US" dirty="0" smtClean="0"/>
              <a:t>executed </a:t>
            </a:r>
            <a:r>
              <a:rPr lang="en-US" dirty="0"/>
              <a:t>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</a:t>
            </a:r>
            <a:r>
              <a:rPr lang="en-US" dirty="0" smtClean="0"/>
              <a:t>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 of transaction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Granularity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641655" cy="54147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locking granularity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size </a:t>
            </a:r>
            <a:r>
              <a:rPr lang="en-US" dirty="0"/>
              <a:t>of data items chosen as unit of protection by concurrency control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Ranging from coarse to fine: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Entire </a:t>
            </a:r>
            <a:r>
              <a:rPr lang="en-US" dirty="0"/>
              <a:t>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Single data file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Data page </a:t>
            </a:r>
            <a:r>
              <a:rPr lang="en-US" dirty="0"/>
              <a:t>(block)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Table record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Field </a:t>
            </a:r>
            <a:r>
              <a:rPr lang="en-US" dirty="0"/>
              <a:t>value of a record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20072" y="3212976"/>
            <a:ext cx="3485264" cy="3125224"/>
            <a:chOff x="5148064" y="3140968"/>
            <a:chExt cx="3629280" cy="3269240"/>
          </a:xfrm>
        </p:grpSpPr>
        <p:pic>
          <p:nvPicPr>
            <p:cNvPr id="11270" name="Picture 6" descr="database, storag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933056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 descr="table, windows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140968"/>
              <a:ext cx="2160240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6" name="Picture 2" descr="http://blog.pubnub.com/wp-content/uploads/2012/07/loc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410808">
              <a:off x="6925123" y="4557987"/>
              <a:ext cx="1852221" cy="1852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40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Coarse vs. Fine Granularity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641655" cy="55446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Coarse </a:t>
            </a:r>
            <a:r>
              <a:rPr lang="en-US" dirty="0"/>
              <a:t>granularity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Small number of locks protecting large segments of data, e.g. DB, file, page locks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Small overhead, small concurrency</a:t>
            </a:r>
          </a:p>
          <a:p>
            <a:pPr>
              <a:lnSpc>
                <a:spcPct val="100000"/>
              </a:lnSpc>
            </a:pPr>
            <a:r>
              <a:rPr lang="en-US" dirty="0"/>
              <a:t>Fine granularity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number of locks over small areas of data, e.g. table row of field in a row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overhead, </a:t>
            </a:r>
            <a:r>
              <a:rPr lang="en-US" dirty="0" smtClean="0"/>
              <a:t>better concurrency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DBMS servers are “smart” and use both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41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4748113"/>
            <a:ext cx="5184775" cy="12731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Transaction Isolation Levels</a:t>
            </a:r>
          </a:p>
        </p:txBody>
      </p:sp>
      <p:pic>
        <p:nvPicPr>
          <p:cNvPr id="11266" name="Picture 2" descr="http://www.ibm.com/developerworks/data/tutorials/db2-cert7306/cs_isolation_lev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2722" y="764704"/>
            <a:ext cx="3767470" cy="35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6180" y="836712"/>
            <a:ext cx="8496300" cy="58326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Transactions can define 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isolation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  <a:r>
              <a:rPr lang="en-US" dirty="0"/>
              <a:t> for themselves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spcBef>
                <a:spcPts val="2400"/>
              </a:spcBef>
            </a:pPr>
            <a:r>
              <a:rPr lang="en-US" dirty="0"/>
              <a:t>Stronger </a:t>
            </a:r>
            <a:r>
              <a:rPr lang="en-US" dirty="0" smtClean="0"/>
              <a:t>isolation</a:t>
            </a:r>
          </a:p>
          <a:p>
            <a:pPr lvl="2">
              <a:spcBef>
                <a:spcPts val="900"/>
              </a:spcBef>
            </a:pPr>
            <a:r>
              <a:rPr lang="en-US" dirty="0" smtClean="0"/>
              <a:t>Ensures </a:t>
            </a:r>
            <a:r>
              <a:rPr lang="en-US" dirty="0"/>
              <a:t>better </a:t>
            </a:r>
            <a:r>
              <a:rPr lang="en-US" dirty="0" smtClean="0"/>
              <a:t>consistency</a:t>
            </a:r>
          </a:p>
          <a:p>
            <a:pPr lvl="2">
              <a:spcBef>
                <a:spcPts val="900"/>
              </a:spcBef>
            </a:pPr>
            <a:r>
              <a:rPr lang="en-US" dirty="0" smtClean="0"/>
              <a:t>Has </a:t>
            </a:r>
            <a:r>
              <a:rPr lang="en-US" dirty="0"/>
              <a:t>less </a:t>
            </a:r>
            <a:r>
              <a:rPr lang="en-US" dirty="0" smtClean="0"/>
              <a:t>concurrency</a:t>
            </a:r>
          </a:p>
          <a:p>
            <a:pPr lvl="2">
              <a:spcBef>
                <a:spcPts val="900"/>
              </a:spcBef>
            </a:pPr>
            <a:r>
              <a:rPr lang="en-US" dirty="0" smtClean="0"/>
              <a:t>The </a:t>
            </a:r>
            <a:r>
              <a:rPr lang="en-US" dirty="0"/>
              <a:t>data is locked longer</a:t>
            </a:r>
            <a:endParaRPr lang="bg-BG" dirty="0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Transactions and </a:t>
            </a:r>
            <a:r>
              <a:rPr lang="en-US" sz="3600" dirty="0" smtClean="0"/>
              <a:t>Isolation</a:t>
            </a:r>
            <a:endParaRPr lang="bg-BG" sz="3600" dirty="0"/>
          </a:p>
        </p:txBody>
      </p:sp>
      <p:graphicFrame>
        <p:nvGraphicFramePr>
          <p:cNvPr id="515115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118950"/>
              </p:ext>
            </p:extLst>
          </p:nvPr>
        </p:nvGraphicFramePr>
        <p:xfrm>
          <a:off x="755576" y="2040624"/>
          <a:ext cx="7704857" cy="2252472"/>
        </p:xfrm>
        <a:graphic>
          <a:graphicData uri="http://schemas.openxmlformats.org/drawingml/2006/table">
            <a:tbl>
              <a:tblPr/>
              <a:tblGrid>
                <a:gridCol w="2736304"/>
                <a:gridCol w="1368153"/>
                <a:gridCol w="1800200"/>
                <a:gridCol w="1800200"/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Level of Isolation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Dirty Reads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Repeatable Reads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Phantom Reads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Read uncommitted</a:t>
                      </a:r>
                    </a:p>
                  </a:txBody>
                  <a:tcPr marL="103103" marR="103103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Read committed</a:t>
                      </a:r>
                    </a:p>
                  </a:txBody>
                  <a:tcPr marL="103103" marR="103103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Repeatable read</a:t>
                      </a:r>
                    </a:p>
                  </a:txBody>
                  <a:tcPr marL="103103" marR="103103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Serializable</a:t>
                      </a:r>
                    </a:p>
                  </a:txBody>
                  <a:tcPr marL="103103" marR="103103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43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 levels</a:t>
            </a:r>
            <a:endParaRPr lang="bg-BG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Uncommitted Read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Reads everything, even data not committed by some other transaction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 data is locked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commonly used</a:t>
            </a:r>
            <a:endParaRPr lang="bg-BG" sz="2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 Committed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Current transaction sees only committed data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Records retrieved by a query are not prevented from modification by some other transaction</a:t>
            </a:r>
            <a:endParaRPr lang="bg-BG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Default behavior in most databases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44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 levels</a:t>
            </a:r>
            <a:endParaRPr lang="bg-BG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638800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Repeatable Read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600" dirty="0"/>
              <a:t>Records retrieved cannot be changed from outside</a:t>
            </a:r>
            <a:endParaRPr lang="bg-BG" sz="2600" dirty="0"/>
          </a:p>
          <a:p>
            <a:pPr lvl="1"/>
            <a:r>
              <a:rPr lang="en-US" sz="2600" dirty="0"/>
              <a:t>The transaction acquires read locks on all retrieved data, but does not acquire range locks (phantom reads may occur)</a:t>
            </a:r>
            <a:endParaRPr lang="bg-BG" sz="2600" dirty="0"/>
          </a:p>
          <a:p>
            <a:pPr lvl="1"/>
            <a:r>
              <a:rPr lang="en-US" sz="2600" dirty="0"/>
              <a:t>Deadlocks can occur</a:t>
            </a:r>
            <a:endParaRPr lang="bg-BG" sz="2600" dirty="0"/>
          </a:p>
          <a:p>
            <a:r>
              <a:rPr lang="bg-BG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Serializable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600" dirty="0"/>
              <a:t>Acquires a range lock on the data</a:t>
            </a:r>
            <a:endParaRPr lang="bg-BG" sz="2600" dirty="0"/>
          </a:p>
          <a:p>
            <a:pPr lvl="1"/>
            <a:r>
              <a:rPr lang="en-US" sz="2600" dirty="0"/>
              <a:t>Simultaneous transactions are actually executed one after another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45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Snapshot Isolation in SQL Server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By default MS SQL Server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pessimistic concurrency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some transaction updates some data, the other transactions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</a:t>
            </a:r>
            <a:r>
              <a:rPr lang="en-US" dirty="0" smtClean="0"/>
              <a:t> it to complete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special SNAPSHOT isolation level in MS SQL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It enables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optimistic concurrency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some transaction updates some data, all other transactions see the old data (snapshot)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locking</a:t>
            </a:r>
            <a:r>
              <a:rPr lang="en-US" dirty="0" smtClean="0"/>
              <a:t> is applied </a:t>
            </a:r>
            <a:r>
              <a:rPr lang="en-US" dirty="0" smtClean="0">
                <a:sym typeface="Wingdings" pitchFamily="2" charset="2"/>
              </a:rPr>
              <a:t> no waiting transactions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9463" y="3822948"/>
            <a:ext cx="760888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SET TRANSACTION ISOLATION LEVEL SNAPSHOT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46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0491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34322"/>
            <a:ext cx="7924800" cy="1405878"/>
          </a:xfrm>
        </p:spPr>
        <p:txBody>
          <a:bodyPr/>
          <a:lstStyle/>
          <a:p>
            <a:r>
              <a:rPr lang="en-US" dirty="0" smtClean="0"/>
              <a:t>Transactions and Isolation in MS SQL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88421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bradleyschacht.com/wp-content/uploads/2011/12/SQL-Server-201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17" t="-2330" r="-1930" b="-2891"/>
          <a:stretch/>
        </p:blipFill>
        <p:spPr bwMode="auto">
          <a:xfrm>
            <a:off x="2657475" y="771648"/>
            <a:ext cx="3808276" cy="31775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1028" name="Picture 4" descr="http://it-isd.com/xule@dm/foto_berita/aqua_data_studi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83671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1.iconfinder.com/data/icons/X-Mac/database/png/400/connect_to_databas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128" y="1412776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8/82/1328101903_Arrow-Left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3808" y="1494656"/>
            <a:ext cx="926232" cy="9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otaryengine.com/images/galpho/back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98462">
            <a:off x="5299673" y="1924425"/>
            <a:ext cx="1189615" cy="11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cdn1.iconfinder.com/data/icons/SOPHISTIQUE/web_design/png/128/our_process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442788"/>
            <a:ext cx="1267544" cy="126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85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59424"/>
            <a:ext cx="7924800" cy="1405880"/>
          </a:xfrm>
        </p:spPr>
        <p:txBody>
          <a:bodyPr/>
          <a:lstStyle/>
          <a:p>
            <a:r>
              <a:rPr lang="en-US" dirty="0" smtClean="0"/>
              <a:t>Transaction Log and Recovery after Crash</a:t>
            </a:r>
            <a:endParaRPr lang="en-US" dirty="0"/>
          </a:p>
        </p:txBody>
      </p:sp>
      <p:pic>
        <p:nvPicPr>
          <p:cNvPr id="9218" name="Picture 2" descr="http://www.usbdatarecovery.com/wp-content/blogs.dir/42/files/2011/10/Storage-Data-Recov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1360" y="1052736"/>
            <a:ext cx="4868912" cy="3237826"/>
          </a:xfrm>
          <a:prstGeom prst="roundRect">
            <a:avLst>
              <a:gd name="adj" fmla="val 195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382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What is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 log </a:t>
            </a:r>
            <a:r>
              <a:rPr lang="en-US" sz="3000" dirty="0" smtClean="0"/>
              <a:t>(REDO log)?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Keep </a:t>
            </a:r>
            <a:r>
              <a:rPr lang="en-US" sz="3000" dirty="0"/>
              <a:t>a log of all database writes ON DISK (so that it is still available after crash)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&lt;transaction ID&gt;; &lt;data item&gt;; &lt;new value&gt;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(</a:t>
            </a:r>
            <a:r>
              <a:rPr lang="en-US" sz="2600" dirty="0" err="1"/>
              <a:t>Tj</a:t>
            </a:r>
            <a:r>
              <a:rPr lang="en-US" sz="2600" dirty="0"/>
              <a:t>; x=125)  (Ti; y=56)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Actions must be idempotent </a:t>
            </a:r>
            <a:r>
              <a:rPr lang="en-US" sz="2600" dirty="0" smtClean="0"/>
              <a:t>(undoable / </a:t>
            </a:r>
            <a:r>
              <a:rPr lang="en-US" sz="2600" dirty="0" err="1" smtClean="0"/>
              <a:t>redoable</a:t>
            </a:r>
            <a:r>
              <a:rPr lang="en-US" sz="26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But </a:t>
            </a:r>
            <a:r>
              <a:rPr lang="en-US" sz="2800" dirty="0"/>
              <a:t>don't write to the database yet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At the end of transaction execution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Add "commit &lt;transaction ID&gt;" to the log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Do all the writes to the database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Add "complete &lt;transaction ID&gt;" to the log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49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4856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Transaction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76413" y="4292600"/>
            <a:ext cx="14670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>
                <a:solidFill>
                  <a:schemeClr val="tx2">
                    <a:lumMod val="20000"/>
                    <a:lumOff val="80000"/>
                  </a:schemeClr>
                </a:solidFill>
              </a:rPr>
              <a:t>Rollback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125" y="2997200"/>
            <a:ext cx="1330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1922463" y="3567907"/>
            <a:ext cx="1209675" cy="1145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 flipV="1">
            <a:off x="5351463" y="3567907"/>
            <a:ext cx="1308100" cy="1145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3192463" y="2495550"/>
            <a:ext cx="901700" cy="450850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192463" y="1979613"/>
            <a:ext cx="9380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4391025" y="2495550"/>
            <a:ext cx="901700" cy="450850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4391025" y="1979613"/>
            <a:ext cx="948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042988" y="4211638"/>
            <a:ext cx="2808287" cy="568325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020888" y="3043238"/>
            <a:ext cx="948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395288" y="2924175"/>
            <a:ext cx="1527175" cy="1287463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6659563" y="2924175"/>
            <a:ext cx="2022475" cy="1287463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3132138" y="2924175"/>
            <a:ext cx="2219325" cy="1289753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kumimoji="0"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kumimoji="0"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</a:t>
            </a: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reads and writes</a:t>
            </a:r>
          </a:p>
        </p:txBody>
      </p:sp>
      <p:sp>
        <p:nvSpPr>
          <p:cNvPr id="17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5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782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053" name="Picture 5" descr="redo-lo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150" y="1196752"/>
            <a:ext cx="8582025" cy="50323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Transaction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50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110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Recovering From a Crash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52736"/>
            <a:ext cx="8785225" cy="5472608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lnSpc>
                <a:spcPct val="100000"/>
              </a:lnSpc>
            </a:pPr>
            <a:r>
              <a:rPr lang="en-US" dirty="0" smtClean="0"/>
              <a:t>3 </a:t>
            </a:r>
            <a:r>
              <a:rPr lang="en-US" dirty="0"/>
              <a:t>phases in the recovery algorithm: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Scan for dirty pages in the transaction log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Redo</a:t>
            </a:r>
            <a:endParaRPr lang="en-US" sz="2800" dirty="0" smtClean="0"/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Redoes </a:t>
            </a:r>
            <a:r>
              <a:rPr lang="en-US" sz="2600" dirty="0"/>
              <a:t>all updates to dirty </a:t>
            </a:r>
            <a:r>
              <a:rPr lang="en-US" sz="2600" dirty="0" smtClean="0"/>
              <a:t>pages to ensure committed transactions are written to the disk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Undo 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All transactions </a:t>
            </a:r>
            <a:r>
              <a:rPr lang="en-US" sz="2600" dirty="0"/>
              <a:t>that were active at the crash are undone, working backwards in the </a:t>
            </a:r>
            <a:r>
              <a:rPr lang="en-US" sz="2600" dirty="0" smtClean="0"/>
              <a:t>log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Also handle the cases during the recovery process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51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77763387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6690" y="4941168"/>
            <a:ext cx="7489726" cy="12731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and </a:t>
            </a:r>
            <a:r>
              <a:rPr lang="en-US" smtClean="0">
                <a:solidFill>
                  <a:schemeClr val="tx1"/>
                </a:solidFill>
              </a:rPr>
              <a:t>How to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Transactions?</a:t>
            </a:r>
          </a:p>
        </p:txBody>
      </p:sp>
      <p:pic>
        <p:nvPicPr>
          <p:cNvPr id="12290" name="Picture 2" descr="http://financialtopnews.com/wp-content/uploads/2011/12/Investment-Finance-Banking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0929" y="1124744"/>
            <a:ext cx="5361902" cy="330571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Usage</a:t>
            </a:r>
            <a:endParaRPr lang="bg-BG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</a:t>
            </a:r>
            <a:r>
              <a:rPr lang="en-US" dirty="0" smtClean="0"/>
              <a:t>to use database transactions</a:t>
            </a:r>
            <a:r>
              <a:rPr lang="en-US" dirty="0"/>
              <a:t>?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Always when a business operation modifies more than one table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atomicity</a:t>
            </a:r>
            <a:r>
              <a:rPr lang="en-US" dirty="0"/>
              <a:t>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you don’t want conflicting updates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isolation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How to choose </a:t>
            </a:r>
            <a:r>
              <a:rPr lang="en-US" dirty="0" smtClean="0"/>
              <a:t>the isolation </a:t>
            </a:r>
            <a:r>
              <a:rPr lang="en-US" dirty="0"/>
              <a:t>level?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 a rule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 committed</a:t>
            </a:r>
            <a:r>
              <a:rPr lang="en-US" dirty="0"/>
              <a:t>, unless you need more strong isolation</a:t>
            </a:r>
          </a:p>
          <a:p>
            <a:pPr>
              <a:lnSpc>
                <a:spcPct val="100000"/>
              </a:lnSpc>
            </a:pPr>
            <a:r>
              <a:rPr lang="en-US" dirty="0"/>
              <a:t>Keep transactions small in </a:t>
            </a:r>
            <a:r>
              <a:rPr lang="en-US" dirty="0" smtClean="0"/>
              <a:t>time!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Never keep transactions opened for long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53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Transactions Usage – Examples </a:t>
            </a:r>
            <a:endParaRPr lang="bg-BG" sz="360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4744"/>
            <a:ext cx="8686800" cy="5580856"/>
          </a:xfrm>
        </p:spPr>
        <p:txBody>
          <a:bodyPr/>
          <a:lstStyle/>
          <a:p>
            <a:r>
              <a:rPr lang="en-US" sz="3000" dirty="0"/>
              <a:t>Transfer money from one account to another</a:t>
            </a:r>
          </a:p>
          <a:p>
            <a:pPr lvl="1"/>
            <a:r>
              <a:rPr lang="en-US" sz="2800" dirty="0"/>
              <a:t>Either both withdraw and deposit succeed or neither of them</a:t>
            </a:r>
          </a:p>
          <a:p>
            <a:r>
              <a:rPr lang="en-US" sz="3000" dirty="0"/>
              <a:t>At the pay desk of a store</a:t>
            </a:r>
            <a:r>
              <a:rPr lang="bg-BG" sz="3000" dirty="0"/>
              <a:t>: </a:t>
            </a:r>
            <a:r>
              <a:rPr lang="en-US" sz="3000" dirty="0"/>
              <a:t>we buy a cart of products</a:t>
            </a:r>
            <a:r>
              <a:rPr lang="bg-BG" sz="3000" dirty="0"/>
              <a:t> </a:t>
            </a:r>
            <a:r>
              <a:rPr lang="en-US" sz="3000" dirty="0"/>
              <a:t>as a whole</a:t>
            </a:r>
          </a:p>
          <a:p>
            <a:pPr lvl="1"/>
            <a:r>
              <a:rPr lang="en-US" sz="2800" dirty="0"/>
              <a:t>We either buy all of them and pay or we buy nothing and give no money</a:t>
            </a:r>
            <a:endParaRPr lang="bg-BG" sz="2800" dirty="0"/>
          </a:p>
          <a:p>
            <a:pPr lvl="1"/>
            <a:r>
              <a:rPr lang="en-US" sz="2800" dirty="0"/>
              <a:t>If any of the operations fails we cancel the transaction</a:t>
            </a:r>
            <a:r>
              <a:rPr lang="bg-BG" sz="2800" dirty="0"/>
              <a:t> (</a:t>
            </a:r>
            <a:r>
              <a:rPr lang="en-US" sz="2800" dirty="0"/>
              <a:t>the entire purchase</a:t>
            </a:r>
            <a:r>
              <a:rPr lang="bg-BG" sz="2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54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 Transactions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350000"/>
            <a:ext cx="295779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52864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Transactions guarantee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consistency</a:t>
            </a:r>
            <a:r>
              <a:rPr lang="en-US" dirty="0"/>
              <a:t> 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</a:t>
            </a:r>
            <a:r>
              <a:rPr lang="en-US" dirty="0"/>
              <a:t> of the database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/>
              <a:t>All changes in a transaction are temporary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Changes are persisted </a:t>
            </a:r>
            <a:r>
              <a:rPr lang="en-US" dirty="0"/>
              <a:t>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</a:t>
            </a:r>
            <a:r>
              <a:rPr lang="en-US" dirty="0"/>
              <a:t> is executed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At any time all changes can be canceled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ROLLBACK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All of the operations are executed as a </a:t>
            </a:r>
            <a:r>
              <a:rPr lang="en-US" dirty="0" smtClean="0"/>
              <a:t>whole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all of them or none of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6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r>
              <a:rPr lang="en-US"/>
              <a:t>: </a:t>
            </a:r>
            <a:r>
              <a:rPr lang="en-US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8025" y="1281113"/>
            <a:ext cx="3359150" cy="504825"/>
          </a:xfrm>
        </p:spPr>
        <p:txBody>
          <a:bodyPr/>
          <a:lstStyle/>
          <a:p>
            <a:pPr marL="533400" indent="-533400" algn="ctr">
              <a:buFontTx/>
              <a:buNone/>
            </a:pPr>
            <a:r>
              <a:rPr lang="en-US" sz="3200" dirty="0"/>
              <a:t>Withdraw $100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799013" y="1995488"/>
            <a:ext cx="3589337" cy="4047903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19050" cap="flat" algn="ctr">
            <a:solidFill>
              <a:schemeClr val="accent5">
                <a:lumMod val="20000"/>
                <a:lumOff val="80000"/>
                <a:alpha val="70000"/>
              </a:schemeClr>
            </a:solidFill>
            <a:miter lim="800000"/>
            <a:headEnd/>
            <a:tailEnd/>
          </a:ln>
          <a:effectLst/>
          <a:extLst/>
        </p:spPr>
        <p:txBody>
          <a:bodyPr lIns="144000" tIns="91440" rIns="144000" bIns="109728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450850">
              <a:buFontTx/>
              <a:buAutoNum type="arabicPeriod"/>
            </a:pPr>
            <a:r>
              <a:rPr lang="en-US" dirty="0" smtClean="0"/>
              <a:t>Read savings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New savings =</a:t>
            </a:r>
            <a:br>
              <a:rPr lang="en-US" dirty="0" smtClean="0"/>
            </a:br>
            <a:r>
              <a:rPr lang="en-US" dirty="0" smtClean="0"/>
              <a:t>current - $100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Read checking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New checking =</a:t>
            </a:r>
            <a:br>
              <a:rPr lang="en-US" dirty="0" smtClean="0"/>
            </a:br>
            <a:r>
              <a:rPr lang="en-US" dirty="0" smtClean="0"/>
              <a:t>current  + $100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Write savings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Write checking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1987549"/>
            <a:ext cx="3455987" cy="405584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19050" cap="flat" algn="ctr">
            <a:solidFill>
              <a:schemeClr val="accent5">
                <a:lumMod val="20000"/>
                <a:lumOff val="80000"/>
                <a:alpha val="70000"/>
              </a:schemeClr>
            </a:solidFill>
            <a:miter lim="800000"/>
            <a:headEnd/>
            <a:tailEnd/>
          </a:ln>
          <a:effectLst/>
          <a:extLst/>
        </p:spPr>
        <p:txBody>
          <a:bodyPr lIns="144000" tIns="91440" rIns="144000" bIns="109728">
            <a:noAutofit/>
          </a:bodyPr>
          <a:lstStyle/>
          <a:p>
            <a:pPr marL="450850" indent="-450850" eaLnBrk="1" hangingPunct="1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AutoNum type="arabicPeriod"/>
            </a:pPr>
            <a:r>
              <a:rPr lang="en-US" sz="32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Read current balance</a:t>
            </a:r>
          </a:p>
          <a:p>
            <a:pPr marL="450850" indent="-450850" eaLnBrk="1" hangingPunct="1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AutoNum type="arabicPeriod"/>
            </a:pPr>
            <a:r>
              <a:rPr lang="en-US" sz="32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New balance = </a:t>
            </a:r>
            <a:br>
              <a:rPr lang="en-US" sz="32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</a:br>
            <a:r>
              <a:rPr lang="en-US" sz="32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current - </a:t>
            </a:r>
            <a:r>
              <a:rPr lang="en-US" sz="32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$100</a:t>
            </a:r>
            <a:endParaRPr lang="en-US" sz="3200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  <a:p>
            <a:pPr marL="450850" indent="-450850" eaLnBrk="1" hangingPunct="1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AutoNum type="arabicPeriod"/>
            </a:pPr>
            <a:r>
              <a:rPr lang="en-US" sz="32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Write new balance</a:t>
            </a:r>
          </a:p>
          <a:p>
            <a:pPr marL="450850" indent="-450850" eaLnBrk="1" hangingPunct="1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AutoNum type="arabicPeriod"/>
            </a:pPr>
            <a:r>
              <a:rPr lang="en-US" sz="32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Dispense cash</a:t>
            </a:r>
            <a:endParaRPr lang="en-US" sz="3200" noProof="1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99013" y="1279525"/>
            <a:ext cx="3517900" cy="506413"/>
          </a:xfrm>
          <a:prstGeom prst="rect">
            <a:avLst/>
          </a:prstGeom>
          <a:extLst/>
        </p:spPr>
        <p:txBody>
          <a:bodyPr/>
          <a:lstStyle/>
          <a:p>
            <a:pPr marL="533400" indent="-533400" algn="ctr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  <a:latin typeface="+mn-lt"/>
              </a:rPr>
              <a:t>Transfer $100</a:t>
            </a:r>
            <a:endParaRPr lang="bg-BG" sz="3200" dirty="0">
              <a:solidFill>
                <a:srgbClr val="EBFFD2"/>
              </a:solidFill>
              <a:latin typeface="+mn-lt"/>
            </a:endParaRPr>
          </a:p>
        </p:txBody>
      </p:sp>
      <p:sp>
        <p:nvSpPr>
          <p:cNvPr id="8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7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920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Go Wrong?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52864"/>
          </a:xfrm>
        </p:spPr>
        <p:txBody>
          <a:bodyPr/>
          <a:lstStyle/>
          <a:p>
            <a:r>
              <a:rPr lang="en-US" dirty="0"/>
              <a:t>Some actions fail to complete</a:t>
            </a:r>
          </a:p>
          <a:p>
            <a:pPr lvl="1"/>
            <a:r>
              <a:rPr lang="en-US" dirty="0"/>
              <a:t>For example, the application software or database server crashes</a:t>
            </a:r>
          </a:p>
          <a:p>
            <a:r>
              <a:rPr lang="en-US" dirty="0"/>
              <a:t>Interference from another transaction	</a:t>
            </a:r>
          </a:p>
          <a:p>
            <a:pPr lvl="1"/>
            <a:r>
              <a:rPr lang="en-US" dirty="0"/>
              <a:t>What will happen if several transfers run for the same account in the same time?</a:t>
            </a:r>
          </a:p>
          <a:p>
            <a:r>
              <a:rPr lang="en-US" dirty="0"/>
              <a:t>Some data lost after actions complete</a:t>
            </a:r>
          </a:p>
          <a:p>
            <a:pPr lvl="1"/>
            <a:r>
              <a:rPr lang="en-US" dirty="0"/>
              <a:t>Database crashes after withdraw is complete and all other actions are lost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8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696" y="1844824"/>
            <a:ext cx="5184775" cy="6365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ACID Transactions</a:t>
            </a:r>
          </a:p>
        </p:txBody>
      </p:sp>
      <p:pic>
        <p:nvPicPr>
          <p:cNvPr id="4098" name="Picture 2" descr="http://javaho.files.wordpress.com/2010/09/transactions_acid.jpg?w=700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35696" y="3262123"/>
            <a:ext cx="5020978" cy="2315632"/>
          </a:xfrm>
          <a:prstGeom prst="roundRect">
            <a:avLst>
              <a:gd name="adj" fmla="val 3014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nsiautostore.com/files/2012/01/Bidirectional-DB-looku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600" y="4137595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b.dryicons.com/images/icon_sets/shine_icon_set/png/256x256/users_proce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4105648"/>
            <a:ext cx="1800200" cy="18002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4752</TotalTime>
  <Words>2935</Words>
  <Application>Microsoft Office PowerPoint</Application>
  <PresentationFormat>On-screen Show (4:3)</PresentationFormat>
  <Paragraphs>638</Paragraphs>
  <Slides>55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Telerik-Academy-2012</vt:lpstr>
      <vt:lpstr>Database Transactions</vt:lpstr>
      <vt:lpstr>Table of Contents</vt:lpstr>
      <vt:lpstr>What is a Transaction?</vt:lpstr>
      <vt:lpstr>Transactions</vt:lpstr>
      <vt:lpstr>A Transaction</vt:lpstr>
      <vt:lpstr>Transactions Behavior</vt:lpstr>
      <vt:lpstr>Transactions: Example</vt:lpstr>
      <vt:lpstr>What Can Go Wrong?</vt:lpstr>
      <vt:lpstr>ACID Transactions</vt:lpstr>
      <vt:lpstr>Transactions Properties</vt:lpstr>
      <vt:lpstr>Atomicity</vt:lpstr>
      <vt:lpstr>Consistency</vt:lpstr>
      <vt:lpstr>Isolation</vt:lpstr>
      <vt:lpstr>Durability</vt:lpstr>
      <vt:lpstr>ACID Transactions and RDBMS</vt:lpstr>
      <vt:lpstr>Managing Transactions in SQL Language</vt:lpstr>
      <vt:lpstr>Transactions and SQL</vt:lpstr>
      <vt:lpstr>Transactions in SQL Server: Example</vt:lpstr>
      <vt:lpstr>Transactions in SQL Server: Example (2)</vt:lpstr>
      <vt:lpstr>Transfer Funds</vt:lpstr>
      <vt:lpstr>Concurrency Problems in Database Systems</vt:lpstr>
      <vt:lpstr>Scheduling Transactions</vt:lpstr>
      <vt:lpstr>Serial Schedule – Example </vt:lpstr>
      <vt:lpstr>Serializable Transactions</vt:lpstr>
      <vt:lpstr>Concurrency Problems</vt:lpstr>
      <vt:lpstr>Concurrency Problems (2)</vt:lpstr>
      <vt:lpstr>Concurrency Problems (3)</vt:lpstr>
      <vt:lpstr>Dirty Read – Example </vt:lpstr>
      <vt:lpstr>Lost Update – Example</vt:lpstr>
      <vt:lpstr>Concurrency Control Techniques</vt:lpstr>
      <vt:lpstr>Concurrency Control</vt:lpstr>
      <vt:lpstr>Locking Strategies</vt:lpstr>
      <vt:lpstr>Optimistic Concurrency</vt:lpstr>
      <vt:lpstr>Optimistic Concurrency: Phases</vt:lpstr>
      <vt:lpstr>Optimistic Concurrency Example</vt:lpstr>
      <vt:lpstr>Pessimistic Concurrency</vt:lpstr>
      <vt:lpstr>Locking – Basic Rules</vt:lpstr>
      <vt:lpstr>Deadlock</vt:lpstr>
      <vt:lpstr>Dealing with Deadlock</vt:lpstr>
      <vt:lpstr>Locking Granularity</vt:lpstr>
      <vt:lpstr>Coarse vs. Fine Granularity</vt:lpstr>
      <vt:lpstr>Transaction Isolation Levels</vt:lpstr>
      <vt:lpstr>Transactions and Isolation</vt:lpstr>
      <vt:lpstr>Isolation levels</vt:lpstr>
      <vt:lpstr>Isolation levels</vt:lpstr>
      <vt:lpstr>Snapshot Isolation in SQL Server</vt:lpstr>
      <vt:lpstr>Transactions and Isolation in MS SQL Server</vt:lpstr>
      <vt:lpstr>Transaction Log and Recovery after Crash</vt:lpstr>
      <vt:lpstr>Transaction Log</vt:lpstr>
      <vt:lpstr>Sample Transaction Log</vt:lpstr>
      <vt:lpstr>Recovering From a Crash</vt:lpstr>
      <vt:lpstr>When and How to Use Transactions?</vt:lpstr>
      <vt:lpstr>Transactions Usage</vt:lpstr>
      <vt:lpstr>Transactions Usage – Examples </vt:lpstr>
      <vt:lpstr>Database Transactions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Transactions</dc:title>
  <dc:creator>Svetlin Nakov</dc:creator>
  <cp:lastModifiedBy>Svetlin Nakov</cp:lastModifiedBy>
  <cp:revision>444</cp:revision>
  <dcterms:created xsi:type="dcterms:W3CDTF">2003-11-24T23:05:59Z</dcterms:created>
  <dcterms:modified xsi:type="dcterms:W3CDTF">2012-07-29T19:07:34Z</dcterms:modified>
</cp:coreProperties>
</file>