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handoutMasterIdLst>
    <p:handoutMasterId r:id="rId26"/>
  </p:handoutMasterIdLst>
  <p:sldIdLst>
    <p:sldId id="320" r:id="rId2"/>
    <p:sldId id="380" r:id="rId3"/>
    <p:sldId id="412" r:id="rId4"/>
    <p:sldId id="413" r:id="rId5"/>
    <p:sldId id="414" r:id="rId6"/>
    <p:sldId id="450" r:id="rId7"/>
    <p:sldId id="451" r:id="rId8"/>
    <p:sldId id="415" r:id="rId9"/>
    <p:sldId id="416" r:id="rId10"/>
    <p:sldId id="417" r:id="rId11"/>
    <p:sldId id="418" r:id="rId12"/>
    <p:sldId id="419" r:id="rId13"/>
    <p:sldId id="452" r:id="rId14"/>
    <p:sldId id="453" r:id="rId15"/>
    <p:sldId id="456" r:id="rId16"/>
    <p:sldId id="457" r:id="rId17"/>
    <p:sldId id="458" r:id="rId18"/>
    <p:sldId id="459" r:id="rId19"/>
    <p:sldId id="379" r:id="rId20"/>
    <p:sldId id="434" r:id="rId21"/>
    <p:sldId id="435" r:id="rId22"/>
    <p:sldId id="436" r:id="rId23"/>
    <p:sldId id="460" r:id="rId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277"/>
    <a:srgbClr val="0C687E"/>
    <a:srgbClr val="0E7A94"/>
    <a:srgbClr val="0A596C"/>
    <a:srgbClr val="073945"/>
    <a:srgbClr val="FFFFFF"/>
    <a:srgbClr val="8CF4F2"/>
    <a:srgbClr val="A4F6F0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8" autoAdjust="0"/>
    <p:restoredTop sz="94714" autoAdjust="0"/>
  </p:normalViewPr>
  <p:slideViewPr>
    <p:cSldViewPr>
      <p:cViewPr>
        <p:scale>
          <a:sx n="50" d="100"/>
          <a:sy n="50" d="100"/>
        </p:scale>
        <p:origin x="-394" y="-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30-07-2012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30-07-2012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6764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in ADO.NET</a:t>
            </a:r>
            <a:br>
              <a:rPr lang="en-US" dirty="0" smtClean="0"/>
            </a:br>
            <a:r>
              <a:rPr lang="en-US" dirty="0" smtClean="0"/>
              <a:t>and Entity Framework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4343" name="Picture 7" descr="C:\Trash\DB-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1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14347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5823">
            <a:off x="7053159" y="656352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14349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7590">
            <a:off x="4735597" y="712067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14351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032">
            <a:off x="2186548" y="632852"/>
            <a:ext cx="1524000" cy="1524000"/>
          </a:xfrm>
          <a:prstGeom prst="rect">
            <a:avLst/>
          </a:prstGeom>
          <a:noFill/>
        </p:spPr>
      </p:pic>
      <p:pic>
        <p:nvPicPr>
          <p:cNvPr id="11" name="Picture 2" descr="database, storage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453531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27190" y="4536375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SQL</a:t>
            </a:r>
            <a:endParaRPr lang="en-U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3000" dirty="0" smtClean="0"/>
              <a:t> specifies which transaction to be used (new / existing / none)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Group 308"/>
          <p:cNvGraphicFramePr>
            <a:graphicFrameLocks/>
          </p:cNvGraphicFramePr>
          <p:nvPr/>
        </p:nvGraphicFramePr>
        <p:xfrm>
          <a:off x="652132" y="2438400"/>
          <a:ext cx="7882268" cy="3736600"/>
        </p:xfrm>
        <a:graphic>
          <a:graphicData uri="http://schemas.openxmlformats.org/drawingml/2006/table">
            <a:tbl>
              <a:tblPr/>
              <a:tblGrid>
                <a:gridCol w="3256829"/>
                <a:gridCol w="2110839"/>
                <a:gridCol w="251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TransactionScopeOption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 Already Exists?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(default)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Existing ambient transaction is used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RequiresNew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explicitly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Suppress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 transaction is used at all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2" y="1371600"/>
            <a:ext cx="7994648" cy="4982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RootMethod()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TransactionScope())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SomeMethod();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SomeMethod()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TransactionScope(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TransactionScopeOption.Required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62400" y="1066800"/>
            <a:ext cx="4194174" cy="527804"/>
          </a:xfrm>
          <a:prstGeom prst="wedgeRoundRectCallout">
            <a:avLst>
              <a:gd name="adj1" fmla="val 617"/>
              <a:gd name="adj2" fmla="val 107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33800" y="3429000"/>
            <a:ext cx="4772025" cy="527804"/>
          </a:xfrm>
          <a:prstGeom prst="wedgeRoundRectCallout">
            <a:avLst>
              <a:gd name="adj1" fmla="val -38114"/>
              <a:gd name="adj2" fmla="val 1316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Joins the existing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Completing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informs the transaction coordinator that it is acceptable to commit the transaction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not called, the transaction will be rolled 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Calling it doesn't guarantee that the transaction will be committed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the end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block of the root transaction, it is committed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if the root TS and all joined TS have called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4997960" y="3264751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2793122" y="3693863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1104786" y="3238385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6858000" cy="990598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43840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1"/>
            <a:ext cx="6400800" cy="1447800"/>
          </a:xfrm>
        </p:spPr>
        <p:txBody>
          <a:bodyPr/>
          <a:lstStyle/>
          <a:p>
            <a:r>
              <a:rPr lang="en-US" dirty="0" smtClean="0"/>
              <a:t>Using Transactions in Entity Framework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Transactions in Entity </a:t>
            </a:r>
            <a:r>
              <a:rPr lang="en-US" dirty="0" smtClean="0"/>
              <a:t>Framework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 EF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ObjectContext.SaveChanges()</a:t>
            </a:r>
            <a:r>
              <a:rPr lang="en-US" sz="3000" dirty="0" smtClean="0"/>
              <a:t> always operates in a transaction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Either all changes are persisted, or none of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Enable optimistic concurrency control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ConcurrencyMode=Fixed</a:t>
            </a:r>
            <a:r>
              <a:rPr lang="en-US" dirty="0" smtClean="0"/>
              <a:t> for certain property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OptimisticConcurrencyException</a:t>
            </a:r>
            <a:r>
              <a:rPr lang="en-US" sz="2800" dirty="0" smtClean="0"/>
              <a:t> is thrown when the changes cannot be persisted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Conflicts can be resolved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 Refresh(StoreWins</a:t>
            </a:r>
            <a:r>
              <a:rPr lang="en-US" sz="3200" dirty="0"/>
              <a:t> /</a:t>
            </a:r>
            <a:r>
              <a:rPr lang="en-US" sz="3200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ClientWins)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You still can 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in 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in EF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 valid new category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Description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category, just 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testing"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an invalid new category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newCategoryLongName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 Loooooooong Name",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context.Categories.AddObject(newCategoryLongName);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entire transaction will fail due to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insertion failure for the second category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58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in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optimistic concurrency for e certain property of an </a:t>
            </a:r>
            <a:r>
              <a:rPr lang="en-US" smtClean="0"/>
              <a:t>entity in EF: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4600" y="2438400"/>
            <a:ext cx="3543300" cy="3733800"/>
          </a:xfrm>
          <a:prstGeom prst="roundRect">
            <a:avLst>
              <a:gd name="adj" fmla="val 8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1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700" dirty="0"/>
              <a:t>OptimisticConcurrencyException</a:t>
            </a:r>
            <a:br>
              <a:rPr lang="en-US" sz="3700" dirty="0"/>
            </a:br>
            <a:r>
              <a:rPr lang="en-US" sz="3700" dirty="0" smtClean="0"/>
              <a:t>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52121"/>
            <a:ext cx="8077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newCategory = 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 context works in different transaction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NorthwindEntities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lastCategory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(from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 in anotherContext.Categories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cat.CategoryID == newCategory.CategoryID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cat).First();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lastCategory.CategoryName = lastCategory.CategoryName + " 2";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This will cause OptimisticConcurrencyException if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Categories.CategoryName has ConcurrencyMode=Fixed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newCategory.CategoryName = newCategory.CategoryName + " 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66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Transactions in ADO.NET</a:t>
            </a:r>
            <a:br>
              <a:rPr lang="en-US" dirty="0"/>
            </a:br>
            <a:r>
              <a:rPr lang="en-US" dirty="0"/>
              <a:t>and Entity Framework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ADO.NET</a:t>
            </a:r>
          </a:p>
          <a:p>
            <a:pPr marL="893763" lvl="1" indent="-350838"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Starting, Committing and Aborting Transactions</a:t>
            </a:r>
          </a:p>
          <a:p>
            <a:pPr marL="893763" lvl="1" indent="-350838"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Distributed Transactions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marL="893763" lvl="1" indent="-350838"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Implicit transactions</a:t>
            </a:r>
          </a:p>
          <a:p>
            <a:pPr marL="709612" indent="-514350"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Entity Framework (EF)</a:t>
            </a:r>
          </a:p>
          <a:p>
            <a:pPr marL="1057275" lvl="1" indent="-514350">
              <a:spcBef>
                <a:spcPts val="300"/>
              </a:spcBef>
              <a:tabLst>
                <a:tab pos="3052763" algn="l"/>
              </a:tabLst>
            </a:pPr>
            <a:r>
              <a:rPr lang="en-US" dirty="0"/>
              <a:t>Optimistic Concurrency in 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Suppose you are creating a simple engine for an ATM machine</a:t>
            </a:r>
            <a:r>
              <a:rPr lang="ru-RU" sz="2800" dirty="0" smtClean="0"/>
              <a:t>. </a:t>
            </a:r>
            <a:r>
              <a:rPr lang="en-US" sz="2800" dirty="0" smtClean="0"/>
              <a:t>Create a new database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ATM</a:t>
            </a:r>
            <a:r>
              <a:rPr lang="en-US" sz="2800" dirty="0" smtClean="0"/>
              <a:t>"</a:t>
            </a:r>
            <a:r>
              <a:rPr lang="ru-RU" sz="2800" dirty="0" smtClean="0"/>
              <a:t> </a:t>
            </a:r>
            <a:r>
              <a:rPr lang="en-US" sz="2800" dirty="0" smtClean="0"/>
              <a:t>in</a:t>
            </a:r>
            <a:r>
              <a:rPr lang="ru-RU" sz="2800" dirty="0" smtClean="0"/>
              <a:t> SQL Server </a:t>
            </a:r>
            <a:r>
              <a:rPr lang="en-US" sz="2800" dirty="0" smtClean="0"/>
              <a:t>to hold the accounts of the card holders and the balance (money) for each account</a:t>
            </a:r>
            <a:r>
              <a:rPr lang="ru-RU" sz="2800" dirty="0" smtClean="0"/>
              <a:t>. </a:t>
            </a:r>
            <a:r>
              <a:rPr lang="en-US" sz="2800" dirty="0" smtClean="0"/>
              <a:t>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en-US" sz="2800" dirty="0" smtClean="0"/>
              <a:t> with the following fields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(int)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(char(10))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(char(4)</a:t>
            </a: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(money)</a:t>
            </a:r>
            <a:endParaRPr lang="ru-RU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buNone/>
            </a:pPr>
            <a:r>
              <a:rPr lang="en-US" sz="2800" dirty="0" smtClean="0"/>
              <a:t>Add a few sample records in the table.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  <a:tabLst/>
            </a:pPr>
            <a:r>
              <a:rPr lang="en-US" sz="2800" dirty="0" smtClean="0"/>
              <a:t>Using transactions write a method which retrieves some money </a:t>
            </a:r>
            <a:r>
              <a:rPr lang="ru-RU" sz="2800" dirty="0" smtClean="0"/>
              <a:t>(</a:t>
            </a:r>
            <a:r>
              <a:rPr lang="en-US" sz="2800" dirty="0" smtClean="0"/>
              <a:t>for example</a:t>
            </a:r>
            <a:r>
              <a:rPr lang="ru-RU" sz="2800" dirty="0" smtClean="0"/>
              <a:t> </a:t>
            </a:r>
            <a:r>
              <a:rPr lang="en-US" sz="2800" dirty="0" smtClean="0"/>
              <a:t>$</a:t>
            </a:r>
            <a:r>
              <a:rPr lang="ru-RU" sz="2800" dirty="0" smtClean="0"/>
              <a:t>200)</a:t>
            </a:r>
            <a:r>
              <a:rPr lang="en-US" sz="2800" dirty="0" smtClean="0"/>
              <a:t> from certain account</a:t>
            </a:r>
            <a:r>
              <a:rPr lang="ru-RU" sz="2800" dirty="0" smtClean="0"/>
              <a:t>. </a:t>
            </a:r>
            <a:r>
              <a:rPr lang="en-US" sz="2800" dirty="0" smtClean="0"/>
              <a:t>The retrieval is successful when the following sequence of sub-operations is completed successfully: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 query checks if the given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600" dirty="0" smtClean="0"/>
              <a:t> and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600" dirty="0" smtClean="0"/>
              <a:t> are valid</a:t>
            </a:r>
            <a:r>
              <a:rPr lang="ru-RU" sz="2600" dirty="0" smtClean="0"/>
              <a:t>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amount on</a:t>
            </a:r>
            <a:r>
              <a:rPr lang="ru-RU" sz="2600" dirty="0" smtClean="0"/>
              <a:t> </a:t>
            </a:r>
            <a:r>
              <a:rPr lang="en-US" sz="2600" dirty="0" smtClean="0"/>
              <a:t>the account </a:t>
            </a:r>
            <a:r>
              <a:rPr lang="ru-RU" sz="2600" dirty="0" smtClean="0"/>
              <a:t>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) </a:t>
            </a:r>
            <a:r>
              <a:rPr lang="en-US" sz="2600" dirty="0" smtClean="0"/>
              <a:t>is evaluated to see whether it is bigger than the requested sum </a:t>
            </a:r>
            <a:r>
              <a:rPr lang="ru-RU" sz="2600" dirty="0" smtClean="0"/>
              <a:t>(</a:t>
            </a:r>
            <a:r>
              <a:rPr lang="en-US" sz="2600" dirty="0" smtClean="0"/>
              <a:t>more than</a:t>
            </a:r>
            <a:r>
              <a:rPr lang="ru-RU" sz="2600" dirty="0" smtClean="0"/>
              <a:t> </a:t>
            </a:r>
            <a:r>
              <a:rPr lang="en-US" sz="2600" dirty="0" smtClean="0"/>
              <a:t>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ATM machine pays the required sum</a:t>
            </a:r>
            <a:r>
              <a:rPr lang="ru-RU" sz="2600" dirty="0" smtClean="0"/>
              <a:t> (</a:t>
            </a:r>
            <a:r>
              <a:rPr lang="en-US" sz="2600" dirty="0" smtClean="0"/>
              <a:t>e.g. 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 </a:t>
            </a:r>
            <a:r>
              <a:rPr lang="en-US" sz="2600" dirty="0" smtClean="0"/>
              <a:t>and stores in the table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ru-RU" sz="2600" dirty="0" smtClean="0"/>
              <a:t> </a:t>
            </a:r>
            <a:r>
              <a:rPr lang="en-US" sz="2600" dirty="0" smtClean="0"/>
              <a:t>the new amount</a:t>
            </a:r>
            <a:r>
              <a:rPr lang="ru-RU" sz="2600" dirty="0" smtClean="0"/>
              <a:t> 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  <a:endParaRPr lang="ru-R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233" y="990600"/>
            <a:ext cx="8686800" cy="5598456"/>
          </a:xfrm>
        </p:spPr>
        <p:txBody>
          <a:bodyPr/>
          <a:lstStyle/>
          <a:p>
            <a:pPr marL="361950" lvl="2" indent="0">
              <a:lnSpc>
                <a:spcPct val="100000"/>
              </a:lnSpc>
              <a:buNone/>
            </a:pPr>
            <a:r>
              <a:rPr lang="en-US" dirty="0" smtClean="0"/>
              <a:t>Why does the isolation level need to be set to</a:t>
            </a:r>
            <a:r>
              <a:rPr lang="bg-BG" dirty="0" smtClean="0"/>
              <a:t> “</a:t>
            </a:r>
            <a:r>
              <a:rPr lang="en-US" dirty="0" smtClean="0"/>
              <a:t>repeatable read</a:t>
            </a:r>
            <a:r>
              <a:rPr lang="bg-BG" dirty="0" smtClean="0"/>
              <a:t>”</a:t>
            </a:r>
            <a:r>
              <a:rPr lang="en-US" dirty="0" smtClean="0"/>
              <a:t>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Extend the project from the previous exercise and 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ru-RU" sz="2800" dirty="0" smtClean="0"/>
              <a:t> </a:t>
            </a:r>
            <a:r>
              <a:rPr lang="en-US" sz="2800" dirty="0" smtClean="0"/>
              <a:t>with fields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TransactionDate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Ammount</a:t>
            </a:r>
            <a:r>
              <a:rPr lang="ru-RU" sz="2800" dirty="0" smtClean="0"/>
              <a:t>) </a:t>
            </a:r>
            <a:r>
              <a:rPr lang="en-US" sz="2800" dirty="0" smtClean="0"/>
              <a:t>containing information about all money retrievals on all accounts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Modify the program logic so that it saves historical information (logs) in the new table after each successful money withdrawal</a:t>
            </a:r>
            <a:r>
              <a:rPr lang="ru-RU" sz="2800" dirty="0" smtClean="0"/>
              <a:t>.</a:t>
            </a:r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What should the isolation level be for the transaction</a:t>
            </a:r>
            <a:r>
              <a:rPr lang="bg-BG" sz="2800" dirty="0" smtClean="0"/>
              <a:t>?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233" y="990600"/>
            <a:ext cx="8686800" cy="5562600"/>
          </a:xfrm>
        </p:spPr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Write unite tests for all your transactional logic. Ensure you test all border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71601"/>
            <a:ext cx="5486400" cy="1447800"/>
          </a:xfrm>
        </p:spPr>
        <p:txBody>
          <a:bodyPr/>
          <a:lstStyle/>
          <a:p>
            <a:r>
              <a:rPr lang="en-US" dirty="0" smtClean="0"/>
              <a:t>Using Transactions in ADO.NET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transactions in</a:t>
            </a:r>
            <a:r>
              <a:rPr lang="bg-BG" dirty="0" smtClean="0"/>
              <a:t> ADO.NET</a:t>
            </a:r>
          </a:p>
          <a:p>
            <a:pPr lvl="1"/>
            <a:r>
              <a:rPr lang="en-US" dirty="0" smtClean="0"/>
              <a:t>Beginning a transaction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Including a command</a:t>
            </a:r>
            <a:r>
              <a:rPr lang="bg-BG" dirty="0" smtClean="0"/>
              <a:t> </a:t>
            </a:r>
            <a:r>
              <a:rPr lang="en-US" dirty="0" smtClean="0"/>
              <a:t>in a given transaction:</a:t>
            </a:r>
            <a:endParaRPr lang="bg-BG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Committing </a:t>
            </a:r>
            <a:r>
              <a:rPr lang="bg-BG" dirty="0" smtClean="0"/>
              <a:t>/ </a:t>
            </a:r>
            <a:r>
              <a:rPr lang="en-US" dirty="0" smtClean="0"/>
              <a:t>aborting a transaction: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438400"/>
            <a:ext cx="7150100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dbConnection.BeginTransaction();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022568"/>
            <a:ext cx="7178676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ommand.Transaction = trans;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318069"/>
            <a:ext cx="7178676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trans.Commit();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rans.Rollback();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level of isolation is specified by the enumeration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IsolationLevel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ReadUncommited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ReadCommited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RepeatableRead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Snapshot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Chaos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Example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2163" y="5878169"/>
            <a:ext cx="7589838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dbConnection.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BeginTransaction(IsolationLevel.Serializable);</a:t>
            </a:r>
          </a:p>
        </p:txBody>
      </p:sp>
      <p:pic>
        <p:nvPicPr>
          <p:cNvPr id="40964" name="Picture 4" descr="http://ts3.mm.bing.net/images/thumbnail.aspx?q=1696014929918&amp;id=ef356464c72cf85db741fcddccc378f4&amp;url=http%3a%2f%2fsupport.bull.com%2fols%2fimages%2fimages_bts%2ftransactionnel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715000" y="2541269"/>
            <a:ext cx="3000188" cy="2868931"/>
          </a:xfrm>
          <a:prstGeom prst="roundRect">
            <a:avLst>
              <a:gd name="adj" fmla="val 44937"/>
            </a:avLst>
          </a:prstGeom>
          <a:noFill/>
          <a:effectLst>
            <a:softEdge rad="317500"/>
          </a:effectLst>
        </p:spPr>
      </p:pic>
      <p:pic>
        <p:nvPicPr>
          <p:cNvPr id="8" name="Picture 9" descr="C:\Trash\transaction-she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2458" y="2133600"/>
            <a:ext cx="2557279" cy="26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ADO.NET Transactions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2" y="1385530"/>
            <a:ext cx="7537448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dbCon.BeginTransaction(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IsolationLevel.ReadCommitted);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cmd = dbCon.CreateCommand();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cmd.Transaction = trans;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// Perform some SQL commands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trans.Commit();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catch (SqlException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Console.WriteLine("Exception: {0}", e.Message);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trans.Rollback();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Console.WriteLine("Transaction cancelled.");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6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514600"/>
            <a:ext cx="1182502" cy="1182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2994">
            <a:off x="2869322" y="384626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58410">
            <a:off x="1180985" y="3258136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3751"/>
            <a:ext cx="6858000" cy="990598"/>
          </a:xfrm>
        </p:spPr>
        <p:txBody>
          <a:bodyPr/>
          <a:lstStyle/>
          <a:p>
            <a:r>
              <a:rPr lang="en-US" dirty="0" smtClean="0"/>
              <a:t>ADO.NET Transactions</a:t>
            </a:r>
            <a:endParaRPr lang="bg-BG" dirty="0">
              <a:effectLst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610551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1" y="3372551"/>
            <a:ext cx="2667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noProof="1" smtClean="0">
                <a:cs typeface="Consolas" pitchFamily="49" charset="0"/>
              </a:rPr>
              <a:t> Class</a:t>
            </a:r>
            <a:endParaRPr lang="en-US" noProof="1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dirty="0" smtClean="0"/>
              <a:t>In </a:t>
            </a:r>
            <a:r>
              <a:rPr lang="bg-BG" dirty="0" smtClean="0"/>
              <a:t>ADO.NET</a:t>
            </a:r>
            <a:r>
              <a:rPr lang="en-US" dirty="0" smtClean="0"/>
              <a:t> you can implement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Each operation in transaction scope joins the existing ambient transaction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MSDTC service may be required to be running</a:t>
            </a:r>
          </a:p>
          <a:p>
            <a:pPr>
              <a:spcBef>
                <a:spcPct val="28000"/>
              </a:spcBef>
            </a:pPr>
            <a:r>
              <a:rPr lang="en-US" dirty="0" smtClean="0"/>
              <a:t>Advantages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 smtClean="0"/>
              <a:t>Easier to implement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Supports distributed transactions (MSDTC)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000" dirty="0" smtClean="0"/>
              <a:t>When instantiating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sz="2800" dirty="0" smtClean="0"/>
              <a:t>You either join the existing (ambient) transaction</a:t>
            </a:r>
          </a:p>
          <a:p>
            <a:pPr lvl="1"/>
            <a:r>
              <a:rPr lang="en-US" sz="2800" dirty="0" smtClean="0"/>
              <a:t>Or create a new ambient transaction</a:t>
            </a:r>
          </a:p>
          <a:p>
            <a:pPr lvl="1"/>
            <a:r>
              <a:rPr lang="en-US" sz="2800" dirty="0" smtClean="0"/>
              <a:t>Or you don't apply transactional logic at all</a:t>
            </a:r>
          </a:p>
          <a:p>
            <a:r>
              <a:rPr lang="en-US" sz="3000" dirty="0" smtClean="0"/>
              <a:t>The transaction coordinator (MSDTC) determines to which transaction to participate based on</a:t>
            </a:r>
          </a:p>
          <a:p>
            <a:pPr lvl="1"/>
            <a:r>
              <a:rPr lang="en-US" sz="2800" dirty="0" smtClean="0"/>
              <a:t>If there is an open existing transaction</a:t>
            </a:r>
          </a:p>
          <a:p>
            <a:pPr lvl="1"/>
            <a:r>
              <a:rPr lang="en-US" sz="2800" dirty="0" smtClean="0"/>
              <a:t>The value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2800" dirty="0" smtClean="0"/>
              <a:t> parameter </a:t>
            </a:r>
            <a:endParaRPr lang="bg-BG" sz="2800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3497</TotalTime>
  <Words>1032</Words>
  <Application>Microsoft Office PowerPoint</Application>
  <PresentationFormat>On-screen Show (4:3)</PresentationFormat>
  <Paragraphs>212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Telerik-PowerPoint-Theme</vt:lpstr>
      <vt:lpstr>Transactions in ADO.NET and Entity Framework</vt:lpstr>
      <vt:lpstr>Table of Contents</vt:lpstr>
      <vt:lpstr>Using Transactions in ADO.NET</vt:lpstr>
      <vt:lpstr>Using Transactions</vt:lpstr>
      <vt:lpstr>Using Transactions (2)</vt:lpstr>
      <vt:lpstr>ADO.NET Transactions – Example</vt:lpstr>
      <vt:lpstr>ADO.NET Transactions</vt:lpstr>
      <vt:lpstr>TransactionScope Class</vt:lpstr>
      <vt:lpstr>Using TransactionScope</vt:lpstr>
      <vt:lpstr>The TransactionScope Class</vt:lpstr>
      <vt:lpstr>TransactionScope – Example</vt:lpstr>
      <vt:lpstr>Completing a TransactionScope</vt:lpstr>
      <vt:lpstr>TransactionScope</vt:lpstr>
      <vt:lpstr>Using Transactions in Entity Framework</vt:lpstr>
      <vt:lpstr>Transactions in Entity Framework (EF)</vt:lpstr>
      <vt:lpstr>Transactions in EF – Example</vt:lpstr>
      <vt:lpstr>Optimistic Concurrency in EF</vt:lpstr>
      <vt:lpstr>OptimisticConcurrencyException – Example</vt:lpstr>
      <vt:lpstr>Transactions in ADO.NET and Entity Framework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593</cp:revision>
  <dcterms:created xsi:type="dcterms:W3CDTF">2007-12-08T16:03:35Z</dcterms:created>
  <dcterms:modified xsi:type="dcterms:W3CDTF">2012-07-30T13:04:11Z</dcterms:modified>
</cp:coreProperties>
</file>