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570" r:id="rId2"/>
    <p:sldId id="464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460" r:id="rId50"/>
    <p:sldId id="566" r:id="rId51"/>
    <p:sldId id="567" r:id="rId52"/>
    <p:sldId id="568" r:id="rId53"/>
    <p:sldId id="569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990" autoAdjust="0"/>
  </p:normalViewPr>
  <p:slideViewPr>
    <p:cSldViewPr>
      <p:cViewPr varScale="1">
        <p:scale>
          <a:sx n="83" d="100"/>
          <a:sy n="83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 "Fred", "Barney", "Betty", "Wilma" 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name in names)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this.button.Click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delegate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" + name);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ey.ac.nz/~kahawick/159331/Goto-Harmful-Dijkstra.pdf" TargetMode="External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454" y="531290"/>
            <a:ext cx="4871126" cy="1146147"/>
          </a:xfrm>
          <a:prstGeom prst="rect">
            <a:avLst/>
          </a:prstGeom>
        </p:spPr>
      </p:pic>
      <p:pic>
        <p:nvPicPr>
          <p:cNvPr id="12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This is misleading code + misleading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100" y="20574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42672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1935348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412898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2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put the normal (expected) condition first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3900" y="2057399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responce = GetHttpWebResponce();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(responce.Code == Code.OK)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(responce.Code == Code.NotFound)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" y="2057399"/>
            <a:ext cx="4191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responce = GetHttpWebResponce();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(responce.Code == Code.NotFound)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4958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350" y="44958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comparing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/>
              <a:t>:</a:t>
            </a:r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900" noProof="1" smtClean="0"/>
              <a:t>If needed, document why the else isn’t </a:t>
            </a:r>
            <a:r>
              <a:rPr lang="en-US" sz="2900" dirty="0" smtClean="0"/>
              <a:t>necessary</a:t>
            </a:r>
            <a:endParaRPr lang="en-US" sz="2900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4168676"/>
            <a:ext cx="7543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pareser has finished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1837" y="14601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4601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5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double negation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 with a meaningful statement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meaningful boolean expressions, which read like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1528718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3504129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1528718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3504129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aware of copy/paste problems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bodies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2310348"/>
            <a:ext cx="3733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10348"/>
            <a:ext cx="401484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036" y="22098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2209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Simple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use complex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</a:t>
            </a: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Complex </a:t>
            </a:r>
            <a:r>
              <a:rPr lang="en-US" dirty="0" smtClean="0"/>
              <a:t>boolean expressions </a:t>
            </a:r>
            <a:r>
              <a:rPr lang="en-US" dirty="0" smtClean="0"/>
              <a:t>can be harmful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How you will find the problem if you get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352800"/>
            <a:ext cx="754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 …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3814093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Boolean Conditions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647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last example can be easily refactored into self-documenting code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57400"/>
            <a:ext cx="83820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x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 &amp;&amp; y &gt; 0 &amp;&amp; x &lt; Width-1 &amp;&amp; y &lt; Height-1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emptyCellAndNeighbours =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== 0 &amp;&amp; matrix[x-1, y]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matrix[x+1, y] == 0 &amp;&amp; matrix[x, y-1]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y+1] ==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(emptyCellAndNeighbours &amp;&amp; !visited[x, y]) …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3886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953000"/>
            <a:ext cx="8686800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Now the code is: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read – the logic of the condition is clear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debug – breakpoint can be put at the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505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(2)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638800"/>
          </a:xfrm>
        </p:spPr>
        <p:txBody>
          <a:bodyPr/>
          <a:lstStyle/>
          <a:p>
            <a:r>
              <a:rPr lang="en-US" dirty="0" smtClean="0"/>
              <a:t>Use object-oriented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906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 get; set;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390" y="6107875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1371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8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(3)</a:t>
            </a:r>
            <a:endParaRPr lang="en-US" sz="3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Now the code: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53393"/>
            <a:ext cx="78486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3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Decision Tables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 </a:t>
            </a:r>
            <a:r>
              <a:rPr lang="en-US" dirty="0" smtClean="0"/>
              <a:t>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57400"/>
            <a:ext cx="8077200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Organizing Straight-line </a:t>
            </a:r>
            <a:r>
              <a:rPr lang="en-US" dirty="0" smtClean="0"/>
              <a:t>Code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Conditional 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/>
              <a:t>Other Control Flow Structures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6425" y="2104099"/>
            <a:ext cx="3305175" cy="41148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62400"/>
            <a:ext cx="3476625" cy="2256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Boolean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Starting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 expression </a:t>
            </a:r>
            <a:r>
              <a:rPr lang="en-US" dirty="0" smtClean="0"/>
              <a:t>improves the readability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De Morgan’s laws for negative checks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00310"/>
            <a:ext cx="388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000310"/>
            <a:ext cx="403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615309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8400" y="521958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3886200" y="5543490"/>
            <a:ext cx="1143000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3838" y="18382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835" y="1828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Parentheses for Simplification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complex boolean conditions without parenthesis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Using parenthesis helps readability as well as ensure correctness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Too many parenthesis have to be avoided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separate Boolean methods or variables in those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13360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6709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 a &lt; b &amp;&amp; b &lt; c 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0" y="1981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1" y="3733800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languages evaluate from left to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when checking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2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810554"/>
            <a:ext cx="5410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401044"/>
            <a:ext cx="5410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355829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true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2766950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false</a:t>
            </a:r>
            <a:endParaRPr lang="en-US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705290"/>
            <a:ext cx="5410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</a:t>
            </a:r>
          </a:p>
        </p:txBody>
      </p:sp>
    </p:spTree>
    <p:extLst>
      <p:ext uri="{BB962C8B-B14F-4D97-AF65-F5344CB8AC3E}">
        <p14:creationId xmlns:p14="http://schemas.microsoft.com/office/powerpoint/2010/main" val="43621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875746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599" y="3466236"/>
            <a:ext cx="32004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340914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334000" y="2951946"/>
            <a:ext cx="1752600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5181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409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981700" y="33710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3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600" y="480060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90600" y="539109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5334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086600" y="4876800"/>
            <a:ext cx="1524000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5181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3" name="Arc 32"/>
          <p:cNvSpPr/>
          <p:nvPr/>
        </p:nvSpPr>
        <p:spPr>
          <a:xfrm>
            <a:off x="3810000" y="4876800"/>
            <a:ext cx="1524000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863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5057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2743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594" y="3364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4648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7" y="5269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Deep Nesting of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nesting </a:t>
            </a:r>
            <a:r>
              <a:rPr lang="en-US" dirty="0" smtClean="0"/>
              <a:t>of conditional statements and loops makes the code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than 2-3 levels is too deep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Deeply nested code is complex and hard to read and understand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you can extract portions of the code in separate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This simplifies the logic of the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good method name makes the code 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88623"/>
            <a:ext cx="7848600" cy="581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260068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75839"/>
            <a:ext cx="7848600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1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Avoiding Deep Nesting 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6900" y="61341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7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Deep Nesting 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67299"/>
            <a:ext cx="78486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(arr[i] &lt; arr[i + 1])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 + 1],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maxElem = FindMax(arr, i);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1295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Choose the most effective ordering of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normal (usual) case first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by frequency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most unusual (exceptional) case last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alphabetically or numerically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Keep the actions of each case simple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Extract complex logic in separate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Use the default clause in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 smtClean="0"/>
              <a:t> </a:t>
            </a:r>
            <a:r>
              <a:rPr lang="en-US" sz="3000" dirty="0" smtClean="0"/>
              <a:t>statement or the last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i="1" dirty="0" smtClean="0"/>
              <a:t> </a:t>
            </a:r>
            <a:r>
              <a:rPr lang="en-US" sz="3000" dirty="0" smtClean="0"/>
              <a:t>in a chain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 smtClean="0"/>
              <a:t> to trap errors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0" y="1709056"/>
            <a:ext cx="4038600" cy="20574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Organizing Straight-Line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3912719" cy="838200"/>
          </a:xfrm>
        </p:spPr>
        <p:txBody>
          <a:bodyPr/>
          <a:lstStyle/>
          <a:p>
            <a:pPr algn="r"/>
            <a:r>
              <a:rPr lang="en-US" dirty="0" smtClean="0"/>
              <a:t>Order and Separate Your Dependencies Correctly</a:t>
            </a:r>
            <a:endParaRPr lang="en-US" dirty="0"/>
          </a:p>
        </p:txBody>
      </p:sp>
      <p:pic>
        <p:nvPicPr>
          <p:cNvPr id="2051" name="Picture 3" descr="Source: http://www.flickr.com/photos/blackcustard/81680010/ 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59"/>
          <a:stretch/>
        </p:blipFill>
        <p:spPr bwMode="auto">
          <a:xfrm>
            <a:off x="4745908" y="1926772"/>
            <a:ext cx="3739029" cy="2699656"/>
          </a:xfrm>
          <a:prstGeom prst="rect">
            <a:avLst/>
          </a:prstGeom>
          <a:noFill/>
          <a:ln w="9525">
            <a:solidFill>
              <a:schemeClr val="accent4">
                <a:lumMod val="50000"/>
                <a:alpha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6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3271" y="86106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3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75345"/>
            <a:ext cx="78486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new InvalidOperationException(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"Invalid parse state: " +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990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2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using </a:t>
            </a:r>
            <a:r>
              <a:rPr lang="en-US" noProof="1" smtClean="0"/>
              <a:t>fallthroughs</a:t>
            </a:r>
            <a:endParaRPr lang="en-US" dirty="0" smtClean="0"/>
          </a:p>
          <a:p>
            <a:r>
              <a:rPr lang="en-US" dirty="0" smtClean="0"/>
              <a:t>When you do use them, document them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2: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FALLTHROUGH 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17: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DoSomethingElse();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43: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DoOtherThings();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7" y="2438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9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Overlapping control structures is evil: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640526"/>
            <a:ext cx="745998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(inputVar)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'A': if (test)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1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2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'B':   // statement 3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4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7868" y="13429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982057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code will not compile in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# but may compile</a:t>
            </a:r>
            <a:b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other languages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60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Control Statements – Summary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For simple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dirty="0" smtClean="0"/>
              <a:t>-s, pay attention to the order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/>
              <a:t> clauses</a:t>
            </a:r>
          </a:p>
          <a:p>
            <a:pPr lvl="1"/>
            <a:r>
              <a:rPr lang="en-US" dirty="0" smtClean="0"/>
              <a:t>Make sure the nominal case is clear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if-then-else</a:t>
            </a:r>
            <a:r>
              <a:rPr lang="en-US" dirty="0" smtClean="0"/>
              <a:t> chains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 smtClean="0"/>
              <a:t> statements, choose the most readable order</a:t>
            </a:r>
          </a:p>
          <a:p>
            <a:r>
              <a:rPr lang="en-US" dirty="0" smtClean="0"/>
              <a:t>Optimize boolean statements to improve readability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 </a:t>
            </a:r>
            <a:r>
              <a:rPr lang="en-US" dirty="0" smtClean="0"/>
              <a:t>clause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dirty="0" smtClean="0"/>
              <a:t>statement or the last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else </a:t>
            </a:r>
            <a:r>
              <a:rPr lang="en-US" dirty="0" smtClean="0"/>
              <a:t>in a chain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trap errors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33600"/>
            <a:ext cx="4876801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4800600" cy="1219200"/>
          </a:xfrm>
        </p:spPr>
        <p:txBody>
          <a:bodyPr/>
          <a:lstStyle/>
          <a:p>
            <a:pPr algn="r"/>
            <a:r>
              <a:rPr lang="en-US" dirty="0" smtClean="0"/>
              <a:t>Choose Appropriate Loop Type</a:t>
            </a:r>
          </a:p>
          <a:p>
            <a:pPr algn="r"/>
            <a:r>
              <a:rPr lang="en-US" dirty="0" smtClean="0"/>
              <a:t>and Don’t Forget to Break</a:t>
            </a:r>
            <a:endParaRPr lang="en-US" dirty="0"/>
          </a:p>
        </p:txBody>
      </p:sp>
      <p:pic>
        <p:nvPicPr>
          <p:cNvPr id="1027" name="Picture 3" descr="Source: http://www.flickr.com/photos/mismyselfmelissa/3648505061/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053" y="1828800"/>
            <a:ext cx="3245548" cy="30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9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Choosing the correct type of loop: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 to repeat some block of code a certain number of times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 smtClean="0"/>
              <a:t> loop to process each element of an array or a collection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/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loop when you don't know how many times a block should be repeated</a:t>
            </a:r>
          </a:p>
          <a:p>
            <a:r>
              <a:rPr lang="en-US" dirty="0" smtClean="0"/>
              <a:t>Avoid deep nesting of loops</a:t>
            </a:r>
          </a:p>
          <a:p>
            <a:pPr lvl="1"/>
            <a:r>
              <a:rPr lang="en-US" dirty="0" smtClean="0"/>
              <a:t>You can extract the loop body in a new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Keep loops simple</a:t>
            </a:r>
          </a:p>
          <a:p>
            <a:pPr lvl="1" eaLnBrk="1" hangingPunct="1">
              <a:defRPr/>
            </a:pPr>
            <a:r>
              <a:rPr lang="en-US" dirty="0" smtClean="0"/>
              <a:t>This helps readers of your code</a:t>
            </a:r>
          </a:p>
          <a:p>
            <a:pPr eaLnBrk="1" hangingPunct="1">
              <a:defRPr/>
            </a:pPr>
            <a:r>
              <a:rPr lang="en-US" dirty="0" smtClean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 smtClean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 smtClean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7848600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5381500"/>
            <a:ext cx="678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1035796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Keep loop’s housekeeping at the start or at the end of the loop block</a:t>
            </a:r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buNone/>
              <a:defRPr/>
            </a:pPr>
            <a:endParaRPr lang="en-US" sz="3000" dirty="0" smtClean="0"/>
          </a:p>
          <a:p>
            <a:pPr eaLnBrk="1" hangingPunct="1">
              <a:defRPr/>
            </a:pPr>
            <a:r>
              <a:rPr lang="en-US" sz="3000" dirty="0" smtClean="0"/>
              <a:t>Use meaningful variable names to make loops readable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004060"/>
            <a:ext cx="48006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004060"/>
            <a:ext cx="34290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953000"/>
            <a:ext cx="3429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8600" y="4953000"/>
            <a:ext cx="48006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601399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601399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Avoid empty loops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 aware of your language (loop) semantics</a:t>
            </a:r>
          </a:p>
          <a:p>
            <a:pPr lvl="1" eaLnBrk="1" hangingPunct="1">
              <a:defRPr/>
            </a:pPr>
            <a:r>
              <a:rPr lang="en-US" dirty="0" smtClean="0"/>
              <a:t>C# – access to modified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16984"/>
            <a:ext cx="6629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676400"/>
            <a:ext cx="6629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336" y="22725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337" y="4226625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matters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dependencies obvious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 methods according to dependencies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method parameters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Document the control flow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648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600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4474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13577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explicitly change the index value to force the loop to stop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-loop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Put only the controlling statements in the loop header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114800"/>
            <a:ext cx="3657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4114800"/>
            <a:ext cx="411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516" y="390995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540" y="389382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01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code that depends on the loop index’s final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86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&gt;= length);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00650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4286" y="60157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2050" y="601577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continue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for tests at the top of a loop to avoid nested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</a:t>
            </a:r>
          </a:p>
          <a:p>
            <a:r>
              <a:rPr lang="en-US" dirty="0" smtClean="0"/>
              <a:t>Avoid loops with lots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brake</a:t>
            </a:r>
            <a:r>
              <a:rPr lang="en-US" dirty="0" smtClean="0"/>
              <a:t>-s scattered trough it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only with caution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93" y="4114800"/>
            <a:ext cx="3314814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5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Should a Loop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r>
              <a:rPr lang="en-US" dirty="0" smtClean="0"/>
              <a:t>Try to make the loops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 enough </a:t>
            </a:r>
            <a:r>
              <a:rPr lang="en-US" dirty="0" smtClean="0"/>
              <a:t>to view it all at once (one screen)</a:t>
            </a:r>
          </a:p>
          <a:p>
            <a:r>
              <a:rPr lang="en-US" dirty="0" smtClean="0"/>
              <a:t>Use methods to shorten the loop body</a:t>
            </a:r>
          </a:p>
          <a:p>
            <a:r>
              <a:rPr lang="en-US" dirty="0" smtClean="0"/>
              <a:t>Make long loops especially clear </a:t>
            </a:r>
          </a:p>
          <a:p>
            <a:r>
              <a:rPr lang="en-US" dirty="0" smtClean="0"/>
              <a:t>Avoid deep nesting</a:t>
            </a:r>
            <a:br>
              <a:rPr lang="en-US" dirty="0" smtClean="0"/>
            </a:br>
            <a:r>
              <a:rPr lang="en-US" dirty="0" smtClean="0"/>
              <a:t>in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392522" y="3258922"/>
            <a:ext cx="2549956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062" y="1752600"/>
            <a:ext cx="45720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Other Control Flow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4501661" cy="1219200"/>
          </a:xfrm>
        </p:spPr>
        <p:txBody>
          <a:bodyPr/>
          <a:lstStyle/>
          <a:p>
            <a:pPr algn="r"/>
            <a:r>
              <a:rPr lang="en-US" dirty="0" smtClean="0"/>
              <a:t>To Understand Recursion,</a:t>
            </a:r>
            <a:br>
              <a:rPr lang="en-US" dirty="0" smtClean="0"/>
            </a:br>
            <a:r>
              <a:rPr lang="en-US" dirty="0" smtClean="0"/>
              <a:t>One Must First Understand Recursion</a:t>
            </a:r>
            <a:endParaRPr lang="en-US" dirty="0"/>
          </a:p>
        </p:txBody>
      </p:sp>
      <p:pic>
        <p:nvPicPr>
          <p:cNvPr id="2058" name="Picture 10" descr="Source: http://www.flickr.com/photos/sbprzd/183419808/ 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62" y="1537156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when it enhances readability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to avoid deep nesting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multiple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400"/>
            <a:ext cx="4191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2438400"/>
            <a:ext cx="411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316" y="48158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8158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 you want to walk a tree / graph-like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aware of infinite recursion or indirect recursion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Recursion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846255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PrintWindowsRecursive(Window w)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w.Print()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foreach(childWindow in w.ChildWindows)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PrintWindowsRecursive(childWindow);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5197" y="36576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Ensure that recursion has end</a:t>
            </a:r>
          </a:p>
          <a:p>
            <a:r>
              <a:rPr lang="en-US" dirty="0" smtClean="0"/>
              <a:t>Verify that recursion is not very high-cost</a:t>
            </a:r>
          </a:p>
          <a:p>
            <a:pPr lvl="1"/>
            <a:r>
              <a:rPr lang="en-US" dirty="0" smtClean="0"/>
              <a:t>Check the occupied system resources</a:t>
            </a:r>
          </a:p>
          <a:p>
            <a:pPr lvl="1"/>
            <a:r>
              <a:rPr lang="en-US" dirty="0" smtClean="0"/>
              <a:t>You can always use stack classes and iteration</a:t>
            </a:r>
          </a:p>
          <a:p>
            <a:r>
              <a:rPr lang="en-US" dirty="0" smtClean="0"/>
              <a:t>Don’t use recursion when there is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</a:t>
            </a:r>
            <a:r>
              <a:rPr lang="en-US" dirty="0" smtClean="0"/>
              <a:t> (iteration based) solution, e.g.</a:t>
            </a:r>
          </a:p>
          <a:p>
            <a:pPr lvl="1"/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Fibonacci numbers</a:t>
            </a:r>
          </a:p>
          <a:p>
            <a:r>
              <a:rPr lang="en-US" dirty="0" smtClean="0"/>
              <a:t>Some languages optimize tail-call recursions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Avoid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, because they have a tendency to introduce spaghetti code</a:t>
            </a:r>
          </a:p>
          <a:p>
            <a:r>
              <a:rPr lang="en-US" dirty="0" smtClean="0">
                <a:hlinkClick r:id="rId2"/>
              </a:rPr>
              <a:t>“A Case Against the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GO TO Statement”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noProof="1" smtClean="0"/>
              <a:t>Edsger Dijkstra</a:t>
            </a:r>
          </a:p>
          <a:p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 as a last resort</a:t>
            </a:r>
          </a:p>
          <a:p>
            <a:pPr lvl="1"/>
            <a:r>
              <a:rPr lang="en-US" dirty="0" smtClean="0"/>
              <a:t>If they make the code </a:t>
            </a:r>
            <a:br>
              <a:rPr lang="en-US" dirty="0" smtClean="0"/>
            </a:br>
            <a:r>
              <a:rPr lang="en-US" dirty="0" smtClean="0"/>
              <a:t>more maintainable</a:t>
            </a:r>
          </a:p>
          <a:p>
            <a:r>
              <a:rPr lang="en-US" dirty="0" smtClean="0"/>
              <a:t>C# supports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labels, but avoid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Edsger W. Dijkstr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2286859"/>
            <a:ext cx="1143000" cy="11525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429000"/>
            <a:ext cx="274343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does not matter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read from top to bottom like a newspaper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related statements 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clear boundaries for </a:t>
            </a:r>
            <a:br>
              <a:rPr lang="en-US" dirty="0" smtClean="0"/>
            </a:br>
            <a:r>
              <a:rPr lang="en-US" dirty="0" smtClean="0"/>
              <a:t>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blank lines to separate 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 separate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1936412" cy="186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14400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44881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CraeteReportHeader(Report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5910" y="914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The most important thing to consider when organizing straight-line code is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Ordering dependencies</a:t>
            </a:r>
          </a:p>
          <a:p>
            <a:r>
              <a:rPr lang="en-US" dirty="0" smtClean="0"/>
              <a:t>Dependencies should be made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obvious</a:t>
            </a:r>
          </a:p>
          <a:p>
            <a:pPr lvl="1"/>
            <a:r>
              <a:rPr lang="en-US" dirty="0" smtClean="0"/>
              <a:t>Through the use of good routine names, parameter lists and comments</a:t>
            </a:r>
          </a:p>
          <a:p>
            <a:r>
              <a:rPr lang="en-US" dirty="0" smtClean="0"/>
              <a:t>If code doesn’t have order dependencies</a:t>
            </a:r>
          </a:p>
          <a:p>
            <a:pPr lvl="1"/>
            <a:r>
              <a:rPr lang="en-US" dirty="0" smtClean="0"/>
              <a:t>Keep related statements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343400" cy="1981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</a:t>
            </a:r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00" y="3733800"/>
            <a:ext cx="4343400" cy="609600"/>
          </a:xfrm>
        </p:spPr>
        <p:txBody>
          <a:bodyPr/>
          <a:lstStyle/>
          <a:p>
            <a:pPr algn="r"/>
            <a:r>
              <a:rPr lang="en-US" dirty="0" smtClean="0"/>
              <a:t>Using Control Structures</a:t>
            </a:r>
            <a:endParaRPr lang="en-US" dirty="0"/>
          </a:p>
        </p:txBody>
      </p:sp>
      <p:pic>
        <p:nvPicPr>
          <p:cNvPr id="44034" name="Picture 2" descr="http://oma.od.nih.gov/ms/records/recdisp/images/flowchart-blank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05400" y="942731"/>
            <a:ext cx="3276600" cy="5124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420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2622</TotalTime>
  <Words>3305</Words>
  <Application>Microsoft Office PowerPoint</Application>
  <PresentationFormat>On-screen Show (4:3)</PresentationFormat>
  <Paragraphs>879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Cambria</vt:lpstr>
      <vt:lpstr>Consolas</vt:lpstr>
      <vt:lpstr>Corbel</vt:lpstr>
      <vt:lpstr>Wingdings 2</vt:lpstr>
      <vt:lpstr>Telerik Academy</vt:lpstr>
      <vt:lpstr>Control Flow, Conditional Statements and Loops</vt:lpstr>
      <vt:lpstr>Table of Contents</vt:lpstr>
      <vt:lpstr>Organizing Straight-Line Code</vt:lpstr>
      <vt:lpstr>Straight-Line Code</vt:lpstr>
      <vt:lpstr>Straight-Line Code (2)</vt:lpstr>
      <vt:lpstr>Straight-Line Code – Examples</vt:lpstr>
      <vt:lpstr>Straight-Line Code – Examples</vt:lpstr>
      <vt:lpstr>Straight-Line Code – Summary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Positive Boolean Expressions</vt:lpstr>
      <vt:lpstr>Use Parentheses for Simplification</vt:lpstr>
      <vt:lpstr>Boolean Expression Evaluation</vt:lpstr>
      <vt:lpstr>Numeric Expressions as Operands</vt:lpstr>
      <vt:lpstr>Avoid Deep Nesting of Blocks</vt:lpstr>
      <vt:lpstr>Deep Nesting – Example</vt:lpstr>
      <vt:lpstr>Deep Nesting – Example (2)</vt:lpstr>
      <vt:lpstr>Avoiding Deep Nesting – Example</vt:lpstr>
      <vt:lpstr>Avoiding Deep Nesting – Example (2)</vt:lpstr>
      <vt:lpstr>Using Case Statement</vt:lpstr>
      <vt:lpstr>Incorrect Case Statement</vt:lpstr>
      <vt:lpstr>Improved Case Statement</vt:lpstr>
      <vt:lpstr>Case – Best Practices</vt:lpstr>
      <vt:lpstr>Case – Best Practices(2)</vt:lpstr>
      <vt:lpstr>Control Statements – Summary</vt:lpstr>
      <vt:lpstr>Using Loops</vt:lpstr>
      <vt:lpstr>Using Loops</vt:lpstr>
      <vt:lpstr>Loops: Best Practices</vt:lpstr>
      <vt:lpstr>Loops: Best Practices (2)</vt:lpstr>
      <vt:lpstr>Loops: Best Practices (3)</vt:lpstr>
      <vt:lpstr>Loops: Tips on for-Loop</vt:lpstr>
      <vt:lpstr>Loops: Tips on for-Loop(2)</vt:lpstr>
      <vt:lpstr>Loops: break and continue</vt:lpstr>
      <vt:lpstr>How Long Should a Loop Be?</vt:lpstr>
      <vt:lpstr>Other Control Flow Structures</vt:lpstr>
      <vt:lpstr>The return Statement</vt:lpstr>
      <vt:lpstr>Recursion</vt:lpstr>
      <vt:lpstr>Recursion Tips</vt:lpstr>
      <vt:lpstr>GOTO</vt:lpstr>
      <vt:lpstr>Control Flow, Conditional Statements and Loops</vt:lpstr>
      <vt:lpstr>Homework (1)</vt:lpstr>
      <vt:lpstr>Homework (2)</vt:lpstr>
      <vt:lpstr>Homework (3)</vt:lpstr>
      <vt:lpstr>Homework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Svetlin Nakov</cp:lastModifiedBy>
  <cp:revision>846</cp:revision>
  <dcterms:created xsi:type="dcterms:W3CDTF">2007-12-08T16:03:35Z</dcterms:created>
  <dcterms:modified xsi:type="dcterms:W3CDTF">2013-04-15T19:00:02Z</dcterms:modified>
  <cp:category>quality code, software engineering</cp:category>
</cp:coreProperties>
</file>