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1"/>
  </p:notesMasterIdLst>
  <p:handoutMasterIdLst>
    <p:handoutMasterId r:id="rId92"/>
  </p:handoutMasterIdLst>
  <p:sldIdLst>
    <p:sldId id="338" r:id="rId2"/>
    <p:sldId id="335" r:id="rId3"/>
    <p:sldId id="364" r:id="rId4"/>
    <p:sldId id="350" r:id="rId5"/>
    <p:sldId id="360" r:id="rId6"/>
    <p:sldId id="361" r:id="rId7"/>
    <p:sldId id="362" r:id="rId8"/>
    <p:sldId id="377" r:id="rId9"/>
    <p:sldId id="349" r:id="rId10"/>
    <p:sldId id="371" r:id="rId11"/>
    <p:sldId id="363" r:id="rId12"/>
    <p:sldId id="376" r:id="rId13"/>
    <p:sldId id="356" r:id="rId14"/>
    <p:sldId id="354" r:id="rId15"/>
    <p:sldId id="415" r:id="rId16"/>
    <p:sldId id="434" r:id="rId17"/>
    <p:sldId id="381" r:id="rId18"/>
    <p:sldId id="382" r:id="rId19"/>
    <p:sldId id="379" r:id="rId20"/>
    <p:sldId id="366" r:id="rId21"/>
    <p:sldId id="358" r:id="rId22"/>
    <p:sldId id="345" r:id="rId23"/>
    <p:sldId id="365" r:id="rId24"/>
    <p:sldId id="394" r:id="rId25"/>
    <p:sldId id="339" r:id="rId26"/>
    <p:sldId id="340" r:id="rId27"/>
    <p:sldId id="393" r:id="rId28"/>
    <p:sldId id="347" r:id="rId29"/>
    <p:sldId id="346" r:id="rId30"/>
    <p:sldId id="348" r:id="rId31"/>
    <p:sldId id="369" r:id="rId32"/>
    <p:sldId id="372" r:id="rId33"/>
    <p:sldId id="383" r:id="rId34"/>
    <p:sldId id="373" r:id="rId35"/>
    <p:sldId id="385" r:id="rId36"/>
    <p:sldId id="384" r:id="rId37"/>
    <p:sldId id="387" r:id="rId38"/>
    <p:sldId id="388" r:id="rId39"/>
    <p:sldId id="389" r:id="rId40"/>
    <p:sldId id="390" r:id="rId41"/>
    <p:sldId id="391" r:id="rId42"/>
    <p:sldId id="392" r:id="rId43"/>
    <p:sldId id="400" r:id="rId44"/>
    <p:sldId id="446" r:id="rId45"/>
    <p:sldId id="374" r:id="rId46"/>
    <p:sldId id="386" r:id="rId47"/>
    <p:sldId id="336" r:id="rId48"/>
    <p:sldId id="395" r:id="rId49"/>
    <p:sldId id="401" r:id="rId50"/>
    <p:sldId id="396" r:id="rId51"/>
    <p:sldId id="443" r:id="rId52"/>
    <p:sldId id="399" r:id="rId53"/>
    <p:sldId id="397" r:id="rId54"/>
    <p:sldId id="398" r:id="rId55"/>
    <p:sldId id="402" r:id="rId56"/>
    <p:sldId id="407" r:id="rId57"/>
    <p:sldId id="337" r:id="rId58"/>
    <p:sldId id="417" r:id="rId59"/>
    <p:sldId id="405" r:id="rId60"/>
    <p:sldId id="408" r:id="rId61"/>
    <p:sldId id="445" r:id="rId62"/>
    <p:sldId id="409" r:id="rId63"/>
    <p:sldId id="410" r:id="rId64"/>
    <p:sldId id="413" r:id="rId65"/>
    <p:sldId id="412" r:id="rId66"/>
    <p:sldId id="423" r:id="rId67"/>
    <p:sldId id="418" r:id="rId68"/>
    <p:sldId id="425" r:id="rId69"/>
    <p:sldId id="426" r:id="rId70"/>
    <p:sldId id="427" r:id="rId71"/>
    <p:sldId id="432" r:id="rId72"/>
    <p:sldId id="433" r:id="rId73"/>
    <p:sldId id="428" r:id="rId74"/>
    <p:sldId id="429" r:id="rId75"/>
    <p:sldId id="424" r:id="rId76"/>
    <p:sldId id="419" r:id="rId77"/>
    <p:sldId id="420" r:id="rId78"/>
    <p:sldId id="436" r:id="rId79"/>
    <p:sldId id="421" r:id="rId80"/>
    <p:sldId id="422" r:id="rId81"/>
    <p:sldId id="437" r:id="rId82"/>
    <p:sldId id="438" r:id="rId83"/>
    <p:sldId id="430" r:id="rId84"/>
    <p:sldId id="431" r:id="rId85"/>
    <p:sldId id="440" r:id="rId86"/>
    <p:sldId id="442" r:id="rId87"/>
    <p:sldId id="370" r:id="rId88"/>
    <p:sldId id="334" r:id="rId89"/>
    <p:sldId id="403" r:id="rId90"/>
  </p:sldIdLst>
  <p:sldSz cx="9144000" cy="6858000" type="screen4x3"/>
  <p:notesSz cx="6881813" cy="9296400"/>
  <p:custDataLst>
    <p:tags r:id="rId9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15" d="100"/>
          <a:sy n="115" d="100"/>
        </p:scale>
        <p:origin x="13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0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16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web/downloads/platform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doui.com/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://demos.kendoui.com/web/overview/index.html" TargetMode="Externa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ASP.NET </a:t>
            </a:r>
            <a:r>
              <a:rPr lang="en-US" dirty="0"/>
              <a:t>MVC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dirty="0"/>
              <a:t>K</a:t>
            </a:r>
            <a:r>
              <a:rPr lang="en-US" dirty="0" smtClean="0"/>
              <a:t>ostov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6183868"/>
            <a:ext cx="3352800" cy="369332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800219"/>
          </a:xfrm>
        </p:spPr>
        <p:txBody>
          <a:bodyPr/>
          <a:lstStyle/>
          <a:p>
            <a:pPr marL="0"/>
            <a:r>
              <a:rPr lang="en-US" dirty="0" smtClean="0"/>
              <a:t>Senior Software Developer and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5755957"/>
            <a:ext cx="3352800" cy="40011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http://nikolay.it</a:t>
            </a:r>
            <a:endParaRPr lang="en-US" dirty="0"/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2743200" cy="32960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CakePHP</a:t>
            </a:r>
            <a:r>
              <a:rPr lang="en-US" dirty="0" smtClean="0"/>
              <a:t> (PHP)</a:t>
            </a:r>
          </a:p>
          <a:p>
            <a:r>
              <a:rPr lang="en-US" dirty="0" smtClean="0">
                <a:hlinkClick r:id="rId3"/>
              </a:rPr>
              <a:t>CodeIgniter</a:t>
            </a:r>
            <a:r>
              <a:rPr lang="en-US" dirty="0" smtClean="0"/>
              <a:t> (PHP)</a:t>
            </a:r>
          </a:p>
          <a:p>
            <a:r>
              <a:rPr lang="en-US" dirty="0" smtClean="0">
                <a:hlinkClick r:id="rId4"/>
              </a:rPr>
              <a:t>Spring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Perl: Catalyst</a:t>
            </a:r>
            <a:r>
              <a:rPr lang="en-US" dirty="0"/>
              <a:t>, </a:t>
            </a:r>
            <a:r>
              <a:rPr lang="en-US" dirty="0" smtClean="0"/>
              <a:t>Dancer</a:t>
            </a:r>
          </a:p>
          <a:p>
            <a:r>
              <a:rPr lang="en-US" dirty="0"/>
              <a:t>Python: </a:t>
            </a:r>
            <a:r>
              <a:rPr lang="en-US" dirty="0" smtClean="0">
                <a:hlinkClick r:id="rId5"/>
              </a:rPr>
              <a:t>Django</a:t>
            </a:r>
            <a:r>
              <a:rPr lang="en-US" dirty="0"/>
              <a:t>, </a:t>
            </a:r>
            <a:r>
              <a:rPr lang="en-US" dirty="0" smtClean="0"/>
              <a:t>Flask</a:t>
            </a:r>
            <a:r>
              <a:rPr lang="en-US" dirty="0"/>
              <a:t>, </a:t>
            </a:r>
            <a:r>
              <a:rPr lang="en-US" dirty="0" err="1"/>
              <a:t>Grok</a:t>
            </a:r>
            <a:endParaRPr lang="en-US" dirty="0"/>
          </a:p>
          <a:p>
            <a:r>
              <a:rPr lang="en-US" dirty="0"/>
              <a:t>Ruby: </a:t>
            </a:r>
            <a:r>
              <a:rPr lang="en-US" dirty="0">
                <a:hlinkClick r:id="rId6"/>
              </a:rPr>
              <a:t>Ruby on Rails</a:t>
            </a:r>
            <a:r>
              <a:rPr lang="en-US" dirty="0"/>
              <a:t>, Camping, </a:t>
            </a:r>
            <a:r>
              <a:rPr lang="en-US" dirty="0" smtClean="0"/>
              <a:t>Nitro, Sinatra</a:t>
            </a:r>
            <a:endParaRPr lang="en-US" dirty="0"/>
          </a:p>
          <a:p>
            <a:r>
              <a:rPr lang="en-US" smtClean="0"/>
              <a:t>JavaScript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AngularJS</a:t>
            </a:r>
            <a:r>
              <a:rPr lang="en-US" dirty="0"/>
              <a:t>, </a:t>
            </a:r>
            <a:r>
              <a:rPr lang="en-US" dirty="0" smtClean="0">
                <a:hlinkClick r:id="rId8"/>
              </a:rPr>
              <a:t>JavaScriptMVC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Spine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ASP.NET </a:t>
            </a:r>
            <a:r>
              <a:rPr lang="en-US" dirty="0">
                <a:hlinkClick r:id="rId10"/>
              </a:rPr>
              <a:t>MVC</a:t>
            </a:r>
            <a:r>
              <a:rPr lang="en-US" dirty="0"/>
              <a:t> (.NET Framework)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19200"/>
            <a:ext cx="5052062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924800" cy="68580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6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15" y="1066800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971800"/>
            <a:ext cx="340995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857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82408" y="1310055"/>
            <a:ext cx="2431077" cy="1439607"/>
            <a:chOff x="6666900" y="1482970"/>
            <a:chExt cx="2431077" cy="1439607"/>
          </a:xfrm>
        </p:grpSpPr>
        <p:sp>
          <p:nvSpPr>
            <p:cNvPr id="29" name="Right Brace 28"/>
            <p:cNvSpPr/>
            <p:nvPr/>
          </p:nvSpPr>
          <p:spPr bwMode="auto">
            <a:xfrm>
              <a:off x="6666900" y="1482970"/>
              <a:ext cx="548640" cy="1439607"/>
            </a:xfrm>
            <a:prstGeom prst="rightBrace">
              <a:avLst>
                <a:gd name="adj1" fmla="val 8333"/>
                <a:gd name="adj2" fmla="val 50755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solidFill>
                  <a:srgbClr val="00B05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0" name="TextBox 8"/>
            <p:cNvSpPr txBox="1"/>
            <p:nvPr/>
          </p:nvSpPr>
          <p:spPr>
            <a:xfrm>
              <a:off x="7194892" y="1971372"/>
              <a:ext cx="1903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>
                  <a:solidFill>
                    <a:schemeClr val="accent1"/>
                  </a:solidFill>
                </a:rPr>
                <a:t>Presentation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19926" y="3633720"/>
            <a:ext cx="1834203" cy="2673266"/>
            <a:chOff x="6666900" y="3675185"/>
            <a:chExt cx="1834203" cy="1770183"/>
          </a:xfrm>
        </p:grpSpPr>
        <p:sp>
          <p:nvSpPr>
            <p:cNvPr id="27" name="Right Brace 26"/>
            <p:cNvSpPr/>
            <p:nvPr/>
          </p:nvSpPr>
          <p:spPr bwMode="auto">
            <a:xfrm>
              <a:off x="6666900" y="3675185"/>
              <a:ext cx="548640" cy="1770183"/>
            </a:xfrm>
            <a:prstGeom prst="rightBrac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7173174" y="4329444"/>
              <a:ext cx="132792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</a:rPr>
                <a:t>Runtime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1579" y="1310055"/>
            <a:ext cx="2541559" cy="2324577"/>
            <a:chOff x="658841" y="1482970"/>
            <a:chExt cx="2541559" cy="2324577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58841" y="1482970"/>
              <a:ext cx="2541559" cy="1439607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 WebForms</a:t>
              </a:r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>
              <a:off x="1929621" y="2922577"/>
              <a:ext cx="504000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372297" y="1310055"/>
            <a:ext cx="2541559" cy="2324577"/>
            <a:chOff x="3439559" y="1482970"/>
            <a:chExt cx="2541559" cy="232457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3439559" y="1482970"/>
              <a:ext cx="2541559" cy="14396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MVC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4310047" y="2922577"/>
              <a:ext cx="400292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38200" y="3657599"/>
            <a:ext cx="4865659" cy="2649386"/>
            <a:chOff x="1920240" y="2873365"/>
            <a:chExt cx="4373880" cy="294007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920240" y="2873365"/>
              <a:ext cx="4373880" cy="29400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207264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Caching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30708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.NET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3322320" y="51581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Handlers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2042160" y="514287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Routes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207264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Pages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330708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Controls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4541520" y="34969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Globalization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042160" y="459423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Profile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4541520" y="406083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Master Pages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541520" y="462471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Membership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322320" y="460947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Roles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541520" y="51733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Etc...</a:t>
              </a:r>
            </a:p>
          </p:txBody>
        </p:sp>
        <p:sp>
          <p:nvSpPr>
            <p:cNvPr id="46" name="TextBox 35"/>
            <p:cNvSpPr txBox="1"/>
            <p:nvPr/>
          </p:nvSpPr>
          <p:spPr>
            <a:xfrm>
              <a:off x="3448627" y="2924078"/>
              <a:ext cx="1317105" cy="51953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ASP.NET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30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ASP.NET Web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Stable </a:t>
            </a:r>
            <a:r>
              <a:rPr lang="en-US" dirty="0"/>
              <a:t>and mature, </a:t>
            </a:r>
            <a:r>
              <a:rPr lang="en-US" dirty="0" smtClean="0"/>
              <a:t>supported </a:t>
            </a:r>
            <a:r>
              <a:rPr lang="en-US" dirty="0"/>
              <a:t>by heaps of third party controls and tools</a:t>
            </a:r>
            <a:endParaRPr lang="en-US" dirty="0" smtClean="0"/>
          </a:p>
          <a:p>
            <a:r>
              <a:rPr lang="en-US" dirty="0" smtClean="0"/>
              <a:t>Event driven web development</a:t>
            </a:r>
          </a:p>
          <a:p>
            <a:r>
              <a:rPr lang="en-US" dirty="0" err="1"/>
              <a:t>Postbacks</a:t>
            </a:r>
            <a:endParaRPr lang="en-US" dirty="0"/>
          </a:p>
          <a:p>
            <a:r>
              <a:rPr lang="en-US" dirty="0" err="1" smtClean="0"/>
              <a:t>Viewstate</a:t>
            </a:r>
            <a:endParaRPr lang="en-US" dirty="0" smtClean="0"/>
          </a:p>
          <a:p>
            <a:r>
              <a:rPr lang="en-US" dirty="0" smtClean="0"/>
              <a:t>Less </a:t>
            </a:r>
            <a:r>
              <a:rPr lang="en-US" dirty="0"/>
              <a:t>control over the HTML</a:t>
            </a:r>
          </a:p>
          <a:p>
            <a:r>
              <a:rPr lang="en-US" dirty="0"/>
              <a:t>Hard to test</a:t>
            </a:r>
          </a:p>
          <a:p>
            <a:r>
              <a:rPr lang="en-US" dirty="0"/>
              <a:t>Rapid </a:t>
            </a:r>
            <a:r>
              <a:rPr lang="en-US" dirty="0" smtClean="0"/>
              <a:t>development</a:t>
            </a:r>
          </a:p>
        </p:txBody>
      </p:sp>
      <p:pic>
        <p:nvPicPr>
          <p:cNvPr id="1026" name="Picture 2" descr="https://twimg0-a.akamaihd.net/profile_images/2600136208/4zeimmsdyc58esq34wb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2971800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4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on top of ASP.NET</a:t>
            </a:r>
          </a:p>
          <a:p>
            <a:pPr lvl="1"/>
            <a:r>
              <a:rPr lang="en-US" dirty="0"/>
              <a:t>Not a replacement for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smtClean="0"/>
              <a:t>Leverage the benefits of ASP.NET</a:t>
            </a:r>
            <a:endParaRPr lang="en-US" dirty="0"/>
          </a:p>
          <a:p>
            <a:r>
              <a:rPr lang="en-US" dirty="0" smtClean="0"/>
              <a:t>Embrace the web</a:t>
            </a:r>
          </a:p>
          <a:p>
            <a:pPr lvl="1"/>
            <a:r>
              <a:rPr lang="en-US" sz="2800" dirty="0"/>
              <a:t>User/SEO friendly </a:t>
            </a:r>
            <a:r>
              <a:rPr lang="en-US" sz="2800" dirty="0" smtClean="0"/>
              <a:t>URLs, HTML 5, SPA</a:t>
            </a:r>
          </a:p>
          <a:p>
            <a:pPr lvl="1"/>
            <a:r>
              <a:rPr lang="en-US" sz="2800" dirty="0" smtClean="0"/>
              <a:t>Adopt REST concepts</a:t>
            </a:r>
            <a:endParaRPr lang="en-US" dirty="0" smtClean="0"/>
          </a:p>
          <a:p>
            <a:r>
              <a:rPr lang="en-US" dirty="0" smtClean="0"/>
              <a:t>Uses MVC pattern</a:t>
            </a:r>
          </a:p>
          <a:p>
            <a:pPr lvl="1"/>
            <a:r>
              <a:rPr lang="en-US" sz="2800" dirty="0"/>
              <a:t>Conventions and </a:t>
            </a:r>
            <a:r>
              <a:rPr lang="en-US" sz="2800" dirty="0" smtClean="0"/>
              <a:t>Guidance</a:t>
            </a:r>
          </a:p>
          <a:p>
            <a:pPr lvl="1"/>
            <a:r>
              <a:rPr lang="en-US" sz="2800" dirty="0" smtClean="0"/>
              <a:t>Separation of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91000"/>
            <a:ext cx="2190750" cy="21907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044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Tight control over markup</a:t>
            </a:r>
          </a:p>
          <a:p>
            <a:r>
              <a:rPr lang="en-US" dirty="0" smtClean="0"/>
              <a:t>Testable</a:t>
            </a:r>
          </a:p>
          <a:p>
            <a:r>
              <a:rPr lang="en-US" dirty="0"/>
              <a:t>Loosely coupled and </a:t>
            </a:r>
            <a:r>
              <a:rPr lang="en-US" dirty="0" smtClean="0"/>
              <a:t>extensible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Razor view engine</a:t>
            </a:r>
          </a:p>
          <a:p>
            <a:pPr lvl="1"/>
            <a:r>
              <a:rPr lang="en-US" dirty="0" smtClean="0"/>
              <a:t>One of the greatest view engines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 err="1" smtClean="0"/>
              <a:t>ntellisense</a:t>
            </a:r>
            <a:r>
              <a:rPr lang="en-US" dirty="0"/>
              <a:t>, </a:t>
            </a:r>
            <a:r>
              <a:rPr lang="en-US" dirty="0" smtClean="0"/>
              <a:t>integrated in Visual Studio</a:t>
            </a:r>
            <a:endParaRPr lang="en-US" dirty="0"/>
          </a:p>
          <a:p>
            <a:r>
              <a:rPr lang="en-US" dirty="0" smtClean="0"/>
              <a:t>Reuse of current skills (C#, LINQ, HTML, etc.)</a:t>
            </a:r>
          </a:p>
          <a:p>
            <a:r>
              <a:rPr lang="en-US" dirty="0"/>
              <a:t>Application-based (not scripts like PHP)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ASP.NET MVC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</a:t>
            </a:r>
            <a:r>
              <a:rPr lang="en-US" dirty="0" smtClean="0"/>
              <a:t>1.0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 February 2007, Scott Guthrie </a:t>
            </a:r>
            <a:r>
              <a:rPr lang="en-US" dirty="0" smtClean="0"/>
              <a:t>("</a:t>
            </a:r>
            <a:r>
              <a:rPr lang="en-US" dirty="0" err="1" smtClean="0"/>
              <a:t>ScottGu</a:t>
            </a:r>
            <a:r>
              <a:rPr lang="en-US" dirty="0" smtClean="0"/>
              <a:t>") </a:t>
            </a:r>
            <a:r>
              <a:rPr lang="en-US" dirty="0"/>
              <a:t>of Microsoft sketched out the core of ASP.NET </a:t>
            </a:r>
            <a:r>
              <a:rPr lang="en-US" dirty="0" smtClean="0"/>
              <a:t>MVC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Released </a:t>
            </a:r>
            <a:r>
              <a:rPr lang="en-US" dirty="0"/>
              <a:t>on 13 March 2009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2.0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Released </a:t>
            </a:r>
            <a:r>
              <a:rPr lang="en-US" dirty="0"/>
              <a:t>just one year later, </a:t>
            </a:r>
            <a:r>
              <a:rPr lang="en-US" dirty="0" smtClean="0"/>
              <a:t>on 10 March 2010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3.0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Released </a:t>
            </a:r>
            <a:r>
              <a:rPr lang="en-US" dirty="0"/>
              <a:t>on 13 January 2011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4.0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Released on 15 </a:t>
            </a:r>
            <a:r>
              <a:rPr lang="en-US" dirty="0" smtClean="0"/>
              <a:t>August </a:t>
            </a:r>
            <a:r>
              <a:rPr lang="en-US" dirty="0"/>
              <a:t>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56" y="4953000"/>
            <a:ext cx="2705544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045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component has one </a:t>
            </a:r>
            <a:r>
              <a:rPr lang="en-US" dirty="0" smtClean="0"/>
              <a:t>responsibility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SRP</a:t>
            </a:r>
            <a:r>
              <a:rPr lang="en-US" dirty="0"/>
              <a:t> – Single Responsibility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DRY</a:t>
            </a:r>
            <a:r>
              <a:rPr lang="en-US" dirty="0"/>
              <a:t> – Don’t Repeat Yourself</a:t>
            </a:r>
          </a:p>
          <a:p>
            <a:r>
              <a:rPr lang="en-US" dirty="0"/>
              <a:t>More easily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TDD</a:t>
            </a:r>
            <a:r>
              <a:rPr lang="en-US" dirty="0" smtClean="0"/>
              <a:t> – Test-driven development</a:t>
            </a:r>
          </a:p>
          <a:p>
            <a:r>
              <a:rPr lang="en-US" dirty="0"/>
              <a:t>Helps with concurrent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Performing </a:t>
            </a:r>
            <a:r>
              <a:rPr lang="en-US" dirty="0"/>
              <a:t>tasks </a:t>
            </a:r>
            <a:r>
              <a:rPr lang="en-US" dirty="0" smtClean="0"/>
              <a:t>concurrently</a:t>
            </a:r>
          </a:p>
          <a:p>
            <a:pPr lvl="2"/>
            <a:r>
              <a:rPr lang="en-US" dirty="0" smtClean="0"/>
              <a:t>One developer works on views</a:t>
            </a:r>
          </a:p>
          <a:p>
            <a:pPr lvl="2"/>
            <a:r>
              <a:rPr lang="en-US" dirty="0" smtClean="0"/>
              <a:t>Another works on controllers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2" descr="d:\Desktop\srp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286000"/>
            <a:ext cx="2279963" cy="1823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08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any component of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Interface-based architecture</a:t>
            </a:r>
          </a:p>
          <a:p>
            <a:r>
              <a:rPr lang="en-US" dirty="0" smtClean="0"/>
              <a:t>Almost anything can be replaced or extended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binders </a:t>
            </a:r>
            <a:r>
              <a:rPr lang="en-US" dirty="0" smtClean="0"/>
              <a:t>(request data to </a:t>
            </a:r>
            <a:r>
              <a:rPr lang="en-US" dirty="0"/>
              <a:t>CLR objects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Action/result </a:t>
            </a:r>
            <a:r>
              <a:rPr lang="en-US" dirty="0"/>
              <a:t>filters </a:t>
            </a:r>
            <a:r>
              <a:rPr lang="en-US" dirty="0" smtClean="0"/>
              <a:t>(e.g. </a:t>
            </a:r>
            <a:r>
              <a:rPr lang="en-US" dirty="0" err="1" smtClean="0"/>
              <a:t>OnActionExecuting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Custom action result types</a:t>
            </a:r>
          </a:p>
          <a:p>
            <a:pPr lvl="1"/>
            <a:r>
              <a:rPr lang="en-US" dirty="0"/>
              <a:t>View engine (Razor, </a:t>
            </a:r>
            <a:r>
              <a:rPr lang="en-US" dirty="0" err="1"/>
              <a:t>WebForms</a:t>
            </a:r>
            <a:r>
              <a:rPr lang="en-US" dirty="0"/>
              <a:t>, </a:t>
            </a:r>
            <a:r>
              <a:rPr lang="en-US" dirty="0" err="1"/>
              <a:t>NHaml</a:t>
            </a:r>
            <a:r>
              <a:rPr lang="en-US" dirty="0"/>
              <a:t>, 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View helpers (HTML, AJAX, URL, etc.)</a:t>
            </a:r>
            <a:endParaRPr lang="en-US" dirty="0"/>
          </a:p>
          <a:p>
            <a:pPr lvl="1"/>
            <a:r>
              <a:rPr lang="en-US" dirty="0" smtClean="0"/>
              <a:t>Custom data providers (ADO.NET),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REST-like</a:t>
            </a:r>
          </a:p>
          <a:p>
            <a:pPr lvl="1"/>
            <a:r>
              <a:rPr lang="en-US" dirty="0"/>
              <a:t>/products/update</a:t>
            </a:r>
          </a:p>
          <a:p>
            <a:pPr lvl="1"/>
            <a:r>
              <a:rPr lang="en-US" dirty="0"/>
              <a:t>/</a:t>
            </a:r>
            <a:r>
              <a:rPr lang="en-US" dirty="0" smtClean="0"/>
              <a:t>blog/posts/2013/01/28/</a:t>
            </a:r>
            <a:r>
              <a:rPr lang="en-US" dirty="0" err="1" smtClean="0"/>
              <a:t>mvc</a:t>
            </a:r>
            <a:r>
              <a:rPr lang="en-US" dirty="0" smtClean="0"/>
              <a:t>-is-cool</a:t>
            </a:r>
            <a:endParaRPr lang="en-US" dirty="0"/>
          </a:p>
          <a:p>
            <a:r>
              <a:rPr lang="en-US" dirty="0"/>
              <a:t>Friendlier to </a:t>
            </a:r>
            <a:r>
              <a:rPr lang="en-US" dirty="0" smtClean="0"/>
              <a:t>humans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product.aspx?catId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post.php?id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Becomes </a:t>
            </a:r>
            <a:r>
              <a:rPr lang="en-US" dirty="0" smtClean="0">
                <a:solidFill>
                  <a:srgbClr val="EBFFD2"/>
                </a:solidFill>
              </a:rPr>
              <a:t>/products/chocolate/</a:t>
            </a:r>
          </a:p>
          <a:p>
            <a:r>
              <a:rPr lang="en-US" dirty="0"/>
              <a:t>Friendlier to web </a:t>
            </a:r>
            <a:r>
              <a:rPr lang="en-US" dirty="0" smtClean="0"/>
              <a:t>crawlers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Search engine optimization (SEO)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MVC Pattern</a:t>
            </a:r>
          </a:p>
          <a:p>
            <a:r>
              <a:rPr lang="en-US" dirty="0" smtClean="0"/>
              <a:t>ASP.NET MVC</a:t>
            </a:r>
          </a:p>
          <a:p>
            <a:r>
              <a:rPr lang="en-US" dirty="0" smtClean="0"/>
              <a:t>Installation </a:t>
            </a:r>
            <a:r>
              <a:rPr lang="en-US" dirty="0"/>
              <a:t>and </a:t>
            </a:r>
            <a:r>
              <a:rPr lang="en-US" dirty="0" smtClean="0"/>
              <a:t>Creating of ASP.NET </a:t>
            </a:r>
            <a:r>
              <a:rPr lang="en-US" dirty="0"/>
              <a:t>MVC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ASP.NET MVC Routing</a:t>
            </a:r>
          </a:p>
          <a:p>
            <a:r>
              <a:rPr lang="en-US" dirty="0"/>
              <a:t>Controllers and Actions</a:t>
            </a:r>
            <a:endParaRPr lang="en-US" dirty="0" smtClean="0"/>
          </a:p>
          <a:p>
            <a:r>
              <a:rPr lang="en-US" dirty="0" smtClean="0"/>
              <a:t>Razor </a:t>
            </a:r>
            <a:r>
              <a:rPr lang="en-US" dirty="0"/>
              <a:t>Views</a:t>
            </a:r>
          </a:p>
          <a:p>
            <a:r>
              <a:rPr lang="en-US" dirty="0"/>
              <a:t>Areas</a:t>
            </a:r>
            <a:endParaRPr lang="bg-BG" dirty="0"/>
          </a:p>
          <a:p>
            <a:r>
              <a:rPr lang="en-US" dirty="0" smtClean="0"/>
              <a:t>Kendo UI Widgets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542199" y="2830381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Pattern in 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33400" y="1219200"/>
            <a:ext cx="2264253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/Users/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Niki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(C# class)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062335"/>
            <a:ext cx="2057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64370" y="1115631"/>
            <a:ext cx="3341430" cy="1231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ASP.NET MVC Routing engine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>
          <a:xfrm rot="1213933">
            <a:off x="4783955" y="2350777"/>
            <a:ext cx="360830" cy="68167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(POCO)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9600" y="5105399"/>
            <a:ext cx="280147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 engine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(Razor)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Action Button: Home 12">
            <a:hlinkClick r:id="" action="ppaction://noaction" highlightClick="1"/>
          </p:cNvPr>
          <p:cNvSpPr/>
          <p:nvPr/>
        </p:nvSpPr>
        <p:spPr>
          <a:xfrm>
            <a:off x="53340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Left Arrow 1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Left Arrow 1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9363488">
            <a:off x="1057643" y="3392297"/>
            <a:ext cx="800100" cy="15946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" y="3817203"/>
            <a:ext cx="3200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(HTML,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File, JSON, 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88812" y="2296805"/>
            <a:ext cx="31940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controller and invoke action (method)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2800" y="4191000"/>
            <a:ext cx="23729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 (model)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819401" y="1145252"/>
            <a:ext cx="1514958" cy="12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server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0800000">
            <a:off x="4370954" y="1556954"/>
            <a:ext cx="59341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52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122" name="Picture 2" descr="http://i.msdn.microsoft.com/dd942833.fig02_L(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66800"/>
            <a:ext cx="7143750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90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 that ASP.NET MVC uses</a:t>
            </a:r>
          </a:p>
          <a:p>
            <a:pPr lvl="1"/>
            <a:r>
              <a:rPr lang="en-US" dirty="0"/>
              <a:t>C# (</a:t>
            </a:r>
            <a:r>
              <a:rPr lang="en-US" dirty="0" smtClean="0"/>
              <a:t>OOP, Unit Testing, </a:t>
            </a:r>
            <a:r>
              <a:rPr lang="en-US" dirty="0" err="1" smtClean="0"/>
              <a:t>async</a:t>
            </a:r>
            <a:r>
              <a:rPr lang="en-US" dirty="0" smtClean="0"/>
              <a:t>, etc.)</a:t>
            </a:r>
            <a:endParaRPr lang="en-US" dirty="0"/>
          </a:p>
          <a:p>
            <a:pPr lvl="1"/>
            <a:r>
              <a:rPr lang="en-US" dirty="0" smtClean="0"/>
              <a:t>HTML(5) and CSS</a:t>
            </a:r>
          </a:p>
          <a:p>
            <a:pPr lvl="1"/>
            <a:r>
              <a:rPr lang="en-US" dirty="0" smtClean="0"/>
              <a:t>JavaScript (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KendoUI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AJAX, Single-page apps</a:t>
            </a:r>
          </a:p>
          <a:p>
            <a:pPr lvl="1"/>
            <a:r>
              <a:rPr lang="en-US" dirty="0" smtClean="0"/>
              <a:t>Databases (MS SQL)</a:t>
            </a:r>
          </a:p>
          <a:p>
            <a:pPr lvl="1"/>
            <a:r>
              <a:rPr lang="en-US" dirty="0" smtClean="0"/>
              <a:t>ORM (Entity Framework and LINQ)</a:t>
            </a:r>
          </a:p>
          <a:p>
            <a:pPr lvl="1"/>
            <a:r>
              <a:rPr lang="en-US" dirty="0" smtClean="0"/>
              <a:t>Web and 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Installation and Creating of ASP.NET MVC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819400"/>
            <a:ext cx="4800600" cy="28803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Forum system like </a:t>
            </a:r>
            <a:r>
              <a:rPr lang="en-US" dirty="0" smtClean="0">
                <a:hlinkClick r:id="rId2"/>
              </a:rPr>
              <a:t>http://stackoverflow.com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 err="1" smtClean="0"/>
              <a:t>tack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 err="1" smtClean="0"/>
              <a:t>verflow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/>
              <a:t>orum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/>
              <a:t>nternet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/>
              <a:t>pplication</a:t>
            </a: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User profiles</a:t>
            </a:r>
          </a:p>
          <a:p>
            <a:pPr lvl="1"/>
            <a:r>
              <a:rPr lang="en-US" dirty="0" smtClean="0"/>
              <a:t>Forum features</a:t>
            </a:r>
          </a:p>
          <a:p>
            <a:pPr lvl="2"/>
            <a:r>
              <a:rPr lang="en-US" dirty="0" smtClean="0"/>
              <a:t>Posting messages</a:t>
            </a:r>
          </a:p>
          <a:p>
            <a:pPr lvl="2"/>
            <a:r>
              <a:rPr lang="en-US" dirty="0" smtClean="0"/>
              <a:t>Voting for posts</a:t>
            </a:r>
          </a:p>
          <a:p>
            <a:pPr lvl="1"/>
            <a:r>
              <a:rPr lang="en-US" dirty="0" smtClean="0"/>
              <a:t>Administration</a:t>
            </a:r>
          </a:p>
          <a:p>
            <a:pPr lvl="1"/>
            <a:r>
              <a:rPr lang="en-US" dirty="0" smtClean="0"/>
              <a:t>Other useful features (tags, search, comments)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236819"/>
            <a:ext cx="3886200" cy="3630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5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Tools that we need: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IDE: Visual Studio 2012 (Express for Web)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JustCode</a:t>
            </a:r>
            <a:r>
              <a:rPr lang="en-US" dirty="0" smtClean="0"/>
              <a:t> and Web </a:t>
            </a:r>
            <a:r>
              <a:rPr lang="en-US" dirty="0" err="1" smtClean="0"/>
              <a:t>Essentals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Framework: .NET Framework 4.5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Web server: IIS 8 (Express)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Data: Microsoft SQL Sever (Express or </a:t>
            </a:r>
            <a:r>
              <a:rPr lang="en-US" dirty="0" err="1" smtClean="0"/>
              <a:t>LocalDB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Web Platform Installer 4.0 will install everything we need for us</a:t>
            </a:r>
            <a:endParaRPr lang="en-US" dirty="0" smtClean="0">
              <a:hlinkClick r:id="rId2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hlinkClick r:id="rId2"/>
              </a:rPr>
              <a:t>microsoft.com/web/downloads/platform.aspx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Install Visual Studio Express 2012 for Web</a:t>
            </a:r>
          </a:p>
        </p:txBody>
      </p:sp>
    </p:spTree>
    <p:extLst>
      <p:ext uri="{BB962C8B-B14F-4D97-AF65-F5344CB8AC3E}">
        <p14:creationId xmlns:p14="http://schemas.microsoft.com/office/powerpoint/2010/main" val="38436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Platform Installer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9" y="1144169"/>
            <a:ext cx="6267450" cy="5386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254" y="1746948"/>
            <a:ext cx="5161146" cy="28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tfs.visualstudio.com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Powered by Microsoft</a:t>
            </a:r>
          </a:p>
          <a:p>
            <a:r>
              <a:rPr lang="en-US" dirty="0" smtClean="0"/>
              <a:t>Collaboration </a:t>
            </a:r>
            <a:r>
              <a:rPr lang="en-US" dirty="0"/>
              <a:t>platform at the core of </a:t>
            </a:r>
            <a:r>
              <a:rPr lang="en-US" dirty="0" smtClean="0"/>
              <a:t>application </a:t>
            </a:r>
            <a:r>
              <a:rPr lang="en-US" dirty="0"/>
              <a:t>lifecycle management (ALM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Source control system (TFS)</a:t>
            </a:r>
          </a:p>
          <a:p>
            <a:r>
              <a:rPr lang="en-US" dirty="0" smtClean="0"/>
              <a:t>Free plan that includes:</a:t>
            </a:r>
          </a:p>
          <a:p>
            <a:pPr lvl="1"/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Free builds</a:t>
            </a:r>
          </a:p>
          <a:p>
            <a:pPr lvl="1"/>
            <a:r>
              <a:rPr lang="en-US" dirty="0" smtClean="0"/>
              <a:t>Up to 5 users</a:t>
            </a:r>
          </a:p>
          <a:p>
            <a:pPr lvl="1"/>
            <a:r>
              <a:rPr lang="en-US" dirty="0"/>
              <a:t>Unlimited number of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841" y="4074855"/>
            <a:ext cx="4233759" cy="18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6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ASP.NET MVC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06080"/>
            <a:ext cx="6134100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81200"/>
            <a:ext cx="6294486" cy="363247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566" y="2819400"/>
            <a:ext cx="4132834" cy="3715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4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Application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7239000" cy="43434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895600"/>
            <a:ext cx="6324600" cy="3579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2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MVC </a:t>
            </a:r>
            <a:r>
              <a:rPr lang="en-US" dirty="0"/>
              <a:t>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3" y="2667000"/>
            <a:ext cx="3375687" cy="2849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2590800"/>
            <a:ext cx="4706966" cy="3063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4" y="977155"/>
            <a:ext cx="2038350" cy="5495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App Project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1524000" y="2353836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752600"/>
            <a:ext cx="2790825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200400" y="2252246"/>
            <a:ext cx="26670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All controllers and actions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1613645" y="6318931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76599" y="6215247"/>
            <a:ext cx="26670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Configuration file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 rot="21355896">
            <a:off x="1582268" y="5896211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28045" y="5785544"/>
            <a:ext cx="528917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Application_Start</a:t>
            </a:r>
            <a:r>
              <a:rPr lang="en-US" sz="1600" dirty="0" smtClean="0">
                <a:solidFill>
                  <a:schemeClr val="bg1"/>
                </a:solidFill>
              </a:rPr>
              <a:t>() – The entry point of the application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rot="20477486">
            <a:off x="1308825" y="1557917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71800" y="1177219"/>
            <a:ext cx="27432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Static files (CSS, Images, etc.)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Left Arrow 19"/>
          <p:cNvSpPr/>
          <p:nvPr/>
        </p:nvSpPr>
        <p:spPr>
          <a:xfrm rot="21107429">
            <a:off x="1293249" y="3442204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71800" y="3242846"/>
            <a:ext cx="44958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JavaScript files (</a:t>
            </a:r>
            <a:r>
              <a:rPr lang="en-US" sz="1600" dirty="0" err="1" smtClean="0">
                <a:solidFill>
                  <a:schemeClr val="bg1"/>
                </a:solidFill>
              </a:rPr>
              <a:t>jQuery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Modernizr</a:t>
            </a:r>
            <a:r>
              <a:rPr lang="en-US" sz="1600" dirty="0" smtClean="0">
                <a:solidFill>
                  <a:schemeClr val="bg1"/>
                </a:solidFill>
              </a:rPr>
              <a:t>, knockout, etc.)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 rot="242882">
            <a:off x="1457833" y="3860416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20477457">
            <a:off x="1856535" y="4297976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4200" y="3950877"/>
            <a:ext cx="44958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View templates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2051924" y="4942857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05200" y="4853584"/>
            <a:ext cx="44958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_</a:t>
            </a:r>
            <a:r>
              <a:rPr lang="en-US" sz="1600" dirty="0" err="1" smtClean="0">
                <a:solidFill>
                  <a:schemeClr val="bg1"/>
                </a:solidFill>
              </a:rPr>
              <a:t>Layout.cshtml</a:t>
            </a:r>
            <a:r>
              <a:rPr lang="en-US" sz="1600" dirty="0" smtClean="0">
                <a:solidFill>
                  <a:schemeClr val="bg1"/>
                </a:solidFill>
              </a:rPr>
              <a:t> – master page (main template)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Demo: Internet application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/>
              <a:t>Making changes and </a:t>
            </a:r>
            <a:r>
              <a:rPr lang="en-US" dirty="0" smtClean="0"/>
              <a:t>debugging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96" y="609600"/>
            <a:ext cx="4164807" cy="3998214"/>
          </a:xfrm>
          <a:prstGeom prst="roundRect">
            <a:avLst>
              <a:gd name="adj" fmla="val 17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50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package management </a:t>
            </a:r>
          </a:p>
          <a:p>
            <a:r>
              <a:rPr lang="en-US" dirty="0" smtClean="0"/>
              <a:t>Makes </a:t>
            </a:r>
            <a:r>
              <a:rPr lang="en-US" dirty="0"/>
              <a:t>it easy to install and update open source libraries and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Part of Visual Studio 2012</a:t>
            </a:r>
          </a:p>
          <a:p>
            <a:r>
              <a:rPr lang="en-US" dirty="0"/>
              <a:t>Configurable package sources</a:t>
            </a:r>
          </a:p>
          <a:p>
            <a:r>
              <a:rPr lang="en-US" dirty="0" smtClean="0"/>
              <a:t>Simple </a:t>
            </a:r>
            <a:r>
              <a:rPr lang="en-US" dirty="0"/>
              <a:t>as adding a </a:t>
            </a:r>
            <a:r>
              <a:rPr lang="en-US" dirty="0" smtClean="0"/>
              <a:t>reference</a:t>
            </a:r>
          </a:p>
          <a:p>
            <a:r>
              <a:rPr lang="en-US" dirty="0" smtClean="0"/>
              <a:t>GUI-based package installer</a:t>
            </a:r>
          </a:p>
          <a:p>
            <a:r>
              <a:rPr lang="en-US" dirty="0" smtClean="0"/>
              <a:t>Package manager console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99" y="4306648"/>
            <a:ext cx="2668401" cy="166687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99" y="2286000"/>
            <a:ext cx="2668401" cy="155100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70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838200"/>
          </a:xfrm>
        </p:spPr>
        <p:txBody>
          <a:bodyPr/>
          <a:lstStyle/>
          <a:p>
            <a:r>
              <a:rPr lang="en-US" dirty="0" smtClean="0"/>
              <a:t>Install and update packages as easy as adding a reference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29" y="1057275"/>
            <a:ext cx="5915742" cy="34385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65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6" name="Picture 2" descr="http://www.ciscorouting.com/routing_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340" y="2438400"/>
            <a:ext cx="5357320" cy="3648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between patterns and a combination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 + action + parameters</a:t>
            </a:r>
          </a:p>
          <a:p>
            <a:r>
              <a:rPr lang="en-US" dirty="0" smtClean="0"/>
              <a:t>Routes are defined as a global list of routes</a:t>
            </a:r>
          </a:p>
          <a:p>
            <a:pPr lvl="1"/>
            <a:r>
              <a:rPr lang="en-US" dirty="0" err="1"/>
              <a:t>System.Web.Routing.RouteTable.Routes</a:t>
            </a:r>
            <a:endParaRPr lang="en-US" dirty="0"/>
          </a:p>
          <a:p>
            <a:r>
              <a:rPr lang="en-US" dirty="0" smtClean="0"/>
              <a:t>Something similar to Apache </a:t>
            </a:r>
            <a:r>
              <a:rPr lang="en-US" dirty="0" err="1" smtClean="0"/>
              <a:t>mod_rewrite</a:t>
            </a:r>
            <a:endParaRPr lang="en-US" dirty="0" smtClean="0"/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the first match wins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191000"/>
            <a:ext cx="3609975" cy="1639158"/>
          </a:xfrm>
          <a:prstGeom prst="roundRect">
            <a:avLst>
              <a:gd name="adj" fmla="val 47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695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>
                <a:solidFill>
                  <a:srgbClr val="FF9933"/>
                </a:solidFill>
              </a:rPr>
              <a:t>Global.asax</a:t>
            </a:r>
            <a:r>
              <a:rPr lang="en-US" dirty="0" smtClean="0"/>
              <a:t> in the </a:t>
            </a:r>
            <a:r>
              <a:rPr lang="en-US" dirty="0" err="1">
                <a:solidFill>
                  <a:srgbClr val="FF9933"/>
                </a:solidFill>
              </a:rPr>
              <a:t>Application_Start</a:t>
            </a:r>
            <a:r>
              <a:rPr lang="en-US" dirty="0">
                <a:solidFill>
                  <a:srgbClr val="FF9933"/>
                </a:solidFill>
              </a:rPr>
              <a:t>()</a:t>
            </a:r>
            <a:r>
              <a:rPr lang="en-US" dirty="0" smtClean="0"/>
              <a:t> there is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RouteConfig.RegisterRoutes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RouteTable.Routes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 err="1">
                <a:solidFill>
                  <a:srgbClr val="FF9933"/>
                </a:solidFill>
              </a:rPr>
              <a:t>RoutesConfig</a:t>
            </a:r>
            <a:r>
              <a:rPr lang="en-US" dirty="0" smtClean="0"/>
              <a:t> class is located in </a:t>
            </a:r>
            <a:r>
              <a:rPr lang="en-US" dirty="0">
                <a:solidFill>
                  <a:srgbClr val="FF9933"/>
                </a:solidFill>
              </a:rPr>
              <a:t>/App_Start/</a:t>
            </a:r>
            <a:r>
              <a:rPr lang="en-US" dirty="0" smtClean="0"/>
              <a:t> in internet applications template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623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21332211">
            <a:off x="2922746" y="4260375"/>
            <a:ext cx="3562351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24138" y="4004500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 name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851639" y="4668650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24138" y="4534288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 pattern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3810000" y="4971596"/>
            <a:ext cx="2414138" cy="1010104"/>
          </a:xfrm>
          <a:prstGeom prst="rightBrac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4138" y="5302752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Default parameters</a:t>
            </a:r>
          </a:p>
        </p:txBody>
      </p:sp>
      <p:sp>
        <p:nvSpPr>
          <p:cNvPr id="16" name="Left Arrow 15"/>
          <p:cNvSpPr/>
          <p:nvPr/>
        </p:nvSpPr>
        <p:spPr>
          <a:xfrm rot="20594177">
            <a:off x="5943698" y="3482724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12070" y="3272882"/>
            <a:ext cx="205093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Routes to ignore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The [*] means all left</a:t>
            </a:r>
          </a:p>
        </p:txBody>
      </p:sp>
    </p:spTree>
    <p:extLst>
      <p:ext uri="{BB962C8B-B14F-4D97-AF65-F5344CB8AC3E}">
        <p14:creationId xmlns:p14="http://schemas.microsoft.com/office/powerpoint/2010/main" val="250251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ById</a:t>
            </a:r>
            <a:endParaRPr lang="en-US" dirty="0" smtClean="0"/>
          </a:p>
          <a:p>
            <a:r>
              <a:rPr lang="en-US" dirty="0" smtClean="0"/>
              <a:t>Id: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3550847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6984572">
            <a:off x="4067222" y="3494732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http://localhost/Products/ById/3</a:t>
            </a:r>
          </a:p>
        </p:txBody>
      </p:sp>
    </p:spTree>
    <p:extLst>
      <p:ext uri="{BB962C8B-B14F-4D97-AF65-F5344CB8AC3E}">
        <p14:creationId xmlns:p14="http://schemas.microsoft.com/office/powerpoint/2010/main" val="14906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ById</a:t>
            </a:r>
            <a:endParaRPr lang="en-US" dirty="0" smtClean="0"/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9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3550847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http://localhost/Products/ById</a:t>
            </a:r>
          </a:p>
        </p:txBody>
      </p:sp>
    </p:spTree>
    <p:extLst>
      <p:ext uri="{BB962C8B-B14F-4D97-AF65-F5344CB8AC3E}">
        <p14:creationId xmlns:p14="http://schemas.microsoft.com/office/powerpoint/2010/main" val="32514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Index</a:t>
            </a:r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683202" y="3929430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</a:t>
            </a:r>
          </a:p>
        </p:txBody>
      </p:sp>
    </p:spTree>
    <p:extLst>
      <p:ext uri="{BB962C8B-B14F-4D97-AF65-F5344CB8AC3E}">
        <p14:creationId xmlns:p14="http://schemas.microsoft.com/office/powerpoint/2010/main" val="12600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Model–view–controller (MVC) is a software architecture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Originally </a:t>
            </a:r>
            <a:r>
              <a:rPr lang="en-US" dirty="0"/>
              <a:t>formulated in the late </a:t>
            </a:r>
            <a:r>
              <a:rPr lang="en-US" dirty="0" smtClean="0"/>
              <a:t>1970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err="1"/>
              <a:t>Trygve</a:t>
            </a:r>
            <a:r>
              <a:rPr lang="en-US" dirty="0"/>
              <a:t> </a:t>
            </a:r>
            <a:r>
              <a:rPr lang="en-US" dirty="0" err="1"/>
              <a:t>Reenskaug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/>
              <a:t>part of the </a:t>
            </a:r>
            <a:r>
              <a:rPr lang="en-US" dirty="0" smtClean="0"/>
              <a:t>Smalltalk</a:t>
            </a:r>
          </a:p>
          <a:p>
            <a:r>
              <a:rPr lang="en-US" dirty="0" smtClean="0"/>
              <a:t>Code </a:t>
            </a:r>
            <a:r>
              <a:rPr lang="en-US" dirty="0"/>
              <a:t>reusability and separation of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Originally </a:t>
            </a:r>
            <a:r>
              <a:rPr lang="en-US" dirty="0"/>
              <a:t>developed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desktop, then adapted</a:t>
            </a:r>
            <a:br>
              <a:rPr lang="en-US" dirty="0" smtClean="0"/>
            </a:br>
            <a:r>
              <a:rPr lang="en-US" dirty="0" smtClean="0"/>
              <a:t>for internet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86200"/>
            <a:ext cx="2842287" cy="2398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Home</a:t>
            </a:r>
          </a:p>
          <a:p>
            <a:r>
              <a:rPr lang="en-US" dirty="0" smtClean="0"/>
              <a:t>Action: Index</a:t>
            </a:r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7537519">
            <a:off x="3090187" y="3657601"/>
            <a:ext cx="1319580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683202" y="3927616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</a:t>
            </a:r>
          </a:p>
        </p:txBody>
      </p:sp>
    </p:spTree>
    <p:extLst>
      <p:ext uri="{BB962C8B-B14F-4D97-AF65-F5344CB8AC3E}">
        <p14:creationId xmlns:p14="http://schemas.microsoft.com/office/powerpoint/2010/main" val="39970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Users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ByUsername</a:t>
            </a:r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NikolayIT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95" y="1320666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2832966" y="3168492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501041">
            <a:off x="3573381" y="3238133"/>
            <a:ext cx="2270216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http://localhost/Users/NikolayIT</a:t>
            </a:r>
          </a:p>
        </p:txBody>
      </p:sp>
    </p:spTree>
    <p:extLst>
      <p:ext uri="{BB962C8B-B14F-4D97-AF65-F5344CB8AC3E}">
        <p14:creationId xmlns:p14="http://schemas.microsoft.com/office/powerpoint/2010/main" val="32959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Users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ByUsername</a:t>
            </a:r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DefaultValue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95" y="1320666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2630962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7687604">
            <a:off x="4167012" y="3811743"/>
            <a:ext cx="105628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</a:t>
            </a:r>
          </a:p>
        </p:txBody>
      </p:sp>
    </p:spTree>
    <p:extLst>
      <p:ext uri="{BB962C8B-B14F-4D97-AF65-F5344CB8AC3E}">
        <p14:creationId xmlns:p14="http://schemas.microsoft.com/office/powerpoint/2010/main" val="13182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5" y="1320665"/>
            <a:ext cx="4457700" cy="2924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Result: 404 Not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 rot="6593364">
            <a:off x="2630962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9654854">
            <a:off x="3969347" y="4034115"/>
            <a:ext cx="113456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9497" y="3721953"/>
            <a:ext cx="320922" cy="477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729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are rules on the URL segments</a:t>
            </a:r>
          </a:p>
          <a:p>
            <a:r>
              <a:rPr lang="en-US" dirty="0" smtClean="0"/>
              <a:t>All the constraints are regular expression compatible with class Regex</a:t>
            </a:r>
          </a:p>
          <a:p>
            <a:r>
              <a:rPr lang="en-US" dirty="0" smtClean="0"/>
              <a:t>Defined as one of the </a:t>
            </a:r>
            <a:r>
              <a:rPr lang="en-US" dirty="0" err="1" smtClean="0"/>
              <a:t>routes.MapRoute</a:t>
            </a:r>
            <a:r>
              <a:rPr lang="en-US" dirty="0" smtClean="0"/>
              <a:t>(…)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114800"/>
            <a:ext cx="7296150" cy="183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2506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actions we have access to a data structure called </a:t>
            </a:r>
            <a:r>
              <a:rPr lang="en-US" dirty="0" err="1" smtClean="0"/>
              <a:t>RouteData</a:t>
            </a:r>
            <a:endParaRPr lang="en-US" dirty="0" smtClean="0"/>
          </a:p>
          <a:p>
            <a:pPr lvl="1"/>
            <a:r>
              <a:rPr lang="en-US" dirty="0" err="1"/>
              <a:t>RouteData.Values</a:t>
            </a:r>
            <a:r>
              <a:rPr lang="en-US" dirty="0"/>
              <a:t>["controller</a:t>
            </a:r>
            <a:r>
              <a:rPr lang="en-US" dirty="0" smtClean="0"/>
              <a:t>"]</a:t>
            </a:r>
          </a:p>
          <a:p>
            <a:pPr lvl="1"/>
            <a:r>
              <a:rPr lang="en-US" dirty="0" err="1"/>
              <a:t>RouteData.Values</a:t>
            </a:r>
            <a:r>
              <a:rPr lang="en-US" dirty="0" smtClean="0"/>
              <a:t>["action"]</a:t>
            </a:r>
          </a:p>
          <a:p>
            <a:pPr lvl="1"/>
            <a:r>
              <a:rPr lang="en-US" dirty="0" err="1"/>
              <a:t>RouteData.Values</a:t>
            </a:r>
            <a:r>
              <a:rPr lang="en-US" dirty="0" smtClean="0"/>
              <a:t>["id"]</a:t>
            </a:r>
            <a:endParaRPr lang="en-US" dirty="0"/>
          </a:p>
          <a:p>
            <a:r>
              <a:rPr lang="en-US" dirty="0" smtClean="0"/>
              <a:t>We can use </a:t>
            </a:r>
            <a:r>
              <a:rPr lang="en-US" dirty="0" err="1" smtClean="0"/>
              <a:t>NuGet</a:t>
            </a:r>
            <a:r>
              <a:rPr lang="en-US" dirty="0" smtClean="0"/>
              <a:t> package </a:t>
            </a:r>
            <a:r>
              <a:rPr lang="en-US" dirty="0" err="1" smtClean="0"/>
              <a:t>RouteDebugger</a:t>
            </a:r>
            <a:endParaRPr lang="en-US" dirty="0" smtClean="0"/>
          </a:p>
          <a:p>
            <a:pPr lvl="1"/>
            <a:r>
              <a:rPr lang="en-US" dirty="0" smtClean="0"/>
              <a:t>Install-Package </a:t>
            </a:r>
            <a:r>
              <a:rPr lang="en-US" dirty="0" err="1" smtClean="0"/>
              <a:t>RouteDebugger</a:t>
            </a:r>
            <a:endParaRPr lang="en-US" dirty="0" smtClean="0"/>
          </a:p>
          <a:p>
            <a:pPr lvl="2"/>
            <a:r>
              <a:rPr lang="en-US" dirty="0" err="1" smtClean="0"/>
              <a:t>Web.config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&lt;add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key="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RouteDebugger:Enabled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" value="true" /&gt;</a:t>
            </a:r>
          </a:p>
        </p:txBody>
      </p:sp>
    </p:spTree>
    <p:extLst>
      <p:ext uri="{BB962C8B-B14F-4D97-AF65-F5344CB8AC3E}">
        <p14:creationId xmlns:p14="http://schemas.microsoft.com/office/powerpoint/2010/main" val="1459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Routes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4572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35" y="1219200"/>
            <a:ext cx="5318731" cy="309086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87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>
                <a:effectLst/>
              </a:rPr>
              <a:t>Controllers </a:t>
            </a:r>
            <a:r>
              <a:rPr lang="en-US" dirty="0" smtClean="0">
                <a:effectLst/>
              </a:rPr>
              <a:t>and Actions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brain </a:t>
            </a:r>
            <a:r>
              <a:rPr lang="en-US" dirty="0"/>
              <a:t>of the application</a:t>
            </a:r>
          </a:p>
        </p:txBody>
      </p:sp>
      <p:pic>
        <p:nvPicPr>
          <p:cNvPr id="2050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68592"/>
            <a:ext cx="5638800" cy="3756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8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Controllers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component of the MVC pattern</a:t>
            </a:r>
            <a:endParaRPr lang="en-US" dirty="0"/>
          </a:p>
          <a:p>
            <a:r>
              <a:rPr lang="en-US" dirty="0" smtClean="0"/>
              <a:t>All the controllers should be available in a folder by name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Controller naming standard should be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nameController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(convention)</a:t>
            </a:r>
          </a:p>
          <a:p>
            <a:r>
              <a:rPr lang="en-US" dirty="0" smtClean="0"/>
              <a:t>Routers instantiate controllers in every request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All requests are mapped to a specific action</a:t>
            </a:r>
          </a:p>
          <a:p>
            <a:r>
              <a:rPr lang="en-US" dirty="0" smtClean="0"/>
              <a:t>Every controller should inherit Controller class</a:t>
            </a:r>
          </a:p>
          <a:p>
            <a:pPr lvl="1"/>
            <a:r>
              <a:rPr lang="en-US" dirty="0" smtClean="0"/>
              <a:t>Access to Request (context) and </a:t>
            </a:r>
            <a:r>
              <a:rPr lang="en-US" dirty="0" err="1" smtClean="0"/>
              <a:t>HttpContext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the ultimate request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/>
              <a:t>Public controller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Non-static</a:t>
            </a:r>
          </a:p>
          <a:p>
            <a:pPr lvl="1"/>
            <a:r>
              <a:rPr lang="en-US" dirty="0"/>
              <a:t>No return value </a:t>
            </a:r>
            <a:r>
              <a:rPr lang="en-US" dirty="0" smtClean="0"/>
              <a:t>restrictions</a:t>
            </a:r>
          </a:p>
          <a:p>
            <a:r>
              <a:rPr lang="en-US" dirty="0" smtClean="0"/>
              <a:t>Actions </a:t>
            </a:r>
            <a:r>
              <a:rPr lang="en-US" dirty="0"/>
              <a:t>typically return an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4343400"/>
            <a:ext cx="4629150" cy="1295400"/>
          </a:xfrm>
          <a:prstGeom prst="roundRect">
            <a:avLst>
              <a:gd name="adj" fmla="val 59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34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of classes that describes the data </a:t>
            </a:r>
            <a:r>
              <a:rPr lang="en-US" dirty="0" smtClean="0"/>
              <a:t>we are </a:t>
            </a:r>
            <a:r>
              <a:rPr lang="en-US" dirty="0"/>
              <a:t>working with as well as the business</a:t>
            </a:r>
          </a:p>
          <a:p>
            <a:r>
              <a:rPr lang="en-US" dirty="0" smtClean="0"/>
              <a:t>Rules </a:t>
            </a:r>
            <a:r>
              <a:rPr lang="en-US" dirty="0"/>
              <a:t>for how the data can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changed and manipulated</a:t>
            </a:r>
          </a:p>
          <a:p>
            <a:r>
              <a:rPr lang="en-US" dirty="0" smtClean="0"/>
              <a:t>May contain data validation rules</a:t>
            </a:r>
          </a:p>
          <a:p>
            <a:r>
              <a:rPr lang="en-US" dirty="0" smtClean="0"/>
              <a:t>Often </a:t>
            </a:r>
            <a:r>
              <a:rPr lang="en-US" dirty="0"/>
              <a:t>encapsulate data stored in a database as well as code used </a:t>
            </a:r>
            <a:r>
              <a:rPr lang="en-US" dirty="0" smtClean="0"/>
              <a:t>to manipulate the data</a:t>
            </a:r>
          </a:p>
          <a:p>
            <a:r>
              <a:rPr lang="en-US" dirty="0" smtClean="0"/>
              <a:t>Most </a:t>
            </a:r>
            <a:r>
              <a:rPr lang="en-US" dirty="0"/>
              <a:t>likely </a:t>
            </a:r>
            <a:r>
              <a:rPr lang="en-US" dirty="0" smtClean="0"/>
              <a:t>a Data </a:t>
            </a:r>
            <a:r>
              <a:rPr lang="en-US" dirty="0"/>
              <a:t>Access Layer of some </a:t>
            </a:r>
            <a:r>
              <a:rPr lang="en-US" dirty="0" smtClean="0"/>
              <a:t>kind</a:t>
            </a:r>
          </a:p>
          <a:p>
            <a:r>
              <a:rPr lang="en-US" dirty="0"/>
              <a:t>Apart from giving the data objects, it doesn't have significance in the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http://men.plovdivweek.com/js/ckfinder/userfiles/images/Bruklin2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151" y="1470811"/>
            <a:ext cx="1453449" cy="194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r>
              <a:rPr lang="en-US" dirty="0"/>
              <a:t>Inherits from the base </a:t>
            </a:r>
            <a:r>
              <a:rPr lang="en-US" dirty="0" err="1"/>
              <a:t>ActionResult</a:t>
            </a:r>
            <a:r>
              <a:rPr lang="en-US" dirty="0"/>
              <a:t> class</a:t>
            </a:r>
          </a:p>
          <a:p>
            <a:r>
              <a:rPr lang="en-US" dirty="0"/>
              <a:t>Different results </a:t>
            </a:r>
            <a:r>
              <a:rPr lang="en-US" dirty="0" smtClean="0"/>
              <a:t>types: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93021"/>
              </p:ext>
            </p:extLst>
          </p:nvPr>
        </p:nvGraphicFramePr>
        <p:xfrm>
          <a:off x="609600" y="3716655"/>
          <a:ext cx="7924800" cy="21507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4322"/>
                <a:gridCol w="3155894"/>
                <a:gridCol w="2454584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5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en-US" dirty="0" smtClean="0"/>
              <a:t>Results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81722"/>
              </p:ext>
            </p:extLst>
          </p:nvPr>
        </p:nvGraphicFramePr>
        <p:xfrm>
          <a:off x="800100" y="1445895"/>
          <a:ext cx="7543800" cy="43453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/>
                <a:gridCol w="2819400"/>
                <a:gridCol w="2209800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HttpUnauthorizedResult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403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script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7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ASP.NET MVC maps the data from the HTTP request to action parameters in few ways:</a:t>
            </a:r>
          </a:p>
          <a:p>
            <a:pPr lvl="1"/>
            <a:r>
              <a:rPr lang="en-US" dirty="0" smtClean="0"/>
              <a:t>Routing engine can pass parameters to actions</a:t>
            </a:r>
          </a:p>
          <a:p>
            <a:pPr lvl="2"/>
            <a:r>
              <a:rPr lang="en-US" dirty="0"/>
              <a:t>http://localhost/Users/NikolayIT</a:t>
            </a:r>
          </a:p>
          <a:p>
            <a:pPr lvl="2"/>
            <a:r>
              <a:rPr lang="en-US" dirty="0" smtClean="0"/>
              <a:t>Routing pattern: Users/{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URL query string can contains parameters</a:t>
            </a:r>
          </a:p>
          <a:p>
            <a:pPr lvl="2"/>
            <a:r>
              <a:rPr lang="en-US" dirty="0" smtClean="0"/>
              <a:t>/Users/</a:t>
            </a:r>
            <a:r>
              <a:rPr lang="en-US" dirty="0" err="1" smtClean="0"/>
              <a:t>ByUsername?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=</a:t>
            </a:r>
            <a:r>
              <a:rPr lang="en-US" dirty="0" err="1" smtClean="0"/>
              <a:t>NikolayIT</a:t>
            </a:r>
            <a:endParaRPr lang="en-US" dirty="0" smtClean="0"/>
          </a:p>
          <a:p>
            <a:pPr lvl="1"/>
            <a:r>
              <a:rPr lang="en-US" dirty="0" smtClean="0"/>
              <a:t>HTTP post data can also contain parameters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5572125"/>
            <a:ext cx="499110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2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ActionName(string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AcceptVerbs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HttpPost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HttpGet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HttpDelete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HttpOptions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NonAction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RequireHttps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ChildActionOnly</a:t>
            </a:r>
            <a:r>
              <a:rPr lang="en-US" dirty="0" smtClean="0"/>
              <a:t> – Only for </a:t>
            </a:r>
            <a:r>
              <a:rPr lang="en-US" dirty="0" err="1" smtClean="0"/>
              <a:t>Html.Action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27" y="1828800"/>
            <a:ext cx="5328745" cy="2971800"/>
          </a:xfrm>
          <a:prstGeom prst="roundRect">
            <a:avLst>
              <a:gd name="adj" fmla="val 48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3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Apply pre- and post-processing logic</a:t>
            </a:r>
          </a:p>
          <a:p>
            <a:r>
              <a:rPr lang="en-US" dirty="0" smtClean="0"/>
              <a:t>Can be applied to actions and to controllers</a:t>
            </a:r>
          </a:p>
          <a:p>
            <a:r>
              <a:rPr lang="en-US" dirty="0" smtClean="0"/>
              <a:t>Global filters can be registered in GlobalFilters. Filters (or in /App_Start/</a:t>
            </a:r>
            <a:r>
              <a:rPr lang="en-US" dirty="0" err="1" smtClean="0"/>
              <a:t>FilterConfig.cs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72176"/>
              </p:ext>
            </p:extLst>
          </p:nvPr>
        </p:nvGraphicFramePr>
        <p:xfrm>
          <a:off x="576532" y="3472180"/>
          <a:ext cx="8001000" cy="2928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5037"/>
                <a:gridCol w="4615963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 the output of a controller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ValidateInput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request validation and allow dangerous input (html tags)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Restrict an action to authorized users or roles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ValidateAntiForgeryToken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Helps prevent cross site request forgeries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HandleError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specify a view to render in the event of an unhandled exception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4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C# class file in /Filters/</a:t>
            </a:r>
          </a:p>
          <a:p>
            <a:r>
              <a:rPr lang="en-US" dirty="0" smtClean="0"/>
              <a:t>Inherit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ActionFilterAttribute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We can override:</a:t>
            </a:r>
          </a:p>
          <a:p>
            <a:pPr lvl="1"/>
            <a:r>
              <a:rPr lang="en-US" dirty="0" err="1" smtClean="0"/>
              <a:t>OnActionExecuting</a:t>
            </a:r>
            <a:r>
              <a:rPr lang="en-US" dirty="0" smtClean="0"/>
              <a:t>(</a:t>
            </a:r>
            <a:r>
              <a:rPr lang="en-US" dirty="0" err="1" smtClean="0"/>
              <a:t>ActionExecutingContext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OnActionExecuted</a:t>
            </a:r>
            <a:r>
              <a:rPr lang="en-US" dirty="0" smtClean="0"/>
              <a:t>(</a:t>
            </a:r>
            <a:r>
              <a:rPr lang="en-US" dirty="0" err="1" smtClean="0"/>
              <a:t>ActionExecutedContext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OnResultExecuting</a:t>
            </a:r>
            <a:r>
              <a:rPr lang="en-US" dirty="0" smtClean="0"/>
              <a:t>(</a:t>
            </a:r>
            <a:r>
              <a:rPr lang="en-US" dirty="0" err="1" smtClean="0"/>
              <a:t>ResultExecutingContext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OnResultExecuted</a:t>
            </a:r>
            <a:r>
              <a:rPr lang="en-US" dirty="0" smtClean="0"/>
              <a:t>(</a:t>
            </a:r>
            <a:r>
              <a:rPr lang="en-US" dirty="0" err="1" smtClean="0"/>
              <a:t>ResultExecutedContext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can apply our new attribute to a controller, method or globally in </a:t>
            </a:r>
            <a:r>
              <a:rPr lang="en-US" dirty="0" err="1" smtClean="0"/>
              <a:t>GlobalFilters.Filters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6800"/>
            <a:ext cx="2443655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37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Action </a:t>
            </a:r>
            <a:r>
              <a:rPr lang="en-US" dirty="0" smtClean="0"/>
              <a:t>Filter (2)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077200" cy="4401205"/>
          </a:xfrm>
        </p:spPr>
        <p:txBody>
          <a:bodyPr/>
          <a:lstStyle/>
          <a:p>
            <a:r>
              <a:rPr lang="en-US" b="0" dirty="0"/>
              <a:t>public class </a:t>
            </a:r>
            <a:r>
              <a:rPr lang="en-US" b="0" dirty="0" err="1"/>
              <a:t>LogAttribute</a:t>
            </a:r>
            <a:r>
              <a:rPr lang="en-US" b="0" dirty="0"/>
              <a:t> : </a:t>
            </a:r>
            <a:r>
              <a:rPr lang="en-US" b="0" dirty="0" err="1" smtClean="0"/>
              <a:t>ActionFilterAttribute</a:t>
            </a:r>
            <a:endParaRPr lang="en-US" b="0" dirty="0" smtClean="0"/>
          </a:p>
          <a:p>
            <a:r>
              <a:rPr lang="en-US" b="0" dirty="0" smtClean="0"/>
              <a:t>{</a:t>
            </a:r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OnActionExecuting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ActionExecutingContext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</a:t>
            </a:r>
            <a:r>
              <a:rPr lang="en-US" b="0" dirty="0"/>
              <a:t>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OnActionExecuted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ActionExecutedContext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OnResultExecuting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ResultExecutingContext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OnResultExecuted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ResultExecutedContext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r>
              <a:rPr lang="en-US" b="0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676400" y="5537537"/>
            <a:ext cx="6781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[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Log]</a:t>
            </a:r>
          </a:p>
          <a:p>
            <a:r>
              <a:rPr lang="en-US" b="0" dirty="0" smtClean="0"/>
              <a:t>public </a:t>
            </a:r>
            <a:r>
              <a:rPr lang="en-US" b="0" dirty="0"/>
              <a:t>class </a:t>
            </a:r>
            <a:r>
              <a:rPr lang="en-US" b="0" dirty="0" err="1"/>
              <a:t>DepartmentController</a:t>
            </a:r>
            <a:r>
              <a:rPr lang="en-US" b="0" dirty="0"/>
              <a:t> : Controller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// ...</a:t>
            </a:r>
            <a:r>
              <a:rPr lang="en-US" b="0" dirty="0"/>
              <a:t>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2209800"/>
            <a:ext cx="5254625" cy="392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 smtClean="0"/>
              <a:t> of the application</a:t>
            </a:r>
          </a:p>
          <a:p>
            <a:r>
              <a:rPr lang="en-US" dirty="0" smtClean="0"/>
              <a:t>A lot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 engines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View engines execute code and provide HTML</a:t>
            </a:r>
          </a:p>
          <a:p>
            <a:pPr lvl="1"/>
            <a:r>
              <a:rPr lang="en-US" dirty="0" smtClean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Razor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WebForms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We can pass data to views through </a:t>
            </a:r>
            <a:r>
              <a:rPr lang="en-US" dirty="0" err="1" smtClean="0"/>
              <a:t>ViewBag</a:t>
            </a:r>
            <a:r>
              <a:rPr lang="en-US" dirty="0" smtClean="0"/>
              <a:t>, </a:t>
            </a:r>
            <a:r>
              <a:rPr lang="en-US" dirty="0" err="1" smtClean="0"/>
              <a:t>ViewData</a:t>
            </a:r>
            <a:r>
              <a:rPr lang="en-US" dirty="0"/>
              <a:t> </a:t>
            </a:r>
            <a:r>
              <a:rPr lang="en-US" dirty="0" smtClean="0"/>
              <a:t>and Model (strongly-typed views)</a:t>
            </a:r>
          </a:p>
          <a:p>
            <a:r>
              <a:rPr lang="en-US" dirty="0" smtClean="0"/>
              <a:t>Views support master pages (layout views)</a:t>
            </a:r>
          </a:p>
          <a:p>
            <a:r>
              <a:rPr lang="en-US" dirty="0" smtClean="0"/>
              <a:t>Other views can be rendered (partial views)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 smtClean="0"/>
              <a:t>Based </a:t>
            </a:r>
            <a:r>
              <a:rPr lang="en-US" dirty="0"/>
              <a:t>on the C#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Enables the programmer to use an HTML construction workflow</a:t>
            </a:r>
          </a:p>
          <a:p>
            <a:r>
              <a:rPr lang="en-US" dirty="0" smtClean="0"/>
              <a:t>Code-focused </a:t>
            </a:r>
            <a:r>
              <a:rPr lang="en-US" dirty="0"/>
              <a:t>templating approach, with minimal transition </a:t>
            </a:r>
            <a:r>
              <a:rPr lang="en-US" dirty="0" smtClean="0"/>
              <a:t>between </a:t>
            </a:r>
            <a:r>
              <a:rPr lang="en-US" dirty="0"/>
              <a:t>HTML and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Razor syntax starts code blocks with a @ character and does not require explicit closing of the code-block</a:t>
            </a:r>
            <a:endParaRPr lang="en-US" dirty="0" smtClean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36" y="864078"/>
            <a:ext cx="2180204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5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how the application’s user interface (UI) will be </a:t>
            </a:r>
            <a:r>
              <a:rPr lang="en-US" dirty="0" smtClean="0"/>
              <a:t>displayed</a:t>
            </a:r>
          </a:p>
          <a:p>
            <a:r>
              <a:rPr lang="en-US" dirty="0" smtClean="0"/>
              <a:t>May </a:t>
            </a:r>
            <a:r>
              <a:rPr lang="en-US" dirty="0"/>
              <a:t>support master views (layouts) and sub-views (partial views or controls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Web: Template </a:t>
            </a:r>
            <a:r>
              <a:rPr lang="en-US" dirty="0"/>
              <a:t>to dynamically generate </a:t>
            </a:r>
            <a:r>
              <a:rPr lang="en-US" dirty="0" smtClean="0"/>
              <a:t>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86" y="4038600"/>
            <a:ext cx="3810000" cy="237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44" y="4038600"/>
            <a:ext cx="2996724" cy="2367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Compact, Expressive, and </a:t>
            </a:r>
            <a:r>
              <a:rPr lang="en-US" dirty="0" smtClean="0"/>
              <a:t>Fluid</a:t>
            </a:r>
          </a:p>
          <a:p>
            <a:pPr lvl="1"/>
            <a:r>
              <a:rPr lang="en-US" dirty="0" smtClean="0"/>
              <a:t>Smart </a:t>
            </a:r>
            <a:r>
              <a:rPr lang="en-US" dirty="0"/>
              <a:t>enough to </a:t>
            </a:r>
            <a:r>
              <a:rPr lang="en-US" dirty="0" smtClean="0"/>
              <a:t>differ HTML from code</a:t>
            </a:r>
          </a:p>
          <a:p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r>
              <a:rPr lang="en-US" dirty="0"/>
              <a:t>Is not a new </a:t>
            </a:r>
            <a:r>
              <a:rPr lang="en-US" dirty="0" smtClean="0"/>
              <a:t>language</a:t>
            </a:r>
          </a:p>
          <a:p>
            <a:r>
              <a:rPr lang="en-US" dirty="0"/>
              <a:t>Works with any Text </a:t>
            </a:r>
            <a:r>
              <a:rPr lang="en-US" dirty="0" smtClean="0"/>
              <a:t>Editor</a:t>
            </a:r>
          </a:p>
          <a:p>
            <a:r>
              <a:rPr lang="en-US" dirty="0"/>
              <a:t>Has great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pPr lvl="1"/>
            <a:r>
              <a:rPr lang="en-US" dirty="0" smtClean="0"/>
              <a:t>Built in Visual Studio</a:t>
            </a:r>
          </a:p>
          <a:p>
            <a:r>
              <a:rPr lang="en-US" dirty="0"/>
              <a:t>Unit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requiring a controller or web-server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82418" y="2286000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82418" y="3702889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82418" y="5119778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Output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20396" y="2853904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0396" y="4259389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26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Pass Data to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ViewBag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(dynamic type):</a:t>
            </a:r>
          </a:p>
          <a:p>
            <a:pPr lvl="1"/>
            <a:r>
              <a:rPr lang="en-US" dirty="0"/>
              <a:t>Action: </a:t>
            </a:r>
            <a:r>
              <a:rPr lang="en-US" dirty="0" err="1"/>
              <a:t>ViewBag.Message</a:t>
            </a:r>
            <a:r>
              <a:rPr lang="en-US" dirty="0"/>
              <a:t> = "Hello World!";</a:t>
            </a:r>
          </a:p>
          <a:p>
            <a:pPr lvl="1"/>
            <a:r>
              <a:rPr lang="en-US" dirty="0"/>
              <a:t>View: @</a:t>
            </a:r>
            <a:r>
              <a:rPr lang="en-US" dirty="0" err="1"/>
              <a:t>ViewBag.Message</a:t>
            </a:r>
            <a:r>
              <a:rPr lang="en-US" dirty="0"/>
              <a:t> 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Strongly-typed </a:t>
            </a:r>
            <a:r>
              <a:rPr lang="en-US" dirty="0" smtClean="0"/>
              <a:t>views:</a:t>
            </a:r>
          </a:p>
          <a:p>
            <a:pPr lvl="1"/>
            <a:r>
              <a:rPr lang="en-US" dirty="0"/>
              <a:t>Action: return View(model);</a:t>
            </a:r>
          </a:p>
          <a:p>
            <a:pPr lvl="1"/>
            <a:r>
              <a:rPr lang="en-US" dirty="0"/>
              <a:t>View: @model </a:t>
            </a:r>
            <a:r>
              <a:rPr lang="en-US" dirty="0" err="1"/>
              <a:t>ModelDataType</a:t>
            </a:r>
            <a:r>
              <a:rPr lang="en-US" dirty="0"/>
              <a:t>;</a:t>
            </a:r>
          </a:p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(dictionary)</a:t>
            </a:r>
          </a:p>
          <a:p>
            <a:pPr lvl="1"/>
            <a:r>
              <a:rPr lang="en-US" dirty="0" err="1"/>
              <a:t>ViewData</a:t>
            </a:r>
            <a:r>
              <a:rPr lang="en-US" dirty="0"/>
              <a:t>["message"] = "Hello World</a:t>
            </a:r>
            <a:r>
              <a:rPr lang="en-US" dirty="0" smtClean="0"/>
              <a:t>!";</a:t>
            </a:r>
          </a:p>
          <a:p>
            <a:pPr lvl="1"/>
            <a:r>
              <a:rPr lang="en-US" dirty="0" smtClean="0"/>
              <a:t>View: @</a:t>
            </a:r>
            <a:r>
              <a:rPr lang="en-US" dirty="0" err="1" smtClean="0"/>
              <a:t>ViewData</a:t>
            </a:r>
            <a:r>
              <a:rPr lang="en-US" dirty="0" smtClean="0"/>
              <a:t>["message"]</a:t>
            </a:r>
            <a:endParaRPr lang="en-US" dirty="0"/>
          </a:p>
          <a:p>
            <a:pPr lvl="1"/>
            <a:endParaRPr lang="en-US" dirty="0">
              <a:solidFill>
                <a:srgbClr val="F5FFE0"/>
              </a:solidFill>
              <a:latin typeface="Corbel" panose="020B0503020204020204" pitchFamily="34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0883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7916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56387" y="2618842"/>
            <a:ext cx="2137607" cy="10140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Output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4689" y="2591626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722" y="2617191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55" y="3868901"/>
            <a:ext cx="3986541" cy="2175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55" y="1295400"/>
            <a:ext cx="3657600" cy="1111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142" y="4942106"/>
            <a:ext cx="2880233" cy="1005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308" y="1395744"/>
            <a:ext cx="2311492" cy="910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Left Arrow 15"/>
          <p:cNvSpPr/>
          <p:nvPr/>
        </p:nvSpPr>
        <p:spPr>
          <a:xfrm rot="1302713">
            <a:off x="5030318" y="4594017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4450474">
            <a:off x="2892711" y="4951596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4084614">
            <a:off x="1938419" y="3886682"/>
            <a:ext cx="343524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57400" y="956846"/>
            <a:ext cx="20425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ByUsername.cshtml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2259" y="3532505"/>
            <a:ext cx="1781716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UsersController.cs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97345" y="4597107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UserModel.cs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 rot="13831493">
            <a:off x="3067386" y="3099664"/>
            <a:ext cx="4487213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74771" y="1050745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HTML Output</a:t>
            </a:r>
          </a:p>
        </p:txBody>
      </p:sp>
    </p:spTree>
    <p:extLst>
      <p:ext uri="{BB962C8B-B14F-4D97-AF65-F5344CB8AC3E}">
        <p14:creationId xmlns:p14="http://schemas.microsoft.com/office/powerpoint/2010/main" val="23366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19" grpId="0" animBg="1"/>
      <p:bldP spid="2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For </a:t>
            </a:r>
            <a:r>
              <a:rPr lang="en-US" dirty="0"/>
              <a:t>values (HTML </a:t>
            </a:r>
            <a:r>
              <a:rPr lang="en-US" dirty="0" smtClean="0"/>
              <a:t>encoded)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@{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…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  <a:r>
              <a:rPr lang="en-US" dirty="0" smtClean="0"/>
              <a:t> – For </a:t>
            </a:r>
            <a:r>
              <a:rPr lang="en-US" dirty="0"/>
              <a:t>code </a:t>
            </a:r>
            <a:r>
              <a:rPr lang="en-US" dirty="0" smtClean="0"/>
              <a:t>blocks (keep the view simple!)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925" y="1541252"/>
            <a:ext cx="7086600" cy="1143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Current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is: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DateTime.Now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Not HTML encoded value: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Html.Raw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someVar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2925" y="3581400"/>
            <a:ext cx="7086600" cy="2971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"Energy drink";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if (Model != null)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else if 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ViewBag.ProductName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!= null)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ViewBag.ProductName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&lt;p&gt;Product "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has been added in your shopping cart&lt;/p&gt;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1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If, else, for, </a:t>
            </a:r>
            <a:r>
              <a:rPr lang="en-US" dirty="0" err="1" smtClean="0"/>
              <a:t>foreach</a:t>
            </a:r>
            <a:r>
              <a:rPr lang="en-US" dirty="0" smtClean="0"/>
              <a:t>, etc. C# statements</a:t>
            </a:r>
          </a:p>
          <a:p>
            <a:pPr lvl="1"/>
            <a:r>
              <a:rPr lang="en-US" dirty="0"/>
              <a:t>HTML markup lines can be included at any </a:t>
            </a:r>
            <a:r>
              <a:rPr lang="en-US" dirty="0" smtClean="0"/>
              <a:t>part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@:</a:t>
            </a:r>
            <a:r>
              <a:rPr lang="en-US" dirty="0"/>
              <a:t> – For plain text </a:t>
            </a:r>
            <a:r>
              <a:rPr lang="en-US" dirty="0" smtClean="0"/>
              <a:t>line to </a:t>
            </a:r>
            <a:r>
              <a:rPr lang="en-US" dirty="0"/>
              <a:t>be </a:t>
            </a:r>
            <a:r>
              <a:rPr lang="en-US" dirty="0" smtClean="0"/>
              <a:t>rendered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8700" y="2819400"/>
            <a:ext cx="7086600" cy="36576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class="products-list"&gt;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Model.Products.Count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== 0)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&lt;p&gt;Sorry, no products found!&lt;/p&gt;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@:List of the products found: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foreach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in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&lt;b&gt;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product.Name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&lt;/b&gt;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968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Comments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What about "@" and emails?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447800"/>
            <a:ext cx="7086600" cy="2590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 Razor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//A C#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</a:t>
            </a:r>
          </a:p>
          <a:p>
            <a:endParaRPr lang="en-US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 A Multi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line C#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*/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4991100"/>
            <a:ext cx="7086600" cy="12573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This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 sign that separates email names from domains: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@@&lt;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And this is how smart Razor is: spam_me@gmail.com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3249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@(…)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Explicit code expression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@using </a:t>
            </a:r>
            <a:r>
              <a:rPr lang="en-US" dirty="0"/>
              <a:t>– </a:t>
            </a:r>
            <a:r>
              <a:rPr lang="en-US" dirty="0" smtClean="0"/>
              <a:t>for </a:t>
            </a:r>
            <a:r>
              <a:rPr lang="en-US" dirty="0"/>
              <a:t>including namespace into view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@model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for </a:t>
            </a:r>
            <a:r>
              <a:rPr lang="en-US" dirty="0" smtClean="0"/>
              <a:t>defining the model for the view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924" y="1676400"/>
            <a:ext cx="7622875" cy="173534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Current rating(0-10):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       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6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10.0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rating(0-1):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     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0.6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@* </a:t>
            </a:r>
            <a:r>
              <a:rPr lang="en-US" sz="16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*@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@* spam_me6 *@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923" y="50292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@using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MyFirstMvcApplication.Models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@model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UserModel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Model.Username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5838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common site </a:t>
            </a:r>
            <a:r>
              <a:rPr lang="en-US" dirty="0" smtClean="0"/>
              <a:t>template</a:t>
            </a:r>
          </a:p>
          <a:p>
            <a:r>
              <a:rPr lang="en-US" dirty="0"/>
              <a:t>Similar to ASP.NET master pages (but better!)</a:t>
            </a:r>
          </a:p>
          <a:p>
            <a:r>
              <a:rPr lang="en-US" dirty="0" smtClean="0"/>
              <a:t>Razor view engine renders content inside-out</a:t>
            </a:r>
          </a:p>
          <a:p>
            <a:pPr lvl="1"/>
            <a:r>
              <a:rPr lang="en-US" dirty="0" smtClean="0"/>
              <a:t>First view is </a:t>
            </a:r>
            <a:r>
              <a:rPr lang="en-US" dirty="0" err="1" smtClean="0"/>
              <a:t>redered</a:t>
            </a:r>
            <a:r>
              <a:rPr lang="en-US" dirty="0" smtClean="0"/>
              <a:t>, then layout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RenderBody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indicate where </a:t>
            </a:r>
            <a:r>
              <a:rPr lang="en-US" dirty="0"/>
              <a:t>we </a:t>
            </a:r>
            <a:r>
              <a:rPr lang="en-US" dirty="0" smtClean="0"/>
              <a:t>want</a:t>
            </a:r>
            <a:br>
              <a:rPr lang="en-US" dirty="0" smtClean="0"/>
            </a:br>
            <a:r>
              <a:rPr lang="en-US" dirty="0" smtClean="0"/>
              <a:t>the views based </a:t>
            </a:r>
            <a:r>
              <a:rPr lang="en-US" dirty="0"/>
              <a:t>on </a:t>
            </a:r>
            <a:r>
              <a:rPr lang="en-US" dirty="0" smtClean="0"/>
              <a:t>this</a:t>
            </a:r>
            <a:br>
              <a:rPr lang="en-US" dirty="0" smtClean="0"/>
            </a:br>
            <a:r>
              <a:rPr lang="en-US" dirty="0" smtClean="0"/>
              <a:t>layout to “fill </a:t>
            </a:r>
            <a:r>
              <a:rPr lang="en-US" dirty="0"/>
              <a:t>in” </a:t>
            </a:r>
            <a:r>
              <a:rPr lang="en-US" dirty="0" smtClean="0"/>
              <a:t>their</a:t>
            </a:r>
            <a:br>
              <a:rPr lang="en-US" dirty="0" smtClean="0"/>
            </a:br>
            <a:r>
              <a:rPr lang="en-US" dirty="0" smtClean="0"/>
              <a:t>core content at that</a:t>
            </a:r>
            <a:br>
              <a:rPr lang="en-US" dirty="0" smtClean="0"/>
            </a:br>
            <a:r>
              <a:rPr lang="en-US" dirty="0" smtClean="0"/>
              <a:t>location </a:t>
            </a:r>
            <a:r>
              <a:rPr lang="en-US" dirty="0"/>
              <a:t>in the </a:t>
            </a:r>
            <a:r>
              <a:rPr lang="en-US" dirty="0" smtClean="0"/>
              <a:t>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429000"/>
            <a:ext cx="3780621" cy="3017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don't need to specify layout since their default layout is set in their _</a:t>
            </a:r>
            <a:r>
              <a:rPr lang="en-US" dirty="0" err="1" smtClean="0"/>
              <a:t>ViewStart</a:t>
            </a:r>
            <a:r>
              <a:rPr lang="en-US" dirty="0" smtClean="0"/>
              <a:t> 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~/Views/_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ViewStart.cshtml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without layout: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229155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"~/Views/Shared/_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UncommonLayout.cshtml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599" y="50292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null;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8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one or more "sections" (optional)</a:t>
            </a:r>
          </a:p>
          <a:p>
            <a:r>
              <a:rPr lang="en-US" dirty="0" smtClean="0"/>
              <a:t>They are defined in the views: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may be rendered anywhere in the layout page using the method </a:t>
            </a:r>
            <a:r>
              <a:rPr lang="en-US" dirty="0" err="1" smtClean="0"/>
              <a:t>RenderSection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RenderSection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(string name,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bool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required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If the section is required and not </a:t>
            </a:r>
            <a:r>
              <a:rPr lang="en-US" dirty="0" smtClean="0">
                <a:solidFill>
                  <a:srgbClr val="EBFFD2"/>
                </a:solidFill>
              </a:rPr>
              <a:t>defined, </a:t>
            </a:r>
            <a:r>
              <a:rPr lang="en-US" dirty="0">
                <a:solidFill>
                  <a:srgbClr val="EBFFD2"/>
                </a:solidFill>
              </a:rPr>
              <a:t>an exception will be thrown (</a:t>
            </a:r>
            <a:r>
              <a:rPr lang="en-US" dirty="0" err="1" smtClean="0">
                <a:solidFill>
                  <a:srgbClr val="EBFFD2"/>
                </a:solidFill>
              </a:rPr>
              <a:t>IsSectionDefined</a:t>
            </a:r>
            <a:r>
              <a:rPr lang="en-US" dirty="0" smtClean="0">
                <a:solidFill>
                  <a:srgbClr val="EBFFD2"/>
                </a:solidFill>
              </a:rPr>
              <a:t>())</a:t>
            </a:r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3" y="2286000"/>
            <a:ext cx="311467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The core MVC component</a:t>
            </a:r>
          </a:p>
          <a:p>
            <a:r>
              <a:rPr lang="en-US" dirty="0" smtClean="0"/>
              <a:t>Process the requests with the help of views and models</a:t>
            </a:r>
          </a:p>
          <a:p>
            <a:r>
              <a:rPr lang="en-US" dirty="0"/>
              <a:t>A set of classes that </a:t>
            </a:r>
            <a:r>
              <a:rPr lang="en-US" dirty="0" smtClean="0"/>
              <a:t>handles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 </a:t>
            </a:r>
            <a:r>
              <a:rPr lang="en-US" dirty="0"/>
              <a:t>from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Overall application flow</a:t>
            </a:r>
          </a:p>
          <a:p>
            <a:pPr lvl="1"/>
            <a:r>
              <a:rPr lang="en-US" dirty="0" smtClean="0"/>
              <a:t>Application-specific </a:t>
            </a:r>
            <a:r>
              <a:rPr lang="en-US" dirty="0"/>
              <a:t>logic</a:t>
            </a:r>
          </a:p>
          <a:p>
            <a:r>
              <a:rPr lang="en-US" dirty="0" smtClean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17" y="2897664"/>
            <a:ext cx="2411083" cy="1606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029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view </a:t>
            </a:r>
            <a:r>
              <a:rPr lang="en-US" dirty="0"/>
              <a:t>inherits </a:t>
            </a:r>
            <a:r>
              <a:rPr lang="en-US" dirty="0" err="1" smtClean="0"/>
              <a:t>WebViewPage</a:t>
            </a:r>
            <a:endParaRPr lang="en-US" dirty="0" smtClean="0"/>
          </a:p>
          <a:p>
            <a:pPr lvl="1"/>
            <a:r>
              <a:rPr lang="en-US" dirty="0" err="1" smtClean="0"/>
              <a:t>ViewPage</a:t>
            </a:r>
            <a:r>
              <a:rPr lang="en-US" dirty="0" smtClean="0"/>
              <a:t> has a property named Html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property has methods that return string and can be used to generate HTML</a:t>
            </a:r>
          </a:p>
          <a:p>
            <a:pPr lvl="1"/>
            <a:r>
              <a:rPr lang="en-US" dirty="0"/>
              <a:t>Create inputs</a:t>
            </a:r>
          </a:p>
          <a:p>
            <a:pPr lvl="1"/>
            <a:r>
              <a:rPr lang="en-US" dirty="0"/>
              <a:t>Create links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Other helper properties are also available</a:t>
            </a:r>
          </a:p>
          <a:p>
            <a:pPr lvl="1"/>
            <a:r>
              <a:rPr lang="en-US" dirty="0" smtClean="0"/>
              <a:t>Ajax, </a:t>
            </a:r>
            <a:r>
              <a:rPr lang="en-US" dirty="0" err="1" smtClean="0"/>
              <a:t>Url</a:t>
            </a:r>
            <a:r>
              <a:rPr lang="en-US" dirty="0" smtClean="0"/>
              <a:t>, custom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429000"/>
            <a:ext cx="4371975" cy="1762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2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250295"/>
              </p:ext>
            </p:extLst>
          </p:nvPr>
        </p:nvGraphicFramePr>
        <p:xfrm>
          <a:off x="533401" y="904240"/>
          <a:ext cx="8077199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9166"/>
                <a:gridCol w="1068318"/>
                <a:gridCol w="460971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BeginForm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BeginRouteForm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internal object that represents an HTML form that the system uses to render the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void method, closes the pending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check box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hidden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password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radio button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label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 (2)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821565"/>
              </p:ext>
            </p:extLst>
          </p:nvPr>
        </p:nvGraphicFramePr>
        <p:xfrm>
          <a:off x="800101" y="1021080"/>
          <a:ext cx="7543799" cy="522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731"/>
                <a:gridCol w="1344440"/>
                <a:gridCol w="395862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ActionLink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drop-down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list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incorporated in the specified user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Writes the HTML string incorporated in the specified user control to the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stream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summary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extension methods for the </a:t>
            </a:r>
            <a:r>
              <a:rPr lang="en-US" dirty="0" err="1" smtClean="0"/>
              <a:t>HtmlHelper</a:t>
            </a:r>
            <a:endParaRPr lang="en-US" dirty="0" smtClean="0"/>
          </a:p>
          <a:p>
            <a:pPr lvl="1"/>
            <a:r>
              <a:rPr lang="en-US" dirty="0">
                <a:solidFill>
                  <a:srgbClr val="EBFFD2"/>
                </a:solidFill>
              </a:rPr>
              <a:t>Return string or override </a:t>
            </a:r>
            <a:r>
              <a:rPr lang="en-US" dirty="0" err="1">
                <a:solidFill>
                  <a:srgbClr val="EBFFD2"/>
                </a:solidFill>
              </a:rPr>
              <a:t>ToString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method</a:t>
            </a:r>
          </a:p>
          <a:p>
            <a:pPr lvl="1"/>
            <a:r>
              <a:rPr lang="en-US" dirty="0" err="1">
                <a:solidFill>
                  <a:srgbClr val="EBFFD2"/>
                </a:solidFill>
              </a:rPr>
              <a:t>TagBuilder</a:t>
            </a:r>
            <a:r>
              <a:rPr lang="en-US" dirty="0">
                <a:solidFill>
                  <a:srgbClr val="EBFFD2"/>
                </a:solidFill>
              </a:rPr>
              <a:t> manages closing tags and </a:t>
            </a:r>
            <a:r>
              <a:rPr lang="en-US" dirty="0" smtClean="0">
                <a:solidFill>
                  <a:srgbClr val="EBFFD2"/>
                </a:solidFill>
              </a:rPr>
              <a:t>attributes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Add namespace in </a:t>
            </a:r>
            <a:r>
              <a:rPr lang="en-US" dirty="0" err="1" smtClean="0">
                <a:solidFill>
                  <a:srgbClr val="EBFFD2"/>
                </a:solidFill>
              </a:rPr>
              <a:t>web.config</a:t>
            </a:r>
            <a:r>
              <a:rPr lang="en-US" dirty="0" smtClean="0">
                <a:solidFill>
                  <a:srgbClr val="EBFFD2"/>
                </a:solidFill>
              </a:rPr>
              <a:t> (if needed)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81400"/>
            <a:ext cx="6629400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5671419"/>
            <a:ext cx="427672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7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/>
              <a:t>Another way to write helpers: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Create folder /</a:t>
            </a:r>
            <a:r>
              <a:rPr lang="en-US" dirty="0" err="1" smtClean="0">
                <a:solidFill>
                  <a:srgbClr val="EBFFD2"/>
                </a:solidFill>
              </a:rPr>
              <a:t>App_Code</a:t>
            </a:r>
            <a:r>
              <a:rPr lang="en-US" dirty="0" smtClean="0">
                <a:solidFill>
                  <a:srgbClr val="EBFFD2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Create a view in it (for example </a:t>
            </a:r>
            <a:r>
              <a:rPr lang="en-US" dirty="0" err="1" smtClean="0">
                <a:solidFill>
                  <a:srgbClr val="EBFFD2"/>
                </a:solidFill>
              </a:rPr>
              <a:t>Helpers.cshtml</a:t>
            </a:r>
            <a:r>
              <a:rPr lang="en-US" dirty="0" smtClean="0">
                <a:solidFill>
                  <a:srgbClr val="EBFFD2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Write a helper in it using @helper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You can use the helper in any view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ou have a lot of code in views? =&gt; write helpers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05200"/>
            <a:ext cx="3657600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5553075"/>
            <a:ext cx="2466975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7855519">
            <a:off x="3196860" y="4027396"/>
            <a:ext cx="376936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3977025">
            <a:off x="3640086" y="4576379"/>
            <a:ext cx="188231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views render portions of a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Reuse pieces of a </a:t>
            </a:r>
            <a:r>
              <a:rPr lang="en-US" dirty="0" smtClean="0"/>
              <a:t>view</a:t>
            </a:r>
          </a:p>
          <a:p>
            <a:pPr lvl="1"/>
            <a:r>
              <a:rPr lang="en-US" dirty="0"/>
              <a:t>Html helpers – </a:t>
            </a:r>
            <a:r>
              <a:rPr lang="en-US" dirty="0" smtClean="0"/>
              <a:t>Partial, </a:t>
            </a:r>
            <a:r>
              <a:rPr lang="en-US" dirty="0" err="1" smtClean="0"/>
              <a:t>RenderPartial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Action</a:t>
            </a:r>
          </a:p>
          <a:p>
            <a:r>
              <a:rPr lang="en-US" dirty="0"/>
              <a:t>Razor partial views are still .</a:t>
            </a:r>
            <a:r>
              <a:rPr lang="en-US" dirty="0" err="1"/>
              <a:t>cshtml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49231"/>
            <a:ext cx="4257675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105400"/>
            <a:ext cx="4895850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Elbow Connector 7"/>
          <p:cNvCxnSpPr>
            <a:endCxn id="6" idx="1"/>
          </p:cNvCxnSpPr>
          <p:nvPr/>
        </p:nvCxnSpPr>
        <p:spPr>
          <a:xfrm rot="16200000" flipH="1">
            <a:off x="3106393" y="5044731"/>
            <a:ext cx="727764" cy="67944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00755" y="5020573"/>
            <a:ext cx="345057" cy="393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105814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506" y="3616535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Left Arrow 26"/>
          <p:cNvSpPr/>
          <p:nvPr/>
        </p:nvSpPr>
        <p:spPr>
          <a:xfrm rot="16200000">
            <a:off x="6247676" y="4620995"/>
            <a:ext cx="744724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6200000">
            <a:off x="6684678" y="4403756"/>
            <a:ext cx="1179201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4400" y="5921544"/>
            <a:ext cx="2895601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Located in the same folder as other views or in Shared folder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9936" y="1676400"/>
            <a:ext cx="1324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Sub-request</a:t>
            </a:r>
          </a:p>
        </p:txBody>
      </p:sp>
      <p:sp>
        <p:nvSpPr>
          <p:cNvPr id="31" name="Left Arrow 30"/>
          <p:cNvSpPr/>
          <p:nvPr/>
        </p:nvSpPr>
        <p:spPr>
          <a:xfrm rot="5400000">
            <a:off x="8160751" y="2038436"/>
            <a:ext cx="271047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pic>
        <p:nvPicPr>
          <p:cNvPr id="4098" name="Picture 2" descr="http://www.kansas-aa.org/images/area25%20color%20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2362200"/>
            <a:ext cx="6505575" cy="3552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5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 </a:t>
            </a:r>
            <a:r>
              <a:rPr lang="en-US" dirty="0"/>
              <a:t>applications can have a large number of </a:t>
            </a:r>
            <a:r>
              <a:rPr lang="en-US" dirty="0" smtClean="0"/>
              <a:t>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lets </a:t>
            </a:r>
            <a:r>
              <a:rPr lang="en-US" dirty="0" smtClean="0"/>
              <a:t>us partition </a:t>
            </a:r>
            <a:r>
              <a:rPr lang="en-US" dirty="0"/>
              <a:t>Web applications into smaller units </a:t>
            </a:r>
            <a:r>
              <a:rPr lang="en-US" dirty="0" smtClean="0"/>
              <a:t>(areas)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area is effectively an MVC structure inside an </a:t>
            </a:r>
            <a:r>
              <a:rPr lang="en-US" dirty="0" smtClean="0"/>
              <a:t>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Main store, users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Blog, forum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953000"/>
            <a:ext cx="1905000" cy="13877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6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Areas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457200"/>
          </a:xfrm>
        </p:spPr>
        <p:txBody>
          <a:bodyPr/>
          <a:lstStyle/>
          <a:p>
            <a:r>
              <a:rPr lang="en-US" dirty="0" smtClean="0"/>
              <a:t>ASP.NET MVC structures (areas)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143000"/>
            <a:ext cx="6353175" cy="359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9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Kendo UI Widgets</a:t>
            </a:r>
            <a:endParaRPr lang="en-US" dirty="0"/>
          </a:p>
        </p:txBody>
      </p:sp>
      <p:pic>
        <p:nvPicPr>
          <p:cNvPr id="5122" name="Picture 2" descr="http://www.telerik.com/assets/img/home-page/slide-4-01.01.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510149" cy="3378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924800" cy="56912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http://www.kendoui.com/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Incoming request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routed</a:t>
            </a:r>
            <a:r>
              <a:rPr lang="en-US" dirty="0"/>
              <a:t> to </a:t>
            </a:r>
            <a:r>
              <a:rPr lang="en-US" dirty="0" smtClean="0">
                <a:solidFill>
                  <a:srgbClr val="FF9933"/>
                </a:solidFill>
              </a:rPr>
              <a:t>Controller</a:t>
            </a:r>
          </a:p>
          <a:p>
            <a:pPr lvl="1"/>
            <a:r>
              <a:rPr lang="en-US" sz="3000" dirty="0" smtClean="0">
                <a:solidFill>
                  <a:srgbClr val="EBFFD2"/>
                </a:solidFill>
              </a:rPr>
              <a:t>For </a:t>
            </a:r>
            <a:r>
              <a:rPr lang="en-US" sz="3000" dirty="0">
                <a:solidFill>
                  <a:srgbClr val="EBFFD2"/>
                </a:solidFill>
              </a:rPr>
              <a:t>web: HTTP request</a:t>
            </a:r>
          </a:p>
          <a:p>
            <a:r>
              <a:rPr lang="en-US" dirty="0">
                <a:solidFill>
                  <a:srgbClr val="FF9933"/>
                </a:solidFill>
              </a:rPr>
              <a:t>Controller</a:t>
            </a:r>
            <a:r>
              <a:rPr lang="en-US" dirty="0"/>
              <a:t> processes request and creates presentation </a:t>
            </a:r>
            <a:r>
              <a:rPr lang="en-US" dirty="0" smtClean="0">
                <a:solidFill>
                  <a:srgbClr val="FF9933"/>
                </a:solidFill>
              </a:rPr>
              <a:t>Model</a:t>
            </a:r>
          </a:p>
          <a:p>
            <a:pPr lvl="1"/>
            <a:r>
              <a:rPr lang="en-US" sz="3000" dirty="0" smtClean="0">
                <a:solidFill>
                  <a:srgbClr val="EBFFD2"/>
                </a:solidFill>
              </a:rPr>
              <a:t>Controller </a:t>
            </a:r>
            <a:r>
              <a:rPr lang="en-US" sz="3000" dirty="0">
                <a:solidFill>
                  <a:srgbClr val="EBFFD2"/>
                </a:solidFill>
              </a:rPr>
              <a:t>also selects appropriate result (view)</a:t>
            </a:r>
          </a:p>
          <a:p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is passed to </a:t>
            </a:r>
            <a:r>
              <a:rPr lang="en-US" dirty="0">
                <a:solidFill>
                  <a:srgbClr val="FF9933"/>
                </a:solidFill>
              </a:rPr>
              <a:t>View</a:t>
            </a:r>
          </a:p>
          <a:p>
            <a:r>
              <a:rPr lang="en-US" dirty="0">
                <a:solidFill>
                  <a:srgbClr val="FF9933"/>
                </a:solidFill>
              </a:rPr>
              <a:t>View</a:t>
            </a:r>
            <a:r>
              <a:rPr lang="en-US" dirty="0"/>
              <a:t> transforms </a:t>
            </a:r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into appropriate output </a:t>
            </a:r>
            <a:r>
              <a:rPr lang="en-US" dirty="0" smtClean="0"/>
              <a:t>format (HTML)</a:t>
            </a:r>
            <a:endParaRPr lang="en-US" dirty="0">
              <a:solidFill>
                <a:srgbClr val="FF9933"/>
              </a:solidFill>
            </a:endParaRPr>
          </a:p>
          <a:p>
            <a:r>
              <a:rPr lang="en-US" dirty="0"/>
              <a:t>Response is </a:t>
            </a:r>
            <a:r>
              <a:rPr lang="en-US" dirty="0" smtClean="0"/>
              <a:t>rendered (HTTP Response)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Kendo UI?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building modern interactive web </a:t>
            </a:r>
            <a:r>
              <a:rPr lang="en-US" dirty="0" smtClean="0"/>
              <a:t>applications</a:t>
            </a:r>
          </a:p>
          <a:p>
            <a:r>
              <a:rPr lang="en-US" dirty="0"/>
              <a:t>Collection of script files and resources (styles, images, etc</a:t>
            </a:r>
            <a:r>
              <a:rPr lang="en-US" dirty="0" smtClean="0"/>
              <a:t>.)</a:t>
            </a:r>
          </a:p>
          <a:p>
            <a:r>
              <a:rPr lang="en-US" dirty="0" smtClean="0"/>
              <a:t>Leverages</a:t>
            </a:r>
            <a:endParaRPr lang="en-US" dirty="0"/>
          </a:p>
          <a:p>
            <a:pPr lvl="1"/>
            <a:r>
              <a:rPr lang="en-US" dirty="0" smtClean="0"/>
              <a:t>JavaScript</a:t>
            </a:r>
            <a:endParaRPr lang="en-US" dirty="0"/>
          </a:p>
          <a:p>
            <a:pPr lvl="1"/>
            <a:r>
              <a:rPr lang="en-US" dirty="0" smtClean="0"/>
              <a:t>HTML5</a:t>
            </a:r>
            <a:endParaRPr lang="en-US" dirty="0"/>
          </a:p>
          <a:p>
            <a:pPr lvl="1"/>
            <a:r>
              <a:rPr lang="en-US" dirty="0" smtClean="0"/>
              <a:t>CSS3</a:t>
            </a:r>
            <a:endParaRPr lang="en-US" dirty="0"/>
          </a:p>
          <a:p>
            <a:pPr lvl="1"/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pic>
        <p:nvPicPr>
          <p:cNvPr id="6146" name="Picture 2" descr="http://www.kendoui.com/Libraries/Banners/kendo-home-5th-banner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94" y="2819400"/>
            <a:ext cx="4540506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Kendo UI Provide?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UI </a:t>
            </a:r>
            <a:r>
              <a:rPr lang="en-US" dirty="0" smtClean="0"/>
              <a:t>Widgets</a:t>
            </a:r>
          </a:p>
          <a:p>
            <a:pPr lvl="1"/>
            <a:r>
              <a:rPr lang="en-US" dirty="0"/>
              <a:t>HTML5 controls based on </a:t>
            </a:r>
            <a:r>
              <a:rPr lang="en-US" dirty="0" err="1"/>
              <a:t>jQuery</a:t>
            </a:r>
            <a:r>
              <a:rPr lang="en-US" dirty="0"/>
              <a:t> Core</a:t>
            </a:r>
          </a:p>
          <a:p>
            <a:pPr lvl="1"/>
            <a:r>
              <a:rPr lang="en-US" dirty="0"/>
              <a:t>3 categories of UI Widgets</a:t>
            </a:r>
          </a:p>
          <a:p>
            <a:pPr lvl="2"/>
            <a:r>
              <a:rPr lang="en-US" dirty="0" smtClean="0"/>
              <a:t>Web</a:t>
            </a:r>
          </a:p>
          <a:p>
            <a:pPr lvl="2"/>
            <a:r>
              <a:rPr lang="en-US" dirty="0" smtClean="0"/>
              <a:t>DataViz</a:t>
            </a:r>
          </a:p>
          <a:p>
            <a:pPr lvl="2"/>
            <a:r>
              <a:rPr lang="en-US" dirty="0" smtClean="0"/>
              <a:t>Mobile</a:t>
            </a:r>
          </a:p>
          <a:p>
            <a:r>
              <a:rPr lang="en-US" dirty="0" smtClean="0"/>
              <a:t>Client-side </a:t>
            </a:r>
            <a:r>
              <a:rPr lang="en-US" dirty="0" err="1" smtClean="0"/>
              <a:t>DataSource</a:t>
            </a:r>
            <a:endParaRPr lang="en-US" dirty="0"/>
          </a:p>
          <a:p>
            <a:pPr lvl="1"/>
            <a:r>
              <a:rPr lang="en-US" dirty="0"/>
              <a:t>Abstraction for working </a:t>
            </a:r>
            <a:r>
              <a:rPr lang="en-US" dirty="0" smtClean="0"/>
              <a:t>with </a:t>
            </a:r>
            <a:r>
              <a:rPr lang="en-US" dirty="0"/>
              <a:t>all types of data on the client side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pic>
        <p:nvPicPr>
          <p:cNvPr id="7170" name="Picture 2" descr="http://www.kendoui.com/Libraries/Banners/dataviz-home-image-q2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36480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Kendo UI </a:t>
            </a:r>
            <a:r>
              <a:rPr lang="en-US" dirty="0" smtClean="0"/>
              <a:t>Provide(2)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Framework</a:t>
            </a:r>
            <a:endParaRPr lang="en-US" b="0" dirty="0"/>
          </a:p>
          <a:p>
            <a:pPr lvl="1"/>
            <a:r>
              <a:rPr lang="en-US" dirty="0"/>
              <a:t>Provides declarative binding and two-way data synchronization in your web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Animation </a:t>
            </a:r>
            <a:r>
              <a:rPr lang="en-US" dirty="0"/>
              <a:t>and Drag &amp; </a:t>
            </a:r>
            <a:r>
              <a:rPr lang="en-US" dirty="0" smtClean="0"/>
              <a:t>Drop</a:t>
            </a:r>
          </a:p>
          <a:p>
            <a:r>
              <a:rPr lang="en-US" dirty="0" smtClean="0"/>
              <a:t>Templating</a:t>
            </a:r>
            <a:endParaRPr lang="en-US" dirty="0"/>
          </a:p>
          <a:p>
            <a:r>
              <a:rPr lang="en-US" dirty="0" smtClean="0"/>
              <a:t>Validation </a:t>
            </a:r>
            <a:r>
              <a:rPr lang="en-US" dirty="0"/>
              <a:t>Framework </a:t>
            </a:r>
            <a:endParaRPr lang="en-US" b="0" dirty="0"/>
          </a:p>
          <a:p>
            <a:r>
              <a:rPr lang="en-US" dirty="0" smtClean="0"/>
              <a:t>Server wrappers</a:t>
            </a:r>
          </a:p>
          <a:p>
            <a:pPr lvl="1"/>
            <a:r>
              <a:rPr lang="en-US" dirty="0" smtClean="0"/>
              <a:t>ASP.NET MVC</a:t>
            </a:r>
          </a:p>
          <a:p>
            <a:pPr lvl="1"/>
            <a:r>
              <a:rPr lang="en-US" dirty="0" smtClean="0"/>
              <a:t>Java and 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pic>
        <p:nvPicPr>
          <p:cNvPr id="8194" name="Picture 2" descr="http://www.kendoui.com/Libraries/Banners/q3-2012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34385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2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Kendo UI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Download it and unzip it (ask us for license)</a:t>
            </a:r>
          </a:p>
          <a:p>
            <a:pPr lvl="1"/>
            <a:r>
              <a:rPr lang="en-US" dirty="0"/>
              <a:t>Kendo UI Complete for ASP.NET MVC</a:t>
            </a:r>
          </a:p>
          <a:p>
            <a:r>
              <a:rPr lang="en-US" dirty="0" smtClean="0"/>
              <a:t>Copy and </a:t>
            </a:r>
            <a:r>
              <a:rPr lang="en-US" dirty="0"/>
              <a:t>reference </a:t>
            </a:r>
            <a:r>
              <a:rPr lang="en-US" dirty="0" smtClean="0"/>
              <a:t>Kendo.Mvc.dll</a:t>
            </a:r>
          </a:p>
          <a:p>
            <a:pPr lvl="1"/>
            <a:r>
              <a:rPr lang="en-US" sz="2800" dirty="0" smtClean="0"/>
              <a:t>Located in: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...\wrappers\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aspnetmvc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\Binaries\Mvc3</a:t>
            </a:r>
          </a:p>
          <a:p>
            <a:r>
              <a:rPr lang="en-US" dirty="0" smtClean="0"/>
              <a:t>Copy JavaScript files into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ourProject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\Scripts</a:t>
            </a:r>
          </a:p>
          <a:p>
            <a:pPr lvl="1"/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\kendo.all.min.js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js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\kendo.aspnetmvc.min.js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Copy CSS files and images into our project</a:t>
            </a:r>
          </a:p>
          <a:p>
            <a:pPr lvl="1"/>
            <a:r>
              <a:rPr lang="en-US" sz="2800" dirty="0" smtClean="0"/>
              <a:t>All from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…\styles</a:t>
            </a:r>
            <a:r>
              <a:rPr lang="en-US" sz="2800" dirty="0" smtClean="0"/>
              <a:t> to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ourProject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\Styles\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KendoUI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smtClean="0"/>
              <a:t>Kendo UI </a:t>
            </a:r>
            <a:r>
              <a:rPr lang="en-US" dirty="0"/>
              <a:t>in Project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Kendo UI scripts and styles</a:t>
            </a:r>
          </a:p>
          <a:p>
            <a:pPr lvl="1"/>
            <a:r>
              <a:rPr lang="en-US" sz="2800" dirty="0" smtClean="0"/>
              <a:t>In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Views\Shared\_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Layout.cshtml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/>
              <a:t>&lt;</a:t>
            </a:r>
            <a:r>
              <a:rPr lang="en-US" sz="2800" dirty="0" smtClean="0"/>
              <a:t>head&gt;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In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Views\Shared\_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Layout.cshtml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before &lt;/body&gt;</a:t>
            </a:r>
          </a:p>
          <a:p>
            <a:pPr lvl="1"/>
            <a:endParaRPr lang="en-US" sz="2800" dirty="0"/>
          </a:p>
          <a:p>
            <a:r>
              <a:rPr lang="en-US" dirty="0" smtClean="0"/>
              <a:t>Add namespaces in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~/Views/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Web.config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1" y="2209800"/>
            <a:ext cx="8339138" cy="466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4" y="3358640"/>
            <a:ext cx="8334375" cy="466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602247"/>
            <a:ext cx="3962400" cy="1950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0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Kendo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HTML and JavaScript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r>
              <a:rPr lang="en-US" dirty="0" smtClean="0"/>
              <a:t>ASP.NET MVC wrappers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 code MUST be after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reference!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306253" cy="2903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286000"/>
            <a:ext cx="3676650" cy="87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Left Arrow 6"/>
          <p:cNvSpPr/>
          <p:nvPr/>
        </p:nvSpPr>
        <p:spPr>
          <a:xfrm rot="9030484">
            <a:off x="2632252" y="3369486"/>
            <a:ext cx="256387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328710"/>
            <a:ext cx="4562475" cy="285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663" y="3481528"/>
            <a:ext cx="1952625" cy="2305050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 rot="7281641">
            <a:off x="4774291" y="4509081"/>
            <a:ext cx="170749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0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Kendo UI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8534400" cy="4572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demos.kendoui.com/web/overview/index.html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333" y="990600"/>
            <a:ext cx="3975335" cy="37624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903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Model–view–controller (MVC) is a software architecture </a:t>
            </a:r>
            <a:r>
              <a:rPr lang="en-US" dirty="0" smtClean="0"/>
              <a:t>pattern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is a great platform for developing internet applications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Routes maps URLs to controllers and actions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Razor views are powerful engine for combining models and templates into HTML code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Our project can be divided into pieces (areas)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KendoUI</a:t>
            </a:r>
            <a:r>
              <a:rPr lang="en-US" dirty="0" smtClean="0"/>
              <a:t> is a powerful UI library with widgets and can save us time writing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MVC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73176" y="6400800"/>
            <a:ext cx="355251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://schoolacademy.telerik.com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 for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44070" y="1219200"/>
            <a:ext cx="2743200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/Some/Page/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4070" y="981654"/>
            <a:ext cx="2209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81400" y="1144925"/>
            <a:ext cx="3599330" cy="1217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 controller (dispatcher)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800600" y="2438981"/>
            <a:ext cx="360830" cy="4969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(data)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82420" y="5105399"/>
            <a:ext cx="242865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(render UI)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74407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407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1175600" y="3498803"/>
            <a:ext cx="800100" cy="13439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" y="4038600"/>
            <a:ext cx="29718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9500" y="2440820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Delegate request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58988" y="4267603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62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7018</TotalTime>
  <Words>3326</Words>
  <Application>Microsoft Office PowerPoint</Application>
  <PresentationFormat>On-screen Show (4:3)</PresentationFormat>
  <Paragraphs>818</Paragraphs>
  <Slides>89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7" baseType="lpstr">
      <vt:lpstr>Calibri</vt:lpstr>
      <vt:lpstr>Cambria</vt:lpstr>
      <vt:lpstr>Consolas</vt:lpstr>
      <vt:lpstr>Corbel</vt:lpstr>
      <vt:lpstr>Tahoma</vt:lpstr>
      <vt:lpstr>Trebuchet MS</vt:lpstr>
      <vt:lpstr>Wingdings 2</vt:lpstr>
      <vt:lpstr>Telerik Academy</vt:lpstr>
      <vt:lpstr>Introduction to ASP.NET MVC 4</vt:lpstr>
      <vt:lpstr>Table of Contents</vt:lpstr>
      <vt:lpstr>The MVC Pattern</vt:lpstr>
      <vt:lpstr>The MVC Pattern</vt:lpstr>
      <vt:lpstr>Model</vt:lpstr>
      <vt:lpstr>View</vt:lpstr>
      <vt:lpstr>Controller</vt:lpstr>
      <vt:lpstr>MVC Steps</vt:lpstr>
      <vt:lpstr>The MVC Pattern for Web</vt:lpstr>
      <vt:lpstr>MVC Frameworks</vt:lpstr>
      <vt:lpstr>ASP.NET MVC</vt:lpstr>
      <vt:lpstr>ASP.NET Core</vt:lpstr>
      <vt:lpstr>ASP.NET Web Forms</vt:lpstr>
      <vt:lpstr>ASP.NET MVC</vt:lpstr>
      <vt:lpstr>ASP.NET MVC (2)</vt:lpstr>
      <vt:lpstr>The ASP.NET MVC History</vt:lpstr>
      <vt:lpstr>Separation of Concerns</vt:lpstr>
      <vt:lpstr>Extensible</vt:lpstr>
      <vt:lpstr>Clean URLs</vt:lpstr>
      <vt:lpstr>MVC Pattern in ASP.NET MVC</vt:lpstr>
      <vt:lpstr>ASP.NET MVC Request</vt:lpstr>
      <vt:lpstr>The Technologies</vt:lpstr>
      <vt:lpstr>Installation and Creating of ASP.NET MVC Project</vt:lpstr>
      <vt:lpstr>Demo Project</vt:lpstr>
      <vt:lpstr>The Tools</vt:lpstr>
      <vt:lpstr>Web Platform Installer</vt:lpstr>
      <vt:lpstr>tfs.visualstudio.com</vt:lpstr>
      <vt:lpstr>New ASP.NET MVC Project</vt:lpstr>
      <vt:lpstr>Internet Application Project</vt:lpstr>
      <vt:lpstr>Internet App Project Files</vt:lpstr>
      <vt:lpstr>Demo: Internet application</vt:lpstr>
      <vt:lpstr>NuGet package management</vt:lpstr>
      <vt:lpstr>Demo: NuGet</vt:lpstr>
      <vt:lpstr>ASP.NET MVC Routing</vt:lpstr>
      <vt:lpstr>ASP.NET MVC Routing</vt:lpstr>
      <vt:lpstr>Register routes</vt:lpstr>
      <vt:lpstr>Routing Examples</vt:lpstr>
      <vt:lpstr>Routing Examples (2)</vt:lpstr>
      <vt:lpstr>Routing Examples (3)</vt:lpstr>
      <vt:lpstr>Routing Examples (4)</vt:lpstr>
      <vt:lpstr>Custom Route</vt:lpstr>
      <vt:lpstr>Custom Route (2)</vt:lpstr>
      <vt:lpstr>Custom Route (3)</vt:lpstr>
      <vt:lpstr>Route Constraints</vt:lpstr>
      <vt:lpstr>Debugging Routes</vt:lpstr>
      <vt:lpstr>Demo: Routes</vt:lpstr>
      <vt:lpstr>Controllers and Actions</vt:lpstr>
      <vt:lpstr>Controllers</vt:lpstr>
      <vt:lpstr>Actions</vt:lpstr>
      <vt:lpstr>Action Results</vt:lpstr>
      <vt:lpstr>Action Results (2)</vt:lpstr>
      <vt:lpstr>Action Parameters</vt:lpstr>
      <vt:lpstr>Action Selectors</vt:lpstr>
      <vt:lpstr>Action Filters</vt:lpstr>
      <vt:lpstr>Custom Action Filter</vt:lpstr>
      <vt:lpstr>Custom Action Filter (2)</vt:lpstr>
      <vt:lpstr>Razor Views</vt:lpstr>
      <vt:lpstr>Views</vt:lpstr>
      <vt:lpstr>Razor</vt:lpstr>
      <vt:lpstr>Design Goals</vt:lpstr>
      <vt:lpstr>Pass Data to a View</vt:lpstr>
      <vt:lpstr>How it works?</vt:lpstr>
      <vt:lpstr>Razor Syntax</vt:lpstr>
      <vt:lpstr>Razor Syntax (2)</vt:lpstr>
      <vt:lpstr>Razor Syntax (3)</vt:lpstr>
      <vt:lpstr>Razor Syntax (4)</vt:lpstr>
      <vt:lpstr>Layout</vt:lpstr>
      <vt:lpstr>Views and Layouts</vt:lpstr>
      <vt:lpstr>Sections</vt:lpstr>
      <vt:lpstr>View Helpers</vt:lpstr>
      <vt:lpstr>HTML Helpers</vt:lpstr>
      <vt:lpstr>HTML Helpers (2)</vt:lpstr>
      <vt:lpstr>Custom Helpers</vt:lpstr>
      <vt:lpstr>Custom Helpers (2)</vt:lpstr>
      <vt:lpstr>Partial Views</vt:lpstr>
      <vt:lpstr>Areas</vt:lpstr>
      <vt:lpstr>Areas</vt:lpstr>
      <vt:lpstr>Demo: Areas</vt:lpstr>
      <vt:lpstr>Kendo UI Widgets</vt:lpstr>
      <vt:lpstr>What is Kendo UI? </vt:lpstr>
      <vt:lpstr>What Does Kendo UI Provide? </vt:lpstr>
      <vt:lpstr>What Does Kendo UI Provide(2) </vt:lpstr>
      <vt:lpstr>Include Kendo UI in Project</vt:lpstr>
      <vt:lpstr>Include Kendo UI in Project (2)</vt:lpstr>
      <vt:lpstr>Using Kendo UI</vt:lpstr>
      <vt:lpstr>Demo: Kendo UI</vt:lpstr>
      <vt:lpstr>Summary</vt:lpstr>
      <vt:lpstr>Introduction to ASP.NET MVC 4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Nikolay</cp:lastModifiedBy>
  <cp:revision>834</cp:revision>
  <dcterms:created xsi:type="dcterms:W3CDTF">2007-12-08T16:03:35Z</dcterms:created>
  <dcterms:modified xsi:type="dcterms:W3CDTF">2013-01-28T22:23:50Z</dcterms:modified>
  <cp:category>software engineering</cp:category>
</cp:coreProperties>
</file>