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38" r:id="rId2"/>
    <p:sldId id="335" r:id="rId3"/>
    <p:sldId id="364" r:id="rId4"/>
    <p:sldId id="350" r:id="rId5"/>
    <p:sldId id="360" r:id="rId6"/>
    <p:sldId id="361" r:id="rId7"/>
    <p:sldId id="362" r:id="rId8"/>
    <p:sldId id="421" r:id="rId9"/>
    <p:sldId id="422" r:id="rId10"/>
    <p:sldId id="423" r:id="rId11"/>
    <p:sldId id="377" r:id="rId12"/>
    <p:sldId id="349" r:id="rId13"/>
    <p:sldId id="424" r:id="rId14"/>
    <p:sldId id="425" r:id="rId15"/>
    <p:sldId id="426" r:id="rId16"/>
    <p:sldId id="376" r:id="rId17"/>
    <p:sldId id="427" r:id="rId18"/>
    <p:sldId id="356" r:id="rId19"/>
    <p:sldId id="428" r:id="rId20"/>
    <p:sldId id="354" r:id="rId21"/>
    <p:sldId id="415" r:id="rId22"/>
    <p:sldId id="381" r:id="rId23"/>
    <p:sldId id="382" r:id="rId24"/>
    <p:sldId id="379" r:id="rId25"/>
    <p:sldId id="366" r:id="rId26"/>
    <p:sldId id="358" r:id="rId27"/>
    <p:sldId id="345" r:id="rId28"/>
    <p:sldId id="429" r:id="rId29"/>
    <p:sldId id="365" r:id="rId30"/>
    <p:sldId id="430" r:id="rId31"/>
    <p:sldId id="394" r:id="rId32"/>
    <p:sldId id="334" r:id="rId33"/>
    <p:sldId id="431" r:id="rId34"/>
    <p:sldId id="40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83" d="100"/>
          <a:sy n="83" d="100"/>
        </p:scale>
        <p:origin x="-131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velkolev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codecamperdemo.sitecloud.cytanium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</p:spPr>
        <p:txBody>
          <a:bodyPr/>
          <a:lstStyle/>
          <a:p>
            <a:r>
              <a:rPr lang="en-US" dirty="0" err="1" smtClean="0"/>
              <a:t>Pavel</a:t>
            </a:r>
            <a:r>
              <a:rPr lang="en-US" dirty="0" smtClean="0"/>
              <a:t> </a:t>
            </a:r>
            <a:r>
              <a:rPr lang="en-US" dirty="0" err="1" smtClean="0"/>
              <a:t>Kolev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183868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800219"/>
          </a:xfrm>
        </p:spPr>
        <p:txBody>
          <a:bodyPr/>
          <a:lstStyle/>
          <a:p>
            <a:pPr marL="0"/>
            <a:r>
              <a:rPr lang="en-US" dirty="0" smtClean="0"/>
              <a:t>Senior  </a:t>
            </a:r>
            <a:r>
              <a:rPr lang="en-US" dirty="0" err="1" smtClean="0"/>
              <a:t>.Net</a:t>
            </a:r>
            <a:endParaRPr lang="en-US" dirty="0" smtClean="0"/>
          </a:p>
          <a:p>
            <a:pPr marL="0"/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755957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http://pavelkolev.com</a:t>
            </a:r>
            <a:endParaRPr lang="en-US" dirty="0"/>
          </a:p>
        </p:txBody>
      </p:sp>
      <p:pic>
        <p:nvPicPr>
          <p:cNvPr id="1026" name="Picture 2" descr="C:\Users\paveldk\Desktop\Ajax_Amsterd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495800"/>
            <a:ext cx="1905000" cy="1914525"/>
          </a:xfrm>
          <a:prstGeom prst="rect">
            <a:avLst/>
          </a:prstGeom>
          <a:noFill/>
        </p:spPr>
      </p:pic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3684588" cy="1853808"/>
          </a:xfrm>
          <a:prstGeom prst="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4572000"/>
            <a:ext cx="19812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C:\Users\paveldk\Desktop\y-u-no-use-async-up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4468813" cy="3351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for building cross-platform, Ajax-enabled, rich web applications</a:t>
            </a:r>
          </a:p>
          <a:p>
            <a:r>
              <a:rPr lang="en-US" dirty="0" smtClean="0"/>
              <a:t>Included with .NET 3.5 and Visual Studio 2008 as part of ASP.NET</a:t>
            </a:r>
          </a:p>
          <a:p>
            <a:r>
              <a:rPr lang="en-US" dirty="0" smtClean="0"/>
              <a:t>Built on top of ASP.NET 2.0 with Visual Studio 2005 support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ASP.NET MVC AJAX</a:t>
            </a:r>
            <a:br>
              <a:rPr lang="en-US" dirty="0" smtClean="0"/>
            </a:b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Updating just with the information on the page, not the layout </a:t>
            </a:r>
          </a:p>
          <a:p>
            <a:r>
              <a:rPr lang="en-US" dirty="0" smtClean="0"/>
              <a:t>Achieved through </a:t>
            </a:r>
            <a:r>
              <a:rPr lang="en-US" dirty="0" err="1" smtClean="0"/>
              <a:t>Controller.PartialView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PartialView</a:t>
            </a:r>
            <a:r>
              <a:rPr lang="en-US" dirty="0" smtClean="0"/>
              <a:t>() can use the same view that View() depends on </a:t>
            </a:r>
          </a:p>
          <a:p>
            <a:r>
              <a:rPr lang="en-US" dirty="0" smtClean="0"/>
              <a:t>Since Partial Views do not execute the layout, you may have to include some dependencies(CSS, JS) directly</a:t>
            </a:r>
            <a:endParaRPr lang="en-US" dirty="0">
              <a:solidFill>
                <a:srgbClr val="FF9933"/>
              </a:solidFill>
            </a:endParaRPr>
          </a:p>
          <a:p>
            <a:endParaRPr lang="en-US" dirty="0" smtClean="0"/>
          </a:p>
        </p:txBody>
      </p:sp>
      <p:sp>
        <p:nvSpPr>
          <p:cNvPr id="27" name="Text Placeholder 6"/>
          <p:cNvSpPr txBox="1">
            <a:spLocks/>
          </p:cNvSpPr>
          <p:nvPr/>
        </p:nvSpPr>
        <p:spPr>
          <a:xfrm>
            <a:off x="1143000" y="5867400"/>
            <a:ext cx="6781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return </a:t>
            </a:r>
            <a:r>
              <a:rPr lang="en-GB" dirty="0" err="1" smtClean="0"/>
              <a:t>PartialView</a:t>
            </a:r>
            <a:r>
              <a:rPr lang="en-GB" dirty="0" smtClean="0"/>
              <a:t>(View, data);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ASP.NET MVC AJAX</a:t>
            </a:r>
            <a:br>
              <a:rPr lang="en-US" dirty="0" smtClean="0"/>
            </a:br>
            <a:r>
              <a:rPr lang="en-US" dirty="0" smtClean="0"/>
              <a:t>Rendering JSON Data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91200"/>
          </a:xfrm>
        </p:spPr>
        <p:txBody>
          <a:bodyPr/>
          <a:lstStyle/>
          <a:p>
            <a:r>
              <a:rPr lang="en-US" dirty="0" smtClean="0"/>
              <a:t>In order to implement a client-side rendering you must have 2 things:</a:t>
            </a:r>
          </a:p>
          <a:p>
            <a:pPr lvl="1"/>
            <a:r>
              <a:rPr lang="en-US" dirty="0" smtClean="0">
                <a:solidFill>
                  <a:srgbClr val="F4FCD8"/>
                </a:solidFill>
              </a:rPr>
              <a:t>a server that can produce a serialized data</a:t>
            </a:r>
          </a:p>
          <a:p>
            <a:pPr lvl="1"/>
            <a:r>
              <a:rPr lang="en-US" dirty="0" smtClean="0">
                <a:solidFill>
                  <a:srgbClr val="F4FCD8"/>
                </a:solidFill>
              </a:rPr>
              <a:t>A client-side logic that knows how to parse the serialized data and convert it into HTML markup</a:t>
            </a:r>
          </a:p>
          <a:p>
            <a:r>
              <a:rPr lang="en-US" dirty="0" err="1" smtClean="0"/>
              <a:t>JsonResult</a:t>
            </a:r>
            <a:r>
              <a:rPr lang="en-US" dirty="0" smtClean="0"/>
              <a:t> action result – native ASP.NET MVC JSON support </a:t>
            </a:r>
          </a:p>
          <a:p>
            <a:endParaRPr lang="en-US" dirty="0">
              <a:solidFill>
                <a:srgbClr val="F4FCD8"/>
              </a:solidFill>
            </a:endParaRPr>
          </a:p>
          <a:p>
            <a:endParaRPr lang="en-US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143000" y="5867400"/>
            <a:ext cx="6781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return </a:t>
            </a:r>
            <a:r>
              <a:rPr lang="en-GB" dirty="0" err="1" smtClean="0"/>
              <a:t>Json</a:t>
            </a:r>
            <a:r>
              <a:rPr lang="en-GB" dirty="0" smtClean="0"/>
              <a:t>(data, </a:t>
            </a:r>
            <a:r>
              <a:rPr lang="en-GB" dirty="0" err="1" smtClean="0"/>
              <a:t>JsonRequestBehavior</a:t>
            </a:r>
            <a:r>
              <a:rPr lang="en-GB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ASP.NET MVC AJAX</a:t>
            </a:r>
            <a:br>
              <a:rPr lang="en-US" dirty="0" smtClean="0"/>
            </a:br>
            <a:r>
              <a:rPr lang="en-US" dirty="0" smtClean="0"/>
              <a:t>Requesting Data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91200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Ajax class</a:t>
            </a:r>
          </a:p>
          <a:p>
            <a:endParaRPr lang="en-US" dirty="0">
              <a:solidFill>
                <a:srgbClr val="F4FCD8"/>
              </a:solidFill>
            </a:endParaRPr>
          </a:p>
          <a:p>
            <a:endParaRPr lang="en-US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143000" y="415403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Ajax.ActionLink</a:t>
            </a:r>
            <a:r>
              <a:rPr lang="en-GB" dirty="0" smtClean="0"/>
              <a:t>(“Click here”, “Action”,</a:t>
            </a:r>
          </a:p>
          <a:p>
            <a:r>
              <a:rPr lang="en-GB" dirty="0"/>
              <a:t>	</a:t>
            </a:r>
            <a:r>
              <a:rPr lang="en-GB" dirty="0" smtClean="0"/>
              <a:t>new </a:t>
            </a:r>
            <a:r>
              <a:rPr lang="en-GB" dirty="0" err="1" smtClean="0"/>
              <a:t>AjaxOptions</a:t>
            </a:r>
            <a:endParaRPr lang="en-GB" dirty="0" smtClean="0"/>
          </a:p>
          <a:p>
            <a:r>
              <a:rPr lang="en-GB" dirty="0" smtClean="0"/>
              <a:t>	{</a:t>
            </a:r>
          </a:p>
          <a:p>
            <a:r>
              <a:rPr lang="en-US" dirty="0"/>
              <a:t>	</a:t>
            </a:r>
            <a:r>
              <a:rPr lang="en-US" dirty="0" err="1" smtClean="0"/>
              <a:t>UpdateTargetId</a:t>
            </a:r>
            <a:r>
              <a:rPr lang="en-US" dirty="0" smtClean="0"/>
              <a:t>=“trainers”,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HttpMethod</a:t>
            </a:r>
            <a:r>
              <a:rPr lang="en-US" dirty="0" smtClean="0"/>
              <a:t>=“Get”, //default</a:t>
            </a:r>
          </a:p>
          <a:p>
            <a:r>
              <a:rPr lang="en-US" dirty="0"/>
              <a:t>	</a:t>
            </a:r>
            <a:r>
              <a:rPr lang="en-US" dirty="0" err="1" smtClean="0"/>
              <a:t>InsertionMode</a:t>
            </a:r>
            <a:r>
              <a:rPr lang="en-US" dirty="0" smtClean="0"/>
              <a:t>=</a:t>
            </a:r>
            <a:r>
              <a:rPr lang="en-US" dirty="0" err="1" smtClean="0"/>
              <a:t>InsertionMode.Replace</a:t>
            </a:r>
            <a:r>
              <a:rPr lang="en-US" dirty="0" smtClean="0"/>
              <a:t>//def</a:t>
            </a:r>
            <a:endParaRPr lang="en-GB" dirty="0" smtClean="0"/>
          </a:p>
          <a:p>
            <a:r>
              <a:rPr lang="en-GB" dirty="0" smtClean="0"/>
              <a:t>	})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143000" y="2266890"/>
            <a:ext cx="6781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  <a:r>
              <a:rPr lang="en-US" dirty="0" err="1" smtClean="0"/>
              <a:t>url</a:t>
            </a:r>
            <a:r>
              <a:rPr lang="en-US" dirty="0" smtClean="0"/>
              <a:t>: “</a:t>
            </a:r>
            <a:r>
              <a:rPr lang="en-US" dirty="0" err="1" smtClean="0"/>
              <a:t>MyRoute</a:t>
            </a:r>
            <a:r>
              <a:rPr lang="en-US" dirty="0" smtClean="0"/>
              <a:t>”, success: function()});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Demo: ASP.NET MVC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ASP.NET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Breaking the MVC concepts</a:t>
            </a:r>
          </a:p>
          <a:p>
            <a:r>
              <a:rPr lang="en-GB" dirty="0" err="1" smtClean="0"/>
              <a:t>Request.IsAjaxRequest</a:t>
            </a:r>
            <a:r>
              <a:rPr lang="en-GB" dirty="0" smtClean="0"/>
              <a:t>() extension method lets you know whether or not the request is an AJAX request – checking the header of the request</a:t>
            </a:r>
          </a:p>
          <a:p>
            <a:r>
              <a:rPr lang="en-GB" dirty="0" smtClean="0"/>
              <a:t>If you ever need to trick ASP.NET MVC into thinking that request is an AJAX request, simply add the X-Requested-With: </a:t>
            </a:r>
            <a:r>
              <a:rPr lang="en-GB" dirty="0" err="1" smtClean="0"/>
              <a:t>XMLHttpRequest</a:t>
            </a:r>
            <a:r>
              <a:rPr lang="en-GB" dirty="0" smtClean="0"/>
              <a:t> HTTP header.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ASP.NET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Checking for expected JSON result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1600200"/>
            <a:ext cx="8610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static class </a:t>
            </a:r>
            <a:r>
              <a:rPr lang="en-GB" dirty="0" err="1"/>
              <a:t>JsonRequestExtensions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public </a:t>
            </a:r>
            <a:r>
              <a:rPr lang="en-GB" dirty="0"/>
              <a:t>static </a:t>
            </a:r>
            <a:r>
              <a:rPr lang="en-GB" dirty="0" err="1"/>
              <a:t>bool</a:t>
            </a:r>
            <a:r>
              <a:rPr lang="en-GB" dirty="0"/>
              <a:t> </a:t>
            </a:r>
            <a:r>
              <a:rPr lang="en-GB" dirty="0" err="1"/>
              <a:t>IsJsonRequest</a:t>
            </a:r>
            <a:r>
              <a:rPr lang="en-GB" dirty="0"/>
              <a:t>(this </a:t>
            </a:r>
            <a:r>
              <a:rPr lang="en-GB" dirty="0" err="1" smtClean="0"/>
              <a:t>HttpRequestBase</a:t>
            </a:r>
            <a:r>
              <a:rPr lang="en-GB" dirty="0" smtClean="0"/>
              <a:t> 								request</a:t>
            </a:r>
            <a:r>
              <a:rPr lang="en-GB" dirty="0"/>
              <a:t>)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{ </a:t>
            </a:r>
          </a:p>
          <a:p>
            <a:r>
              <a:rPr lang="en-GB" dirty="0" smtClean="0"/>
              <a:t>	return </a:t>
            </a:r>
            <a:r>
              <a:rPr lang="en-GB" dirty="0" err="1"/>
              <a:t>string.Equals</a:t>
            </a:r>
            <a:r>
              <a:rPr lang="en-GB" dirty="0"/>
              <a:t>(request["format"], "</a:t>
            </a:r>
            <a:r>
              <a:rPr lang="en-GB" dirty="0" err="1"/>
              <a:t>json</a:t>
            </a:r>
            <a:r>
              <a:rPr lang="en-GB" dirty="0"/>
              <a:t>");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} 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4702314"/>
            <a:ext cx="8610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(</a:t>
            </a:r>
            <a:r>
              <a:rPr lang="en-GB" dirty="0" err="1"/>
              <a:t>Request.IsJsonRequest</a:t>
            </a:r>
            <a:r>
              <a:rPr lang="en-GB" dirty="0" smtClean="0"/>
              <a:t>())</a:t>
            </a:r>
          </a:p>
          <a:p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dirty="0"/>
              <a:t>return </a:t>
            </a:r>
            <a:r>
              <a:rPr lang="en-GB" dirty="0" err="1"/>
              <a:t>Json</a:t>
            </a:r>
            <a:r>
              <a:rPr lang="en-GB" dirty="0"/>
              <a:t>(auction);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MVC AJAX POST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request with AJAX</a:t>
            </a:r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2514600"/>
            <a:ext cx="8610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@using (</a:t>
            </a:r>
            <a:r>
              <a:rPr lang="en-GB" dirty="0" err="1"/>
              <a:t>Ajax.BeginForm</a:t>
            </a:r>
            <a:r>
              <a:rPr lang="en-GB" dirty="0"/>
              <a:t>(new </a:t>
            </a:r>
            <a:r>
              <a:rPr lang="en-GB" dirty="0" err="1"/>
              <a:t>AjaxOptions</a:t>
            </a:r>
            <a:r>
              <a:rPr lang="en-GB" dirty="0"/>
              <a:t> { </a:t>
            </a:r>
            <a:r>
              <a:rPr lang="en-GB" dirty="0" err="1"/>
              <a:t>UpdateTargetId</a:t>
            </a:r>
            <a:r>
              <a:rPr lang="en-GB" dirty="0"/>
              <a:t> = "result", </a:t>
            </a:r>
            <a:r>
              <a:rPr lang="en-GB" dirty="0" err="1"/>
              <a:t>HttpMethod</a:t>
            </a:r>
            <a:r>
              <a:rPr lang="en-GB" dirty="0"/>
              <a:t>="POST", </a:t>
            </a:r>
            <a:r>
              <a:rPr lang="en-GB" dirty="0" err="1"/>
              <a:t>InsertionMode</a:t>
            </a:r>
            <a:r>
              <a:rPr lang="en-GB" dirty="0"/>
              <a:t>=</a:t>
            </a:r>
            <a:r>
              <a:rPr lang="en-GB" dirty="0" err="1"/>
              <a:t>InsertionMode.InsertAfter</a:t>
            </a:r>
            <a:r>
              <a:rPr lang="en-GB" dirty="0"/>
              <a:t> }))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@</a:t>
            </a:r>
            <a:r>
              <a:rPr lang="en-GB" dirty="0" err="1"/>
              <a:t>Html.EditorFor</a:t>
            </a:r>
            <a:r>
              <a:rPr lang="en-GB" dirty="0"/>
              <a:t>(x =&gt; </a:t>
            </a:r>
            <a:r>
              <a:rPr lang="en-GB" dirty="0" err="1"/>
              <a:t>x.TrainerName</a:t>
            </a:r>
            <a:r>
              <a:rPr lang="en-GB" dirty="0"/>
              <a:t>)</a:t>
            </a:r>
          </a:p>
          <a:p>
            <a:r>
              <a:rPr lang="en-GB" dirty="0"/>
              <a:t>    @</a:t>
            </a:r>
            <a:r>
              <a:rPr lang="en-GB" dirty="0" err="1"/>
              <a:t>Html.EditorFor</a:t>
            </a:r>
            <a:r>
              <a:rPr lang="en-GB" dirty="0"/>
              <a:t>(x =&gt; </a:t>
            </a:r>
            <a:r>
              <a:rPr lang="en-GB" dirty="0" err="1"/>
              <a:t>x.TrainersBlogs</a:t>
            </a:r>
            <a:r>
              <a:rPr lang="en-GB" dirty="0"/>
              <a:t>)</a:t>
            </a:r>
          </a:p>
          <a:p>
            <a:r>
              <a:rPr lang="en-GB" dirty="0"/>
              <a:t>    &lt;input type="submit" value="OK" /&gt;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 descr="C:\Users\pavel.kolev\Desktop\servi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562" y="3170651"/>
            <a:ext cx="3475038" cy="2315749"/>
          </a:xfrm>
          <a:prstGeom prst="rect">
            <a:avLst/>
          </a:prstGeom>
          <a:noFill/>
        </p:spPr>
      </p:pic>
      <p:pic>
        <p:nvPicPr>
          <p:cNvPr id="2051" name="Picture 3" descr="C:\Users\pavel.kolev\Desktop\servic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743200"/>
            <a:ext cx="4191000" cy="314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ASP.NET MVC AJAX</a:t>
            </a:r>
          </a:p>
          <a:p>
            <a:r>
              <a:rPr lang="en-US" dirty="0" smtClean="0"/>
              <a:t>ASP.NET WEB API</a:t>
            </a:r>
          </a:p>
          <a:p>
            <a:r>
              <a:rPr lang="en-US" dirty="0" smtClean="0"/>
              <a:t>ASP.NET SPA</a:t>
            </a:r>
          </a:p>
          <a:p>
            <a:r>
              <a:rPr lang="en-US" dirty="0" smtClean="0"/>
              <a:t>ASP.NET SIGNALR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69248" y="510584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Introduced with ASP.NET MVC 4</a:t>
            </a:r>
          </a:p>
          <a:p>
            <a:r>
              <a:rPr lang="en-US" sz="2800" dirty="0" smtClean="0"/>
              <a:t>Alternative to WCF</a:t>
            </a:r>
          </a:p>
          <a:p>
            <a:r>
              <a:rPr lang="en-GB" sz="2800" dirty="0" smtClean="0"/>
              <a:t>Simple way to build and expose REST-based data services</a:t>
            </a:r>
          </a:p>
          <a:p>
            <a:r>
              <a:rPr lang="en-GB" sz="2800" dirty="0" smtClean="0"/>
              <a:t>ASP.NET Web API is very similar to ASP.NET MVC</a:t>
            </a:r>
          </a:p>
          <a:p>
            <a:r>
              <a:rPr lang="en-US" sz="2800" dirty="0" smtClean="0"/>
              <a:t>Using the MVC concepts to cater for different set of scenarios</a:t>
            </a:r>
          </a:p>
          <a:p>
            <a:r>
              <a:rPr lang="en-US" sz="2800" dirty="0" smtClean="0"/>
              <a:t>Can be hosted as part of our ASP.NET Project or as a separate project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Data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GB" dirty="0" smtClean="0"/>
              <a:t>Almost exactly like adding an ASP.NET MVC Controller</a:t>
            </a:r>
          </a:p>
          <a:p>
            <a:r>
              <a:rPr lang="en-US" dirty="0" smtClean="0"/>
              <a:t>Inherits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Performing CRUD operations</a:t>
            </a:r>
          </a:p>
          <a:p>
            <a:pPr lvl="1"/>
            <a:r>
              <a:rPr lang="en-GB" sz="2400" dirty="0" smtClean="0"/>
              <a:t>GET (Read) - Retrieves the representation of the resource.</a:t>
            </a:r>
          </a:p>
          <a:p>
            <a:pPr lvl="1"/>
            <a:r>
              <a:rPr lang="en-GB" sz="2400" dirty="0" smtClean="0"/>
              <a:t>PUT (Update) - Updates an existing resource (or creates a new instance)</a:t>
            </a:r>
          </a:p>
          <a:p>
            <a:pPr lvl="1"/>
            <a:r>
              <a:rPr lang="en-GB" sz="2400" dirty="0" smtClean="0"/>
              <a:t>POST (Create) - Creates a new instance of a resource</a:t>
            </a:r>
          </a:p>
          <a:p>
            <a:pPr lvl="1"/>
            <a:r>
              <a:rPr lang="en-GB" sz="2400" dirty="0" smtClean="0"/>
              <a:t>DELETE (Delete) - Deletes a resource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667000"/>
            <a:ext cx="8610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public class </a:t>
            </a:r>
            <a:r>
              <a:rPr smtClean="0"/>
              <a:t>Trainers</a:t>
            </a:r>
            <a:r>
              <a:rPr lang="en-GB" dirty="0" smtClean="0"/>
              <a:t>Controller : </a:t>
            </a:r>
            <a:r>
              <a:rPr lang="en-GB" dirty="0" err="1"/>
              <a:t>ApiController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convensions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 action naming convention only applies when the name corresponds to the standard REST actions</a:t>
            </a:r>
          </a:p>
          <a:p>
            <a:r>
              <a:rPr lang="en-US" dirty="0" smtClean="0"/>
              <a:t>Using Web API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352800"/>
            <a:ext cx="8610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[HttpGet</a:t>
            </a:r>
            <a:r>
              <a:rPr/>
              <a:t>] </a:t>
            </a:r>
            <a:endParaRPr smtClean="0"/>
          </a:p>
          <a:p>
            <a:r>
              <a:rPr smtClean="0"/>
              <a:t>public Trainers FindTrainer(int </a:t>
            </a:r>
            <a:r>
              <a:t>id</a:t>
            </a:r>
            <a:r>
              <a:rPr/>
              <a:t>) </a:t>
            </a:r>
            <a:endParaRPr smtClean="0"/>
          </a:p>
          <a:p>
            <a:r>
              <a:rPr smtClean="0"/>
              <a:t>{ </a:t>
            </a:r>
          </a:p>
          <a:p>
            <a:r>
              <a:rPr smtClean="0"/>
              <a:t>}</a:t>
            </a:r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4191000"/>
            <a:ext cx="2286000" cy="2274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Web API Framework supports paging and filtering data via the Open Data (</a:t>
            </a:r>
            <a:r>
              <a:rPr lang="en-US" dirty="0" err="1" smtClean="0"/>
              <a:t>OData</a:t>
            </a:r>
            <a:r>
              <a:rPr lang="en-US" dirty="0" smtClean="0"/>
              <a:t>) Protocol</a:t>
            </a:r>
          </a:p>
          <a:p>
            <a:r>
              <a:rPr lang="en-US" dirty="0" smtClean="0"/>
              <a:t> /</a:t>
            </a:r>
            <a:r>
              <a:rPr lang="en-US" dirty="0" err="1" smtClean="0"/>
              <a:t>api</a:t>
            </a:r>
            <a:r>
              <a:rPr lang="en-US" dirty="0" smtClean="0"/>
              <a:t>/Trainers?$top=3&amp;$</a:t>
            </a:r>
            <a:r>
              <a:rPr lang="en-US" dirty="0" err="1" smtClean="0"/>
              <a:t>orderby</a:t>
            </a:r>
            <a:r>
              <a:rPr lang="en-US" dirty="0" smtClean="0"/>
              <a:t>=</a:t>
            </a:r>
            <a:r>
              <a:rPr lang="en-US" dirty="0" err="1" smtClean="0"/>
              <a:t>TrainersBlog</a:t>
            </a: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    Will return the top 5 trainers ordered by the value of their </a:t>
            </a:r>
            <a:r>
              <a:rPr lang="en-US" sz="2800" dirty="0" err="1" smtClean="0"/>
              <a:t>TrainersBlog</a:t>
            </a:r>
            <a:r>
              <a:rPr lang="en-US" sz="2800" dirty="0" smtClean="0"/>
              <a:t> property</a:t>
            </a:r>
          </a:p>
          <a:p>
            <a:r>
              <a:rPr lang="en-US" dirty="0" smtClean="0"/>
              <a:t>To support paging and filtering a Web API controller action must return </a:t>
            </a:r>
            <a:r>
              <a:rPr lang="en-US" dirty="0" err="1" smtClean="0"/>
              <a:t>anIQueryable</a:t>
            </a:r>
            <a:r>
              <a:rPr lang="en-US" dirty="0" smtClean="0"/>
              <a:t>&lt;T&gt; result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ordering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990600"/>
          <a:ext cx="7696200" cy="54152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67000"/>
                <a:gridCol w="502920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 string parameter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$filter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Filters entities that match the </a:t>
                      </a:r>
                      <a:r>
                        <a:rPr lang="en-US" sz="3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expression</a:t>
                      </a:r>
                      <a:endParaRPr lang="en-US" sz="3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orderby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group of entities ordered by the specified field</a:t>
                      </a:r>
                      <a:endParaRPr lang="en-US" sz="3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$skip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Skips the first (n) entities</a:t>
                      </a:r>
                      <a:endParaRPr lang="en-US" sz="3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$top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first (n) entities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aveldk\Desktop\no-service-hor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4257675" cy="3831908"/>
          </a:xfrm>
          <a:prstGeom prst="rect">
            <a:avLst/>
          </a:prstGeom>
          <a:noFill/>
        </p:spPr>
      </p:pic>
      <p:sp>
        <p:nvSpPr>
          <p:cNvPr id="26" name="Title 4"/>
          <p:cNvSpPr txBox="1">
            <a:spLocks/>
          </p:cNvSpPr>
          <p:nvPr/>
        </p:nvSpPr>
        <p:spPr>
          <a:xfrm>
            <a:off x="228600" y="1447800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DEMO:</a:t>
            </a:r>
            <a:r>
              <a:rPr kumimoji="0" lang="en-US" sz="5000" b="1" i="0" u="none" strike="noStrike" kern="1200" cap="none" spc="0" normalizeH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ASP.NET WEB API</a:t>
            </a:r>
            <a:endParaRPr kumimoji="0" lang="en-US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-1371600" y="1447800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ASP.NET</a:t>
            </a:r>
            <a:r>
              <a:rPr kumimoji="0" lang="en-US" sz="5000" b="1" i="0" u="none" strike="noStrike" kern="1200" cap="none" spc="0" normalizeH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SPA</a:t>
            </a:r>
            <a:endParaRPr kumimoji="0" lang="en-US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paveldk\Desktop\why-am-I-still-sing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4165600" cy="3124200"/>
          </a:xfrm>
          <a:prstGeom prst="rect">
            <a:avLst/>
          </a:prstGeom>
          <a:noFill/>
        </p:spPr>
      </p:pic>
      <p:pic>
        <p:nvPicPr>
          <p:cNvPr id="2051" name="Picture 3" descr="C:\Users\paveldk\Desktop\im_single_and_available_button-p145628203812414071en8go_4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14600"/>
            <a:ext cx="3130550" cy="313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89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 (SPA)</a:t>
            </a:r>
          </a:p>
          <a:p>
            <a:r>
              <a:rPr lang="en-US" dirty="0" smtClean="0"/>
              <a:t>Maintain navigation</a:t>
            </a:r>
          </a:p>
          <a:p>
            <a:r>
              <a:rPr lang="en-US" dirty="0" smtClean="0"/>
              <a:t>Fits on single web page</a:t>
            </a:r>
          </a:p>
          <a:p>
            <a:r>
              <a:rPr lang="en-US" dirty="0" smtClean="0"/>
              <a:t>Persist important state on the client</a:t>
            </a:r>
          </a:p>
          <a:p>
            <a:r>
              <a:rPr lang="en-US" dirty="0" smtClean="0"/>
              <a:t>Fully loaded in the initial page load</a:t>
            </a:r>
          </a:p>
          <a:p>
            <a:r>
              <a:rPr lang="en-US" dirty="0" smtClean="0"/>
              <a:t>Download features only if </a:t>
            </a:r>
          </a:p>
          <a:p>
            <a:pPr>
              <a:buNone/>
            </a:pPr>
            <a:r>
              <a:rPr lang="en-US" dirty="0" smtClean="0"/>
              <a:t>	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 descr="C:\Users\paveldk\Desktop\anti_valentinesday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558212"/>
            <a:ext cx="2679700" cy="182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785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dynamic JavaScript </a:t>
            </a:r>
            <a:r>
              <a:rPr lang="en-US" dirty="0" err="1" smtClean="0"/>
              <a:t>Uis</a:t>
            </a:r>
            <a:r>
              <a:rPr lang="en-US" dirty="0" smtClean="0"/>
              <a:t> by applying the Model-View-</a:t>
            </a:r>
            <a:r>
              <a:rPr lang="en-US" dirty="0" err="1" smtClean="0"/>
              <a:t>ViewModel</a:t>
            </a:r>
            <a:r>
              <a:rPr lang="en-US" dirty="0" smtClean="0"/>
              <a:t>(MVVM) pattern</a:t>
            </a:r>
          </a:p>
          <a:p>
            <a:r>
              <a:rPr lang="en-US" dirty="0" smtClean="0"/>
              <a:t>Easily associate DOM elements with model data using a concise, readable syntax</a:t>
            </a:r>
          </a:p>
          <a:p>
            <a:r>
              <a:rPr lang="en-US" dirty="0" smtClean="0"/>
              <a:t>When your data model's state changes, your UI updates automatically</a:t>
            </a:r>
          </a:p>
          <a:p>
            <a:r>
              <a:rPr lang="en-US" dirty="0" smtClean="0"/>
              <a:t>Implicitly set up chains of relationships between model data, to transform and combine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C:\Users\paveldk\Desktop\knockout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3401163" cy="1195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785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DEMO: ASP.NET SPA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>
                <a:hlinkClick r:id="rId2"/>
              </a:rPr>
              <a:t>Code Camper</a:t>
            </a:r>
            <a:endParaRPr lang="en-US" dirty="0"/>
          </a:p>
        </p:txBody>
      </p:sp>
      <p:pic>
        <p:nvPicPr>
          <p:cNvPr id="5122" name="Picture 2" descr="C:\Users\paveldk\Desktop\spa-face-mask_large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25" y="3200400"/>
            <a:ext cx="3622675" cy="2717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C:\Users\pavel.kolev\Desktop\ajax_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3429000" cy="1707266"/>
          </a:xfrm>
          <a:prstGeom prst="rect">
            <a:avLst/>
          </a:prstGeom>
          <a:noFill/>
        </p:spPr>
      </p:pic>
      <p:pic>
        <p:nvPicPr>
          <p:cNvPr id="1027" name="Picture 3" descr="C:\Users\pavel.kolev\Desktop\asynchronous-640x3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971800"/>
            <a:ext cx="3581400" cy="1712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pic>
        <p:nvPicPr>
          <p:cNvPr id="6146" name="Picture 2" descr="C:\Users\paveldk\Desktop\be398863814310a4644089aebc8cd4a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3124200" cy="3124200"/>
          </a:xfrm>
          <a:prstGeom prst="rect">
            <a:avLst/>
          </a:prstGeom>
          <a:noFill/>
        </p:spPr>
      </p:pic>
      <p:pic>
        <p:nvPicPr>
          <p:cNvPr id="6147" name="Picture 3" descr="C:\Users\paveldk\Desktop\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00400"/>
            <a:ext cx="3751943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the process of adding real-time web functionality 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uses </a:t>
            </a:r>
            <a:r>
              <a:rPr lang="en-US" dirty="0" err="1" smtClean="0"/>
              <a:t>Websockets</a:t>
            </a:r>
            <a:r>
              <a:rPr lang="en-US" dirty="0" smtClean="0"/>
              <a:t> when it is supported by the browser and the server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provides a simple ASP.NET API for creating server-to-client remote procedure calls (RPC) 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also includes API for connection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8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MVC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a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ASP.NET Web </a:t>
            </a:r>
            <a:r>
              <a:rPr lang="en-US" dirty="0" err="1" smtClean="0"/>
              <a:t>Api</a:t>
            </a:r>
            <a:r>
              <a:rPr lang="en-US" dirty="0" smtClean="0"/>
              <a:t> create a service that allows you to </a:t>
            </a:r>
            <a:r>
              <a:rPr lang="en-US" dirty="0" err="1" smtClean="0"/>
              <a:t>perfom</a:t>
            </a:r>
            <a:r>
              <a:rPr lang="en-US" dirty="0" smtClean="0"/>
              <a:t> a CRUD operations on your database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ASP.NET MVC create an application that consumes your services via Ajax.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8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-  Asynchronous JavaScript and XML</a:t>
            </a:r>
          </a:p>
          <a:p>
            <a:r>
              <a:rPr lang="en-US" dirty="0" smtClean="0"/>
              <a:t>With Ajax, web applications can send data to, and retrieve data from, server asynchronously (in the background)</a:t>
            </a:r>
          </a:p>
          <a:p>
            <a:r>
              <a:rPr lang="en-US" dirty="0" smtClean="0"/>
              <a:t>AJAX is a combination of technologies</a:t>
            </a:r>
          </a:p>
          <a:p>
            <a:pPr marL="862013" lvl="1" indent="-514350"/>
            <a:r>
              <a:rPr lang="en-US" dirty="0" smtClean="0"/>
              <a:t>HTML and CSS for markup</a:t>
            </a:r>
          </a:p>
          <a:p>
            <a:pPr marL="862013" lvl="1" indent="-514350"/>
            <a:r>
              <a:rPr lang="en-US" dirty="0" smtClean="0"/>
              <a:t>DOM for display &amp; interaction</a:t>
            </a:r>
          </a:p>
          <a:p>
            <a:pPr marL="862013" lvl="1" indent="-514350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marL="862013" lvl="1" indent="-514350"/>
            <a:r>
              <a:rPr lang="en-US" dirty="0" smtClean="0"/>
              <a:t>JS for tying it all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C:\Users\paveldk\Desktop\request_icon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495800"/>
            <a:ext cx="1654629" cy="180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load on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Harder to debug</a:t>
            </a:r>
          </a:p>
          <a:p>
            <a:r>
              <a:rPr lang="en-US" dirty="0" smtClean="0"/>
              <a:t>Harder to test</a:t>
            </a:r>
          </a:p>
          <a:p>
            <a:r>
              <a:rPr lang="en-US" dirty="0" smtClean="0"/>
              <a:t>No back button</a:t>
            </a:r>
          </a:p>
          <a:p>
            <a:r>
              <a:rPr lang="en-US" dirty="0" smtClean="0"/>
              <a:t>Support Non-Ajax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C:\Users\paveldk\Desktop\Selling-a-business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91000"/>
            <a:ext cx="2511425" cy="2032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Google Web Toolkit</a:t>
            </a:r>
          </a:p>
          <a:p>
            <a:r>
              <a:rPr lang="en-US" dirty="0" smtClean="0"/>
              <a:t>Direct Web </a:t>
            </a:r>
            <a:r>
              <a:rPr lang="en-US" dirty="0" err="1" smtClean="0"/>
              <a:t>Remoting</a:t>
            </a:r>
            <a:endParaRPr lang="en-US" dirty="0" smtClean="0"/>
          </a:p>
          <a:p>
            <a:r>
              <a:rPr lang="en-US" dirty="0" err="1" smtClean="0"/>
              <a:t>AJAX.Net</a:t>
            </a:r>
            <a:endParaRPr lang="en-US" dirty="0" smtClean="0"/>
          </a:p>
          <a:p>
            <a:r>
              <a:rPr lang="en-US" dirty="0" smtClean="0"/>
              <a:t>Microsoft Ajax Extensions for ASP.NET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Partial Rendering &amp; </a:t>
            </a:r>
            <a:br>
              <a:rPr smtClean="0"/>
            </a:br>
            <a:r>
              <a:rPr smtClean="0"/>
              <a:t>JavaScript Rendering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Rendering - Making an asynchronous request to the server which replies with a chunk of HTML markup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JavaScript Rendering - retrieve the raw data that you’d like to display, then use that data to create and update HTML elements by manipulating the DOM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6800" y="2647890"/>
            <a:ext cx="6781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$("#container").load('ajax_content.html')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066800" y="54864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$.getJSON</a:t>
            </a:r>
            <a:r>
              <a:rPr smtClean="0">
                <a:effectLst/>
              </a:rPr>
              <a:t>(url [data], success(data</a:t>
            </a:r>
            <a:r>
              <a:rPr>
                <a:effectLst/>
              </a:rPr>
              <a:t>, textStatus, jqXHR</a:t>
            </a:r>
            <a:r>
              <a:rPr smtClean="0">
                <a:effectLst/>
              </a:rPr>
              <a:t>))</a:t>
            </a:r>
            <a:endParaRPr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JavaScript Rendering Example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143000" y="1752600"/>
            <a:ext cx="6781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$.getJSON('ajax/test.json', function(data) {</a:t>
            </a:r>
          </a:p>
          <a:p>
            <a:r>
              <a:rPr smtClean="0"/>
              <a:t>	var </a:t>
            </a:r>
            <a:r>
              <a:t>items = [];</a:t>
            </a:r>
          </a:p>
          <a:p>
            <a:r>
              <a:rPr smtClean="0"/>
              <a:t>	$.</a:t>
            </a:r>
            <a:r>
              <a:t>each(data, function(key, val) {</a:t>
            </a:r>
          </a:p>
          <a:p>
            <a:r>
              <a:rPr smtClean="0"/>
              <a:t>	items.push</a:t>
            </a:r>
            <a:r>
              <a:t>('&lt;li id="' + key + '"&gt;' + </a:t>
            </a:r>
            <a:r>
              <a:rPr/>
              <a:t>val </a:t>
            </a:r>
            <a:r>
              <a:rPr smtClean="0"/>
              <a:t>	+ </a:t>
            </a:r>
            <a:r>
              <a:t>'&lt;/li&gt;');</a:t>
            </a:r>
          </a:p>
          <a:p>
            <a:r>
              <a:t>});</a:t>
            </a:r>
          </a:p>
          <a:p>
            <a:r>
              <a:t>$('&lt;ul/&gt;', {</a:t>
            </a:r>
          </a:p>
          <a:p>
            <a:r>
              <a:rPr smtClean="0"/>
              <a:t>	'class</a:t>
            </a:r>
            <a:r>
              <a:t>': 'my-new-list',</a:t>
            </a:r>
          </a:p>
          <a:p>
            <a:r>
              <a:rPr smtClean="0"/>
              <a:t>	html</a:t>
            </a:r>
            <a:r>
              <a:t>: items.join('')</a:t>
            </a:r>
          </a:p>
          <a:p>
            <a:r>
              <a:rPr smtClean="0"/>
              <a:t>	}).</a:t>
            </a:r>
            <a:r>
              <a:t>appendTo('body');</a:t>
            </a:r>
          </a:p>
          <a:p>
            <a:r>
              <a:t>});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6475</TotalTime>
  <Words>872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Telerik Academy</vt:lpstr>
      <vt:lpstr>ASP.NET MVC AJAX</vt:lpstr>
      <vt:lpstr>Table of Contents</vt:lpstr>
      <vt:lpstr>AJAX</vt:lpstr>
      <vt:lpstr>What is AJAX</vt:lpstr>
      <vt:lpstr>The XMLHttpRequest object</vt:lpstr>
      <vt:lpstr>AJAX Pitfalls</vt:lpstr>
      <vt:lpstr>AJAX Libraries</vt:lpstr>
      <vt:lpstr>Partial Rendering &amp;  JavaScript Rendering</vt:lpstr>
      <vt:lpstr>JavaScript Rendering Example</vt:lpstr>
      <vt:lpstr>ASP.NET MVC AJAX</vt:lpstr>
      <vt:lpstr>ASP.NET AJAX</vt:lpstr>
      <vt:lpstr>ASP.NET MVC AJAX PartialView</vt:lpstr>
      <vt:lpstr>ASP.NET MVC AJAX Rendering JSON Data</vt:lpstr>
      <vt:lpstr>ASP.NET MVC AJAX Requesting Data</vt:lpstr>
      <vt:lpstr>Demo: ASP.NET MVC AJAX</vt:lpstr>
      <vt:lpstr>Reusable ASP.NET AJAX</vt:lpstr>
      <vt:lpstr>Reusable ASP.NET AJAX</vt:lpstr>
      <vt:lpstr>MVC AJAX POST</vt:lpstr>
      <vt:lpstr>ASP.NET WEB API</vt:lpstr>
      <vt:lpstr>ASP.NET Web Api</vt:lpstr>
      <vt:lpstr>Building a Data Service</vt:lpstr>
      <vt:lpstr>Overriding convensions</vt:lpstr>
      <vt:lpstr>Paging and Ordering</vt:lpstr>
      <vt:lpstr>Paging and ordering table</vt:lpstr>
      <vt:lpstr>Slide 25</vt:lpstr>
      <vt:lpstr>Slide 26</vt:lpstr>
      <vt:lpstr>SPA</vt:lpstr>
      <vt:lpstr>KnockoutJS</vt:lpstr>
      <vt:lpstr>DEMO: ASP.NET SPA  Code Camper</vt:lpstr>
      <vt:lpstr>SignalR</vt:lpstr>
      <vt:lpstr>SignalR</vt:lpstr>
      <vt:lpstr>Introduction to ASP.NET MVC 4</vt:lpstr>
      <vt:lpstr>Homework(1)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pavel.kolev</cp:lastModifiedBy>
  <cp:revision>678</cp:revision>
  <dcterms:created xsi:type="dcterms:W3CDTF">2007-12-08T16:03:35Z</dcterms:created>
  <dcterms:modified xsi:type="dcterms:W3CDTF">2013-01-29T07:00:39Z</dcterms:modified>
  <cp:category>software engineering</cp:category>
</cp:coreProperties>
</file>